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3"/>
  </p:notesMasterIdLst>
  <p:sldIdLst>
    <p:sldId id="257" r:id="rId2"/>
    <p:sldId id="268" r:id="rId3"/>
    <p:sldId id="269" r:id="rId4"/>
    <p:sldId id="258" r:id="rId5"/>
    <p:sldId id="259" r:id="rId6"/>
    <p:sldId id="260" r:id="rId7"/>
    <p:sldId id="261" r:id="rId8"/>
    <p:sldId id="262" r:id="rId9"/>
    <p:sldId id="263" r:id="rId10"/>
    <p:sldId id="264" r:id="rId11"/>
    <p:sldId id="265" r:id="rId12"/>
    <p:sldId id="266" r:id="rId13"/>
    <p:sldId id="270" r:id="rId14"/>
    <p:sldId id="271" r:id="rId15"/>
    <p:sldId id="272" r:id="rId16"/>
    <p:sldId id="274" r:id="rId17"/>
    <p:sldId id="273" r:id="rId18"/>
    <p:sldId id="275" r:id="rId19"/>
    <p:sldId id="276" r:id="rId20"/>
    <p:sldId id="277" r:id="rId21"/>
    <p:sldId id="26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8042F-DD52-4BEF-B10F-42BE4FF859B7}" type="datetimeFigureOut">
              <a:rPr lang="zh-TW" altLang="en-US" smtClean="0"/>
              <a:t>2020/3/19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E408A-A7C5-4C85-A2F1-C37672A13B7A}" type="slidenum">
              <a:rPr lang="zh-TW" altLang="en-US" smtClean="0"/>
              <a:t>‹#›</a:t>
            </a:fld>
            <a:endParaRPr lang="zh-TW" altLang="en-US"/>
          </a:p>
        </p:txBody>
      </p:sp>
    </p:spTree>
    <p:extLst>
      <p:ext uri="{BB962C8B-B14F-4D97-AF65-F5344CB8AC3E}">
        <p14:creationId xmlns:p14="http://schemas.microsoft.com/office/powerpoint/2010/main" val="232863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9A16C07-AB0F-4312-86D7-8500AE850141}" type="datetime1">
              <a:rPr lang="zh-TW" altLang="en-US" smtClean="0"/>
              <a:t>2020/3/19</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3381790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BEAF975-1CB3-4131-83CB-239EED1F079E}" type="datetime1">
              <a:rPr lang="zh-TW" altLang="en-US" smtClean="0"/>
              <a:t>2020/3/19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9549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909829C-93DB-48CA-8A35-655FC847EAE2}"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21212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D225578-E034-4670-B516-C30AFFCDD57D}"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5026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21F373E-6C29-4626-B848-E1A2D4FEAB29}"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89335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FE76FED-0F2B-49B6-AD1A-8DD9EC8F6C33}"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69709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072F5F6-693D-47E3-A084-9BE48E93105C}"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1326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5A5CAE3-ADE7-4F26-B041-E50ED5B03B7C}"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704047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2A7491-21AA-46A8-A4DE-9643861CB4D0}"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266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51855FF-12C7-4A48-AC56-93074FCB96B7}"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7510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4D16097-3370-4C5A-8288-210252B3B476}" type="datetime1">
              <a:rPr lang="zh-TW" altLang="en-US" smtClean="0"/>
              <a:t>2020/3/19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422509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A13DDF9-83A6-4CBD-941E-80F76B715D16}" type="datetime1">
              <a:rPr lang="zh-TW" altLang="en-US" smtClean="0"/>
              <a:t>2020/3/19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68653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613EB1E-022A-4329-9791-D583CBC7FBF9}" type="datetime1">
              <a:rPr lang="zh-TW" altLang="en-US" smtClean="0"/>
              <a:t>2020/3/19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390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D98F2A-671D-4726-81B0-4E36D8B054C9}" type="datetime1">
              <a:rPr lang="zh-TW" altLang="en-US" smtClean="0"/>
              <a:t>2020/3/19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3221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D20EE6-B653-43A1-9588-7678B77C7421}" type="datetime1">
              <a:rPr lang="zh-TW" altLang="en-US" smtClean="0"/>
              <a:t>2020/3/19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52842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3CFCD3-3504-4738-AF3F-46342956F4C6}" type="datetime1">
              <a:rPr lang="zh-TW" altLang="en-US" smtClean="0"/>
              <a:t>2020/3/19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27166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BBA2B9-34A7-410F-9ECA-BC5372D303F7}" type="datetime1">
              <a:rPr lang="zh-TW" altLang="en-US" smtClean="0"/>
              <a:t>2020/3/19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017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60E297-7E7B-4838-9B51-0C159CBEC7E3}" type="datetime1">
              <a:rPr lang="zh-TW" altLang="en-US" smtClean="0"/>
              <a:t>2020/3/19</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4436038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en-US" altLang="zh-TW" sz="8000" b="1" smtClean="0">
                <a:latin typeface="微軟正黑體" panose="020B0604030504040204" pitchFamily="34" charset="-120"/>
                <a:ea typeface="微軟正黑體" panose="020B0604030504040204" pitchFamily="34" charset="-120"/>
              </a:rPr>
              <a:t>Python</a:t>
            </a:r>
            <a:br>
              <a:rPr lang="en-US" altLang="zh-TW" sz="8000" b="1" smtClean="0">
                <a:latin typeface="微軟正黑體" panose="020B0604030504040204" pitchFamily="34" charset="-120"/>
                <a:ea typeface="微軟正黑體" panose="020B0604030504040204" pitchFamily="34" charset="-120"/>
              </a:rPr>
            </a:br>
            <a:r>
              <a:rPr lang="zh-TW" altLang="en-US" sz="8000" b="1" smtClean="0">
                <a:latin typeface="微軟正黑體" panose="020B0604030504040204" pitchFamily="34" charset="-120"/>
                <a:ea typeface="微軟正黑體" panose="020B0604030504040204" pitchFamily="34" charset="-120"/>
              </a:rPr>
              <a:t>進階程式設計</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2319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通過</a:t>
            </a:r>
            <a:r>
              <a:rPr lang="en-US" altLang="zh-TW" sz="4000" b="1" dirty="0">
                <a:latin typeface="微軟正黑體" panose="020B0604030504040204" pitchFamily="34" charset="-120"/>
                <a:ea typeface="微軟正黑體" panose="020B0604030504040204" pitchFamily="34" charset="-120"/>
              </a:rPr>
              <a:t>type</a:t>
            </a:r>
            <a:r>
              <a:rPr lang="zh-TW" altLang="en-US" sz="4000" b="1" dirty="0">
                <a:latin typeface="微軟正黑體" panose="020B0604030504040204" pitchFamily="34" charset="-120"/>
                <a:ea typeface="微軟正黑體" panose="020B0604030504040204" pitchFamily="34" charset="-120"/>
              </a:rPr>
              <a:t>類建立物件</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10</a:t>
            </a:fld>
            <a:endParaRPr lang="zh-TW" altLang="en-US"/>
          </a:p>
        </p:txBody>
      </p:sp>
      <p:pic>
        <p:nvPicPr>
          <p:cNvPr id="3" name="圖片 2"/>
          <p:cNvPicPr>
            <a:picLocks noChangeAspect="1"/>
          </p:cNvPicPr>
          <p:nvPr/>
        </p:nvPicPr>
        <p:blipFill>
          <a:blip r:embed="rId2"/>
          <a:stretch>
            <a:fillRect/>
          </a:stretch>
        </p:blipFill>
        <p:spPr>
          <a:xfrm>
            <a:off x="5463682" y="2719387"/>
            <a:ext cx="5245403" cy="2415646"/>
          </a:xfrm>
          <a:prstGeom prst="rect">
            <a:avLst/>
          </a:prstGeom>
        </p:spPr>
      </p:pic>
      <p:pic>
        <p:nvPicPr>
          <p:cNvPr id="8" name="圖片 7"/>
          <p:cNvPicPr>
            <a:picLocks noChangeAspect="1"/>
          </p:cNvPicPr>
          <p:nvPr/>
        </p:nvPicPr>
        <p:blipFill>
          <a:blip r:embed="rId3"/>
          <a:stretch>
            <a:fillRect/>
          </a:stretch>
        </p:blipFill>
        <p:spPr>
          <a:xfrm>
            <a:off x="770382" y="2719387"/>
            <a:ext cx="4365330" cy="2415646"/>
          </a:xfrm>
          <a:prstGeom prst="rect">
            <a:avLst/>
          </a:prstGeom>
        </p:spPr>
      </p:pic>
    </p:spTree>
    <p:extLst>
      <p:ext uri="{BB962C8B-B14F-4D97-AF65-F5344CB8AC3E}">
        <p14:creationId xmlns:p14="http://schemas.microsoft.com/office/powerpoint/2010/main" val="115614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__new__</a:t>
            </a:r>
            <a:r>
              <a:rPr lang="zh-TW" altLang="en-US" sz="4000" b="1" dirty="0">
                <a:latin typeface="微軟正黑體" panose="020B0604030504040204" pitchFamily="34" charset="-120"/>
                <a:ea typeface="微軟正黑體" panose="020B0604030504040204" pitchFamily="34" charset="-120"/>
              </a:rPr>
              <a:t>和</a:t>
            </a:r>
            <a:r>
              <a:rPr lang="en-US" altLang="zh-TW" sz="4000" b="1" dirty="0">
                <a:latin typeface="微軟正黑體" panose="020B0604030504040204" pitchFamily="34" charset="-120"/>
                <a:ea typeface="微軟正黑體" panose="020B0604030504040204" pitchFamily="34" charset="-120"/>
              </a:rPr>
              <a:t>__</a:t>
            </a:r>
            <a:r>
              <a:rPr lang="en-US" altLang="zh-TW" sz="4000" b="1" dirty="0" err="1" smtClean="0">
                <a:latin typeface="微軟正黑體" panose="020B0604030504040204" pitchFamily="34" charset="-120"/>
                <a:ea typeface="微軟正黑體" panose="020B0604030504040204" pitchFamily="34" charset="-120"/>
              </a:rPr>
              <a:t>init</a:t>
            </a:r>
            <a:r>
              <a:rPr lang="en-US" altLang="zh-TW" sz="4000" b="1" smtClean="0">
                <a:latin typeface="微軟正黑體" panose="020B0604030504040204" pitchFamily="34" charset="-120"/>
                <a:ea typeface="微軟正黑體" panose="020B0604030504040204" pitchFamily="34" charset="-120"/>
              </a:rPr>
              <a:t>__</a:t>
            </a:r>
            <a:r>
              <a:rPr lang="zh-TW" altLang="en-US" sz="4000" b="1" smtClean="0">
                <a:latin typeface="微軟正黑體" panose="020B0604030504040204" pitchFamily="34" charset="-120"/>
                <a:ea typeface="微軟正黑體" panose="020B0604030504040204" pitchFamily="34" charset="-120"/>
              </a:rPr>
              <a:t>區別</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11</a:t>
            </a:fld>
            <a:endParaRPr lang="zh-TW" altLang="en-US"/>
          </a:p>
        </p:txBody>
      </p:sp>
      <p:pic>
        <p:nvPicPr>
          <p:cNvPr id="5" name="圖片 4"/>
          <p:cNvPicPr>
            <a:picLocks noChangeAspect="1"/>
          </p:cNvPicPr>
          <p:nvPr/>
        </p:nvPicPr>
        <p:blipFill>
          <a:blip r:embed="rId2"/>
          <a:stretch>
            <a:fillRect/>
          </a:stretch>
        </p:blipFill>
        <p:spPr>
          <a:xfrm>
            <a:off x="5664201" y="2354770"/>
            <a:ext cx="5153025" cy="2733675"/>
          </a:xfrm>
          <a:prstGeom prst="rect">
            <a:avLst/>
          </a:prstGeom>
        </p:spPr>
      </p:pic>
      <p:sp>
        <p:nvSpPr>
          <p:cNvPr id="9" name="內容版面配置區 4"/>
          <p:cNvSpPr>
            <a:spLocks noGrp="1"/>
          </p:cNvSpPr>
          <p:nvPr>
            <p:ph idx="1"/>
          </p:nvPr>
        </p:nvSpPr>
        <p:spPr>
          <a:xfrm>
            <a:off x="850392" y="2139697"/>
            <a:ext cx="4498848" cy="3803903"/>
          </a:xfrm>
        </p:spPr>
        <p:txBody>
          <a:bodyPr>
            <a:normAutofit/>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new </a:t>
            </a:r>
            <a:r>
              <a:rPr lang="zh-TW" altLang="en-US" sz="2400" dirty="0">
                <a:latin typeface="微軟正黑體" panose="020B0604030504040204" pitchFamily="34" charset="-120"/>
                <a:ea typeface="微軟正黑體" panose="020B0604030504040204" pitchFamily="34" charset="-120"/>
              </a:rPr>
              <a:t>用來建立例項，在返回的例項上執行</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，如果不返回例項那麼</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將不會執行</a:t>
            </a:r>
          </a:p>
          <a:p>
            <a:pPr algn="just"/>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用來初始化例項，設定屬性什麼的</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3643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類變數和例項變數</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12</a:t>
            </a:fld>
            <a:endParaRPr lang="zh-TW" altLang="en-US"/>
          </a:p>
        </p:txBody>
      </p:sp>
      <p:pic>
        <p:nvPicPr>
          <p:cNvPr id="2" name="圖片 1"/>
          <p:cNvPicPr>
            <a:picLocks noChangeAspect="1"/>
          </p:cNvPicPr>
          <p:nvPr/>
        </p:nvPicPr>
        <p:blipFill>
          <a:blip r:embed="rId2"/>
          <a:stretch>
            <a:fillRect/>
          </a:stretch>
        </p:blipFill>
        <p:spPr>
          <a:xfrm>
            <a:off x="1335977" y="2934187"/>
            <a:ext cx="4029075" cy="2324100"/>
          </a:xfrm>
          <a:prstGeom prst="rect">
            <a:avLst/>
          </a:prstGeom>
        </p:spPr>
      </p:pic>
      <p:pic>
        <p:nvPicPr>
          <p:cNvPr id="6" name="圖片 5"/>
          <p:cNvPicPr>
            <a:picLocks noChangeAspect="1"/>
          </p:cNvPicPr>
          <p:nvPr/>
        </p:nvPicPr>
        <p:blipFill>
          <a:blip r:embed="rId3"/>
          <a:stretch>
            <a:fillRect/>
          </a:stretch>
        </p:blipFill>
        <p:spPr>
          <a:xfrm>
            <a:off x="6015228" y="1925596"/>
            <a:ext cx="4038600" cy="4048125"/>
          </a:xfrm>
          <a:prstGeom prst="rect">
            <a:avLst/>
          </a:prstGeom>
        </p:spPr>
      </p:pic>
    </p:spTree>
    <p:extLst>
      <p:ext uri="{BB962C8B-B14F-4D97-AF65-F5344CB8AC3E}">
        <p14:creationId xmlns:p14="http://schemas.microsoft.com/office/powerpoint/2010/main" val="344010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Go through </a:t>
            </a:r>
            <a:r>
              <a:rPr lang="en-US" altLang="zh-TW" b="1" dirty="0">
                <a:solidFill>
                  <a:srgbClr val="FFFF00"/>
                </a:solidFill>
                <a:latin typeface="微軟正黑體" panose="020B0604030504040204" pitchFamily="34" charset="-120"/>
                <a:ea typeface="微軟正黑體" panose="020B0604030504040204" pitchFamily="34" charset="-120"/>
              </a:rPr>
              <a:t>examples</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13</a:t>
            </a:fld>
            <a:endParaRPr lang="zh-TW" altLang="en-US"/>
          </a:p>
        </p:txBody>
      </p:sp>
    </p:spTree>
    <p:extLst>
      <p:ext uri="{BB962C8B-B14F-4D97-AF65-F5344CB8AC3E}">
        <p14:creationId xmlns:p14="http://schemas.microsoft.com/office/powerpoint/2010/main" val="54545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根據類別建立物件</a:t>
            </a:r>
            <a:r>
              <a:rPr lang="en-US" altLang="zh-TW" sz="4000" b="1" dirty="0" smtClean="0">
                <a:latin typeface="微軟正黑體" panose="020B0604030504040204" pitchFamily="34" charset="-120"/>
                <a:ea typeface="微軟正黑體" panose="020B0604030504040204" pitchFamily="34" charset="-120"/>
              </a:rPr>
              <a:t>(Object)</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14</a:t>
            </a:fld>
            <a:endParaRPr lang="zh-TW" altLang="en-US"/>
          </a:p>
        </p:txBody>
      </p:sp>
      <p:pic>
        <p:nvPicPr>
          <p:cNvPr id="5" name="圖片 4"/>
          <p:cNvPicPr>
            <a:picLocks noChangeAspect="1"/>
          </p:cNvPicPr>
          <p:nvPr/>
        </p:nvPicPr>
        <p:blipFill>
          <a:blip r:embed="rId2"/>
          <a:stretch>
            <a:fillRect/>
          </a:stretch>
        </p:blipFill>
        <p:spPr>
          <a:xfrm>
            <a:off x="242506" y="2195893"/>
            <a:ext cx="11725275" cy="3362325"/>
          </a:xfrm>
          <a:prstGeom prst="rect">
            <a:avLst/>
          </a:prstGeom>
        </p:spPr>
      </p:pic>
    </p:spTree>
    <p:extLst>
      <p:ext uri="{BB962C8B-B14F-4D97-AF65-F5344CB8AC3E}">
        <p14:creationId xmlns:p14="http://schemas.microsoft.com/office/powerpoint/2010/main" val="79209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使用物件的</a:t>
            </a:r>
            <a:r>
              <a:rPr lang="zh-TW" altLang="en-US" sz="4000" b="1" dirty="0" smtClean="0">
                <a:latin typeface="微軟正黑體" panose="020B0604030504040204" pitchFamily="34" charset="-120"/>
                <a:ea typeface="微軟正黑體" panose="020B0604030504040204" pitchFamily="34" charset="-120"/>
              </a:rPr>
              <a:t>屬性</a:t>
            </a:r>
            <a:r>
              <a:rPr lang="en-US" altLang="zh-TW" sz="4000" b="1" dirty="0" smtClean="0">
                <a:latin typeface="微軟正黑體" panose="020B0604030504040204" pitchFamily="34" charset="-120"/>
                <a:ea typeface="微軟正黑體" panose="020B0604030504040204" pitchFamily="34" charset="-120"/>
              </a:rPr>
              <a:t>(ATTRIBUTE)</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15</a:t>
            </a:fld>
            <a:endParaRPr lang="zh-TW" altLang="en-US"/>
          </a:p>
        </p:txBody>
      </p:sp>
      <p:pic>
        <p:nvPicPr>
          <p:cNvPr id="2" name="圖片 1"/>
          <p:cNvPicPr>
            <a:picLocks noChangeAspect="1"/>
          </p:cNvPicPr>
          <p:nvPr/>
        </p:nvPicPr>
        <p:blipFill>
          <a:blip r:embed="rId2"/>
          <a:stretch>
            <a:fillRect/>
          </a:stretch>
        </p:blipFill>
        <p:spPr>
          <a:xfrm>
            <a:off x="1696489" y="2028871"/>
            <a:ext cx="8845154" cy="3878700"/>
          </a:xfrm>
          <a:prstGeom prst="rect">
            <a:avLst/>
          </a:prstGeom>
        </p:spPr>
      </p:pic>
      <p:pic>
        <p:nvPicPr>
          <p:cNvPr id="3" name="圖片 2"/>
          <p:cNvPicPr>
            <a:picLocks noChangeAspect="1"/>
          </p:cNvPicPr>
          <p:nvPr/>
        </p:nvPicPr>
        <p:blipFill rotWithShape="1">
          <a:blip r:embed="rId3"/>
          <a:srcRect l="58100" t="72094" r="36968" b="19298"/>
          <a:stretch/>
        </p:blipFill>
        <p:spPr>
          <a:xfrm>
            <a:off x="4443367" y="4919197"/>
            <a:ext cx="3075816" cy="1677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5327608" y="4719142"/>
            <a:ext cx="617028" cy="400110"/>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sz="2000" b="1" dirty="0" smtClean="0">
                <a:solidFill>
                  <a:schemeClr val="accent2">
                    <a:lumMod val="75000"/>
                  </a:schemeClr>
                </a:solidFill>
                <a:latin typeface="微軟正黑體" panose="020B0604030504040204" pitchFamily="34" charset="-120"/>
                <a:ea typeface="微軟正黑體" panose="020B0604030504040204" pitchFamily="34" charset="-120"/>
              </a:rPr>
              <a:t>Tab</a:t>
            </a:r>
            <a:endParaRPr lang="zh-TW" altLang="en-US" sz="2000" b="1" dirty="0">
              <a:solidFill>
                <a:schemeClr val="accent2">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9798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使用物件的</a:t>
            </a:r>
            <a:r>
              <a:rPr lang="zh-TW" altLang="en-US" sz="4000" b="1" dirty="0" smtClean="0">
                <a:latin typeface="微軟正黑體" panose="020B0604030504040204" pitchFamily="34" charset="-120"/>
                <a:ea typeface="微軟正黑體" panose="020B0604030504040204" pitchFamily="34" charset="-120"/>
              </a:rPr>
              <a:t>屬性</a:t>
            </a:r>
            <a:r>
              <a:rPr lang="en-US" altLang="zh-TW" sz="4000" b="1" dirty="0" smtClean="0">
                <a:latin typeface="微軟正黑體" panose="020B0604030504040204" pitchFamily="34" charset="-120"/>
                <a:ea typeface="微軟正黑體" panose="020B0604030504040204" pitchFamily="34" charset="-120"/>
              </a:rPr>
              <a:t>(ATTRIBUTE)</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16</a:t>
            </a:fld>
            <a:endParaRPr lang="zh-TW" altLang="en-US"/>
          </a:p>
        </p:txBody>
      </p:sp>
      <p:pic>
        <p:nvPicPr>
          <p:cNvPr id="5" name="圖片 4"/>
          <p:cNvPicPr>
            <a:picLocks noChangeAspect="1"/>
          </p:cNvPicPr>
          <p:nvPr/>
        </p:nvPicPr>
        <p:blipFill>
          <a:blip r:embed="rId2"/>
          <a:stretch>
            <a:fillRect/>
          </a:stretch>
        </p:blipFill>
        <p:spPr>
          <a:xfrm>
            <a:off x="1727820" y="1798243"/>
            <a:ext cx="1828800" cy="4867275"/>
          </a:xfrm>
          <a:prstGeom prst="rect">
            <a:avLst/>
          </a:prstGeom>
        </p:spPr>
      </p:pic>
      <p:pic>
        <p:nvPicPr>
          <p:cNvPr id="8" name="圖片 7"/>
          <p:cNvPicPr>
            <a:picLocks noChangeAspect="1"/>
          </p:cNvPicPr>
          <p:nvPr/>
        </p:nvPicPr>
        <p:blipFill>
          <a:blip r:embed="rId3"/>
          <a:stretch>
            <a:fillRect/>
          </a:stretch>
        </p:blipFill>
        <p:spPr>
          <a:xfrm>
            <a:off x="3950208" y="2065867"/>
            <a:ext cx="5922264" cy="4332027"/>
          </a:xfrm>
          <a:prstGeom prst="rect">
            <a:avLst/>
          </a:prstGeom>
        </p:spPr>
      </p:pic>
      <p:sp>
        <p:nvSpPr>
          <p:cNvPr id="9" name="矩形 8"/>
          <p:cNvSpPr/>
          <p:nvPr/>
        </p:nvSpPr>
        <p:spPr>
          <a:xfrm>
            <a:off x="4023360" y="5952744"/>
            <a:ext cx="832104" cy="2956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357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定義方法（</a:t>
            </a:r>
            <a:r>
              <a:rPr lang="en-US" altLang="zh-TW" sz="4000" b="1" dirty="0">
                <a:latin typeface="微軟正黑體" panose="020B0604030504040204" pitchFamily="34" charset="-120"/>
                <a:ea typeface="微軟正黑體" panose="020B0604030504040204" pitchFamily="34" charset="-120"/>
              </a:rPr>
              <a:t>Method</a:t>
            </a:r>
            <a:r>
              <a:rPr lang="zh-TW" altLang="en-US" sz="4000" b="1" dirty="0">
                <a:latin typeface="微軟正黑體" panose="020B0604030504040204" pitchFamily="34" charset="-120"/>
                <a:ea typeface="微軟正黑體" panose="020B0604030504040204" pitchFamily="34" charset="-120"/>
              </a:rPr>
              <a:t>）</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17</a:t>
            </a:fld>
            <a:endParaRPr lang="zh-TW" altLang="en-US"/>
          </a:p>
        </p:txBody>
      </p:sp>
      <p:pic>
        <p:nvPicPr>
          <p:cNvPr id="3" name="圖片 2"/>
          <p:cNvPicPr>
            <a:picLocks noChangeAspect="1"/>
          </p:cNvPicPr>
          <p:nvPr/>
        </p:nvPicPr>
        <p:blipFill>
          <a:blip r:embed="rId2"/>
          <a:stretch>
            <a:fillRect/>
          </a:stretch>
        </p:blipFill>
        <p:spPr>
          <a:xfrm>
            <a:off x="2165699" y="1868058"/>
            <a:ext cx="6799898" cy="4759929"/>
          </a:xfrm>
          <a:prstGeom prst="rect">
            <a:avLst/>
          </a:prstGeom>
        </p:spPr>
      </p:pic>
    </p:spTree>
    <p:extLst>
      <p:ext uri="{BB962C8B-B14F-4D97-AF65-F5344CB8AC3E}">
        <p14:creationId xmlns:p14="http://schemas.microsoft.com/office/powerpoint/2010/main" val="122725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繼承（</a:t>
            </a:r>
            <a:r>
              <a:rPr lang="en-US" altLang="zh-TW" sz="4000" b="1" dirty="0">
                <a:latin typeface="微軟正黑體" panose="020B0604030504040204" pitchFamily="34" charset="-120"/>
                <a:ea typeface="微軟正黑體" panose="020B0604030504040204" pitchFamily="34" charset="-120"/>
              </a:rPr>
              <a:t>Inheritance</a:t>
            </a:r>
            <a:r>
              <a:rPr lang="zh-TW" altLang="en-US" sz="4000" b="1" dirty="0">
                <a:latin typeface="微軟正黑體" panose="020B0604030504040204" pitchFamily="34" charset="-120"/>
                <a:ea typeface="微軟正黑體" panose="020B0604030504040204" pitchFamily="34" charset="-120"/>
              </a:rPr>
              <a:t>）</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18</a:t>
            </a:fld>
            <a:endParaRPr lang="zh-TW" altLang="en-US"/>
          </a:p>
        </p:txBody>
      </p:sp>
      <p:pic>
        <p:nvPicPr>
          <p:cNvPr id="5" name="圖片 4"/>
          <p:cNvPicPr>
            <a:picLocks noChangeAspect="1"/>
          </p:cNvPicPr>
          <p:nvPr/>
        </p:nvPicPr>
        <p:blipFill>
          <a:blip r:embed="rId2"/>
          <a:stretch>
            <a:fillRect/>
          </a:stretch>
        </p:blipFill>
        <p:spPr>
          <a:xfrm>
            <a:off x="2584450" y="1824228"/>
            <a:ext cx="6334125" cy="4800600"/>
          </a:xfrm>
          <a:prstGeom prst="rect">
            <a:avLst/>
          </a:prstGeom>
        </p:spPr>
      </p:pic>
    </p:spTree>
    <p:extLst>
      <p:ext uri="{BB962C8B-B14F-4D97-AF65-F5344CB8AC3E}">
        <p14:creationId xmlns:p14="http://schemas.microsoft.com/office/powerpoint/2010/main" val="311571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在繼承時使用 </a:t>
            </a:r>
            <a:r>
              <a:rPr lang="en-US" altLang="zh-TW" sz="4000" b="1" dirty="0">
                <a:latin typeface="微軟正黑體" panose="020B0604030504040204" pitchFamily="34" charset="-120"/>
                <a:ea typeface="微軟正黑體" panose="020B0604030504040204" pitchFamily="34" charset="-120"/>
              </a:rPr>
              <a:t>super()</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19</a:t>
            </a:fld>
            <a:endParaRPr lang="zh-TW" altLang="en-US"/>
          </a:p>
        </p:txBody>
      </p:sp>
      <p:pic>
        <p:nvPicPr>
          <p:cNvPr id="3" name="圖片 2"/>
          <p:cNvPicPr>
            <a:picLocks noChangeAspect="1"/>
          </p:cNvPicPr>
          <p:nvPr/>
        </p:nvPicPr>
        <p:blipFill>
          <a:blip r:embed="rId2"/>
          <a:stretch>
            <a:fillRect/>
          </a:stretch>
        </p:blipFill>
        <p:spPr>
          <a:xfrm>
            <a:off x="2932113" y="1919859"/>
            <a:ext cx="5638800" cy="4591050"/>
          </a:xfrm>
          <a:prstGeom prst="rect">
            <a:avLst/>
          </a:prstGeom>
        </p:spPr>
      </p:pic>
    </p:spTree>
    <p:extLst>
      <p:ext uri="{BB962C8B-B14F-4D97-AF65-F5344CB8AC3E}">
        <p14:creationId xmlns:p14="http://schemas.microsoft.com/office/powerpoint/2010/main" val="5286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Python</a:t>
            </a:r>
            <a:r>
              <a:rPr lang="zh-TW" altLang="en-US" b="1" dirty="0" smtClean="0">
                <a:latin typeface="微軟正黑體" panose="020B0604030504040204" pitchFamily="34" charset="-120"/>
                <a:ea typeface="微軟正黑體" panose="020B0604030504040204" pitchFamily="34" charset="-120"/>
              </a:rPr>
              <a:t> 是大量使用物件導向概念的語言</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2</a:t>
            </a:fld>
            <a:endParaRPr lang="zh-TW" altLang="en-US"/>
          </a:p>
        </p:txBody>
      </p:sp>
    </p:spTree>
    <p:extLst>
      <p:ext uri="{BB962C8B-B14F-4D97-AF65-F5344CB8AC3E}">
        <p14:creationId xmlns:p14="http://schemas.microsoft.com/office/powerpoint/2010/main" val="155992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在繼承時改寫方法（</a:t>
            </a:r>
            <a:r>
              <a:rPr lang="en-US" altLang="zh-TW" sz="4000" b="1" dirty="0">
                <a:latin typeface="微軟正黑體" panose="020B0604030504040204" pitchFamily="34" charset="-120"/>
                <a:ea typeface="微軟正黑體" panose="020B0604030504040204" pitchFamily="34" charset="-120"/>
              </a:rPr>
              <a:t>Override</a:t>
            </a:r>
            <a:r>
              <a:rPr lang="zh-TW" altLang="en-US" sz="4000" b="1" dirty="0">
                <a:latin typeface="微軟正黑體" panose="020B0604030504040204" pitchFamily="34" charset="-120"/>
                <a:ea typeface="微軟正黑體" panose="020B0604030504040204" pitchFamily="34" charset="-120"/>
              </a:rPr>
              <a:t>）</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20</a:t>
            </a:fld>
            <a:endParaRPr lang="zh-TW" altLang="en-US"/>
          </a:p>
        </p:txBody>
      </p:sp>
      <p:pic>
        <p:nvPicPr>
          <p:cNvPr id="2" name="圖片 1"/>
          <p:cNvPicPr>
            <a:picLocks noChangeAspect="1"/>
          </p:cNvPicPr>
          <p:nvPr/>
        </p:nvPicPr>
        <p:blipFill>
          <a:blip r:embed="rId2"/>
          <a:stretch>
            <a:fillRect/>
          </a:stretch>
        </p:blipFill>
        <p:spPr>
          <a:xfrm>
            <a:off x="2595274" y="1994120"/>
            <a:ext cx="6312477" cy="4693227"/>
          </a:xfrm>
          <a:prstGeom prst="rect">
            <a:avLst/>
          </a:prstGeom>
        </p:spPr>
      </p:pic>
    </p:spTree>
    <p:extLst>
      <p:ext uri="{BB962C8B-B14F-4D97-AF65-F5344CB8AC3E}">
        <p14:creationId xmlns:p14="http://schemas.microsoft.com/office/powerpoint/2010/main" val="16985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21</a:t>
            </a:fld>
            <a:endParaRPr lang="zh-TW" altLang="en-US"/>
          </a:p>
        </p:txBody>
      </p:sp>
    </p:spTree>
    <p:extLst>
      <p:ext uri="{BB962C8B-B14F-4D97-AF65-F5344CB8AC3E}">
        <p14:creationId xmlns:p14="http://schemas.microsoft.com/office/powerpoint/2010/main" val="362343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從 </a:t>
            </a:r>
            <a:r>
              <a:rPr lang="en-US" altLang="zh-TW" sz="4000" b="1" dirty="0" smtClean="0">
                <a:latin typeface="微軟正黑體" panose="020B0604030504040204" pitchFamily="34" charset="-120"/>
                <a:ea typeface="微軟正黑體" panose="020B0604030504040204" pitchFamily="34" charset="-120"/>
              </a:rPr>
              <a:t>Data Frame</a:t>
            </a:r>
            <a:r>
              <a:rPr lang="zh-TW" altLang="en-US" sz="4000" b="1" dirty="0" smtClean="0">
                <a:latin typeface="微軟正黑體" panose="020B0604030504040204" pitchFamily="34" charset="-120"/>
                <a:ea typeface="微軟正黑體" panose="020B0604030504040204" pitchFamily="34" charset="-120"/>
              </a:rPr>
              <a:t> 了解</a:t>
            </a:r>
            <a:r>
              <a:rPr lang="zh-TW" altLang="en-US" sz="4000" b="1" dirty="0" smtClean="0">
                <a:solidFill>
                  <a:srgbClr val="FFFF00"/>
                </a:solidFill>
                <a:latin typeface="微軟正黑體" panose="020B0604030504040204" pitchFamily="34" charset="-120"/>
                <a:ea typeface="微軟正黑體" panose="020B0604030504040204" pitchFamily="34" charset="-120"/>
              </a:rPr>
              <a:t>屬性</a:t>
            </a:r>
            <a:r>
              <a:rPr lang="zh-TW" altLang="en-US" sz="4000" b="1" dirty="0" smtClean="0">
                <a:latin typeface="微軟正黑體" panose="020B0604030504040204" pitchFamily="34" charset="-120"/>
                <a:ea typeface="微軟正黑體" panose="020B0604030504040204" pitchFamily="34" charset="-120"/>
              </a:rPr>
              <a:t>與</a:t>
            </a:r>
            <a:r>
              <a:rPr lang="zh-TW" altLang="en-US" sz="4000" b="1" dirty="0" smtClean="0">
                <a:solidFill>
                  <a:srgbClr val="FFFF00"/>
                </a:solidFill>
                <a:latin typeface="微軟正黑體" panose="020B0604030504040204" pitchFamily="34" charset="-120"/>
                <a:ea typeface="微軟正黑體" panose="020B0604030504040204" pitchFamily="34" charset="-120"/>
              </a:rPr>
              <a:t>方法</a:t>
            </a:r>
            <a:endParaRPr lang="zh-TW" altLang="en-US" sz="4000" b="1" dirty="0">
              <a:solidFill>
                <a:srgbClr val="FFFF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3</a:t>
            </a:fld>
            <a:endParaRPr lang="zh-TW" altLang="en-US"/>
          </a:p>
        </p:txBody>
      </p:sp>
      <p:pic>
        <p:nvPicPr>
          <p:cNvPr id="8" name="圖片 7"/>
          <p:cNvPicPr>
            <a:picLocks noChangeAspect="1"/>
          </p:cNvPicPr>
          <p:nvPr/>
        </p:nvPicPr>
        <p:blipFill>
          <a:blip r:embed="rId2"/>
          <a:stretch>
            <a:fillRect/>
          </a:stretch>
        </p:blipFill>
        <p:spPr>
          <a:xfrm>
            <a:off x="1833148" y="2065867"/>
            <a:ext cx="7989005" cy="4118111"/>
          </a:xfrm>
          <a:prstGeom prst="rect">
            <a:avLst/>
          </a:prstGeom>
        </p:spPr>
      </p:pic>
    </p:spTree>
    <p:extLst>
      <p:ext uri="{BB962C8B-B14F-4D97-AF65-F5344CB8AC3E}">
        <p14:creationId xmlns:p14="http://schemas.microsoft.com/office/powerpoint/2010/main" val="94905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大綱</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4334256" y="2142067"/>
            <a:ext cx="6482970" cy="3649133"/>
          </a:xfrm>
        </p:spPr>
        <p:txBody>
          <a:bodyPr>
            <a:normAutofit/>
          </a:bodyPr>
          <a:lstStyle/>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程序導向與物件導向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Python</a:t>
            </a:r>
            <a:r>
              <a:rPr lang="zh-TW" altLang="en-US" sz="2000" dirty="0" smtClean="0">
                <a:latin typeface="微軟正黑體" panose="020B0604030504040204" pitchFamily="34" charset="-120"/>
                <a:ea typeface="微軟正黑體" panose="020B0604030504040204" pitchFamily="34" charset="-120"/>
              </a:rPr>
              <a:t>的物件導向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建立類</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Self</a:t>
            </a:r>
            <a:r>
              <a:rPr lang="zh-TW" altLang="en-US" sz="2000" dirty="0" smtClean="0">
                <a:latin typeface="微軟正黑體" panose="020B0604030504040204" pitchFamily="34" charset="-120"/>
                <a:ea typeface="微軟正黑體" panose="020B0604030504040204" pitchFamily="34" charset="-120"/>
              </a:rPr>
              <a:t>的重要性</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理解建構函式</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通過</a:t>
            </a:r>
            <a:r>
              <a:rPr lang="en-US" altLang="zh-TW" sz="2000" dirty="0" smtClean="0">
                <a:latin typeface="微軟正黑體" panose="020B0604030504040204" pitchFamily="34" charset="-120"/>
                <a:ea typeface="微軟正黑體" panose="020B0604030504040204" pitchFamily="34" charset="-120"/>
              </a:rPr>
              <a:t>type</a:t>
            </a:r>
            <a:r>
              <a:rPr lang="zh-TW" altLang="en-US" sz="2000" dirty="0" smtClean="0">
                <a:latin typeface="微軟正黑體" panose="020B0604030504040204" pitchFamily="34" charset="-120"/>
                <a:ea typeface="微軟正黑體" panose="020B0604030504040204" pitchFamily="34" charset="-120"/>
              </a:rPr>
              <a:t>類建立物件</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_new_</a:t>
            </a:r>
            <a:r>
              <a:rPr lang="zh-TW" altLang="en-US" sz="2000" dirty="0" smtClean="0">
                <a:latin typeface="微軟正黑體" panose="020B0604030504040204" pitchFamily="34" charset="-120"/>
                <a:ea typeface="微軟正黑體" panose="020B0604030504040204" pitchFamily="34" charset="-120"/>
              </a:rPr>
              <a:t> 和 </a:t>
            </a:r>
            <a:r>
              <a:rPr lang="en-US" altLang="zh-TW" sz="2000" dirty="0" smtClean="0">
                <a:latin typeface="微軟正黑體" panose="020B0604030504040204" pitchFamily="34" charset="-120"/>
                <a:ea typeface="微軟正黑體" panose="020B0604030504040204" pitchFamily="34" charset="-120"/>
              </a:rPr>
              <a:t>_</a:t>
            </a:r>
            <a:r>
              <a:rPr lang="en-US" altLang="zh-TW" sz="2000" dirty="0" err="1" smtClean="0">
                <a:latin typeface="微軟正黑體" panose="020B0604030504040204" pitchFamily="34" charset="-120"/>
                <a:ea typeface="微軟正黑體" panose="020B0604030504040204" pitchFamily="34" charset="-120"/>
              </a:rPr>
              <a:t>init</a:t>
            </a:r>
            <a:r>
              <a:rPr lang="zh-TW" altLang="en-US" sz="2000" dirty="0" smtClean="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的</a:t>
            </a:r>
            <a:r>
              <a:rPr lang="zh-TW" altLang="en-US" sz="2000" dirty="0" smtClean="0">
                <a:latin typeface="微軟正黑體" panose="020B0604030504040204" pitchFamily="34" charset="-120"/>
                <a:ea typeface="微軟正黑體" panose="020B0604030504040204" pitchFamily="34" charset="-120"/>
              </a:rPr>
              <a:t>區別</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類變數和例項變數</a:t>
            </a:r>
            <a:endParaRPr lang="zh-TW" altLang="en-US" sz="20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4</a:t>
            </a:fld>
            <a:endParaRPr lang="zh-TW" altLang="en-US"/>
          </a:p>
        </p:txBody>
      </p:sp>
    </p:spTree>
    <p:extLst>
      <p:ext uri="{BB962C8B-B14F-4D97-AF65-F5344CB8AC3E}">
        <p14:creationId xmlns:p14="http://schemas.microsoft.com/office/powerpoint/2010/main" val="3464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程序導向與物件導向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lnSpcReduction="10000"/>
          </a:bodyPr>
          <a:lstStyle/>
          <a:p>
            <a:r>
              <a:rPr lang="zh-TW" altLang="en-US" sz="2400" b="1" dirty="0">
                <a:solidFill>
                  <a:srgbClr val="FFFF00"/>
                </a:solidFill>
                <a:latin typeface="微軟正黑體" panose="020B0604030504040204" pitchFamily="34" charset="-120"/>
                <a:ea typeface="微軟正黑體" panose="020B0604030504040204" pitchFamily="34" charset="-120"/>
              </a:rPr>
              <a:t>程序導向</a:t>
            </a:r>
            <a:r>
              <a:rPr lang="zh-TW" altLang="en-US" sz="2400" dirty="0">
                <a:latin typeface="微軟正黑體" panose="020B0604030504040204" pitchFamily="34" charset="-120"/>
                <a:ea typeface="微軟正黑體" panose="020B0604030504040204" pitchFamily="34" charset="-120"/>
              </a:rPr>
              <a:t>的程式設計把函式作為程式的基本單元。程式設計時，編寫一組一組的函式，然後一步一步按照順序的執行各個函式。通常為了簡化程式，將大塊函式通過切割成小塊函式來降低系統的複雜度</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b="1" dirty="0">
                <a:solidFill>
                  <a:srgbClr val="FFFF00"/>
                </a:solidFill>
                <a:latin typeface="微軟正黑體" panose="020B0604030504040204" pitchFamily="34" charset="-120"/>
                <a:ea typeface="微軟正黑體" panose="020B0604030504040204" pitchFamily="34" charset="-120"/>
              </a:rPr>
              <a:t>物件</a:t>
            </a:r>
            <a:r>
              <a:rPr lang="zh-TW" altLang="en-US" sz="2400" b="1" dirty="0" smtClean="0">
                <a:solidFill>
                  <a:srgbClr val="FFFF00"/>
                </a:solidFill>
                <a:latin typeface="微軟正黑體" panose="020B0604030504040204" pitchFamily="34" charset="-120"/>
                <a:ea typeface="微軟正黑體" panose="020B0604030504040204" pitchFamily="34" charset="-120"/>
              </a:rPr>
              <a:t>導向</a:t>
            </a:r>
            <a:r>
              <a:rPr lang="en-US" altLang="zh-TW" sz="2400" b="1" dirty="0">
                <a:solidFill>
                  <a:srgbClr val="FFFF00"/>
                </a:solidFill>
                <a:latin typeface="微軟正黑體" panose="020B0604030504040204" pitchFamily="34" charset="-120"/>
                <a:ea typeface="微軟正黑體" panose="020B0604030504040204" pitchFamily="34" charset="-120"/>
              </a:rPr>
              <a:t>(Object-oriented </a:t>
            </a:r>
            <a:r>
              <a:rPr lang="en-US" altLang="zh-TW" sz="2400" b="1" dirty="0" smtClean="0">
                <a:solidFill>
                  <a:srgbClr val="FFFF00"/>
                </a:solidFill>
                <a:latin typeface="微軟正黑體" panose="020B0604030504040204" pitchFamily="34" charset="-120"/>
                <a:ea typeface="微軟正黑體" panose="020B0604030504040204" pitchFamily="34" charset="-120"/>
              </a:rPr>
              <a:t>programming, OOP)</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a:latin typeface="微軟正黑體" panose="020B0604030504040204" pitchFamily="34" charset="-120"/>
                <a:ea typeface="微軟正黑體" panose="020B0604030504040204" pitchFamily="34" charset="-120"/>
              </a:rPr>
              <a:t>程式設計把物件作為程式的基本單元</a:t>
            </a:r>
            <a:r>
              <a:rPr lang="zh-TW" altLang="en-US" sz="2400" dirty="0" smtClean="0">
                <a:latin typeface="微軟正黑體" panose="020B0604030504040204" pitchFamily="34" charset="-120"/>
                <a:ea typeface="微軟正黑體" panose="020B0604030504040204" pitchFamily="34" charset="-120"/>
              </a:rPr>
              <a:t>，以物件概念設計程式時，每</a:t>
            </a:r>
            <a:r>
              <a:rPr lang="zh-TW" altLang="en-US" sz="2400" dirty="0">
                <a:latin typeface="微軟正黑體" panose="020B0604030504040204" pitchFamily="34" charset="-120"/>
                <a:ea typeface="微軟正黑體" panose="020B0604030504040204" pitchFamily="34" charset="-120"/>
              </a:rPr>
              <a:t>個物件都可以接收其他物件發過來的訊息，並處理這些訊息，計算機程式的執行就是一系列訊息在各個物件之間傳遞，各個物件呼叫相關的方法。</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5</a:t>
            </a:fld>
            <a:endParaRPr lang="zh-TW" altLang="en-US"/>
          </a:p>
        </p:txBody>
      </p:sp>
    </p:spTree>
    <p:extLst>
      <p:ext uri="{BB962C8B-B14F-4D97-AF65-F5344CB8AC3E}">
        <p14:creationId xmlns:p14="http://schemas.microsoft.com/office/powerpoint/2010/main" val="382752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Python</a:t>
            </a:r>
            <a:r>
              <a:rPr lang="zh-TW" altLang="en-US" sz="4000" b="1" dirty="0" smtClean="0">
                <a:latin typeface="微軟正黑體" panose="020B0604030504040204" pitchFamily="34" charset="-120"/>
                <a:ea typeface="微軟正黑體" panose="020B0604030504040204" pitchFamily="34" charset="-120"/>
              </a:rPr>
              <a:t>的物件導向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fontScale="77500" lnSpcReduction="20000"/>
          </a:bodyPr>
          <a:lstStyle/>
          <a:p>
            <a:pPr algn="just"/>
            <a:r>
              <a:rPr lang="en-US" altLang="zh-TW" sz="2400" dirty="0">
                <a:latin typeface="微軟正黑體" panose="020B0604030504040204" pitchFamily="34" charset="-120"/>
                <a:ea typeface="微軟正黑體" panose="020B0604030504040204" pitchFamily="34" charset="-120"/>
              </a:rPr>
              <a:t>OOP</a:t>
            </a:r>
            <a:r>
              <a:rPr lang="zh-TW" altLang="en-US" sz="2400" dirty="0">
                <a:latin typeface="微軟正黑體" panose="020B0604030504040204" pitchFamily="34" charset="-120"/>
                <a:ea typeface="微軟正黑體" panose="020B0604030504040204" pitchFamily="34" charset="-120"/>
              </a:rPr>
              <a:t>程式設計是利用“類”和“物件”來建立各種模型來實現對真實世界的描述，使用物件導向程式設計的原因一方面是因為它可以使程式的維護和擴充套件變得更簡單，並且可以大大提高程式開發效率 ，另外，基於物件導向的程式可以使它人更加容易理解你的程式碼邏輯，從而使團隊開發變得</a:t>
            </a:r>
            <a:r>
              <a:rPr lang="zh-TW" altLang="en-US" sz="2400" dirty="0" smtClean="0">
                <a:latin typeface="微軟正黑體" panose="020B0604030504040204" pitchFamily="34" charset="-120"/>
                <a:ea typeface="微軟正黑體" panose="020B0604030504040204" pitchFamily="34" charset="-120"/>
              </a:rPr>
              <a:t>更</a:t>
            </a:r>
            <a:r>
              <a:rPr lang="zh-TW" altLang="en-US" sz="2400" dirty="0">
                <a:latin typeface="微軟正黑體" panose="020B0604030504040204" pitchFamily="34" charset="-120"/>
                <a:ea typeface="微軟正黑體" panose="020B0604030504040204" pitchFamily="34" charset="-120"/>
              </a:rPr>
              <a:t>容易</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a:latin typeface="微軟正黑體" panose="020B0604030504040204" pitchFamily="34" charset="-120"/>
              <a:ea typeface="微軟正黑體" panose="020B0604030504040204" pitchFamily="34" charset="-120"/>
            </a:endParaRPr>
          </a:p>
          <a:p>
            <a:pPr algn="just"/>
            <a:r>
              <a:rPr lang="zh-TW" altLang="en-US" sz="2400" b="1" dirty="0">
                <a:latin typeface="微軟正黑體" panose="020B0604030504040204" pitchFamily="34" charset="-120"/>
                <a:ea typeface="微軟正黑體" panose="020B0604030504040204" pitchFamily="34" charset="-120"/>
              </a:rPr>
              <a:t>物件導向的幾大核心</a:t>
            </a:r>
            <a:r>
              <a:rPr lang="zh-TW" altLang="en-US" sz="2400" b="1" dirty="0" smtClean="0">
                <a:latin typeface="微軟正黑體" panose="020B0604030504040204" pitchFamily="34" charset="-120"/>
                <a:ea typeface="微軟正黑體" panose="020B0604030504040204" pitchFamily="34" charset="-120"/>
              </a:rPr>
              <a:t>特性</a:t>
            </a:r>
            <a:endParaRPr lang="zh-TW" altLang="en-US" sz="2400" b="1" dirty="0">
              <a:latin typeface="微軟正黑體" panose="020B0604030504040204" pitchFamily="34" charset="-120"/>
              <a:ea typeface="微軟正黑體" panose="020B0604030504040204" pitchFamily="34" charset="-120"/>
            </a:endParaRP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Class </a:t>
            </a:r>
            <a:r>
              <a:rPr lang="zh-TW" altLang="en-US" sz="2200" b="1" dirty="0">
                <a:solidFill>
                  <a:srgbClr val="FFFF00"/>
                </a:solidFill>
                <a:latin typeface="微軟正黑體" panose="020B0604030504040204" pitchFamily="34" charset="-120"/>
                <a:ea typeface="微軟正黑體" panose="020B0604030504040204" pitchFamily="34" charset="-120"/>
              </a:rPr>
              <a:t>類</a:t>
            </a:r>
            <a:r>
              <a:rPr lang="zh-TW" altLang="en-US" sz="2200" dirty="0">
                <a:latin typeface="微軟正黑體" panose="020B0604030504040204" pitchFamily="34" charset="-120"/>
                <a:ea typeface="微軟正黑體" panose="020B0604030504040204" pitchFamily="34" charset="-120"/>
              </a:rPr>
              <a:t>：一個類指相同事物相同特徵提取，把相同的屬性方法提煉出來定義在類中</a:t>
            </a: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Object </a:t>
            </a:r>
            <a:r>
              <a:rPr lang="zh-TW" altLang="en-US" sz="2200" b="1" dirty="0">
                <a:solidFill>
                  <a:srgbClr val="FFFF00"/>
                </a:solidFill>
                <a:latin typeface="微軟正黑體" panose="020B0604030504040204" pitchFamily="34" charset="-120"/>
                <a:ea typeface="微軟正黑體" panose="020B0604030504040204" pitchFamily="34" charset="-120"/>
              </a:rPr>
              <a:t>物件</a:t>
            </a:r>
            <a:r>
              <a:rPr lang="zh-TW" altLang="en-US" sz="2200" dirty="0">
                <a:latin typeface="微軟正黑體" panose="020B0604030504040204" pitchFamily="34" charset="-120"/>
                <a:ea typeface="微軟正黑體" panose="020B0604030504040204" pitchFamily="34" charset="-120"/>
              </a:rPr>
              <a:t>：一個物件是類的例項，物件是具體的，類是抽象</a:t>
            </a:r>
          </a:p>
          <a:p>
            <a:pPr marL="914400" lvl="1" indent="-457200" algn="just">
              <a:buFont typeface="+mj-lt"/>
              <a:buAutoNum type="arabicPeriod"/>
            </a:pPr>
            <a:r>
              <a:rPr lang="zh-TW" altLang="en-US" sz="2200" b="1" dirty="0" smtClean="0">
                <a:solidFill>
                  <a:srgbClr val="FFFF00"/>
                </a:solidFill>
                <a:latin typeface="微軟正黑體" panose="020B0604030504040204" pitchFamily="34" charset="-120"/>
                <a:ea typeface="微軟正黑體" panose="020B0604030504040204" pitchFamily="34" charset="-120"/>
              </a:rPr>
              <a:t>封裝</a:t>
            </a:r>
            <a:r>
              <a:rPr lang="zh-TW" altLang="en-US" sz="2200" dirty="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對</a:t>
            </a:r>
            <a:r>
              <a:rPr lang="zh-TW" altLang="en-US" sz="2200" dirty="0">
                <a:latin typeface="微軟正黑體" panose="020B0604030504040204" pitchFamily="34" charset="-120"/>
                <a:ea typeface="微軟正黑體" panose="020B0604030504040204" pitchFamily="34" charset="-120"/>
              </a:rPr>
              <a:t>外部世界隱藏物件的工作細節</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繼承</a:t>
            </a:r>
            <a:r>
              <a:rPr lang="zh-TW" altLang="en-US" sz="2200" dirty="0">
                <a:latin typeface="微軟正黑體" panose="020B0604030504040204" pitchFamily="34" charset="-120"/>
                <a:ea typeface="微軟正黑體" panose="020B0604030504040204" pitchFamily="34" charset="-120"/>
              </a:rPr>
              <a:t>：一個子類繼承基類的欄位和方法</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多型</a:t>
            </a:r>
            <a:r>
              <a:rPr lang="zh-TW" altLang="en-US" sz="2200" dirty="0">
                <a:latin typeface="微軟正黑體" panose="020B0604030504040204" pitchFamily="34" charset="-120"/>
                <a:ea typeface="微軟正黑體" panose="020B0604030504040204" pitchFamily="34" charset="-120"/>
              </a:rPr>
              <a:t>：對不同類的物件使用同樣的操作</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6</a:t>
            </a:fld>
            <a:endParaRPr lang="zh-TW" altLang="en-US"/>
          </a:p>
        </p:txBody>
      </p:sp>
    </p:spTree>
    <p:extLst>
      <p:ext uri="{BB962C8B-B14F-4D97-AF65-F5344CB8AC3E}">
        <p14:creationId xmlns:p14="http://schemas.microsoft.com/office/powerpoint/2010/main" val="159246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建立類</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a:bodyPr>
          <a:lstStyle/>
          <a:p>
            <a:pPr algn="just"/>
            <a:r>
              <a:rPr lang="en-US" altLang="zh-TW" sz="2400" dirty="0" smtClean="0">
                <a:latin typeface="微軟正黑體" panose="020B0604030504040204" pitchFamily="34" charset="-120"/>
                <a:ea typeface="微軟正黑體" panose="020B0604030504040204" pitchFamily="34" charset="-120"/>
              </a:rPr>
              <a:t>Python</a:t>
            </a:r>
            <a:r>
              <a:rPr lang="zh-TW" altLang="en-US" sz="2400" dirty="0">
                <a:latin typeface="微軟正黑體" panose="020B0604030504040204" pitchFamily="34" charset="-120"/>
                <a:ea typeface="微軟正黑體" panose="020B0604030504040204" pitchFamily="34" charset="-120"/>
              </a:rPr>
              <a:t>中</a:t>
            </a:r>
            <a:r>
              <a:rPr lang="zh-TW" altLang="en-US" sz="2400" dirty="0" smtClean="0">
                <a:latin typeface="微軟正黑體" panose="020B0604030504040204" pitchFamily="34" charset="-120"/>
                <a:ea typeface="微軟正黑體" panose="020B0604030504040204" pitchFamily="34" charset="-120"/>
              </a:rPr>
              <a:t>使用 </a:t>
            </a:r>
            <a:r>
              <a:rPr lang="en-US" altLang="zh-TW" sz="2400" b="1" dirty="0" smtClean="0">
                <a:solidFill>
                  <a:srgbClr val="FFFF00"/>
                </a:solidFill>
                <a:latin typeface="微軟正黑體" panose="020B0604030504040204" pitchFamily="34" charset="-120"/>
                <a:ea typeface="微軟正黑體" panose="020B0604030504040204" pitchFamily="34" charset="-120"/>
              </a:rPr>
              <a:t>class</a:t>
            </a:r>
            <a:r>
              <a:rPr lang="zh-TW" altLang="en-US" sz="2400" b="1" dirty="0" smtClean="0">
                <a:solidFill>
                  <a:srgbClr val="FFFF00"/>
                </a:solidFill>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關鍵字</a:t>
            </a:r>
            <a:r>
              <a:rPr lang="zh-TW" altLang="en-US" sz="2400" dirty="0">
                <a:latin typeface="微軟正黑體" panose="020B0604030504040204" pitchFamily="34" charset="-120"/>
                <a:ea typeface="微軟正黑體" panose="020B0604030504040204" pitchFamily="34" charset="-120"/>
              </a:rPr>
              <a:t>修飾類，類名一般採用首字母大寫，小闊號裡面表示繼承，所有類最後都繼承自</a:t>
            </a:r>
            <a:r>
              <a:rPr lang="en-US" altLang="zh-TW" sz="2400" dirty="0" smtClean="0">
                <a:latin typeface="微軟正黑體" panose="020B0604030504040204" pitchFamily="34" charset="-120"/>
                <a:ea typeface="微軟正黑體" panose="020B0604030504040204" pitchFamily="34" charset="-120"/>
              </a:rPr>
              <a:t>object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在類中我們可以定義</a:t>
            </a:r>
            <a:r>
              <a:rPr lang="zh-TW" altLang="en-US" sz="2400" dirty="0">
                <a:solidFill>
                  <a:srgbClr val="FFFF00"/>
                </a:solidFill>
                <a:latin typeface="微軟正黑體" panose="020B0604030504040204" pitchFamily="34" charset="-120"/>
                <a:ea typeface="微軟正黑體" panose="020B0604030504040204" pitchFamily="34" charset="-120"/>
              </a:rPr>
              <a:t>屬性</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，注意這個地方有一個叫法問題，方法其實和之前寫的函式一樣，但是在</a:t>
            </a:r>
            <a:r>
              <a:rPr lang="zh-TW" altLang="en-US" sz="2400" dirty="0">
                <a:solidFill>
                  <a:srgbClr val="FFFF00"/>
                </a:solidFill>
                <a:latin typeface="微軟正黑體" panose="020B0604030504040204" pitchFamily="34" charset="-120"/>
                <a:ea typeface="微軟正黑體" panose="020B0604030504040204" pitchFamily="34" charset="-120"/>
              </a:rPr>
              <a:t>類中定義的稱為方法</a:t>
            </a:r>
            <a:r>
              <a:rPr lang="zh-TW" altLang="en-US" sz="2400" dirty="0">
                <a:latin typeface="微軟正黑體" panose="020B0604030504040204" pitchFamily="34" charset="-120"/>
                <a:ea typeface="微軟正黑體" panose="020B0604030504040204" pitchFamily="34" charset="-120"/>
              </a:rPr>
              <a:t>，兩個的區別在呼叫的時候，</a:t>
            </a:r>
            <a:r>
              <a:rPr lang="zh-TW" altLang="en-US" sz="2400" dirty="0">
                <a:solidFill>
                  <a:srgbClr val="FFFF00"/>
                </a:solidFill>
                <a:latin typeface="微軟正黑體" panose="020B0604030504040204" pitchFamily="34" charset="-120"/>
                <a:ea typeface="微軟正黑體" panose="020B0604030504040204" pitchFamily="34" charset="-120"/>
              </a:rPr>
              <a:t>方法需要特定的物件</a:t>
            </a:r>
            <a:r>
              <a:rPr lang="zh-TW" altLang="en-US" sz="2400" dirty="0">
                <a:latin typeface="微軟正黑體" panose="020B0604030504040204" pitchFamily="34" charset="-120"/>
                <a:ea typeface="微軟正黑體" panose="020B0604030504040204" pitchFamily="34" charset="-120"/>
              </a:rPr>
              <a:t>，而函式不</a:t>
            </a:r>
            <a:r>
              <a:rPr lang="zh-TW" altLang="en-US" sz="2400" dirty="0" smtClean="0">
                <a:latin typeface="微軟正黑體" panose="020B0604030504040204" pitchFamily="34" charset="-120"/>
                <a:ea typeface="微軟正黑體" panose="020B0604030504040204" pitchFamily="34" charset="-120"/>
              </a:rPr>
              <a:t>需要</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7</a:t>
            </a:fld>
            <a:endParaRPr lang="zh-TW" altLang="en-US"/>
          </a:p>
        </p:txBody>
      </p:sp>
      <p:pic>
        <p:nvPicPr>
          <p:cNvPr id="2" name="圖片 1"/>
          <p:cNvPicPr>
            <a:picLocks noChangeAspect="1"/>
          </p:cNvPicPr>
          <p:nvPr/>
        </p:nvPicPr>
        <p:blipFill>
          <a:blip r:embed="rId2"/>
          <a:stretch>
            <a:fillRect/>
          </a:stretch>
        </p:blipFill>
        <p:spPr>
          <a:xfrm>
            <a:off x="5767569" y="2240281"/>
            <a:ext cx="5049657" cy="3630294"/>
          </a:xfrm>
          <a:prstGeom prst="rect">
            <a:avLst/>
          </a:prstGeom>
        </p:spPr>
      </p:pic>
      <p:sp>
        <p:nvSpPr>
          <p:cNvPr id="3" name="矩形 2"/>
          <p:cNvSpPr/>
          <p:nvPr/>
        </p:nvSpPr>
        <p:spPr>
          <a:xfrm>
            <a:off x="5669217" y="5897880"/>
            <a:ext cx="5057795" cy="338554"/>
          </a:xfrm>
          <a:prstGeom prst="rect">
            <a:avLst/>
          </a:prstGeom>
        </p:spPr>
        <p:txBody>
          <a:bodyPr wrap="none">
            <a:spAutoFit/>
          </a:bodyPr>
          <a:lstStyle/>
          <a:p>
            <a:r>
              <a:rPr lang="zh-TW" altLang="en-US" sz="1600" dirty="0" smtClean="0">
                <a:solidFill>
                  <a:srgbClr val="FFFF00"/>
                </a:solidFill>
                <a:latin typeface="微軟正黑體" panose="020B0604030504040204" pitchFamily="34" charset="-120"/>
                <a:ea typeface="微軟正黑體" panose="020B0604030504040204" pitchFamily="34" charset="-120"/>
              </a:rPr>
              <a:t>*在類中定義方法的要求，就是第一個引數必須時</a:t>
            </a:r>
            <a:r>
              <a:rPr lang="en-US" altLang="zh-TW" sz="1600" dirty="0" smtClean="0">
                <a:solidFill>
                  <a:srgbClr val="FFFF00"/>
                </a:solidFill>
                <a:latin typeface="微軟正黑體" panose="020B0604030504040204" pitchFamily="34" charset="-120"/>
                <a:ea typeface="微軟正黑體" panose="020B0604030504040204" pitchFamily="34" charset="-120"/>
              </a:rPr>
              <a:t>self</a:t>
            </a:r>
            <a:r>
              <a:rPr lang="zh-TW" altLang="en-US" sz="1600" dirty="0" smtClean="0">
                <a:solidFill>
                  <a:srgbClr val="FFFF00"/>
                </a:solidFill>
                <a:latin typeface="微軟正黑體" panose="020B0604030504040204" pitchFamily="34" charset="-120"/>
                <a:ea typeface="微軟正黑體" panose="020B0604030504040204" pitchFamily="34" charset="-120"/>
              </a:rPr>
              <a:t> *</a:t>
            </a:r>
            <a:endParaRPr lang="zh-TW" altLang="en-US" sz="1600"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9208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SELF</a:t>
            </a:r>
            <a:r>
              <a:rPr lang="zh-TW" altLang="en-US" sz="4000" b="1" dirty="0" smtClean="0">
                <a:latin typeface="微軟正黑體" panose="020B0604030504040204" pitchFamily="34" charset="-120"/>
                <a:ea typeface="微軟正黑體" panose="020B0604030504040204" pitchFamily="34" charset="-120"/>
              </a:rPr>
              <a:t> 的重要性</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a:bodyPr>
          <a:lstStyle/>
          <a:p>
            <a:pPr algn="just"/>
            <a:r>
              <a:rPr lang="zh-TW" altLang="en-US" sz="2400" dirty="0">
                <a:latin typeface="微軟正黑體" panose="020B0604030504040204" pitchFamily="34" charset="-120"/>
                <a:ea typeface="微軟正黑體" panose="020B0604030504040204" pitchFamily="34" charset="-120"/>
              </a:rPr>
              <a:t>不僅是</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需要</a:t>
            </a:r>
            <a:r>
              <a:rPr lang="en-US" altLang="zh-TW" sz="2400" dirty="0">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作為第一個引數，類中定義的所有方法都需要</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類程式碼設計為在所有物件例項間共享，</a:t>
            </a:r>
            <a:r>
              <a:rPr lang="en-US" altLang="zh-TW" sz="2400" dirty="0">
                <a:solidFill>
                  <a:srgbClr val="FFFF00"/>
                </a:solidFill>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可以幫助標示要處理哪個物件例項的資料</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8</a:t>
            </a:fld>
            <a:endParaRPr lang="zh-TW" altLang="en-US"/>
          </a:p>
        </p:txBody>
      </p:sp>
      <p:pic>
        <p:nvPicPr>
          <p:cNvPr id="6" name="圖片 5"/>
          <p:cNvPicPr>
            <a:picLocks noChangeAspect="1"/>
          </p:cNvPicPr>
          <p:nvPr/>
        </p:nvPicPr>
        <p:blipFill>
          <a:blip r:embed="rId2"/>
          <a:stretch>
            <a:fillRect/>
          </a:stretch>
        </p:blipFill>
        <p:spPr>
          <a:xfrm>
            <a:off x="5751513" y="2141472"/>
            <a:ext cx="4660165" cy="3802128"/>
          </a:xfrm>
          <a:prstGeom prst="rect">
            <a:avLst/>
          </a:prstGeom>
        </p:spPr>
      </p:pic>
    </p:spTree>
    <p:extLst>
      <p:ext uri="{BB962C8B-B14F-4D97-AF65-F5344CB8AC3E}">
        <p14:creationId xmlns:p14="http://schemas.microsoft.com/office/powerpoint/2010/main" val="324609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理解建構函式</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lnSpcReduction="20000"/>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方法是一個特殊的方法，在物件例項化的時候呼叫（</a:t>
            </a:r>
            <a:r>
              <a:rPr lang="en-US" altLang="zh-TW" sz="2400" dirty="0" err="1">
                <a:latin typeface="微軟正黑體" panose="020B0604030504040204" pitchFamily="34" charset="-120"/>
                <a:ea typeface="微軟正黑體" panose="020B0604030504040204" pitchFamily="34" charset="-120"/>
              </a:rPr>
              <a:t>init</a:t>
            </a:r>
            <a:r>
              <a:rPr lang="zh-TW" altLang="en-US" sz="2400" dirty="0">
                <a:latin typeface="微軟正黑體" panose="020B0604030504040204" pitchFamily="34" charset="-120"/>
                <a:ea typeface="微軟正黑體" panose="020B0604030504040204" pitchFamily="34" charset="-120"/>
              </a:rPr>
              <a:t>表示初始化的意思，是</a:t>
            </a:r>
            <a:r>
              <a:rPr lang="en-US" altLang="zh-TW" sz="2400" dirty="0">
                <a:latin typeface="微軟正黑體" panose="020B0604030504040204" pitchFamily="34" charset="-120"/>
                <a:ea typeface="微軟正黑體" panose="020B0604030504040204" pitchFamily="34" charset="-120"/>
              </a:rPr>
              <a:t>initialization</a:t>
            </a:r>
            <a:r>
              <a:rPr lang="zh-TW" altLang="en-US" sz="2400" dirty="0">
                <a:latin typeface="微軟正黑體" panose="020B0604030504040204" pitchFamily="34" charset="-120"/>
                <a:ea typeface="微軟正黑體" panose="020B0604030504040204" pitchFamily="34" charset="-120"/>
              </a:rPr>
              <a:t>的簡寫）注意前後兩個下劃線不可以省略，這個方法也叫構造方法。</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在定義類的時候，如果沒有顯示定義一個</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方法，程式</a:t>
            </a:r>
            <a:r>
              <a:rPr lang="zh-TW" altLang="en-US" sz="2400" dirty="0">
                <a:solidFill>
                  <a:srgbClr val="FFFF00"/>
                </a:solidFill>
                <a:latin typeface="微軟正黑體" panose="020B0604030504040204" pitchFamily="34" charset="-120"/>
                <a:ea typeface="微軟正黑體" panose="020B0604030504040204" pitchFamily="34" charset="-120"/>
              </a:rPr>
              <a:t>預設呼叫一個無</a:t>
            </a:r>
            <a:r>
              <a:rPr lang="zh-TW" altLang="en-US" sz="2400" dirty="0" smtClean="0">
                <a:solidFill>
                  <a:srgbClr val="FFFF00"/>
                </a:solidFill>
                <a:latin typeface="微軟正黑體" panose="020B0604030504040204" pitchFamily="34" charset="-120"/>
                <a:ea typeface="微軟正黑體" panose="020B0604030504040204" pitchFamily="34" charset="-120"/>
              </a:rPr>
              <a:t>參數的</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，但是要注意，一個類中只定義一個建構函式，編寫</a:t>
            </a:r>
            <a:r>
              <a:rPr lang="zh-TW" altLang="en-US" sz="2400" dirty="0">
                <a:solidFill>
                  <a:srgbClr val="FFFF00"/>
                </a:solidFill>
                <a:latin typeface="微軟正黑體" panose="020B0604030504040204" pitchFamily="34" charset="-120"/>
                <a:ea typeface="微軟正黑體" panose="020B0604030504040204" pitchFamily="34" charset="-120"/>
              </a:rPr>
              <a:t>多個例項化的時候會呼叫最後</a:t>
            </a:r>
            <a:r>
              <a:rPr lang="zh-TW" altLang="en-US" sz="2400" dirty="0" smtClean="0">
                <a:solidFill>
                  <a:srgbClr val="FFFF00"/>
                </a:solidFill>
                <a:latin typeface="微軟正黑體" panose="020B0604030504040204" pitchFamily="34" charset="-120"/>
                <a:ea typeface="微軟正黑體" panose="020B0604030504040204" pitchFamily="34" charset="-120"/>
              </a:rPr>
              <a:t>一個</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9</a:t>
            </a:fld>
            <a:endParaRPr lang="zh-TW" altLang="en-US"/>
          </a:p>
        </p:txBody>
      </p:sp>
      <p:pic>
        <p:nvPicPr>
          <p:cNvPr id="2" name="圖片 1"/>
          <p:cNvPicPr>
            <a:picLocks noChangeAspect="1"/>
          </p:cNvPicPr>
          <p:nvPr/>
        </p:nvPicPr>
        <p:blipFill>
          <a:blip r:embed="rId2"/>
          <a:stretch>
            <a:fillRect/>
          </a:stretch>
        </p:blipFill>
        <p:spPr>
          <a:xfrm>
            <a:off x="5751513" y="2521977"/>
            <a:ext cx="5186795" cy="3039341"/>
          </a:xfrm>
          <a:prstGeom prst="rect">
            <a:avLst/>
          </a:prstGeom>
        </p:spPr>
      </p:pic>
    </p:spTree>
    <p:extLst>
      <p:ext uri="{BB962C8B-B14F-4D97-AF65-F5344CB8AC3E}">
        <p14:creationId xmlns:p14="http://schemas.microsoft.com/office/powerpoint/2010/main" val="3779414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297</TotalTime>
  <Words>750</Words>
  <Application>Microsoft Office PowerPoint</Application>
  <PresentationFormat>寬螢幕</PresentationFormat>
  <Paragraphs>73</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新細明體</vt:lpstr>
      <vt:lpstr>Arial</vt:lpstr>
      <vt:lpstr>Calibri</vt:lpstr>
      <vt:lpstr>Calibri Light</vt:lpstr>
      <vt:lpstr>天體</vt:lpstr>
      <vt:lpstr>Python 進階程式設計</vt:lpstr>
      <vt:lpstr>Python 是大量使用物件導向概念的語言</vt:lpstr>
      <vt:lpstr>從 Data Frame 了解屬性與方法</vt:lpstr>
      <vt:lpstr>大綱</vt:lpstr>
      <vt:lpstr>程序導向與物件導向</vt:lpstr>
      <vt:lpstr>Python的物件導向</vt:lpstr>
      <vt:lpstr>建立類</vt:lpstr>
      <vt:lpstr>SELF 的重要性</vt:lpstr>
      <vt:lpstr>理解建構函式</vt:lpstr>
      <vt:lpstr>通過type類建立物件</vt:lpstr>
      <vt:lpstr>__new__和__init__區別</vt:lpstr>
      <vt:lpstr>類變數和例項變數</vt:lpstr>
      <vt:lpstr>Go through examples</vt:lpstr>
      <vt:lpstr>根據類別建立物件(Object)</vt:lpstr>
      <vt:lpstr>使用物件的屬性(ATTRIBUTE)</vt:lpstr>
      <vt:lpstr>使用物件的屬性(ATTRIBUTE)</vt:lpstr>
      <vt:lpstr>定義方法（Method）</vt:lpstr>
      <vt:lpstr>繼承（Inheritance）</vt:lpstr>
      <vt:lpstr>在繼承時使用 super()</vt:lpstr>
      <vt:lpstr>在繼承時改寫方法（Override）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家瑋 張</dc:creator>
  <cp:lastModifiedBy>家瑋 張</cp:lastModifiedBy>
  <cp:revision>76</cp:revision>
  <dcterms:created xsi:type="dcterms:W3CDTF">2019-09-10T07:32:39Z</dcterms:created>
  <dcterms:modified xsi:type="dcterms:W3CDTF">2020-03-19T15:06:46Z</dcterms:modified>
</cp:coreProperties>
</file>