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2"/>
  </p:notesMasterIdLst>
  <p:sldIdLst>
    <p:sldId id="435" r:id="rId2"/>
    <p:sldId id="416" r:id="rId3"/>
    <p:sldId id="436" r:id="rId4"/>
    <p:sldId id="437" r:id="rId5"/>
    <p:sldId id="464" r:id="rId6"/>
    <p:sldId id="465" r:id="rId7"/>
    <p:sldId id="467" r:id="rId8"/>
    <p:sldId id="438" r:id="rId9"/>
    <p:sldId id="439" r:id="rId10"/>
    <p:sldId id="440" r:id="rId11"/>
    <p:sldId id="441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38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f6abcd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f6abcd1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6f6abcd1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f6abcd1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f6abcd1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6f6abcd1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f6abcd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f6abcd18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6f6abcd1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335483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335483e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7335483e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335483ea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335483ea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7335483ea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f6abcd1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f6abcd1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6f6abcd18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f6abcd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f6abcd1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6f6abcd1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f6abcd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f6abcd1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6f6abcd1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f6abcd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f6abcd1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f6abcd18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6EEB-9468-4F5A-B953-0C15F5393E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5111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3733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1FE8-1C2F-43A9-8341-74FED075A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3865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vnVw80I_8" TargetMode="External"/><Relationship Id="rId2" Type="http://schemas.openxmlformats.org/officeDocument/2006/relationships/hyperlink" Target="https://www.youtube.com/watch?v=tNa99PG8hR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d01.com/zh-tw/7K8yE3.html#.Wq9pSqhuaU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PG4NjIkCj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0%E5%B0%8F%E4%BA%8C%E4%B9%98%E6%B3%95" TargetMode="External"/><Relationship Id="rId2" Type="http://schemas.openxmlformats.org/officeDocument/2006/relationships/hyperlink" Target="https://www.youtube.com/watch?v=zPG4NjIkCj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nu.edu.tw/~u91029/Regress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cikit-learn-python" TargetMode="External"/><Relationship Id="rId2" Type="http://schemas.openxmlformats.org/officeDocument/2006/relationships/hyperlink" Target="https://morvanzhou.github.io/tutorials/machine-learning/sklearn/2-4-model-attribu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743" y="2142067"/>
            <a:ext cx="9554483" cy="2673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Visualizing a Decision Tree - Machine Learning Recipes 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Decision Analysis 3: Decision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Trees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C4.5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決策樹算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270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981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過度擬合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剪枝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916" t="34670" r="5867" b="9104"/>
          <a:stretch/>
        </p:blipFill>
        <p:spPr>
          <a:xfrm>
            <a:off x="1044147" y="3121890"/>
            <a:ext cx="9281669" cy="3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型輸出</a:t>
            </a:r>
          </a:p>
        </p:txBody>
      </p:sp>
    </p:spTree>
    <p:extLst>
      <p:ext uri="{BB962C8B-B14F-4D97-AF65-F5344CB8AC3E}">
        <p14:creationId xmlns:p14="http://schemas.microsoft.com/office/powerpoint/2010/main" val="31957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" y="1935921"/>
            <a:ext cx="10886839" cy="39438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88" y="2234935"/>
            <a:ext cx="3712306" cy="3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zPG4NjIkCj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11695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1446" y="1935921"/>
            <a:ext cx="10353762" cy="2958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 Introduction to Linear Regression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Analysis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最小平方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http://www.csie.ntnu.edu.tw/~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u91029/Regression.html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1490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767174" y="2053540"/>
            <a:ext cx="8746837" cy="3962400"/>
            <a:chOff x="1256145" y="1708727"/>
            <a:chExt cx="8746837" cy="3962400"/>
          </a:xfrm>
        </p:grpSpPr>
        <p:sp>
          <p:nvSpPr>
            <p:cNvPr id="6" name="矩形 5"/>
            <p:cNvSpPr/>
            <p:nvPr/>
          </p:nvSpPr>
          <p:spPr>
            <a:xfrm>
              <a:off x="1256145" y="1708727"/>
              <a:ext cx="8746837" cy="396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4" descr="http://www.csie.ntnu.edu.tw/~u91029/LinearRegression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80" y="1972866"/>
              <a:ext cx="3952875" cy="194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www.csie.ntnu.edu.tw/~u91029/LinearRegression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090" y="3583565"/>
              <a:ext cx="35909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673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9939" y="1935921"/>
            <a:ext cx="8602690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sklearn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常用屬性與功能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 Regression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Scikit-Learn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教學：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機器學習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1776000" y="1629000"/>
            <a:ext cx="864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 ---導入模塊---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 import datasets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sklearn.cross_validation import train_test_split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import pandas as pd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---資料處理---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 = datasets.load_wine()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print(wine)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載入SKlearn內建資料集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0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36000" y="1449000"/>
            <a:ext cx="1152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{'data': array([[1.423e+01, 1.710e+00, 2.430e+00, ..., 1.040e+00, 3.920e+00,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1.065e+03],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[1.320e+01, 1.780e+00, 2.140e+00, ..., 1.050e+00, 3.400e+00,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1.050e+03],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[1.316e+01, 2.360e+00, 2.670e+00, ..., 1.030e+00, 3.170e+00,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1.185e+03],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...,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[1.327e+01, 4.280e+00, 2.260e+00, ..., 5.900e-01, 1.560e+00,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8.350e+02],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[1.317e+01, 2.590e+00, 2.370e+00, ..., 6.000e-01, 1.620e+00,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8.400e+02],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[1.413e+01, 4.100e+00, 2.740e+00, ..., 6.100e-01, 1.600e+00,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5.600e+02]])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256000" y="2709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data為酒的特徵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36000" y="1809000"/>
            <a:ext cx="115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'target': array([0,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356000" y="3249000"/>
            <a:ext cx="46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target為上頁各項特徵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所對應到的酒種類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類別分為0,1,2三種標籤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2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596000" y="1629000"/>
            <a:ext cx="900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wine_data =  wine.data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定義資料特徵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wine_target = wine.target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定義資料標籤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print(pd.DataFrame(wine.data))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印出資料特徵查看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print(pd.DataFrame(wine.target))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印出資料標籤查看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x_train, x_test, y_train, y_test = train_test_split(wine_data, wine_target, test_size = 0.2)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使用"train_test_spit"將數據分成訓練和測試兩類,test_size = 0.2,代表測試數據佔20%</a:t>
            </a:r>
            <a:endParaRPr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0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將data打印出一列，來查看一下特徵有哪些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FFFFFF"/>
                </a:solidFill>
              </a:rPr>
              <a:t>(2) Malic acid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(4) Alcalinity of ash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(6) Total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(8) Nonflavanoid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(10)Color intensity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(12)OD280/OD315 of diluted wines </a:t>
            </a:r>
            <a:r>
              <a:rPr lang="zh-TW" sz="1600" dirty="0" smtClean="0">
                <a:solidFill>
                  <a:srgbClr val="FFFFFF"/>
                </a:solidFill>
              </a:rPr>
              <a:t>→</a:t>
            </a:r>
            <a:r>
              <a:rPr lang="zh-TW" sz="1600" dirty="0">
                <a:solidFill>
                  <a:srgbClr val="FFFFFF"/>
                </a:solidFill>
              </a:rPr>
              <a:t>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8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2496000" y="14490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print('x_test:測試用特徵')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print('x_train:訓練用特徵')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print(x_train)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print('y_test:測試用標籤')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print('y_train:訓練用標籤')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print(y_train)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0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查看訓練及測試資料集數據</a:t>
            </a:r>
            <a:endParaRPr sz="4000" b="1"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7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696000" y="-91101"/>
            <a:ext cx="638838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rgbClr val="FFFFFF"/>
                </a:solidFill>
              </a:rPr>
              <a:t>x_test:測試用特徵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[[1.207e+01 2.160e+00 2.170e+00 2.100e+01 8.500e+01 2.600e+00 2.650e+00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1.350e+00 2.760e+00 8.600e-01 3.280e+00 3.780e+02]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[1.382e+01 1.750e+00 2.420e+00 1.400e+01 1.110e+02 3.880e+00 3.740e+00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3.200e-01 1.870e+00 7.050e+00 1.010e+00 3.260e+00 1.190e+03]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[1.369e+01 3.260e+00 2.540e+00 2.000e+01 1.070e+02 1.830e+00 5.600e-01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5.000e-01 8.000e-01 5.880e+00 9.600e-01 1.820e+00 6.800e+02]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[1.141e+01 7.400e-01 2.500e+00 2.100e+01 8.800e+01 2.480e+00 2.010e+00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4.200e-01 1.440e+00 3.080e+00 1.100e+00 2.310e+00 4.340e+02]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1.720e+00 1.880e+00 1.950e+01 8.600e+01 2.500e+00 1.640e+00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1.420e+00 2.060e+00 9.400e-01 2.440e+00 4.150e+02]]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x_train:訓練用特徵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[[1.358e+01 1.660e+00 2.360e+00 ... 1.090e+00 2.880e+00 1.515e+03]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[1.406e+01 2.150e+00 2.610e+00 ... 1.060e+00 3.580e+00 1.295e+03]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[1.243e+01 1.530e+00 2.290e+00 ... 6.900e-01 2.840e+00 3.520e+02]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...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[1.216e+01 1.610e+00 2.310e+00 ... 1.330e+00 2.260e+00 4.950e+02]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[1.200e+01 3.430e+00 2.000e+00 ... 9.300e-01 3.050e+00 5.640e+02]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1.470e+00 1.990e+00 ... 9.500e-01 3.330e+00 4.950e+02]]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y_test:測試用標籤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[1 0 2 1 1 0 1 1 1 2 1 2 0 1 1 2 2 2 0 1 1 0 2 2 1 0 0 1 2 1 2 2 0 1 1 0]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y_train:訓練用標籤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[0 0 1 0 1 2 0 1 0 0 1 1 1 0 1 1 0 0 0 0 0 0 2 2 2 2 2 0 2 0 1 1 2 1 0 0 2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1 1 0 1 2 0 2 0 2 2 1 0 1 1 2 1 0 1 0 1 1 0 0 1 0 2 2 2 1 1 2 1 2 0 1 1 1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1 0 0 1 0 0 1 1 2 1 2 0 2 1 0 2 2 1 1 1 1 2 0 0 2 1 2 1 2 1 0 0 1 1 1 0 1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0 0 1 2 0 0 1 2 2 0 0 2 1 2 0 2 1 0 2 1 0 0 2 0 2 1 1 1]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74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(因數據過多只打印出5組)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423650" y="295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423650" y="45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20%標籤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7423650" y="54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KNN-曼哈頓距離分類器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l="23791" t="45235" r="21715" b="28478"/>
          <a:stretch/>
        </p:blipFill>
        <p:spPr>
          <a:xfrm>
            <a:off x="336000" y="2160000"/>
            <a:ext cx="11520000" cy="311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9852575" y="45785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26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KNN-歐幾里得距離分類器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l="23860" t="12663" r="21862" b="54782"/>
          <a:stretch/>
        </p:blipFill>
        <p:spPr>
          <a:xfrm>
            <a:off x="335988" y="2160000"/>
            <a:ext cx="11520000" cy="383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9910700" y="539242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l="23905" t="46619" r="21996" b="20478"/>
          <a:stretch/>
        </p:blipFill>
        <p:spPr>
          <a:xfrm>
            <a:off x="334800" y="2160000"/>
            <a:ext cx="11520000" cy="39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0004975" y="54167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8536" y="2142068"/>
            <a:ext cx="9458689" cy="2351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該決策樹方法先根據訓練集數據形成決策樹，如果該樹不能對所有對象給出正確的分類，那麼選擇一些例外加入到訓練集數據中，重複該過程一直到形成正確的決策集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36" y="1143001"/>
            <a:ext cx="10369549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27" y="2250525"/>
            <a:ext cx="10273724" cy="365222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假設一個事件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結果，發生的機率分別為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en-US" altLang="zh-TW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zh-TW" altLang="en-US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，這些機率都是已知的，則定義這個事件發生後所得到的資訊量為 ：</a:t>
            </a: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各種結果發生機率愈平均，所求資訊量也愈大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資訊量可以當作亂度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的指標，資訊量愈大，表示亂度愈大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解決屬性選擇的問題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2502535"/>
              </p:ext>
            </p:extLst>
          </p:nvPr>
        </p:nvGraphicFramePr>
        <p:xfrm>
          <a:off x="2543606" y="3326119"/>
          <a:ext cx="630131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方程式" r:id="rId3" imgW="2667000" imgH="431800" progId="Equation.3">
                  <p:embed/>
                </p:oleObj>
              </mc:Choice>
              <mc:Fallback>
                <p:oleObj name="方程式" r:id="rId3" imgW="26670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06" y="3326119"/>
                        <a:ext cx="6301316" cy="765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6EEB-9468-4F5A-B953-0C15F5393E8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03445" y="1844824"/>
            <a:ext cx="10363200" cy="4506913"/>
          </a:xfrm>
          <a:prstGeom prst="rect">
            <a:avLst/>
          </a:prstGeom>
        </p:spPr>
        <p:txBody>
          <a:bodyPr lIns="91429" tIns="45714" rIns="91429" bIns="45714"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昆蘭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(Quinlan)(1979)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提出，以雪南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(Shannon)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(1949)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為依據。</a:t>
            </a:r>
          </a:p>
          <a:p>
            <a:pPr eaLnBrk="1" hangingPunct="1"/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若一事件有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種結果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。則此事件發生後所得到的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I=-(p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)+…+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I=-(.25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(.25)*4)=2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2: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(.5)*2)=1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3: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=1,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(1))=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衡量資料的一致性</a:t>
            </a:r>
            <a:endParaRPr lang="en-US" altLang="zh-TW" dirty="0">
              <a:solidFill>
                <a:schemeClr val="hlin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9457" y="548680"/>
            <a:ext cx="9892145" cy="72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729" y="941295"/>
            <a:ext cx="8928100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利用資訊獲利做屬性選取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387" y="1988840"/>
            <a:ext cx="8206093" cy="3643475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訓練樣本分成亂度最小的子集合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所有樣本都屬於同一分類標記的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子集合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測試後資訊量最小的屬性為優先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選擇資訊獲利最大的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B1FE8-1C2F-43A9-8341-74FED075A3D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9" t="24024" r="14220"/>
          <a:stretch/>
        </p:blipFill>
        <p:spPr>
          <a:xfrm>
            <a:off x="255788" y="2238277"/>
            <a:ext cx="5733287" cy="33975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145" t="8594" r="9700" b="24382"/>
          <a:stretch/>
        </p:blipFill>
        <p:spPr>
          <a:xfrm>
            <a:off x="6164566" y="2238277"/>
            <a:ext cx="5801359" cy="3342642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>
            <a:off x="4695984" y="5871585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個買，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個不買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13964" y="2142836"/>
            <a:ext cx="2299854" cy="923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673547" y="5871584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三個年紀區間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5509275" y="2493819"/>
            <a:ext cx="1233270" cy="5726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熵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資訊量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23" y="2130856"/>
            <a:ext cx="3705225" cy="638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9199" y="2265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買與不買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的資訊熵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23" y="2895185"/>
            <a:ext cx="4257675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23" y="3697614"/>
            <a:ext cx="5314950" cy="685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24710" y="30486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年輕人、買與不買的資訊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876642" y="38558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年紀、買與不買的總資訊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447637" y="4846253"/>
            <a:ext cx="478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Gain(age)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0.246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Gain(student) = 0.94 – 0.789 = 0.151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credit_rating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0.94 – 0.892 = 0.048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Gain(income) = 0.94 – 0.911 = 0.029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94036" y="3697613"/>
            <a:ext cx="304800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5709</TotalTime>
  <Words>1052</Words>
  <Application>Microsoft Office PowerPoint</Application>
  <PresentationFormat>寬螢幕</PresentationFormat>
  <Paragraphs>144</Paragraphs>
  <Slides>30</Slides>
  <Notes>10</Notes>
  <HiddenSlides>0</HiddenSlides>
  <MMClips>1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Calibri Light</vt:lpstr>
      <vt:lpstr>Verdana</vt:lpstr>
      <vt:lpstr>Wingdings</vt:lpstr>
      <vt:lpstr>天體</vt:lpstr>
      <vt:lpstr>方程式</vt:lpstr>
      <vt:lpstr>Python 進階程式設計</vt:lpstr>
      <vt:lpstr>分類  Classification</vt:lpstr>
      <vt:lpstr>決策樹 Decision Tree</vt:lpstr>
      <vt:lpstr>概念</vt:lpstr>
      <vt:lpstr>資訊理論 (information theory) </vt:lpstr>
      <vt:lpstr>亂度(Entropy)</vt:lpstr>
      <vt:lpstr>利用資訊獲利做屬性選取</vt:lpstr>
      <vt:lpstr>ID3 EXAMPLE</vt:lpstr>
      <vt:lpstr>資訊熵 &amp; 資訊量增益</vt:lpstr>
      <vt:lpstr>參考來源</vt:lpstr>
      <vt:lpstr>Thinking</vt:lpstr>
      <vt:lpstr>重點</vt:lpstr>
      <vt:lpstr>Linear Regression</vt:lpstr>
      <vt:lpstr>概念</vt:lpstr>
      <vt:lpstr>EXAMPLE</vt:lpstr>
      <vt:lpstr>參考來源</vt:lpstr>
      <vt:lpstr>Thinking</vt:lpstr>
      <vt:lpstr>重點</vt:lpstr>
      <vt:lpstr>Python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KNN-曼哈頓距離分類器</vt:lpstr>
      <vt:lpstr>KNN-歐幾里得距離分類器</vt:lpstr>
      <vt:lpstr>決策樹分類器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806</cp:revision>
  <dcterms:created xsi:type="dcterms:W3CDTF">2018-01-01T14:24:17Z</dcterms:created>
  <dcterms:modified xsi:type="dcterms:W3CDTF">2019-10-08T06:07:52Z</dcterms:modified>
</cp:coreProperties>
</file>