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2"/>
  </p:notesMasterIdLst>
  <p:sldIdLst>
    <p:sldId id="256" r:id="rId2"/>
    <p:sldId id="259" r:id="rId3"/>
    <p:sldId id="330" r:id="rId4"/>
    <p:sldId id="331" r:id="rId5"/>
    <p:sldId id="333" r:id="rId6"/>
    <p:sldId id="334" r:id="rId7"/>
    <p:sldId id="335" r:id="rId8"/>
    <p:sldId id="354" r:id="rId9"/>
    <p:sldId id="355" r:id="rId10"/>
    <p:sldId id="356" r:id="rId11"/>
    <p:sldId id="357" r:id="rId12"/>
    <p:sldId id="332" r:id="rId13"/>
    <p:sldId id="336" r:id="rId14"/>
    <p:sldId id="337" r:id="rId15"/>
    <p:sldId id="338" r:id="rId16"/>
    <p:sldId id="339" r:id="rId17"/>
    <p:sldId id="340" r:id="rId18"/>
    <p:sldId id="343" r:id="rId19"/>
    <p:sldId id="345" r:id="rId20"/>
    <p:sldId id="347" r:id="rId21"/>
    <p:sldId id="348" r:id="rId22"/>
    <p:sldId id="349" r:id="rId23"/>
    <p:sldId id="305" r:id="rId24"/>
    <p:sldId id="306" r:id="rId25"/>
    <p:sldId id="361" r:id="rId26"/>
    <p:sldId id="362" r:id="rId27"/>
    <p:sldId id="363" r:id="rId28"/>
    <p:sldId id="352" r:id="rId29"/>
    <p:sldId id="350" r:id="rId30"/>
    <p:sldId id="351" r:id="rId31"/>
    <p:sldId id="365" r:id="rId32"/>
    <p:sldId id="364" r:id="rId33"/>
    <p:sldId id="359" r:id="rId34"/>
    <p:sldId id="360" r:id="rId35"/>
    <p:sldId id="320" r:id="rId36"/>
    <p:sldId id="326" r:id="rId37"/>
    <p:sldId id="327" r:id="rId38"/>
    <p:sldId id="328" r:id="rId39"/>
    <p:sldId id="329" r:id="rId40"/>
    <p:sldId id="279" r:id="rId4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4E686-87AC-4C91-A2B2-13D2DB9E9D6E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C4BB2-A89A-43D9-8AB0-79A8BDE437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95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0835-261B-4C1B-AE31-3B33986E070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801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首先，基本上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WordNet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是樹狀的結構，越上位的概念越抽象越下位的概念越具體，形成概念的上下位關係。而語意關係上，不只上下位關係，也有平行的整體與部份的關係。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Distance-based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方法即是利用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WordNet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的結構來設計的概念量化方法，例如使用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方法測量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apartment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到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theater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的距離是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，那麼相似度值就是取倒數為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¼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Loft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閣樓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Content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方法則是利用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WordNet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的上下位關係以及利用字詞出現在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Brown Corpus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的機率，利用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公式計算出資訊量，而兩個單字共享的最大資訊量便可知其意義為何。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Content -&gt; Brown Corpus 1961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第一個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萬字語料庫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Gloss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則是利用字典中對於單字的注釋，利用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VSM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的方式計算相似度來得知兩個單字之間最相似的意義。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以上就是利用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WordNet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可以做到語意的量化與解決歧義問題的三種方法。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Patwardhan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S. (2003). 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Incorporating dictionary and corpus information into a context vector measure of semantic relatedness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(Doctoral dissertation, University of Minnesota, Duluth).</a:t>
            </a:r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Resnik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P. (1995). Using information content to evaluate semantic similarity in a taxonomy. </a:t>
            </a:r>
            <a:r>
              <a:rPr lang="en-US" altLang="zh-TW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arXiv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preprint </a:t>
            </a:r>
            <a:r>
              <a:rPr lang="en-US" altLang="zh-TW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cmp-lg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/9511007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en-US" dirty="0" smtClean="0"/>
          </a:p>
        </p:txBody>
      </p:sp>
      <p:sp>
        <p:nvSpPr>
          <p:cNvPr id="6246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27E3486-E1B4-41D9-BA44-C9DD1CE14638}" type="slidenum">
              <a:rPr lang="zh-TW" altLang="en-US"/>
              <a:pPr eaLnBrk="1" hangingPunct="1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496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首先，基本上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WordNet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是樹狀的結構，越上位的概念越抽象越下位的概念越具體，形成概念的上下位關係。而語意關係上，不只上下位關係，也有平行的整體與部份的關係。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Distance-based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方法即是利用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WordNet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的結構來設計的概念量化方法，例如使用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方法測量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apartment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到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theater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的距離是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，那麼相似度值就是取倒數為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¼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Loft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閣樓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Content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方法則是利用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WordNet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的上下位關係以及利用字詞出現在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Brown Corpus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的機率，利用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公式計算出資訊量，而兩個單字共享的最大資訊量便可知其意義為何。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Content -&gt; Brown Corpus 1961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第一個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萬字語料庫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Gloss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則是利用字典中對於單字的注釋，利用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VSM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的方式計算相似度來得知兩個單字之間最相似的意義。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以上就是利用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WordNet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可以做到語意的量化與解決歧義問題的三種方法。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Patwardhan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S. (2003). 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Incorporating dictionary and corpus information into a context vector measure of semantic relatedness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(Doctoral dissertation, University of Minnesota, Duluth).</a:t>
            </a:r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Resnik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P. (1995). Using information content to evaluate semantic similarity in a taxonomy. </a:t>
            </a:r>
            <a:r>
              <a:rPr lang="en-US" altLang="zh-TW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arXiv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preprint </a:t>
            </a:r>
            <a:r>
              <a:rPr lang="en-US" altLang="zh-TW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cmp-lg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/9511007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en-US" dirty="0" smtClean="0"/>
          </a:p>
        </p:txBody>
      </p:sp>
      <p:sp>
        <p:nvSpPr>
          <p:cNvPr id="6246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27E3486-E1B4-41D9-BA44-C9DD1CE14638}" type="slidenum">
              <a:rPr lang="zh-TW" altLang="en-US"/>
              <a:pPr eaLnBrk="1" hangingPunct="1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450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左奇異向量的第一列表示每一個詞的出現頻繁程度，雖然不是線性的，但是可以認為是一個大概的描述，比如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book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是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0.15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對應文檔中出現的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2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次，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investing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是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0.74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對應了文檔中出現了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9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次，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rich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是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0.36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對應文檔中出現了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3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次；其次，右奇異向量中一的第一行表示每一篇文檔中的出現詞的個數的近似，比如說，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T6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是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0.49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，出現了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5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個詞，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T2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是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0.22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，出現了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2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個詞。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0835-261B-4C1B-AE31-3B33986E070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493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每一個紅色的點，都表示一個詞，每一個藍色的點，都表示一篇文檔，這樣我們可以對這些詞和文檔進行聚類，比如說</a:t>
            </a:r>
            <a:r>
              <a:rPr lang="en-US" altLang="zh-TW" dirty="0" smtClean="0"/>
              <a:t>stock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market</a:t>
            </a:r>
            <a:r>
              <a:rPr lang="zh-TW" altLang="en-US" dirty="0" smtClean="0"/>
              <a:t>可以放在一類，因為他們老是出現在一起，</a:t>
            </a:r>
            <a:r>
              <a:rPr lang="en-US" altLang="zh-TW" dirty="0" smtClean="0"/>
              <a:t>real</a:t>
            </a:r>
            <a:r>
              <a:rPr lang="zh-TW" altLang="en-US" dirty="0" smtClean="0"/>
              <a:t>和</a:t>
            </a:r>
            <a:r>
              <a:rPr lang="en-US" altLang="zh-TW" dirty="0" smtClean="0"/>
              <a:t>estate</a:t>
            </a:r>
            <a:r>
              <a:rPr lang="zh-TW" altLang="en-US" dirty="0" smtClean="0"/>
              <a:t>可以放在一類，</a:t>
            </a:r>
            <a:r>
              <a:rPr lang="en-US" altLang="zh-TW" dirty="0" smtClean="0"/>
              <a:t>dads</a:t>
            </a:r>
            <a:r>
              <a:rPr lang="zh-TW" altLang="en-US" dirty="0" smtClean="0"/>
              <a:t>，</a:t>
            </a:r>
            <a:r>
              <a:rPr lang="en-US" altLang="zh-TW" dirty="0" smtClean="0"/>
              <a:t>guide</a:t>
            </a:r>
            <a:r>
              <a:rPr lang="zh-TW" altLang="en-US" dirty="0" smtClean="0"/>
              <a:t>這種詞就看起來有點孤立了，我們就不對他們進行合併了。按這樣聚類出現的效果，可以提取文檔集合中的近義詞，這樣當用戶檢索文檔的時候，是用語義級別（近義詞集合）去檢索了，而不是之前的詞的級別。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0835-261B-4C1B-AE31-3B33986E0708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8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C4BB2-A89A-43D9-8AB0-79A8BDE43755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70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C4BB2-A89A-43D9-8AB0-79A8BDE43755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921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0835-261B-4C1B-AE31-3B33986E070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593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0835-261B-4C1B-AE31-3B33986E070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256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0835-261B-4C1B-AE31-3B33986E070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477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0835-261B-4C1B-AE31-3B33986E070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878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0835-261B-4C1B-AE31-3B33986E070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302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0835-261B-4C1B-AE31-3B33986E070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752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先前提到的一字多義與關鍵字匹配方法的問題，在這個部份的探討可以得到一些解決契機。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以 </a:t>
            </a:r>
            <a:r>
              <a:rPr lang="en-US" altLang="zh-TW" dirty="0" smtClean="0"/>
              <a:t>get</a:t>
            </a:r>
            <a:r>
              <a:rPr lang="zh-TW" altLang="en-US" dirty="0" smtClean="0"/>
              <a:t> 這個單字為例，在不同上下文的狀況，</a:t>
            </a:r>
            <a:r>
              <a:rPr lang="en-US" altLang="zh-TW" dirty="0" smtClean="0"/>
              <a:t>get </a:t>
            </a:r>
            <a:r>
              <a:rPr lang="zh-TW" altLang="en-US" dirty="0" smtClean="0"/>
              <a:t>的意義便會有所變化。</a:t>
            </a:r>
            <a:endParaRPr lang="en-US" altLang="zh-TW" dirty="0" smtClean="0"/>
          </a:p>
          <a:p>
            <a:r>
              <a:rPr lang="zh-TW" altLang="en-US" dirty="0" smtClean="0"/>
              <a:t>而這個問題，可由普林斯頓大學的米勒教授所帶領開發的</a:t>
            </a:r>
            <a:r>
              <a:rPr lang="en-US" altLang="zh-TW" dirty="0" smtClean="0"/>
              <a:t>WordNet</a:t>
            </a:r>
            <a:r>
              <a:rPr lang="zh-TW" altLang="en-US" dirty="0" smtClean="0"/>
              <a:t>得到解決。</a:t>
            </a:r>
            <a:endParaRPr lang="en-US" altLang="zh-TW" dirty="0" smtClean="0"/>
          </a:p>
          <a:p>
            <a:r>
              <a:rPr lang="en-US" altLang="zh-TW" dirty="0" smtClean="0"/>
              <a:t>WordNet</a:t>
            </a:r>
            <a:r>
              <a:rPr lang="zh-TW" altLang="en-US" dirty="0" smtClean="0"/>
              <a:t>是一個英文詞彙的</a:t>
            </a:r>
            <a:r>
              <a:rPr lang="en-US" altLang="zh-TW" dirty="0" smtClean="0"/>
              <a:t>ontology</a:t>
            </a:r>
            <a:r>
              <a:rPr lang="zh-TW" altLang="en-US" dirty="0" smtClean="0"/>
              <a:t>，所有的字詞是以名詞、動詞、形容與副詞群聚成多個</a:t>
            </a:r>
            <a:r>
              <a:rPr lang="en-US" altLang="zh-TW" dirty="0" err="1" smtClean="0"/>
              <a:t>synset</a:t>
            </a:r>
            <a:r>
              <a:rPr lang="zh-TW" altLang="en-US" dirty="0" smtClean="0"/>
              <a:t>，每個</a:t>
            </a:r>
            <a:r>
              <a:rPr lang="en-US" altLang="zh-TW" dirty="0" err="1" smtClean="0"/>
              <a:t>synset</a:t>
            </a:r>
            <a:r>
              <a:rPr lang="zh-TW" altLang="en-US" dirty="0" smtClean="0"/>
              <a:t>各自代表了一個特定的概念。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2009</a:t>
            </a:r>
            <a:r>
              <a:rPr lang="zh-TW" altLang="en-US" dirty="0" smtClean="0"/>
              <a:t>年時，</a:t>
            </a:r>
            <a:r>
              <a:rPr lang="en-US" altLang="zh-TW" dirty="0" err="1" smtClean="0"/>
              <a:t>Navigli</a:t>
            </a:r>
            <a:r>
              <a:rPr lang="zh-TW" altLang="en-US" dirty="0" smtClean="0"/>
              <a:t> 歸納了三種基礎於</a:t>
            </a:r>
            <a:r>
              <a:rPr lang="en-US" altLang="zh-TW" dirty="0" smtClean="0"/>
              <a:t>WordNet</a:t>
            </a:r>
            <a:r>
              <a:rPr lang="zh-TW" altLang="en-US" dirty="0" smtClean="0"/>
              <a:t>的解歧義方法。</a:t>
            </a:r>
            <a:endParaRPr lang="en-US" altLang="zh-TW" dirty="0" smtClean="0"/>
          </a:p>
          <a:p>
            <a:r>
              <a:rPr lang="zh-TW" altLang="en-US" dirty="0" smtClean="0"/>
              <a:t>分別為 </a:t>
            </a:r>
            <a:r>
              <a:rPr lang="en-US" altLang="zh-TW" dirty="0" smtClean="0"/>
              <a:t>Distance-based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Information Content</a:t>
            </a:r>
            <a:r>
              <a:rPr lang="zh-TW" altLang="en-US" dirty="0" smtClean="0"/>
              <a:t> 與以字詞註釋為基礎等三種方法。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ED656-7EF8-4FC5-A48F-2CE7279123B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970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首先，基本上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WordNet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是樹狀的結構，越上位的概念越抽象越下位的概念越具體，形成概念的上下位關係。而語意關係上，不只上下位關係，也有平行的整體與部份的關係。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Distance-based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方法即是利用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WordNet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的結構來設計的概念量化方法，例如使用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方法測量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apartment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到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theater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的距離是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，那麼相似度值就是取倒數為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¼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Loft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閣樓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Content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方法則是利用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WordNet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的上下位關係以及利用字詞出現在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Brown Corpus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的機率，利用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公式計算出資訊量，而兩個單字共享的最大資訊量便可知其意義為何。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Content -&gt; Brown Corpus 1961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第一個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萬字語料庫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Gloss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則是利用字典中對於單字的注釋，利用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VSM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的方式計算相似度來得知兩個單字之間最相似的意義。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以上就是利用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WordNet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可以做到語意的量化與解決歧義問題的三種方法。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Patwardhan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S. (2003). 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Incorporating dictionary and corpus information into a context vector measure of semantic relatedness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(Doctoral dissertation, University of Minnesota, Duluth).</a:t>
            </a:r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Resnik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P. (1995). Using information content to evaluate semantic similarity in a taxonomy. </a:t>
            </a:r>
            <a:r>
              <a:rPr lang="en-US" altLang="zh-TW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arXiv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preprint </a:t>
            </a:r>
            <a:r>
              <a:rPr lang="en-US" altLang="zh-TW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cmp-lg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/9511007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en-US" dirty="0" smtClean="0"/>
          </a:p>
        </p:txBody>
      </p:sp>
      <p:sp>
        <p:nvSpPr>
          <p:cNvPr id="6246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27E3486-E1B4-41D9-BA44-C9DD1CE14638}" type="slidenum">
              <a:rPr lang="zh-TW" altLang="en-US"/>
              <a:pPr eaLnBrk="1" hangingPunct="1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76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0900D39-E541-45DB-ADB4-970795EE9B1C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263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84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563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690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737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272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424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024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3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19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62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08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33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68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56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76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66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900D39-E541-45DB-ADB4-970795EE9B1C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497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m.tw/url?sa=i&amp;rct=j&amp;q=&amp;esrc=s&amp;source=images&amp;cd=&amp;cad=rja&amp;uact=8&amp;ved=0ahUKEwj76Im4tIvMAhWBO5QKHZeIDd4QjRwIBw&amp;url=http://www.macworld.com/article/1140551/notes.html&amp;psig=AFQjCNFu7eMti4eLHA8KPL_shl12l-rF_w&amp;ust=1460629869304995" TargetMode="External"/><Relationship Id="rId5" Type="http://schemas.microsoft.com/office/2007/relationships/hdphoto" Target="../media/hdphoto1.wdp"/><Relationship Id="rId4" Type="http://schemas.openxmlformats.org/officeDocument/2006/relationships/image" Target="../media/image35.png"/><Relationship Id="rId9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lp.stanford.edu:8080/parse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62399" y="1543643"/>
            <a:ext cx="7197726" cy="2421464"/>
          </a:xfrm>
        </p:spPr>
        <p:txBody>
          <a:bodyPr>
            <a:normAutofit fontScale="90000"/>
          </a:bodyPr>
          <a:lstStyle/>
          <a:p>
            <a:r>
              <a:rPr lang="zh-TW" altLang="en-US" sz="8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  媒  體  系  統</a:t>
            </a:r>
            <a:r>
              <a:rPr lang="en-US" altLang="zh-TW" sz="53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Multimedia System</a:t>
            </a:r>
            <a:endParaRPr lang="zh-TW" altLang="en-US" sz="67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548724"/>
          </a:xfrm>
        </p:spPr>
        <p:txBody>
          <a:bodyPr>
            <a:no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張家瑋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博士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助理教授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中科技大學資訊工程系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003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21806" y="514565"/>
            <a:ext cx="9451818" cy="865188"/>
          </a:xfrm>
        </p:spPr>
        <p:txBody>
          <a:bodyPr>
            <a:no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深度學習於機器翻譯之原理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22" y="1545318"/>
            <a:ext cx="5152516" cy="2468914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727678" y="3529584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Encoding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885" y="1545318"/>
            <a:ext cx="5562600" cy="2495550"/>
          </a:xfrm>
          <a:prstGeom prst="rect">
            <a:avLst/>
          </a:prstGeom>
        </p:spPr>
      </p:pic>
      <p:sp>
        <p:nvSpPr>
          <p:cNvPr id="12" name="向下箭號 11"/>
          <p:cNvSpPr/>
          <p:nvPr/>
        </p:nvSpPr>
        <p:spPr>
          <a:xfrm rot="16200000">
            <a:off x="5510199" y="2569463"/>
            <a:ext cx="420624" cy="42062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4080" y="4690491"/>
            <a:ext cx="6858000" cy="1847850"/>
          </a:xfrm>
          <a:prstGeom prst="rect">
            <a:avLst/>
          </a:prstGeom>
        </p:spPr>
      </p:pic>
      <p:sp>
        <p:nvSpPr>
          <p:cNvPr id="14" name="向下箭號 13"/>
          <p:cNvSpPr/>
          <p:nvPr/>
        </p:nvSpPr>
        <p:spPr>
          <a:xfrm rot="1397313">
            <a:off x="7893735" y="4155367"/>
            <a:ext cx="420624" cy="42062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75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21806" y="514565"/>
            <a:ext cx="9451818" cy="865188"/>
          </a:xfrm>
        </p:spPr>
        <p:txBody>
          <a:bodyPr>
            <a:no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深度學習於機器翻譯之原理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22" y="1545318"/>
            <a:ext cx="5152516" cy="2468914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727678" y="3529584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Encoding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885" y="1545318"/>
            <a:ext cx="5562600" cy="2495550"/>
          </a:xfrm>
          <a:prstGeom prst="rect">
            <a:avLst/>
          </a:prstGeom>
        </p:spPr>
      </p:pic>
      <p:sp>
        <p:nvSpPr>
          <p:cNvPr id="12" name="向下箭號 11"/>
          <p:cNvSpPr/>
          <p:nvPr/>
        </p:nvSpPr>
        <p:spPr>
          <a:xfrm rot="16200000">
            <a:off x="5510199" y="2569463"/>
            <a:ext cx="420624" cy="42062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下箭號 13"/>
          <p:cNvSpPr/>
          <p:nvPr/>
        </p:nvSpPr>
        <p:spPr>
          <a:xfrm rot="1397313">
            <a:off x="7893735" y="4155367"/>
            <a:ext cx="420624" cy="42062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503" y="4690490"/>
            <a:ext cx="6858000" cy="1847850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3971196" y="5501243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Encoder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6140" y="5501243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Decoder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9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自然語言理解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Natural Language Understanding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514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Word-sense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Disambiguation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76126" y="1819783"/>
            <a:ext cx="9265517" cy="4050792"/>
          </a:xfrm>
        </p:spPr>
        <p:txBody>
          <a:bodyPr>
            <a:normAutofit/>
          </a:bodyPr>
          <a:lstStyle/>
          <a:p>
            <a:pPr algn="just"/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Ambiguity: a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 or phrase with multiple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meanings.</a:t>
            </a:r>
          </a:p>
          <a:p>
            <a:pPr marL="617220" lvl="1" indent="-342900" algn="just"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“procure” (I will get the drinks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617220" lvl="1" indent="-342900" algn="just">
              <a:buFont typeface="+mj-lt"/>
              <a:buAutoNum type="arabicPeriod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become” (she got scared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617220" lvl="1" indent="-342900" algn="just">
              <a:buFont typeface="+mj-lt"/>
              <a:buAutoNum type="arabicPeriod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have” (I have got three dollars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617220" lvl="1" indent="-342900" algn="just">
              <a:buFont typeface="+mj-lt"/>
              <a:buAutoNum type="arabicPeriod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understand” (I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it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6D81-46D0-4C78-8CB7-3C7B6EA50A6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33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Wordnet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147" y="1935921"/>
            <a:ext cx="6410325" cy="35242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020146" y="5698609"/>
            <a:ext cx="6502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http://wordnetweb.princeton.edu/perl/webwn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045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Word-sense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Disambiguation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11" name="內容版面配置區 2"/>
          <p:cNvSpPr>
            <a:spLocks noGrp="1"/>
          </p:cNvSpPr>
          <p:nvPr>
            <p:ph sz="quarter" idx="1"/>
          </p:nvPr>
        </p:nvSpPr>
        <p:spPr>
          <a:xfrm>
            <a:off x="352396" y="2037591"/>
            <a:ext cx="3757292" cy="2082171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57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Distance-based: PATH </a:t>
            </a:r>
            <a:r>
              <a:rPr lang="sv-SE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sv-SE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Rada, Mili, Bicknell, &amp; Blettner, 1989)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"/>
          <a:stretch>
            <a:fillRect/>
          </a:stretch>
        </p:blipFill>
        <p:spPr bwMode="auto">
          <a:xfrm>
            <a:off x="4130387" y="2016848"/>
            <a:ext cx="6145213" cy="445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群組 12"/>
          <p:cNvGrpSpPr>
            <a:grpSpLocks/>
          </p:cNvGrpSpPr>
          <p:nvPr/>
        </p:nvGrpSpPr>
        <p:grpSpPr bwMode="auto">
          <a:xfrm>
            <a:off x="4046249" y="2210523"/>
            <a:ext cx="5797550" cy="2193925"/>
            <a:chOff x="1395412" y="2183026"/>
            <a:chExt cx="5797908" cy="2193359"/>
          </a:xfrm>
        </p:grpSpPr>
        <p:grpSp>
          <p:nvGrpSpPr>
            <p:cNvPr id="19489" name="群組 5"/>
            <p:cNvGrpSpPr>
              <a:grpSpLocks/>
            </p:cNvGrpSpPr>
            <p:nvPr/>
          </p:nvGrpSpPr>
          <p:grpSpPr bwMode="auto">
            <a:xfrm>
              <a:off x="1395412" y="2316709"/>
              <a:ext cx="5797908" cy="2059676"/>
              <a:chOff x="1395412" y="2255094"/>
              <a:chExt cx="5797908" cy="2059676"/>
            </a:xfrm>
          </p:grpSpPr>
          <p:sp>
            <p:nvSpPr>
              <p:cNvPr id="3" name="橢圓 2"/>
              <p:cNvSpPr/>
              <p:nvPr/>
            </p:nvSpPr>
            <p:spPr>
              <a:xfrm>
                <a:off x="1395412" y="3818010"/>
                <a:ext cx="857303" cy="293612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8" name="橢圓 7"/>
              <p:cNvSpPr/>
              <p:nvPr/>
            </p:nvSpPr>
            <p:spPr>
              <a:xfrm>
                <a:off x="5943880" y="3860862"/>
                <a:ext cx="644565" cy="293611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4" name="弧形 3"/>
              <p:cNvSpPr/>
              <p:nvPr/>
            </p:nvSpPr>
            <p:spPr>
              <a:xfrm rot="16825889">
                <a:off x="1714696" y="3433829"/>
                <a:ext cx="1104615" cy="657266"/>
              </a:xfrm>
              <a:prstGeom prst="arc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10" name="弧形 9"/>
              <p:cNvSpPr/>
              <p:nvPr/>
            </p:nvSpPr>
            <p:spPr>
              <a:xfrm rot="18822495">
                <a:off x="2646660" y="2440255"/>
                <a:ext cx="1377594" cy="1006537"/>
              </a:xfrm>
              <a:prstGeom prst="arc">
                <a:avLst>
                  <a:gd name="adj1" fmla="val 14725204"/>
                  <a:gd name="adj2" fmla="val 0"/>
                </a:avLst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11" name="弧形 10"/>
              <p:cNvSpPr/>
              <p:nvPr/>
            </p:nvSpPr>
            <p:spPr>
              <a:xfrm rot="21080492">
                <a:off x="5045299" y="2356301"/>
                <a:ext cx="1471704" cy="933209"/>
              </a:xfrm>
              <a:prstGeom prst="arc">
                <a:avLst>
                  <a:gd name="adj1" fmla="val 13940004"/>
                  <a:gd name="adj2" fmla="val 676332"/>
                </a:avLst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12" name="弧形 11"/>
              <p:cNvSpPr/>
              <p:nvPr/>
            </p:nvSpPr>
            <p:spPr>
              <a:xfrm rot="1663423">
                <a:off x="6088352" y="3221264"/>
                <a:ext cx="1104968" cy="657055"/>
              </a:xfrm>
              <a:prstGeom prst="arc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</p:grpSp>
        <p:sp>
          <p:nvSpPr>
            <p:cNvPr id="9" name="橢圓 8"/>
            <p:cNvSpPr/>
            <p:nvPr/>
          </p:nvSpPr>
          <p:spPr>
            <a:xfrm>
              <a:off x="3660914" y="2183026"/>
              <a:ext cx="1741596" cy="296785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6D81-46D0-4C78-8CB7-3C7B6EA50A6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54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Word-sense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Disambiguation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599" y="2065867"/>
            <a:ext cx="4500562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群組 14"/>
          <p:cNvGrpSpPr>
            <a:grpSpLocks/>
          </p:cNvGrpSpPr>
          <p:nvPr/>
        </p:nvGrpSpPr>
        <p:grpSpPr bwMode="auto">
          <a:xfrm>
            <a:off x="5528375" y="1849967"/>
            <a:ext cx="3724275" cy="2706688"/>
            <a:chOff x="2915816" y="1844824"/>
            <a:chExt cx="3724697" cy="2707276"/>
          </a:xfrm>
        </p:grpSpPr>
        <p:sp>
          <p:nvSpPr>
            <p:cNvPr id="6" name="矩形 5"/>
            <p:cNvSpPr/>
            <p:nvPr/>
          </p:nvSpPr>
          <p:spPr>
            <a:xfrm>
              <a:off x="3554063" y="3972536"/>
              <a:ext cx="3086450" cy="5795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2915816" y="1844824"/>
              <a:ext cx="936731" cy="79233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grpSp>
        <p:nvGrpSpPr>
          <p:cNvPr id="16" name="群組 15"/>
          <p:cNvGrpSpPr>
            <a:grpSpLocks/>
          </p:cNvGrpSpPr>
          <p:nvPr/>
        </p:nvGrpSpPr>
        <p:grpSpPr bwMode="auto">
          <a:xfrm>
            <a:off x="4491737" y="4939242"/>
            <a:ext cx="2187575" cy="1606550"/>
            <a:chOff x="1880365" y="4934622"/>
            <a:chExt cx="2187579" cy="1605521"/>
          </a:xfrm>
        </p:grpSpPr>
        <p:sp>
          <p:nvSpPr>
            <p:cNvPr id="19" name="矩形 18"/>
            <p:cNvSpPr/>
            <p:nvPr/>
          </p:nvSpPr>
          <p:spPr>
            <a:xfrm>
              <a:off x="2151828" y="5961077"/>
              <a:ext cx="1916116" cy="57906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1880365" y="4934622"/>
              <a:ext cx="2168529" cy="655218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sp>
        <p:nvSpPr>
          <p:cNvPr id="22" name="內容版面配置區 2"/>
          <p:cNvSpPr txBox="1">
            <a:spLocks/>
          </p:cNvSpPr>
          <p:nvPr/>
        </p:nvSpPr>
        <p:spPr bwMode="auto">
          <a:xfrm>
            <a:off x="1587258" y="2062692"/>
            <a:ext cx="3328341" cy="121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1pPr>
            <a:lvl2pPr marL="273050" indent="-27305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9pPr>
          </a:lstStyle>
          <a:p>
            <a:pPr marL="342900" lvl="1" indent="-342900">
              <a:spcBef>
                <a:spcPts val="575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Information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Content-based: RES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Resnik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1995)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6D81-46D0-4C78-8CB7-3C7B6EA50A6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36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Word-sense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Disambiguation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246992"/>
              </p:ext>
            </p:extLst>
          </p:nvPr>
        </p:nvGraphicFramePr>
        <p:xfrm>
          <a:off x="4132138" y="2321983"/>
          <a:ext cx="6685088" cy="329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2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2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Cute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1" i="0" u="none" strike="noStrike" kern="1200" baseline="0" dirty="0" smtClean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Cunning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949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 attractive especially by means of smallness or prettiness or quaintness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 attractive especially by means of smallness or prettiness or quaintness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119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 obviously contrived to charm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 marked by skill in deception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119">
                <a:tc>
                  <a:txBody>
                    <a:bodyPr/>
                    <a:lstStyle/>
                    <a:p>
                      <a:pPr algn="l"/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 showing inventiveness and skill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內容版面配置區 2"/>
          <p:cNvSpPr txBox="1">
            <a:spLocks/>
          </p:cNvSpPr>
          <p:nvPr/>
        </p:nvSpPr>
        <p:spPr bwMode="auto">
          <a:xfrm>
            <a:off x="379567" y="4880929"/>
            <a:ext cx="3752571" cy="86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1pPr>
            <a:lvl2pPr marL="273050" indent="-27305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9pPr>
          </a:lstStyle>
          <a:p>
            <a:pPr marL="342900" lvl="1" indent="-342900">
              <a:spcBef>
                <a:spcPts val="575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Gloss-based: VECTOR (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Patwardhan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2003)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" name="圖片 29"/>
          <p:cNvPicPr/>
          <p:nvPr/>
        </p:nvPicPr>
        <p:blipFill rotWithShape="1">
          <a:blip r:embed="rId3"/>
          <a:srcRect l="34434" t="25661" r="23642" b="16380"/>
          <a:stretch/>
        </p:blipFill>
        <p:spPr bwMode="auto">
          <a:xfrm>
            <a:off x="743239" y="2321983"/>
            <a:ext cx="2803525" cy="24218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6D81-46D0-4C78-8CB7-3C7B6EA50A6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98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廣義知網知識本體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10163"/>
          <a:stretch/>
        </p:blipFill>
        <p:spPr>
          <a:xfrm>
            <a:off x="3106219" y="1726443"/>
            <a:ext cx="5290588" cy="466114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106219" y="6392656"/>
            <a:ext cx="504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http://ehownet.iis.sinica.edu.tw/ehownet.php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792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8137" y="637032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Vector Representation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19</a:t>
            </a:fld>
            <a:endParaRPr lang="en-US" dirty="0">
              <a:ea typeface="Segoe UI" panose="020B0502040204020203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293528"/>
              </p:ext>
            </p:extLst>
          </p:nvPr>
        </p:nvGraphicFramePr>
        <p:xfrm>
          <a:off x="2852024" y="2476238"/>
          <a:ext cx="660365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365">
                  <a:extLst>
                    <a:ext uri="{9D8B030D-6E8A-4147-A177-3AD203B41FA5}">
                      <a16:colId xmlns:a16="http://schemas.microsoft.com/office/drawing/2014/main" val="1218437862"/>
                    </a:ext>
                  </a:extLst>
                </a:gridCol>
                <a:gridCol w="660365">
                  <a:extLst>
                    <a:ext uri="{9D8B030D-6E8A-4147-A177-3AD203B41FA5}">
                      <a16:colId xmlns:a16="http://schemas.microsoft.com/office/drawing/2014/main" val="2611270047"/>
                    </a:ext>
                  </a:extLst>
                </a:gridCol>
                <a:gridCol w="660365">
                  <a:extLst>
                    <a:ext uri="{9D8B030D-6E8A-4147-A177-3AD203B41FA5}">
                      <a16:colId xmlns:a16="http://schemas.microsoft.com/office/drawing/2014/main" val="976744524"/>
                    </a:ext>
                  </a:extLst>
                </a:gridCol>
                <a:gridCol w="660365">
                  <a:extLst>
                    <a:ext uri="{9D8B030D-6E8A-4147-A177-3AD203B41FA5}">
                      <a16:colId xmlns:a16="http://schemas.microsoft.com/office/drawing/2014/main" val="1717945555"/>
                    </a:ext>
                  </a:extLst>
                </a:gridCol>
                <a:gridCol w="660365">
                  <a:extLst>
                    <a:ext uri="{9D8B030D-6E8A-4147-A177-3AD203B41FA5}">
                      <a16:colId xmlns:a16="http://schemas.microsoft.com/office/drawing/2014/main" val="2520355322"/>
                    </a:ext>
                  </a:extLst>
                </a:gridCol>
                <a:gridCol w="660365">
                  <a:extLst>
                    <a:ext uri="{9D8B030D-6E8A-4147-A177-3AD203B41FA5}">
                      <a16:colId xmlns:a16="http://schemas.microsoft.com/office/drawing/2014/main" val="1874287356"/>
                    </a:ext>
                  </a:extLst>
                </a:gridCol>
                <a:gridCol w="660365">
                  <a:extLst>
                    <a:ext uri="{9D8B030D-6E8A-4147-A177-3AD203B41FA5}">
                      <a16:colId xmlns:a16="http://schemas.microsoft.com/office/drawing/2014/main" val="765937676"/>
                    </a:ext>
                  </a:extLst>
                </a:gridCol>
                <a:gridCol w="660365">
                  <a:extLst>
                    <a:ext uri="{9D8B030D-6E8A-4147-A177-3AD203B41FA5}">
                      <a16:colId xmlns:a16="http://schemas.microsoft.com/office/drawing/2014/main" val="2501006740"/>
                    </a:ext>
                  </a:extLst>
                </a:gridCol>
                <a:gridCol w="660365">
                  <a:extLst>
                    <a:ext uri="{9D8B030D-6E8A-4147-A177-3AD203B41FA5}">
                      <a16:colId xmlns:a16="http://schemas.microsoft.com/office/drawing/2014/main" val="3583577535"/>
                    </a:ext>
                  </a:extLst>
                </a:gridCol>
                <a:gridCol w="660365">
                  <a:extLst>
                    <a:ext uri="{9D8B030D-6E8A-4147-A177-3AD203B41FA5}">
                      <a16:colId xmlns:a16="http://schemas.microsoft.com/office/drawing/2014/main" val="107994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</a:t>
                      </a:r>
                      <a:r>
                        <a:rPr lang="en-US" altLang="zh-TW" sz="1600" baseline="-25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aseline="-25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</a:t>
                      </a:r>
                      <a:r>
                        <a:rPr lang="en-US" altLang="zh-TW" sz="1600" baseline="-25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baseline="-25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</a:t>
                      </a:r>
                      <a:r>
                        <a:rPr lang="en-US" altLang="zh-TW" sz="1600" baseline="-25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baseline="-25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</a:t>
                      </a:r>
                      <a:r>
                        <a:rPr lang="en-US" altLang="zh-TW" sz="1600" baseline="-25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n-1</a:t>
                      </a:r>
                      <a:endParaRPr lang="zh-TW" altLang="en-US" sz="1600" baseline="-25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</a:t>
                      </a:r>
                      <a:r>
                        <a:rPr lang="en-US" altLang="zh-TW" sz="1600" baseline="-250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</a:t>
                      </a:r>
                      <a:endParaRPr lang="zh-TW" altLang="en-US" sz="1600" baseline="-25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537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r>
                        <a:rPr lang="en-US" altLang="zh-TW" sz="1600" baseline="-25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aseline="-25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0.11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0.23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0.57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67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r>
                        <a:rPr lang="en-US" altLang="zh-TW" sz="1600" baseline="-25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baseline="-25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0.29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0.7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288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r>
                        <a:rPr lang="en-US" altLang="zh-TW" sz="1600" baseline="-25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baseline="-25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0.81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0.44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75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r>
                        <a:rPr lang="en-US" altLang="zh-TW" sz="1600" baseline="-25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baseline="-25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0.37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0.16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66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06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r>
                        <a:rPr lang="en-US" altLang="zh-TW" sz="1600" baseline="-250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</a:t>
                      </a:r>
                      <a:endParaRPr lang="zh-TW" altLang="en-US" sz="1600" baseline="-25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265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55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oundations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of</a:t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atural 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anguage 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rocessing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</a:t>
            </a:r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的原理與應用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56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TF-IDF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67713" y="2398099"/>
            <a:ext cx="6757415" cy="364913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TF: term frequency: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IDF: inverse document frequency: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where: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|D|:  total number of documents in the corpus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: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number of documents where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term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baseline="-25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appears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20</a:t>
            </a:fld>
            <a:endParaRPr lang="en-US" dirty="0">
              <a:ea typeface="Segoe UI" panose="020B0502040204020203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368" y="2132321"/>
            <a:ext cx="1394645" cy="53347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316" y="2784667"/>
            <a:ext cx="2186199" cy="64779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553" y="4286026"/>
            <a:ext cx="1277842" cy="32045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552" y="5417964"/>
            <a:ext cx="2170228" cy="44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8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2" y="2290522"/>
            <a:ext cx="10131425" cy="3649133"/>
          </a:xfrm>
        </p:spPr>
        <p:txBody>
          <a:bodyPr/>
          <a:lstStyle/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calculation of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idf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for the term "this" is performed as follows: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457200" lvl="1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             ,                                                  </a:t>
            </a:r>
          </a:p>
          <a:p>
            <a:pPr marL="457200" lvl="1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idf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is zero for the word "this", which implies that the word is not very informative as it appears in all documents.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21</a:t>
            </a:fld>
            <a:endParaRPr lang="en-US" dirty="0">
              <a:ea typeface="Segoe UI" panose="020B0502040204020203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493" y="3586103"/>
            <a:ext cx="2753109" cy="12098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843" y="3838551"/>
            <a:ext cx="3038899" cy="70494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917" y="5512258"/>
            <a:ext cx="3324689" cy="67636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353" y="453445"/>
            <a:ext cx="4925112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9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A </a:t>
            </a:r>
            <a:r>
              <a:rPr lang="en-US" altLang="zh-TW" dirty="0"/>
              <a:t>slightly more interesting example arises from the word "example", which occurs three times </a:t>
            </a:r>
            <a:r>
              <a:rPr lang="en-US" altLang="zh-TW" dirty="0" smtClean="0"/>
              <a:t>only </a:t>
            </a:r>
            <a:r>
              <a:rPr lang="en-US" altLang="zh-TW" dirty="0"/>
              <a:t>in the second document:</a:t>
            </a:r>
          </a:p>
          <a:p>
            <a:pPr lvl="1"/>
            <a:r>
              <a:rPr lang="en-US" altLang="zh-TW" dirty="0"/>
              <a:t> </a:t>
            </a:r>
          </a:p>
          <a:p>
            <a:pPr marL="457200" lvl="1" indent="0">
              <a:buNone/>
            </a:pPr>
            <a:r>
              <a:rPr lang="en-US" altLang="zh-TW" dirty="0"/>
              <a:t>                                                      </a:t>
            </a:r>
            <a:r>
              <a:rPr lang="en-US" altLang="zh-TW" dirty="0" smtClean="0"/>
              <a:t> ,       </a:t>
            </a:r>
          </a:p>
          <a:p>
            <a:pPr lvl="1"/>
            <a:r>
              <a:rPr lang="en-US" altLang="zh-TW" dirty="0" smtClean="0"/>
              <a:t> </a:t>
            </a:r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22</a:t>
            </a:fld>
            <a:endParaRPr lang="en-US" dirty="0">
              <a:ea typeface="Segoe UI" panose="020B0502040204020203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049" y="437417"/>
            <a:ext cx="4925112" cy="25054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03" b="36519"/>
          <a:stretch/>
        </p:blipFill>
        <p:spPr>
          <a:xfrm>
            <a:off x="2606737" y="3983548"/>
            <a:ext cx="3356003" cy="117318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80"/>
          <a:stretch/>
        </p:blipFill>
        <p:spPr>
          <a:xfrm>
            <a:off x="6207844" y="3983548"/>
            <a:ext cx="4058216" cy="70265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236" y="5261342"/>
            <a:ext cx="8992855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1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21806" y="514565"/>
            <a:ext cx="9451818" cy="865188"/>
          </a:xfrm>
        </p:spPr>
        <p:txBody>
          <a:bodyPr>
            <a:no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潛藏語意分析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(LSA)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91544" y="1484784"/>
            <a:ext cx="8352928" cy="1149774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奇異值分解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Singular Value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ecomposition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(SVD)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995" y="2920356"/>
            <a:ext cx="30099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379" y="3091278"/>
            <a:ext cx="5353122" cy="228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群組 5"/>
          <p:cNvGrpSpPr/>
          <p:nvPr/>
        </p:nvGrpSpPr>
        <p:grpSpPr>
          <a:xfrm>
            <a:off x="4890914" y="4149080"/>
            <a:ext cx="216024" cy="140196"/>
            <a:chOff x="3491880" y="4293096"/>
            <a:chExt cx="216024" cy="140196"/>
          </a:xfrm>
        </p:grpSpPr>
        <p:cxnSp>
          <p:nvCxnSpPr>
            <p:cNvPr id="5" name="直線接點 4"/>
            <p:cNvCxnSpPr/>
            <p:nvPr/>
          </p:nvCxnSpPr>
          <p:spPr>
            <a:xfrm>
              <a:off x="3491880" y="4293096"/>
              <a:ext cx="21602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3491880" y="4433292"/>
              <a:ext cx="21602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14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33117" y="1528326"/>
            <a:ext cx="8352928" cy="986392"/>
          </a:xfrm>
        </p:spPr>
        <p:txBody>
          <a:bodyPr>
            <a:no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件分類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探勘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語意分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析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117" y="2775001"/>
            <a:ext cx="47339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528" y="3155950"/>
            <a:ext cx="30099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1321806" y="514565"/>
            <a:ext cx="9451818" cy="8651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4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潛藏語意分析</a:t>
            </a:r>
            <a:r>
              <a:rPr lang="en-US" altLang="zh-TW" sz="4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(LSA)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226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5599" y="715968"/>
            <a:ext cx="8460510" cy="5541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25</a:t>
            </a:fld>
            <a:endParaRPr lang="en-US" dirty="0">
              <a:ea typeface="Segoe UI" panose="020B0502040204020203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759" y="1247428"/>
            <a:ext cx="6397326" cy="383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70" r="3847"/>
          <a:stretch/>
        </p:blipFill>
        <p:spPr bwMode="auto">
          <a:xfrm>
            <a:off x="3495102" y="3822904"/>
            <a:ext cx="1746408" cy="203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群組 11"/>
          <p:cNvGrpSpPr/>
          <p:nvPr/>
        </p:nvGrpSpPr>
        <p:grpSpPr>
          <a:xfrm>
            <a:off x="2681194" y="2326968"/>
            <a:ext cx="670446" cy="576147"/>
            <a:chOff x="3917949" y="3787402"/>
            <a:chExt cx="1428751" cy="1400176"/>
          </a:xfrm>
        </p:grpSpPr>
        <p:pic>
          <p:nvPicPr>
            <p:cNvPr id="16" name="Picture 13" descr="How to Convert Lotus Notes Mail File to Outlook Manually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966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7949" y="3787402"/>
              <a:ext cx="1428751" cy="1400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9" descr="http://images.macworld.com/images/news/graphics/140551-lotus-notes-logo_original.jpg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500" b="96000" l="9408" r="8954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3987" y="4235078"/>
              <a:ext cx="1366838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矩形 12"/>
          <p:cNvSpPr/>
          <p:nvPr/>
        </p:nvSpPr>
        <p:spPr>
          <a:xfrm>
            <a:off x="2889808" y="138263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rgbClr val="820000"/>
                </a:solidFill>
                <a:latin typeface="微軟正黑體" pitchFamily="34" charset="-120"/>
                <a:ea typeface="微軟正黑體" pitchFamily="34" charset="-120"/>
              </a:rPr>
              <a:t>文字檔案</a:t>
            </a:r>
            <a:endParaRPr lang="zh-TW" altLang="en-US" dirty="0">
              <a:solidFill>
                <a:srgbClr val="82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38436" y="4796483"/>
            <a:ext cx="2492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解析成多元維度的向量</a:t>
            </a:r>
          </a:p>
        </p:txBody>
      </p:sp>
      <p:sp>
        <p:nvSpPr>
          <p:cNvPr id="7" name="矩形 6"/>
          <p:cNvSpPr/>
          <p:nvPr/>
        </p:nvSpPr>
        <p:spPr>
          <a:xfrm>
            <a:off x="4804080" y="1841784"/>
            <a:ext cx="24910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將被拆解成多個字元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12"/>
          <a:stretch/>
        </p:blipFill>
        <p:spPr bwMode="auto">
          <a:xfrm rot="18214293">
            <a:off x="7182201" y="3381517"/>
            <a:ext cx="638175" cy="474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7569517" y="1564786"/>
            <a:ext cx="19490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透過</a:t>
            </a:r>
            <a:r>
              <a:rPr lang="zh-TW" altLang="en-US" dirty="0">
                <a:solidFill>
                  <a:srgbClr val="7030A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向量比對</a:t>
            </a:r>
            <a:endParaRPr lang="en-US" altLang="zh-TW" dirty="0">
              <a:solidFill>
                <a:srgbClr val="7030A0"/>
              </a:solidFill>
              <a:latin typeface="Calibri" pitchFamily="34" charset="0"/>
              <a:ea typeface="微軟正黑體" pitchFamily="34" charset="-120"/>
              <a:cs typeface="Calibri" pitchFamily="34" charset="0"/>
            </a:endParaRPr>
          </a:p>
          <a:p>
            <a:r>
              <a:rPr lang="zh-TW" altLang="en-US" dirty="0">
                <a:solidFill>
                  <a:srgbClr val="7030A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找出相似的資料</a:t>
            </a:r>
          </a:p>
        </p:txBody>
      </p:sp>
    </p:spTree>
    <p:extLst>
      <p:ext uri="{BB962C8B-B14F-4D97-AF65-F5344CB8AC3E}">
        <p14:creationId xmlns:p14="http://schemas.microsoft.com/office/powerpoint/2010/main" val="22625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26</a:t>
            </a:fld>
            <a:endParaRPr lang="en-US" dirty="0">
              <a:ea typeface="Segoe UI" panose="020B0502040204020203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80" y="515112"/>
            <a:ext cx="2314575" cy="304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855" y="515112"/>
            <a:ext cx="2867025" cy="30480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4546" y="3706368"/>
            <a:ext cx="3363310" cy="304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9367" y="3706368"/>
            <a:ext cx="2657475" cy="30480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6105144" y="2490216"/>
            <a:ext cx="4547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http://zongsoftwarenote.blogspot.com/2017/04/word2vec-model-introduction-skip-gram.html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992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57400" y="100584"/>
            <a:ext cx="7662672" cy="6647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27</a:t>
            </a:fld>
            <a:endParaRPr lang="en-US" dirty="0">
              <a:ea typeface="Segoe UI" panose="020B0502040204020203" pitchFamily="34" charset="0"/>
            </a:endParaRPr>
          </a:p>
        </p:txBody>
      </p:sp>
      <p:pic>
        <p:nvPicPr>
          <p:cNvPr id="1026" name="Picture 2" descr="https://2.bp.blogspot.com/-OMGrmPFyqcg/WQDKDonzz5I/AAAAAAAABt8/fSLm6vog8oATO6isoK4ZqsDWOoqt0jeNQCLcB/s1600/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906" y="71632"/>
            <a:ext cx="6950888" cy="669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47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語法分析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Syntactic Parsing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871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2" y="308477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Stanford Parser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1026" name="Picture 2" descr="http://wx3.sinaimg.cn/large/663aa05aly1fbyqic8q5wj21kw18rte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12" b="33222"/>
          <a:stretch/>
        </p:blipFill>
        <p:spPr bwMode="auto">
          <a:xfrm>
            <a:off x="251931" y="1835721"/>
            <a:ext cx="3875583" cy="478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794" y="1835721"/>
            <a:ext cx="5958266" cy="323574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307794" y="5396498"/>
            <a:ext cx="40211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http://nlp.stanford.edu:8080/parser/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730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自然語言處理的主要範疇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685801" y="2142067"/>
            <a:ext cx="5294375" cy="364913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機器翻譯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(Machine Translation)</a:t>
            </a:r>
          </a:p>
          <a:p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自然語言理解</a:t>
            </a:r>
            <a:r>
              <a:rPr lang="en-US" altLang="zh-TW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語意分析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(Natural Language Understanding / Semantic Analysis)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問答系統 </a:t>
            </a:r>
            <a:r>
              <a:rPr lang="en-US" altLang="zh-TW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(Question Answering)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萃取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式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摘要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(Extractive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Summarization)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文件分類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(Text Categorization)</a:t>
            </a:r>
          </a:p>
          <a:p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自然語言生成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(Natural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anguage Generation)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進階問答系統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(Advanced Question Answering)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抽象式摘要 </a:t>
            </a:r>
            <a:r>
              <a:rPr lang="en-US" altLang="zh-TW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(Abstractive Summarization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聊天機器人 </a:t>
            </a:r>
            <a:r>
              <a:rPr lang="en-US" altLang="zh-TW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Chatbot</a:t>
            </a:r>
            <a:r>
              <a:rPr lang="en-US" altLang="zh-TW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9" name="矩形 8"/>
          <p:cNvSpPr/>
          <p:nvPr/>
        </p:nvSpPr>
        <p:spPr>
          <a:xfrm>
            <a:off x="6693408" y="2142067"/>
            <a:ext cx="474573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語法分析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(Syntactic Parsing)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中文斷詞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(Chinese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segmentation)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詞性標註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(Part-of-speech Tagging)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6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實體辨識 </a:t>
            </a:r>
            <a:r>
              <a:rPr lang="en-US" altLang="zh-TW" sz="16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(Named </a:t>
            </a:r>
            <a:r>
              <a:rPr lang="en-US" altLang="zh-TW" sz="16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Entity </a:t>
            </a:r>
            <a:r>
              <a:rPr lang="en-US" altLang="zh-TW" sz="16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Recognition)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詞彙依存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(Typed Dependencies)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文法樹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(Parse Tree)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語音辨識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(Speech Recognition)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文字轉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語音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(Text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Speech)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語音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轉文字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(Speech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 Text)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/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149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2" y="37185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Parse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tree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2050" name="Picture 2" descr="A bilingual parse tree for example sentence pair.Â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673" y="1913184"/>
            <a:ext cx="7221682" cy="452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33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中研院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535680" y="6211669"/>
            <a:ext cx="44513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中研院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CKIP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體中文剖析工具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http://ckip.iis.sinica.edu.tw:8080/demo/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300" y="2822277"/>
            <a:ext cx="6070197" cy="337651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024" y="1749381"/>
            <a:ext cx="75247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0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FudanNLP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655888" y="5547409"/>
            <a:ext cx="61025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復旦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簡體中文剖析工具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://blog.csdn.net/hhu_lyc/article/details/79179619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888" y="2065867"/>
            <a:ext cx="6191250" cy="11715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888" y="3664627"/>
            <a:ext cx="61912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2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以語言學習輔助工具為例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00" y="2090605"/>
            <a:ext cx="8208245" cy="4157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76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以語言學習輔助工具為例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753" y="1831329"/>
            <a:ext cx="55911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753" y="3477465"/>
            <a:ext cx="4883727" cy="3099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32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Thinking Time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Potential Applications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330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 Datasets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副標題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3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UC Irvine Machine Learning Repository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32895" y="1850741"/>
            <a:ext cx="10353762" cy="41622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http://archive.ics.uci.edu/ml/datasets.html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37</a:t>
            </a:fld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1867144" y="2436091"/>
            <a:ext cx="8447061" cy="4185761"/>
            <a:chOff x="1867144" y="2436091"/>
            <a:chExt cx="8447061" cy="4185761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7144" y="2436091"/>
              <a:ext cx="8447061" cy="4185761"/>
            </a:xfrm>
            <a:prstGeom prst="rect">
              <a:avLst/>
            </a:prstGeom>
          </p:spPr>
        </p:pic>
        <p:sp>
          <p:nvSpPr>
            <p:cNvPr id="7" name="橢圓形圖說文字 6"/>
            <p:cNvSpPr/>
            <p:nvPr/>
          </p:nvSpPr>
          <p:spPr>
            <a:xfrm>
              <a:off x="8564057" y="2668296"/>
              <a:ext cx="1652903" cy="395761"/>
            </a:xfrm>
            <a:prstGeom prst="wedgeEllipseCallout">
              <a:avLst>
                <a:gd name="adj1" fmla="val -682"/>
                <a:gd name="adj2" fmla="val 120754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資料筆數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橢圓形圖說文字 7"/>
            <p:cNvSpPr/>
            <p:nvPr/>
          </p:nvSpPr>
          <p:spPr>
            <a:xfrm>
              <a:off x="5850548" y="2735695"/>
              <a:ext cx="1157851" cy="414812"/>
            </a:xfrm>
            <a:prstGeom prst="wedgeEllipseCallout">
              <a:avLst>
                <a:gd name="adj1" fmla="val 103737"/>
                <a:gd name="adj2" fmla="val 98847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任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務</a:t>
              </a:r>
            </a:p>
          </p:txBody>
        </p:sp>
        <p:sp>
          <p:nvSpPr>
            <p:cNvPr id="9" name="橢圓形圖說文字 8"/>
            <p:cNvSpPr/>
            <p:nvPr/>
          </p:nvSpPr>
          <p:spPr>
            <a:xfrm>
              <a:off x="7008398" y="2468850"/>
              <a:ext cx="1652903" cy="364568"/>
            </a:xfrm>
            <a:prstGeom prst="wedgeEllipseCallout">
              <a:avLst>
                <a:gd name="adj1" fmla="val 48475"/>
                <a:gd name="adj2" fmla="val 187981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資料型態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179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Kaggle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80854" y="1714226"/>
            <a:ext cx="6341115" cy="641470"/>
          </a:xfrm>
        </p:spPr>
        <p:txBody>
          <a:bodyPr/>
          <a:lstStyle/>
          <a:p>
            <a:r>
              <a:rPr lang="en-US" altLang="zh-TW" dirty="0"/>
              <a:t>https://www.kaggle.com/datasets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308" y="2355696"/>
            <a:ext cx="5850733" cy="427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8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南市開放資料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33512" y="1754946"/>
            <a:ext cx="7230080" cy="523311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http://data.tainan.gov.tw/dataset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39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b="16417"/>
          <a:stretch/>
        </p:blipFill>
        <p:spPr>
          <a:xfrm>
            <a:off x="3240551" y="2449706"/>
            <a:ext cx="5247575" cy="427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機器翻譯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Machine Translation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566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81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21806" y="514565"/>
            <a:ext cx="9451818" cy="865188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翻譯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915" y="2294812"/>
            <a:ext cx="10225599" cy="266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6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21806" y="514565"/>
            <a:ext cx="9451818" cy="865188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BING 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翻譯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26" y="2078500"/>
            <a:ext cx="10412377" cy="262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6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21806" y="514565"/>
            <a:ext cx="9451818" cy="865188"/>
          </a:xfrm>
        </p:spPr>
        <p:txBody>
          <a:bodyPr>
            <a:no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有道翻譯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22" y="2294730"/>
            <a:ext cx="11070755" cy="226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5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21806" y="514565"/>
            <a:ext cx="9451818" cy="865188"/>
          </a:xfrm>
        </p:spPr>
        <p:txBody>
          <a:bodyPr>
            <a:no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平行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240" y="1732026"/>
            <a:ext cx="6838950" cy="16383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240" y="4022725"/>
            <a:ext cx="6867525" cy="1847850"/>
          </a:xfrm>
          <a:prstGeom prst="rect">
            <a:avLst/>
          </a:prstGeom>
        </p:spPr>
      </p:pic>
      <p:sp>
        <p:nvSpPr>
          <p:cNvPr id="7" name="向下箭號 6"/>
          <p:cNvSpPr/>
          <p:nvPr/>
        </p:nvSpPr>
        <p:spPr>
          <a:xfrm>
            <a:off x="5715000" y="3493008"/>
            <a:ext cx="420624" cy="42062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32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21806" y="514565"/>
            <a:ext cx="9451818" cy="865188"/>
          </a:xfrm>
        </p:spPr>
        <p:txBody>
          <a:bodyPr>
            <a:no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統計式機器翻譯之原理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418" y="1540002"/>
            <a:ext cx="6838950" cy="1638300"/>
          </a:xfrm>
          <a:prstGeom prst="rect">
            <a:avLst/>
          </a:prstGeom>
        </p:spPr>
      </p:pic>
      <p:sp>
        <p:nvSpPr>
          <p:cNvPr id="7" name="向下箭號 6"/>
          <p:cNvSpPr/>
          <p:nvPr/>
        </p:nvSpPr>
        <p:spPr>
          <a:xfrm rot="2264546">
            <a:off x="2581042" y="3406140"/>
            <a:ext cx="420624" cy="42062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18" y="4054602"/>
            <a:ext cx="4587171" cy="259057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5893" y="4054602"/>
            <a:ext cx="5581177" cy="1479917"/>
          </a:xfrm>
          <a:prstGeom prst="rect">
            <a:avLst/>
          </a:prstGeom>
        </p:spPr>
      </p:pic>
      <p:sp>
        <p:nvSpPr>
          <p:cNvPr id="9" name="向下箭號 8"/>
          <p:cNvSpPr/>
          <p:nvPr/>
        </p:nvSpPr>
        <p:spPr>
          <a:xfrm rot="16200000">
            <a:off x="5359179" y="4584248"/>
            <a:ext cx="420624" cy="42062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35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1280</TotalTime>
  <Words>1471</Words>
  <Application>Microsoft Office PowerPoint</Application>
  <PresentationFormat>寬螢幕</PresentationFormat>
  <Paragraphs>282</Paragraphs>
  <Slides>40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8" baseType="lpstr">
      <vt:lpstr>微軟正黑體</vt:lpstr>
      <vt:lpstr>新細明體</vt:lpstr>
      <vt:lpstr>Arial</vt:lpstr>
      <vt:lpstr>Calibri</vt:lpstr>
      <vt:lpstr>Calibri Light</vt:lpstr>
      <vt:lpstr>Perpetua</vt:lpstr>
      <vt:lpstr>Segoe UI</vt:lpstr>
      <vt:lpstr>天體</vt:lpstr>
      <vt:lpstr>多  媒  體  系  統Multimedia System</vt:lpstr>
      <vt:lpstr>Foundations of Natural language processing</vt:lpstr>
      <vt:lpstr>自然語言處理的主要範疇</vt:lpstr>
      <vt:lpstr>機器翻譯</vt:lpstr>
      <vt:lpstr>Google 翻譯</vt:lpstr>
      <vt:lpstr>BING 翻譯</vt:lpstr>
      <vt:lpstr>有道翻譯</vt:lpstr>
      <vt:lpstr>平行語料</vt:lpstr>
      <vt:lpstr>統計式機器翻譯之原理</vt:lpstr>
      <vt:lpstr>深度學習於機器翻譯之原理</vt:lpstr>
      <vt:lpstr>深度學習於機器翻譯之原理</vt:lpstr>
      <vt:lpstr>自然語言理解</vt:lpstr>
      <vt:lpstr>Word-sense Disambiguation</vt:lpstr>
      <vt:lpstr>Wordnet</vt:lpstr>
      <vt:lpstr>Word-sense Disambiguation</vt:lpstr>
      <vt:lpstr>Word-sense Disambiguation</vt:lpstr>
      <vt:lpstr>Word-sense Disambiguation</vt:lpstr>
      <vt:lpstr>廣義知網知識本體</vt:lpstr>
      <vt:lpstr>Vector Representation</vt:lpstr>
      <vt:lpstr>TF-IDF</vt:lpstr>
      <vt:lpstr>PowerPoint 簡報</vt:lpstr>
      <vt:lpstr>PowerPoint 簡報</vt:lpstr>
      <vt:lpstr>潛藏語意分析(LSA)</vt:lpstr>
      <vt:lpstr>PowerPoint 簡報</vt:lpstr>
      <vt:lpstr>PowerPoint 簡報</vt:lpstr>
      <vt:lpstr>PowerPoint 簡報</vt:lpstr>
      <vt:lpstr>PowerPoint 簡報</vt:lpstr>
      <vt:lpstr>語法分析</vt:lpstr>
      <vt:lpstr>Stanford Parser</vt:lpstr>
      <vt:lpstr>Parse tree</vt:lpstr>
      <vt:lpstr>中研院</vt:lpstr>
      <vt:lpstr>FudanNLP</vt:lpstr>
      <vt:lpstr>以語言學習輔助工具為例</vt:lpstr>
      <vt:lpstr>以語言學習輔助工具為例</vt:lpstr>
      <vt:lpstr>Thinking Time</vt:lpstr>
      <vt:lpstr>Open Datasets</vt:lpstr>
      <vt:lpstr>UC Irvine Machine Learning Repository</vt:lpstr>
      <vt:lpstr>Kaggle DataSets</vt:lpstr>
      <vt:lpstr>臺南市開放資料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System</dc:title>
  <dc:creator>家瑋 張</dc:creator>
  <cp:lastModifiedBy>家瑋 張</cp:lastModifiedBy>
  <cp:revision>289</cp:revision>
  <dcterms:created xsi:type="dcterms:W3CDTF">2018-09-11T14:32:26Z</dcterms:created>
  <dcterms:modified xsi:type="dcterms:W3CDTF">2018-09-25T13:23:47Z</dcterms:modified>
</cp:coreProperties>
</file>