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9" r:id="rId2"/>
    <p:sldId id="336" r:id="rId3"/>
    <p:sldId id="337" r:id="rId4"/>
    <p:sldId id="338" r:id="rId5"/>
    <p:sldId id="339" r:id="rId6"/>
    <p:sldId id="340" r:id="rId7"/>
    <p:sldId id="345" r:id="rId8"/>
    <p:sldId id="347" r:id="rId9"/>
    <p:sldId id="348" r:id="rId10"/>
    <p:sldId id="349" r:id="rId11"/>
    <p:sldId id="361" r:id="rId12"/>
    <p:sldId id="362" r:id="rId13"/>
    <p:sldId id="364" r:id="rId14"/>
    <p:sldId id="366" r:id="rId15"/>
    <p:sldId id="367" r:id="rId16"/>
    <p:sldId id="365" r:id="rId17"/>
    <p:sldId id="363" r:id="rId18"/>
    <p:sldId id="27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E686-87AC-4C91-A2B2-13D2DB9E9D6E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4BB2-A89A-43D9-8AB0-79A8BDE437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先前提到的一字多義與關鍵字匹配方法的問題，在這個部份的探討可以得到一些解決契機。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這個單字為例，在不同上下文的狀況，</a:t>
            </a:r>
            <a:r>
              <a:rPr lang="en-US" altLang="zh-TW" dirty="0" smtClean="0"/>
              <a:t>get </a:t>
            </a:r>
            <a:r>
              <a:rPr lang="zh-TW" altLang="en-US" dirty="0" smtClean="0"/>
              <a:t>的意義便會有所變化。</a:t>
            </a:r>
            <a:endParaRPr lang="en-US" altLang="zh-TW" dirty="0" smtClean="0"/>
          </a:p>
          <a:p>
            <a:r>
              <a:rPr lang="zh-TW" altLang="en-US" dirty="0" smtClean="0"/>
              <a:t>而這個問題，可由普林斯頓大學的米勒教授所帶領開發的</a:t>
            </a:r>
            <a:r>
              <a:rPr lang="en-US" altLang="zh-TW" dirty="0" smtClean="0"/>
              <a:t>WordNet</a:t>
            </a:r>
            <a:r>
              <a:rPr lang="zh-TW" altLang="en-US" dirty="0" smtClean="0"/>
              <a:t>得到解決。</a:t>
            </a:r>
            <a:endParaRPr lang="en-US" altLang="zh-TW" dirty="0" smtClean="0"/>
          </a:p>
          <a:p>
            <a:r>
              <a:rPr lang="en-US" altLang="zh-TW" dirty="0" smtClean="0"/>
              <a:t>WordNet</a:t>
            </a:r>
            <a:r>
              <a:rPr lang="zh-TW" altLang="en-US" dirty="0" smtClean="0"/>
              <a:t>是一個英文詞彙的</a:t>
            </a:r>
            <a:r>
              <a:rPr lang="en-US" altLang="zh-TW" dirty="0" smtClean="0"/>
              <a:t>ontology</a:t>
            </a:r>
            <a:r>
              <a:rPr lang="zh-TW" altLang="en-US" dirty="0" smtClean="0"/>
              <a:t>，所有的字詞是以名詞、動詞、形容與副詞群聚成多個</a:t>
            </a:r>
            <a:r>
              <a:rPr lang="en-US" altLang="zh-TW" dirty="0" err="1" smtClean="0"/>
              <a:t>synset</a:t>
            </a:r>
            <a:r>
              <a:rPr lang="zh-TW" altLang="en-US" dirty="0" smtClean="0"/>
              <a:t>，每個</a:t>
            </a:r>
            <a:r>
              <a:rPr lang="en-US" altLang="zh-TW" dirty="0" err="1" smtClean="0"/>
              <a:t>synset</a:t>
            </a:r>
            <a:r>
              <a:rPr lang="zh-TW" altLang="en-US" dirty="0" smtClean="0"/>
              <a:t>各自代表了一個特定的概念。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2009</a:t>
            </a:r>
            <a:r>
              <a:rPr lang="zh-TW" altLang="en-US" dirty="0" smtClean="0"/>
              <a:t>年時，</a:t>
            </a:r>
            <a:r>
              <a:rPr lang="en-US" altLang="zh-TW" dirty="0" err="1" smtClean="0"/>
              <a:t>Navigli</a:t>
            </a:r>
            <a:r>
              <a:rPr lang="zh-TW" altLang="en-US" dirty="0" smtClean="0"/>
              <a:t> 歸納了三種基礎於</a:t>
            </a:r>
            <a:r>
              <a:rPr lang="en-US" altLang="zh-TW" dirty="0" smtClean="0"/>
              <a:t>WordNet</a:t>
            </a:r>
            <a:r>
              <a:rPr lang="zh-TW" altLang="en-US" dirty="0" smtClean="0"/>
              <a:t>的解歧義方法。</a:t>
            </a:r>
            <a:endParaRPr lang="en-US" altLang="zh-TW" dirty="0" smtClean="0"/>
          </a:p>
          <a:p>
            <a:r>
              <a:rPr lang="zh-TW" altLang="en-US" dirty="0" smtClean="0"/>
              <a:t>分別為 </a:t>
            </a:r>
            <a:r>
              <a:rPr lang="en-US" altLang="zh-TW" dirty="0" smtClean="0"/>
              <a:t>Distance-based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Information Content</a:t>
            </a:r>
            <a:r>
              <a:rPr lang="zh-TW" altLang="en-US" dirty="0" smtClean="0"/>
              <a:t> 與以字詞註釋為基礎等三種方法。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ED656-7EF8-4FC5-A48F-2CE7279123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7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92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首先，基本上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是樹狀的結構，越上位的概念越抽象越下位的概念越具體，形成概念的上下位關係。而語意關係上，不只上下位關係，也有平行的整體與部份的關係。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方法即是利用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的結構來設計的概念量化方法，例如使用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方法測量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的距離是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，那麼相似度值就是取倒數為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閣樓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方法則是利用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的上下位關係以及利用字詞出現在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Corpus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的機率，利用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公式計算出資訊量，而兩個單字共享的最大資訊量便可知其意義為何。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 -&gt; Brown Corpus 1961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萬字語料庫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則是利用字典中對於單字的注釋，利用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的方式計算相似度來得知兩個單字之間最相似的意義。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可以做到語意的量化與解決歧義問題的三種方法。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Patwardhan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(2003).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 dictionary and corpus information into a context vector measure of semantic relatedness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(Doctoral dissertation, University of Minnesota, Duluth).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Resnik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(1995). Using information content to evaluate semantic similarity in a taxonomy. 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cmp-lg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/9511007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6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首先，基本上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是樹狀的結構，越上位的概念越抽象越下位的概念越具體，形成概念的上下位關係。而語意關係上，不只上下位關係，也有平行的整體與部份的關係。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方法即是利用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的結構來設計的概念量化方法，例如使用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方法測量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的距離是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，那麼相似度值就是取倒數為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閣樓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方法則是利用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的上下位關係以及利用字詞出現在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Corpus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的機率，利用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公式計算出資訊量，而兩個單字共享的最大資訊量便可知其意義為何。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 -&gt; Brown Corpus 1961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萬字語料庫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則是利用字典中對於單字的注釋，利用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的方式計算相似度來得知兩個單字之間最相似的意義。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可以做到語意的量化與解決歧義問題的三種方法。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Patwardhan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(2003).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 dictionary and corpus information into a context vector measure of semantic relatedness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(Doctoral dissertation, University of Minnesota, Duluth).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Resnik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(1995). Using information content to evaluate semantic similarity in a taxonomy. 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cmp-lg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/9511007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49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首先，基本上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是樹狀的結構，越上位的概念越抽象越下位的概念越具體，形成概念的上下位關係。而語意關係上，不只上下位關係，也有平行的整體與部份的關係。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Distance-based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方法即是利用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的結構來設計的概念量化方法，例如使用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方法測量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的距離是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，那麼相似度值就是取倒數為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Loft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閣樓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方法則是利用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的上下位關係以及利用字詞出現在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 Corpus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的機率，利用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公式計算出資訊量，而兩個單字共享的最大資訊量便可知其意義為何。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Content -&gt; Brown Corpus 1961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萬字語料庫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Gloss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則是利用字典中對於單字的注釋，利用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的方式計算相似度來得知兩個單字之間最相似的意義。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以上就是利用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可以做到語意的量化與解決歧義問題的三種方法。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Patwardhan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(2003).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 dictionary and corpus information into a context vector measure of semantic relatedness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(Doctoral dissertation, University of Minnesota, Duluth).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Resnik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(1995). Using information content to evaluate semantic similarity in a taxonomy. 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cmp-lg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/9511007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7E3486-E1B4-41D9-BA44-C9DD1CE14638}" type="slidenum">
              <a:rPr lang="zh-TW" altLang="en-US"/>
              <a:pPr eaLnBrk="1" hangingPunct="1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5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53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0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7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https://zh-tw.coursera.org/lecture/intro-to-deep-learning/multilayer-perceptron-mlp-yy1NV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4BB2-A89A-43D9-8AB0-79A8BDE4375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72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00D39-E541-45DB-ADB4-970795EE9B1C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tw/url?sa=i&amp;rct=j&amp;q=&amp;esrc=s&amp;source=images&amp;cd=&amp;cad=rja&amp;uact=8&amp;ved=0ahUKEwj76Im4tIvMAhWBO5QKHZeIDd4QjRwIBw&amp;url=http://www.macworld.com/article/1140551/notes.html&amp;psig=AFQjCNFu7eMti4eLHA8KPL_shl12l-rF_w&amp;ust=1460629869304995" TargetMode="External"/><Relationship Id="rId5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5800" y="2373923"/>
            <a:ext cx="10436469" cy="2403458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oundations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atural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anguage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nderstanding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</a:t>
            </a:r>
            <a:r>
              <a:rPr lang="zh-TW" altLang="en-US" sz="4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理解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slightly more interesting example arises from the word "example", which occurs three times </a:t>
            </a:r>
            <a:r>
              <a:rPr lang="en-US" altLang="zh-TW" dirty="0" smtClean="0"/>
              <a:t>only </a:t>
            </a:r>
            <a:r>
              <a:rPr lang="en-US" altLang="zh-TW" dirty="0"/>
              <a:t>in the second document:</a:t>
            </a:r>
          </a:p>
          <a:p>
            <a:pPr lvl="1"/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                                                      </a:t>
            </a:r>
            <a:r>
              <a:rPr lang="en-US" altLang="zh-TW" dirty="0" smtClean="0"/>
              <a:t> ,       </a:t>
            </a:r>
          </a:p>
          <a:p>
            <a:pPr lvl="1"/>
            <a:r>
              <a:rPr lang="en-US" altLang="zh-TW" dirty="0" smtClean="0"/>
              <a:t> 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10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49" y="437417"/>
            <a:ext cx="4925112" cy="2505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3" b="36519"/>
          <a:stretch/>
        </p:blipFill>
        <p:spPr>
          <a:xfrm>
            <a:off x="2606737" y="3983548"/>
            <a:ext cx="3356003" cy="11731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0"/>
          <a:stretch/>
        </p:blipFill>
        <p:spPr>
          <a:xfrm>
            <a:off x="6207844" y="3983548"/>
            <a:ext cx="4058216" cy="7026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6" y="5261342"/>
            <a:ext cx="899285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5599" y="715968"/>
            <a:ext cx="8460510" cy="5541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11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59" y="1247428"/>
            <a:ext cx="6397326" cy="383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0" r="3847"/>
          <a:stretch/>
        </p:blipFill>
        <p:spPr bwMode="auto">
          <a:xfrm>
            <a:off x="3495102" y="3822904"/>
            <a:ext cx="1746408" cy="20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681194" y="2326968"/>
            <a:ext cx="670446" cy="576147"/>
            <a:chOff x="3917949" y="3787402"/>
            <a:chExt cx="1428751" cy="1400176"/>
          </a:xfrm>
        </p:grpSpPr>
        <p:pic>
          <p:nvPicPr>
            <p:cNvPr id="16" name="Picture 13" descr="How to Convert Lotus Notes Mail File to Outlook Manuall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966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949" y="3787402"/>
              <a:ext cx="1428751" cy="140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http://images.macworld.com/images/news/graphics/140551-lotus-notes-logo_original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500" b="96000" l="9408" r="895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987" y="4235078"/>
              <a:ext cx="1366838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2889808" y="13826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820000"/>
                </a:solidFill>
                <a:latin typeface="微軟正黑體" pitchFamily="34" charset="-120"/>
                <a:ea typeface="微軟正黑體" pitchFamily="34" charset="-120"/>
              </a:rPr>
              <a:t>文字檔案</a:t>
            </a:r>
            <a:endParaRPr lang="zh-TW" altLang="en-US" dirty="0">
              <a:solidFill>
                <a:srgbClr val="82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8436" y="4796483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解析成多元維度的向量</a:t>
            </a:r>
          </a:p>
        </p:txBody>
      </p:sp>
      <p:sp>
        <p:nvSpPr>
          <p:cNvPr id="7" name="矩形 6"/>
          <p:cNvSpPr/>
          <p:nvPr/>
        </p:nvSpPr>
        <p:spPr>
          <a:xfrm>
            <a:off x="4804080" y="1841784"/>
            <a:ext cx="249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將被拆解成多個字元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2"/>
          <a:stretch/>
        </p:blipFill>
        <p:spPr bwMode="auto">
          <a:xfrm rot="18214293">
            <a:off x="7182201" y="3381517"/>
            <a:ext cx="638175" cy="47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69517" y="1564786"/>
            <a:ext cx="194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透過</a:t>
            </a:r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向量比對</a:t>
            </a:r>
            <a:endParaRPr lang="en-US" altLang="zh-TW" dirty="0">
              <a:solidFill>
                <a:srgbClr val="7030A0"/>
              </a:solidFill>
              <a:latin typeface="Calibri" pitchFamily="34" charset="0"/>
              <a:ea typeface="微軟正黑體" pitchFamily="34" charset="-120"/>
              <a:cs typeface="Calibri" pitchFamily="34" charset="0"/>
            </a:endParaRPr>
          </a:p>
          <a:p>
            <a:r>
              <a:rPr lang="zh-TW" altLang="en-US" dirty="0">
                <a:solidFill>
                  <a:srgbClr val="7030A0"/>
                </a:solidFill>
                <a:latin typeface="Calibri" pitchFamily="34" charset="0"/>
                <a:ea typeface="微軟正黑體" pitchFamily="34" charset="-120"/>
                <a:cs typeface="Calibri" pitchFamily="34" charset="0"/>
              </a:rPr>
              <a:t>找出相似的資料</a:t>
            </a:r>
          </a:p>
        </p:txBody>
      </p:sp>
    </p:spTree>
    <p:extLst>
      <p:ext uri="{BB962C8B-B14F-4D97-AF65-F5344CB8AC3E}">
        <p14:creationId xmlns:p14="http://schemas.microsoft.com/office/powerpoint/2010/main" val="22625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12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80" y="515112"/>
            <a:ext cx="2314575" cy="304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5" y="515112"/>
            <a:ext cx="2867025" cy="3048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546" y="3706368"/>
            <a:ext cx="3363310" cy="304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367" y="3706368"/>
            <a:ext cx="2657475" cy="304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05144" y="2490216"/>
            <a:ext cx="454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http://zongsoftwarenote.blogspot.com/2017/04/word2vec-model-introduction-skip-gram.html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13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1641090" y="1988584"/>
            <a:ext cx="4436859" cy="3460480"/>
            <a:chOff x="2476358" y="1311575"/>
            <a:chExt cx="4436859" cy="346048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2963008" y="1608992"/>
              <a:ext cx="0" cy="29630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2681654" y="4343400"/>
              <a:ext cx="368397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3314700" y="1907931"/>
              <a:ext cx="2505808" cy="212773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399664" y="1427791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166669" y="1808400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669018" y="1515439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109820" y="2805851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546369" y="2270065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+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492530" y="234418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061404" y="275137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527394" y="3057675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48732" y="334594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738063" y="3345949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400" dirty="0" smtClean="0">
                  <a:solidFill>
                    <a:srgbClr val="00B050"/>
                  </a:solidFill>
                </a:rPr>
                <a:t>-</a:t>
              </a:r>
              <a:endParaRPr lang="zh-TW" altLang="en-US" sz="5400" dirty="0">
                <a:solidFill>
                  <a:srgbClr val="00B050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18045" y="1493099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=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336153" y="1311575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&gt;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252337" y="3836506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h(x) &lt; 0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476358" y="1670214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000" baseline="-25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799923" y="437194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sz="2000" baseline="-25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6929090" y="2062386"/>
            <a:ext cx="3344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Features: x = (x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x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Target: y = +1 or -1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594" y="3435913"/>
            <a:ext cx="3247681" cy="1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14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2257"/>
          <a:stretch/>
        </p:blipFill>
        <p:spPr>
          <a:xfrm>
            <a:off x="2794313" y="3656500"/>
            <a:ext cx="5734050" cy="135511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654966" y="365650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1]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349" y="2672878"/>
            <a:ext cx="2152650" cy="600075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7571717" y="1601430"/>
            <a:ext cx="2152651" cy="1671523"/>
            <a:chOff x="5143794" y="1606357"/>
            <a:chExt cx="2152651" cy="167152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3794" y="1606357"/>
              <a:ext cx="2152650" cy="739164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3795" y="2345522"/>
              <a:ext cx="2152650" cy="932358"/>
            </a:xfrm>
            <a:prstGeom prst="rect">
              <a:avLst/>
            </a:prstGeom>
          </p:spPr>
        </p:pic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/>
          <a:srcRect b="20330"/>
          <a:stretch/>
        </p:blipFill>
        <p:spPr>
          <a:xfrm>
            <a:off x="2794313" y="5134708"/>
            <a:ext cx="5734050" cy="127488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48043" y="5110775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2]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68910" y="5374759"/>
            <a:ext cx="1777859" cy="684728"/>
            <a:chOff x="7525341" y="2593152"/>
            <a:chExt cx="1777859" cy="684728"/>
          </a:xfrm>
        </p:grpSpPr>
        <p:sp>
          <p:nvSpPr>
            <p:cNvPr id="6" name="矩形 5"/>
            <p:cNvSpPr/>
            <p:nvPr/>
          </p:nvSpPr>
          <p:spPr>
            <a:xfrm>
              <a:off x="7525341" y="2908548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82663" y="25931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678987" y="260090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68911" y="3877507"/>
            <a:ext cx="1777859" cy="684728"/>
            <a:chOff x="8654966" y="4211615"/>
            <a:chExt cx="1777859" cy="684728"/>
          </a:xfrm>
        </p:grpSpPr>
        <p:sp>
          <p:nvSpPr>
            <p:cNvPr id="24" name="矩形 23"/>
            <p:cNvSpPr/>
            <p:nvPr/>
          </p:nvSpPr>
          <p:spPr>
            <a:xfrm>
              <a:off x="8654966" y="4527011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12288" y="421161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808612" y="421936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4654" y="1606356"/>
            <a:ext cx="2336977" cy="185831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235349" y="1601430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30" name="橢圓 29"/>
          <p:cNvSpPr/>
          <p:nvPr/>
        </p:nvSpPr>
        <p:spPr>
          <a:xfrm>
            <a:off x="3824655" y="5774869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056187" y="4212772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形圖說文字 32"/>
          <p:cNvSpPr/>
          <p:nvPr/>
        </p:nvSpPr>
        <p:spPr>
          <a:xfrm>
            <a:off x="3403439" y="3464676"/>
            <a:ext cx="2576146" cy="621620"/>
          </a:xfrm>
          <a:prstGeom prst="wedgeEllipseCallout">
            <a:avLst>
              <a:gd name="adj1" fmla="val -22198"/>
              <a:gd name="adj2" fmla="val 703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形圖說文字 33"/>
          <p:cNvSpPr/>
          <p:nvPr/>
        </p:nvSpPr>
        <p:spPr>
          <a:xfrm>
            <a:off x="2115366" y="6097639"/>
            <a:ext cx="2576146" cy="621620"/>
          </a:xfrm>
          <a:prstGeom prst="wedgeEllipseCallout">
            <a:avLst>
              <a:gd name="adj1" fmla="val 17393"/>
              <a:gd name="adj2" fmla="val -852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ㄨㄨ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27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15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513" y="574287"/>
            <a:ext cx="719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Perceptron Linear Algorithm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2257"/>
          <a:stretch/>
        </p:blipFill>
        <p:spPr>
          <a:xfrm>
            <a:off x="2794313" y="3656500"/>
            <a:ext cx="5734050" cy="135511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654966" y="3656500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1]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349" y="2672878"/>
            <a:ext cx="2152650" cy="600075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7571717" y="1601430"/>
            <a:ext cx="2152651" cy="1671523"/>
            <a:chOff x="5143794" y="1606357"/>
            <a:chExt cx="2152651" cy="167152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3794" y="1606357"/>
              <a:ext cx="2152650" cy="739164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3795" y="2345522"/>
              <a:ext cx="2152650" cy="932358"/>
            </a:xfrm>
            <a:prstGeom prst="rect">
              <a:avLst/>
            </a:prstGeom>
          </p:spPr>
        </p:pic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/>
          <a:srcRect b="20330"/>
          <a:stretch/>
        </p:blipFill>
        <p:spPr>
          <a:xfrm>
            <a:off x="2794313" y="5134708"/>
            <a:ext cx="5734050" cy="127488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648043" y="5110775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[Case 2]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錯分成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68910" y="5374759"/>
            <a:ext cx="1777859" cy="684728"/>
            <a:chOff x="7525341" y="2593152"/>
            <a:chExt cx="1777859" cy="684728"/>
          </a:xfrm>
        </p:grpSpPr>
        <p:sp>
          <p:nvSpPr>
            <p:cNvPr id="6" name="矩形 5"/>
            <p:cNvSpPr/>
            <p:nvPr/>
          </p:nvSpPr>
          <p:spPr>
            <a:xfrm>
              <a:off x="7525341" y="2908548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282663" y="25931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842097" y="260827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678987" y="260090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68911" y="3877507"/>
            <a:ext cx="1777859" cy="684728"/>
            <a:chOff x="8654966" y="4211615"/>
            <a:chExt cx="1777859" cy="684728"/>
          </a:xfrm>
        </p:grpSpPr>
        <p:sp>
          <p:nvSpPr>
            <p:cNvPr id="24" name="矩形 23"/>
            <p:cNvSpPr/>
            <p:nvPr/>
          </p:nvSpPr>
          <p:spPr>
            <a:xfrm>
              <a:off x="8654966" y="4527011"/>
              <a:ext cx="177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t+1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+ 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r>
                <a:rPr lang="en-US" altLang="zh-TW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en-US" altLang="zh-TW" baseline="-25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</a:t>
              </a:r>
              <a:endParaRPr lang="zh-TW" altLang="en-US" baseline="-25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12288" y="421161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-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971722" y="42267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808612" y="421936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FF00"/>
                  </a:solidFill>
                </a:rPr>
                <a:t>+</a:t>
              </a:r>
              <a:endParaRPr lang="zh-TW" altLang="en-US" sz="2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4654" y="1606356"/>
            <a:ext cx="2336977" cy="185831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235349" y="1601430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h(x) = w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w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30" name="橢圓 29"/>
          <p:cNvSpPr/>
          <p:nvPr/>
        </p:nvSpPr>
        <p:spPr>
          <a:xfrm>
            <a:off x="7359165" y="5792453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599481" y="4247940"/>
            <a:ext cx="103702" cy="108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形圖說文字 32"/>
          <p:cNvSpPr/>
          <p:nvPr/>
        </p:nvSpPr>
        <p:spPr>
          <a:xfrm>
            <a:off x="5531177" y="3299912"/>
            <a:ext cx="2576146" cy="621620"/>
          </a:xfrm>
          <a:prstGeom prst="wedgeEllipseCallout">
            <a:avLst>
              <a:gd name="adj1" fmla="val 32409"/>
              <a:gd name="adj2" fmla="val 1043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形圖說文字 33"/>
          <p:cNvSpPr/>
          <p:nvPr/>
        </p:nvSpPr>
        <p:spPr>
          <a:xfrm>
            <a:off x="4886721" y="4855380"/>
            <a:ext cx="2576146" cy="621620"/>
          </a:xfrm>
          <a:prstGeom prst="wedgeEllipseCallout">
            <a:avLst>
              <a:gd name="adj1" fmla="val 46404"/>
              <a:gd name="adj2" fmla="val 9442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正名為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0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16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64" y="286598"/>
            <a:ext cx="5619750" cy="2456265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/>
          <a:stretch/>
        </p:blipFill>
        <p:spPr bwMode="auto">
          <a:xfrm>
            <a:off x="3666976" y="3551490"/>
            <a:ext cx="3662982" cy="269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6" y="2977325"/>
            <a:ext cx="3662982" cy="5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6082"/>
          <a:stretch/>
        </p:blipFill>
        <p:spPr bwMode="auto">
          <a:xfrm>
            <a:off x="290146" y="2977325"/>
            <a:ext cx="3171523" cy="317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s://upload.wikimedia.org/wikipedia/commons/7/7a/Graph_of_sliding_derivative_line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65" y="2977325"/>
            <a:ext cx="3036613" cy="30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100584"/>
            <a:ext cx="7662672" cy="6647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17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1026" name="Picture 2" descr="https://2.bp.blogspot.com/-OMGrmPFyqcg/WQDKDonzz5I/AAAAAAAABt8/fSLm6vog8oATO6isoK4ZqsDWOoqt0jeNQCLcB/s1600/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06" y="71632"/>
            <a:ext cx="6950888" cy="6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6126" y="1819783"/>
            <a:ext cx="9265517" cy="4050792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Ambiguity: a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or phrase with multiple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meanings.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“procure” (I will get the drinks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become” (she got scared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have” (I have got three dollars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understand” (I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47" y="1935921"/>
            <a:ext cx="6410325" cy="3524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20146" y="5698609"/>
            <a:ext cx="6502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http://wordnetweb.princeton.edu/perl/webwn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4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1" name="內容版面配置區 2"/>
          <p:cNvSpPr>
            <a:spLocks noGrp="1"/>
          </p:cNvSpPr>
          <p:nvPr>
            <p:ph sz="quarter" idx="1"/>
          </p:nvPr>
        </p:nvSpPr>
        <p:spPr>
          <a:xfrm>
            <a:off x="352396" y="2037591"/>
            <a:ext cx="3757292" cy="2082171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57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Distance-based: PATH </a:t>
            </a:r>
            <a:r>
              <a:rPr lang="sv-SE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sv-SE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Rada, Mili, Bicknell, &amp; Blettner, 1989)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/>
          <a:stretch>
            <a:fillRect/>
          </a:stretch>
        </p:blipFill>
        <p:spPr bwMode="auto">
          <a:xfrm>
            <a:off x="4130387" y="2016848"/>
            <a:ext cx="6145213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4046249" y="2210523"/>
            <a:ext cx="5797550" cy="2193925"/>
            <a:chOff x="1395412" y="2183026"/>
            <a:chExt cx="5797908" cy="2193359"/>
          </a:xfrm>
        </p:grpSpPr>
        <p:grpSp>
          <p:nvGrpSpPr>
            <p:cNvPr id="19489" name="群組 5"/>
            <p:cNvGrpSpPr>
              <a:grpSpLocks/>
            </p:cNvGrpSpPr>
            <p:nvPr/>
          </p:nvGrpSpPr>
          <p:grpSpPr bwMode="auto">
            <a:xfrm>
              <a:off x="1395412" y="2316709"/>
              <a:ext cx="5797908" cy="2059676"/>
              <a:chOff x="1395412" y="2255094"/>
              <a:chExt cx="5797908" cy="2059676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1395412" y="3818010"/>
                <a:ext cx="857303" cy="29361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5943880" y="3860862"/>
                <a:ext cx="644565" cy="29361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4" name="弧形 3"/>
              <p:cNvSpPr/>
              <p:nvPr/>
            </p:nvSpPr>
            <p:spPr>
              <a:xfrm rot="16825889">
                <a:off x="1714696" y="3433829"/>
                <a:ext cx="1104615" cy="657266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0" name="弧形 9"/>
              <p:cNvSpPr/>
              <p:nvPr/>
            </p:nvSpPr>
            <p:spPr>
              <a:xfrm rot="18822495">
                <a:off x="2646660" y="2440255"/>
                <a:ext cx="1377594" cy="1006537"/>
              </a:xfrm>
              <a:prstGeom prst="arc">
                <a:avLst>
                  <a:gd name="adj1" fmla="val 14725204"/>
                  <a:gd name="adj2" fmla="val 0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1" name="弧形 10"/>
              <p:cNvSpPr/>
              <p:nvPr/>
            </p:nvSpPr>
            <p:spPr>
              <a:xfrm rot="21080492">
                <a:off x="5045299" y="2356301"/>
                <a:ext cx="1471704" cy="933209"/>
              </a:xfrm>
              <a:prstGeom prst="arc">
                <a:avLst>
                  <a:gd name="adj1" fmla="val 13940004"/>
                  <a:gd name="adj2" fmla="val 676332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 rot="1663423">
                <a:off x="6088352" y="3221264"/>
                <a:ext cx="1104968" cy="657055"/>
              </a:xfrm>
              <a:prstGeom prst="arc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9" name="橢圓 8"/>
            <p:cNvSpPr/>
            <p:nvPr/>
          </p:nvSpPr>
          <p:spPr>
            <a:xfrm>
              <a:off x="3660914" y="2183026"/>
              <a:ext cx="1741596" cy="2967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99" y="2065867"/>
            <a:ext cx="450056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群組 14"/>
          <p:cNvGrpSpPr>
            <a:grpSpLocks/>
          </p:cNvGrpSpPr>
          <p:nvPr/>
        </p:nvGrpSpPr>
        <p:grpSpPr bwMode="auto">
          <a:xfrm>
            <a:off x="5528375" y="1849967"/>
            <a:ext cx="3724275" cy="2706688"/>
            <a:chOff x="2915816" y="1844824"/>
            <a:chExt cx="3724697" cy="2707276"/>
          </a:xfrm>
        </p:grpSpPr>
        <p:sp>
          <p:nvSpPr>
            <p:cNvPr id="6" name="矩形 5"/>
            <p:cNvSpPr/>
            <p:nvPr/>
          </p:nvSpPr>
          <p:spPr>
            <a:xfrm>
              <a:off x="3554063" y="3972536"/>
              <a:ext cx="3086450" cy="5795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915816" y="1844824"/>
              <a:ext cx="936731" cy="7923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4491737" y="4939242"/>
            <a:ext cx="2187575" cy="1606550"/>
            <a:chOff x="1880365" y="4934622"/>
            <a:chExt cx="2187579" cy="1605521"/>
          </a:xfrm>
        </p:grpSpPr>
        <p:sp>
          <p:nvSpPr>
            <p:cNvPr id="19" name="矩形 18"/>
            <p:cNvSpPr/>
            <p:nvPr/>
          </p:nvSpPr>
          <p:spPr>
            <a:xfrm>
              <a:off x="2151828" y="5961077"/>
              <a:ext cx="1916116" cy="5790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880365" y="4934622"/>
              <a:ext cx="2168529" cy="65521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1587258" y="2062692"/>
            <a:ext cx="3328341" cy="121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273050" indent="-2730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342900" lvl="1" indent="-342900">
              <a:spcBef>
                <a:spcPts val="575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Content-based: RES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Resnik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1995)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Word-sense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Disambiguation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46992"/>
              </p:ext>
            </p:extLst>
          </p:nvPr>
        </p:nvGraphicFramePr>
        <p:xfrm>
          <a:off x="4132138" y="2321983"/>
          <a:ext cx="6685088" cy="32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Cute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Cunning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4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attractive especially by means of smallness or prettiness or quaintness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attractive especially by means of smallness or prettiness or quaintness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obviously contrived to charm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marked by skill in deception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19">
                <a:tc>
                  <a:txBody>
                    <a:bodyPr/>
                    <a:lstStyle/>
                    <a:p>
                      <a:pPr algn="l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showing inventiveness and skill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內容版面配置區 2"/>
          <p:cNvSpPr txBox="1">
            <a:spLocks/>
          </p:cNvSpPr>
          <p:nvPr/>
        </p:nvSpPr>
        <p:spPr bwMode="auto">
          <a:xfrm>
            <a:off x="379567" y="4880929"/>
            <a:ext cx="3752571" cy="86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273050" indent="-27305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marL="342900" lvl="1" indent="-342900">
              <a:spcBef>
                <a:spcPts val="575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Gloss-based: VECTOR 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Patwardhan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/>
          <p:nvPr/>
        </p:nvPicPr>
        <p:blipFill rotWithShape="1">
          <a:blip r:embed="rId3"/>
          <a:srcRect l="34434" t="25661" r="23642" b="16380"/>
          <a:stretch/>
        </p:blipFill>
        <p:spPr bwMode="auto">
          <a:xfrm>
            <a:off x="743239" y="2321983"/>
            <a:ext cx="2803525" cy="2421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6D81-46D0-4C78-8CB7-3C7B6EA50A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9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137" y="6370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Representation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7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93528"/>
              </p:ext>
            </p:extLst>
          </p:nvPr>
        </p:nvGraphicFramePr>
        <p:xfrm>
          <a:off x="2852024" y="2476238"/>
          <a:ext cx="66036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365">
                  <a:extLst>
                    <a:ext uri="{9D8B030D-6E8A-4147-A177-3AD203B41FA5}">
                      <a16:colId xmlns:a16="http://schemas.microsoft.com/office/drawing/2014/main" val="121843786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611270047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976744524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71794555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20355322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87428735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765937676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501006740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3583577535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10799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n-1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label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3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8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5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0.16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6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en-US" altLang="zh-TW" sz="1600" baseline="-250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</a:t>
                      </a:r>
                      <a:endParaRPr lang="zh-TW" altLang="en-US" sz="1600" baseline="-25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..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6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13" y="2398099"/>
            <a:ext cx="6757415" cy="364913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TF: term frequency: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IDF: inverse document frequency: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where: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|D|:  total number of documents in the corpus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documents where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appears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8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8" y="2132321"/>
            <a:ext cx="1394645" cy="533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16" y="2784667"/>
            <a:ext cx="2186199" cy="6477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3" y="4286026"/>
            <a:ext cx="1277842" cy="3204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2" y="5417964"/>
            <a:ext cx="2170228" cy="4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290522"/>
            <a:ext cx="10131425" cy="3649133"/>
          </a:xfrm>
        </p:spPr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calculation of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the term "this" is performed as follows: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,                                                  </a:t>
            </a: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zero for the word "this", which implies that the word is not very informative as it appears in all documents.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9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93" y="3586103"/>
            <a:ext cx="2753109" cy="120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43" y="3838551"/>
            <a:ext cx="3038899" cy="704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17" y="5512258"/>
            <a:ext cx="3324689" cy="6763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453445"/>
            <a:ext cx="492511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1423</TotalTime>
  <Words>1092</Words>
  <Application>Microsoft Office PowerPoint</Application>
  <PresentationFormat>寬螢幕</PresentationFormat>
  <Paragraphs>238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Perpetua</vt:lpstr>
      <vt:lpstr>Segoe UI</vt:lpstr>
      <vt:lpstr>天體</vt:lpstr>
      <vt:lpstr>Foundations of Natural language Understanding</vt:lpstr>
      <vt:lpstr>Word-sense Disambiguation</vt:lpstr>
      <vt:lpstr>Wordnet</vt:lpstr>
      <vt:lpstr>Word-sense Disambiguation</vt:lpstr>
      <vt:lpstr>Word-sense Disambiguation</vt:lpstr>
      <vt:lpstr>Word-sense Disambiguation</vt:lpstr>
      <vt:lpstr>Vector Representation</vt:lpstr>
      <vt:lpstr>TF-IDF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363</cp:revision>
  <dcterms:created xsi:type="dcterms:W3CDTF">2018-09-11T14:32:26Z</dcterms:created>
  <dcterms:modified xsi:type="dcterms:W3CDTF">2018-10-01T18:17:40Z</dcterms:modified>
</cp:coreProperties>
</file>