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8" r:id="rId1"/>
  </p:sldMasterIdLst>
  <p:notesMasterIdLst>
    <p:notesMasterId r:id="rId45"/>
  </p:notesMasterIdLst>
  <p:sldIdLst>
    <p:sldId id="256" r:id="rId2"/>
    <p:sldId id="325" r:id="rId3"/>
    <p:sldId id="258" r:id="rId4"/>
    <p:sldId id="327" r:id="rId5"/>
    <p:sldId id="328" r:id="rId6"/>
    <p:sldId id="329" r:id="rId7"/>
    <p:sldId id="333" r:id="rId8"/>
    <p:sldId id="330" r:id="rId9"/>
    <p:sldId id="334" r:id="rId10"/>
    <p:sldId id="331" r:id="rId11"/>
    <p:sldId id="335" r:id="rId12"/>
    <p:sldId id="332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4" r:id="rId30"/>
    <p:sldId id="353" r:id="rId31"/>
    <p:sldId id="355" r:id="rId32"/>
    <p:sldId id="369" r:id="rId33"/>
    <p:sldId id="370" r:id="rId34"/>
    <p:sldId id="371" r:id="rId35"/>
    <p:sldId id="372" r:id="rId36"/>
    <p:sldId id="356" r:id="rId37"/>
    <p:sldId id="357" r:id="rId38"/>
    <p:sldId id="358" r:id="rId39"/>
    <p:sldId id="359" r:id="rId40"/>
    <p:sldId id="360" r:id="rId41"/>
    <p:sldId id="361" r:id="rId42"/>
    <p:sldId id="363" r:id="rId43"/>
    <p:sldId id="364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0066"/>
    <a:srgbClr val="FF5D9F"/>
    <a:srgbClr val="9933FF"/>
    <a:srgbClr val="E03030"/>
    <a:srgbClr val="000000"/>
    <a:srgbClr val="00F26D"/>
    <a:srgbClr val="19FF81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>
        <p:scale>
          <a:sx n="78" d="100"/>
          <a:sy n="78" d="100"/>
        </p:scale>
        <p:origin x="-84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AA319-2D37-4D5B-978B-0EFACC101C73}" type="datetimeFigureOut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FA23-B990-4470-9A76-0E10C29934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5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872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864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130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545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04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402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519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919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735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626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89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172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083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771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88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218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301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023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572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593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62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5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192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正確 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>
                <a:solidFill>
                  <a:prstClr val="black"/>
                </a:solidFill>
              </a:rPr>
              <a:pPr/>
              <a:t>31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143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正確 </a:t>
            </a:r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>
                <a:solidFill>
                  <a:prstClr val="black"/>
                </a:solidFill>
              </a:rPr>
              <a:pPr/>
              <a:t>32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142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正確 </a:t>
            </a: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>
                <a:solidFill>
                  <a:prstClr val="black"/>
                </a:solidFill>
              </a:rPr>
              <a:pPr/>
              <a:t>33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959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正確 </a:t>
            </a:r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>
                <a:solidFill>
                  <a:prstClr val="black"/>
                </a:solidFill>
              </a:rPr>
              <a:pPr/>
              <a:t>34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0355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4176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6137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704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417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81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3359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6466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334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66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70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244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422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3FA23-B990-4470-9A76-0E10C299347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10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 flipH="1" flipV="1">
            <a:off x="0" y="6274820"/>
            <a:ext cx="6489700" cy="6190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 userDrawn="1"/>
        </p:nvSpPr>
        <p:spPr>
          <a:xfrm>
            <a:off x="0" y="1522771"/>
            <a:ext cx="9144000" cy="1987191"/>
          </a:xfrm>
          <a:custGeom>
            <a:avLst/>
            <a:gdLst>
              <a:gd name="connsiteX0" fmla="*/ 0 w 9144000"/>
              <a:gd name="connsiteY0" fmla="*/ 0 h 1987191"/>
              <a:gd name="connsiteX1" fmla="*/ 698800 w 9144000"/>
              <a:gd name="connsiteY1" fmla="*/ 0 h 1987191"/>
              <a:gd name="connsiteX2" fmla="*/ 202002 w 9144000"/>
              <a:gd name="connsiteY2" fmla="*/ 1987190 h 1987191"/>
              <a:gd name="connsiteX3" fmla="*/ 2273297 w 9144000"/>
              <a:gd name="connsiteY3" fmla="*/ 1987190 h 1987191"/>
              <a:gd name="connsiteX4" fmla="*/ 2770094 w 9144000"/>
              <a:gd name="connsiteY4" fmla="*/ 0 h 1987191"/>
              <a:gd name="connsiteX5" fmla="*/ 9144000 w 9144000"/>
              <a:gd name="connsiteY5" fmla="*/ 0 h 1987191"/>
              <a:gd name="connsiteX6" fmla="*/ 9144000 w 9144000"/>
              <a:gd name="connsiteY6" fmla="*/ 1987191 h 1987191"/>
              <a:gd name="connsiteX7" fmla="*/ 0 w 9144000"/>
              <a:gd name="connsiteY7" fmla="*/ 1987191 h 1987191"/>
              <a:gd name="connsiteX8" fmla="*/ 0 w 9144000"/>
              <a:gd name="connsiteY8" fmla="*/ 0 h 1987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987191">
                <a:moveTo>
                  <a:pt x="0" y="0"/>
                </a:moveTo>
                <a:lnTo>
                  <a:pt x="698800" y="0"/>
                </a:lnTo>
                <a:lnTo>
                  <a:pt x="202002" y="1987190"/>
                </a:lnTo>
                <a:lnTo>
                  <a:pt x="2273297" y="1987190"/>
                </a:lnTo>
                <a:lnTo>
                  <a:pt x="2770094" y="0"/>
                </a:lnTo>
                <a:lnTo>
                  <a:pt x="9144000" y="0"/>
                </a:lnTo>
                <a:lnTo>
                  <a:pt x="9144000" y="1987191"/>
                </a:lnTo>
                <a:lnTo>
                  <a:pt x="0" y="19871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9482" y="3509961"/>
            <a:ext cx="7219059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0682" y="6527771"/>
            <a:ext cx="1815352" cy="365125"/>
          </a:xfrm>
          <a:prstGeom prst="rect">
            <a:avLst/>
          </a:prstGeom>
        </p:spPr>
        <p:txBody>
          <a:bodyPr/>
          <a:lstStyle/>
          <a:p>
            <a:fld id="{C014D876-D0A0-42F8-90DA-C251485D7837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6716" y="6502931"/>
            <a:ext cx="458947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8577" y="6476037"/>
            <a:ext cx="968188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45D8186-99EE-4364-AA57-C9F4FAA3363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0434" y="1522771"/>
            <a:ext cx="6302647" cy="198719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879" y="1833197"/>
            <a:ext cx="1505479" cy="136633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4000" cy="522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 userDrawn="1"/>
        </p:nvSpPr>
        <p:spPr>
          <a:xfrm flipV="1">
            <a:off x="0" y="0"/>
            <a:ext cx="9144000" cy="416859"/>
          </a:xfrm>
          <a:custGeom>
            <a:avLst/>
            <a:gdLst>
              <a:gd name="connsiteX0" fmla="*/ 0 w 9144000"/>
              <a:gd name="connsiteY0" fmla="*/ 416859 h 416859"/>
              <a:gd name="connsiteX1" fmla="*/ 208430 w 9144000"/>
              <a:gd name="connsiteY1" fmla="*/ 416859 h 416859"/>
              <a:gd name="connsiteX2" fmla="*/ 2700616 w 9144000"/>
              <a:gd name="connsiteY2" fmla="*/ 416859 h 416859"/>
              <a:gd name="connsiteX3" fmla="*/ 9144000 w 9144000"/>
              <a:gd name="connsiteY3" fmla="*/ 416859 h 416859"/>
              <a:gd name="connsiteX4" fmla="*/ 9144000 w 9144000"/>
              <a:gd name="connsiteY4" fmla="*/ 256136 h 416859"/>
              <a:gd name="connsiteX5" fmla="*/ 2770095 w 9144000"/>
              <a:gd name="connsiteY5" fmla="*/ 256136 h 416859"/>
              <a:gd name="connsiteX6" fmla="*/ 2770095 w 9144000"/>
              <a:gd name="connsiteY6" fmla="*/ 208430 h 416859"/>
              <a:gd name="connsiteX7" fmla="*/ 2561665 w 9144000"/>
              <a:gd name="connsiteY7" fmla="*/ 0 h 416859"/>
              <a:gd name="connsiteX8" fmla="*/ 69478 w 9144000"/>
              <a:gd name="connsiteY8" fmla="*/ 0 h 416859"/>
              <a:gd name="connsiteX9" fmla="*/ 0 w 9144000"/>
              <a:gd name="connsiteY9" fmla="*/ 69478 h 416859"/>
              <a:gd name="connsiteX10" fmla="*/ 0 w 9144000"/>
              <a:gd name="connsiteY10" fmla="*/ 208429 h 416859"/>
              <a:gd name="connsiteX11" fmla="*/ 9632 w 9144000"/>
              <a:gd name="connsiteY11" fmla="*/ 256136 h 416859"/>
              <a:gd name="connsiteX12" fmla="*/ 0 w 9144000"/>
              <a:gd name="connsiteY12" fmla="*/ 256136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16859">
                <a:moveTo>
                  <a:pt x="0" y="416859"/>
                </a:moveTo>
                <a:lnTo>
                  <a:pt x="208430" y="416859"/>
                </a:lnTo>
                <a:lnTo>
                  <a:pt x="2700616" y="416859"/>
                </a:lnTo>
                <a:lnTo>
                  <a:pt x="9144000" y="416859"/>
                </a:lnTo>
                <a:lnTo>
                  <a:pt x="9144000" y="256136"/>
                </a:lnTo>
                <a:lnTo>
                  <a:pt x="2770095" y="256136"/>
                </a:lnTo>
                <a:lnTo>
                  <a:pt x="2770095" y="208430"/>
                </a:lnTo>
                <a:cubicBezTo>
                  <a:pt x="2770095" y="93317"/>
                  <a:pt x="2676778" y="0"/>
                  <a:pt x="2561665" y="0"/>
                </a:cubicBezTo>
                <a:lnTo>
                  <a:pt x="69478" y="0"/>
                </a:lnTo>
                <a:cubicBezTo>
                  <a:pt x="31106" y="0"/>
                  <a:pt x="0" y="31106"/>
                  <a:pt x="0" y="69478"/>
                </a:cubicBezTo>
                <a:lnTo>
                  <a:pt x="0" y="208429"/>
                </a:lnTo>
                <a:lnTo>
                  <a:pt x="9632" y="256136"/>
                </a:lnTo>
                <a:lnTo>
                  <a:pt x="0" y="2561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 userDrawn="1"/>
        </p:nvGrpSpPr>
        <p:grpSpPr>
          <a:xfrm flipH="1" flipV="1">
            <a:off x="0" y="5968548"/>
            <a:ext cx="9144000" cy="889452"/>
            <a:chOff x="0" y="4418633"/>
            <a:chExt cx="9144000" cy="889452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4431333"/>
              <a:ext cx="9144000" cy="5228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 16"/>
            <p:cNvSpPr/>
            <p:nvPr userDrawn="1"/>
          </p:nvSpPr>
          <p:spPr>
            <a:xfrm flipV="1">
              <a:off x="0" y="4418633"/>
              <a:ext cx="9144000" cy="889452"/>
            </a:xfrm>
            <a:custGeom>
              <a:avLst/>
              <a:gdLst>
                <a:gd name="connsiteX0" fmla="*/ 0 w 9144000"/>
                <a:gd name="connsiteY0" fmla="*/ 416859 h 416859"/>
                <a:gd name="connsiteX1" fmla="*/ 208430 w 9144000"/>
                <a:gd name="connsiteY1" fmla="*/ 416859 h 416859"/>
                <a:gd name="connsiteX2" fmla="*/ 2700616 w 9144000"/>
                <a:gd name="connsiteY2" fmla="*/ 416859 h 416859"/>
                <a:gd name="connsiteX3" fmla="*/ 9144000 w 9144000"/>
                <a:gd name="connsiteY3" fmla="*/ 416859 h 416859"/>
                <a:gd name="connsiteX4" fmla="*/ 9144000 w 9144000"/>
                <a:gd name="connsiteY4" fmla="*/ 256136 h 416859"/>
                <a:gd name="connsiteX5" fmla="*/ 2770095 w 9144000"/>
                <a:gd name="connsiteY5" fmla="*/ 256136 h 416859"/>
                <a:gd name="connsiteX6" fmla="*/ 2770095 w 9144000"/>
                <a:gd name="connsiteY6" fmla="*/ 208430 h 416859"/>
                <a:gd name="connsiteX7" fmla="*/ 2561665 w 9144000"/>
                <a:gd name="connsiteY7" fmla="*/ 0 h 416859"/>
                <a:gd name="connsiteX8" fmla="*/ 69478 w 9144000"/>
                <a:gd name="connsiteY8" fmla="*/ 0 h 416859"/>
                <a:gd name="connsiteX9" fmla="*/ 0 w 9144000"/>
                <a:gd name="connsiteY9" fmla="*/ 69478 h 416859"/>
                <a:gd name="connsiteX10" fmla="*/ 0 w 9144000"/>
                <a:gd name="connsiteY10" fmla="*/ 208429 h 416859"/>
                <a:gd name="connsiteX11" fmla="*/ 9632 w 9144000"/>
                <a:gd name="connsiteY11" fmla="*/ 256136 h 416859"/>
                <a:gd name="connsiteX12" fmla="*/ 0 w 9144000"/>
                <a:gd name="connsiteY12" fmla="*/ 256136 h 41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00" h="416859">
                  <a:moveTo>
                    <a:pt x="0" y="416859"/>
                  </a:moveTo>
                  <a:lnTo>
                    <a:pt x="208430" y="416859"/>
                  </a:lnTo>
                  <a:lnTo>
                    <a:pt x="2700616" y="416859"/>
                  </a:lnTo>
                  <a:lnTo>
                    <a:pt x="9144000" y="416859"/>
                  </a:lnTo>
                  <a:lnTo>
                    <a:pt x="9144000" y="256136"/>
                  </a:lnTo>
                  <a:lnTo>
                    <a:pt x="2770095" y="256136"/>
                  </a:lnTo>
                  <a:lnTo>
                    <a:pt x="2770095" y="208430"/>
                  </a:lnTo>
                  <a:cubicBezTo>
                    <a:pt x="2770095" y="93317"/>
                    <a:pt x="2676778" y="0"/>
                    <a:pt x="2561665" y="0"/>
                  </a:cubicBezTo>
                  <a:lnTo>
                    <a:pt x="69478" y="0"/>
                  </a:lnTo>
                  <a:cubicBezTo>
                    <a:pt x="31106" y="0"/>
                    <a:pt x="0" y="31106"/>
                    <a:pt x="0" y="69478"/>
                  </a:cubicBezTo>
                  <a:lnTo>
                    <a:pt x="0" y="208429"/>
                  </a:lnTo>
                  <a:lnTo>
                    <a:pt x="9632" y="256136"/>
                  </a:lnTo>
                  <a:lnTo>
                    <a:pt x="0" y="256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/>
          <p:cNvSpPr/>
          <p:nvPr userDrawn="1"/>
        </p:nvSpPr>
        <p:spPr>
          <a:xfrm flipH="1" flipV="1">
            <a:off x="0" y="6581558"/>
            <a:ext cx="9144000" cy="56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 userDrawn="1"/>
        </p:nvCxnSpPr>
        <p:spPr>
          <a:xfrm>
            <a:off x="0" y="6678877"/>
            <a:ext cx="9144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 userDrawn="1"/>
        </p:nvCxnSpPr>
        <p:spPr>
          <a:xfrm>
            <a:off x="2756647" y="121194"/>
            <a:ext cx="64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40682" y="6527771"/>
            <a:ext cx="1815352" cy="365125"/>
          </a:xfrm>
          <a:prstGeom prst="rect">
            <a:avLst/>
          </a:prstGeom>
        </p:spPr>
        <p:txBody>
          <a:bodyPr/>
          <a:lstStyle/>
          <a:p>
            <a:fld id="{F8844465-473F-498B-AB84-104344E99BEF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36716" y="6502931"/>
            <a:ext cx="458947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06872" y="6516378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68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40682" y="6527771"/>
            <a:ext cx="1815352" cy="365125"/>
          </a:xfrm>
          <a:prstGeom prst="rect">
            <a:avLst/>
          </a:prstGeom>
        </p:spPr>
        <p:txBody>
          <a:bodyPr/>
          <a:lstStyle/>
          <a:p>
            <a:fld id="{ACE3B91D-7F7E-4B4E-9FD3-0162278144B3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36716" y="6502931"/>
            <a:ext cx="458947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06872" y="6516378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193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0682" y="6527771"/>
            <a:ext cx="1815352" cy="365125"/>
          </a:xfrm>
          <a:prstGeom prst="rect">
            <a:avLst/>
          </a:prstGeom>
        </p:spPr>
        <p:txBody>
          <a:bodyPr/>
          <a:lstStyle/>
          <a:p>
            <a:fld id="{C37EC35A-A4FD-437D-BDC1-69749181C4B5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6716" y="6502931"/>
            <a:ext cx="458947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06872" y="6516378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736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0682" y="6527771"/>
            <a:ext cx="1815352" cy="365125"/>
          </a:xfrm>
          <a:prstGeom prst="rect">
            <a:avLst/>
          </a:prstGeom>
        </p:spPr>
        <p:txBody>
          <a:bodyPr/>
          <a:lstStyle/>
          <a:p>
            <a:fld id="{993B1F09-7248-42FD-A2F5-55E333309080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6716" y="6502931"/>
            <a:ext cx="458947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06872" y="6516378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390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E4BA7FF-828F-46C1-B45D-A1C75626C041}" type="datetime1">
              <a:rPr lang="zh-TW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2018/3/6</a:t>
            </a:fld>
            <a:endParaRPr lang="zh-TW" alt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423"/>
            <a:ext cx="9291918" cy="5575151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2540000" y="1076512"/>
            <a:ext cx="6120000" cy="32160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7155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8E4BA7FF-828F-46C1-B45D-A1C75626C041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77" y="121023"/>
            <a:ext cx="8193741" cy="4916245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3362512" y="1076512"/>
            <a:ext cx="5297488" cy="28098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1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392" y="1438656"/>
            <a:ext cx="7400544" cy="4908355"/>
          </a:xfrm>
        </p:spPr>
        <p:txBody>
          <a:bodyPr/>
          <a:lstStyle>
            <a:lvl1pPr>
              <a:defRPr sz="2600">
                <a:solidFill>
                  <a:srgbClr val="0070C0"/>
                </a:solidFill>
              </a:defRPr>
            </a:lvl1pPr>
            <a:lvl2pPr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33216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C4C8784-2C92-4102-96D6-CEAD025FAB0D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56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165" y="1930204"/>
            <a:ext cx="6750425" cy="4416808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="1" baseline="0">
                <a:solidFill>
                  <a:srgbClr val="0070C0"/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3041" y="1119366"/>
            <a:ext cx="871804" cy="810838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0CD44AC-93D6-4A60-992B-6611B1D997BD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3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306" y="1131515"/>
            <a:ext cx="6937282" cy="1863381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3306" y="3110287"/>
            <a:ext cx="6937282" cy="3196384"/>
          </a:xfrm>
        </p:spPr>
        <p:txBody>
          <a:bodyPr>
            <a:normAutofit/>
          </a:bodyPr>
          <a:lstStyle>
            <a:lvl1pPr marL="0" indent="0" algn="l">
              <a:buFont typeface="Wingdings" panose="05000000000000000000" pitchFamily="2" charset="2"/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19C3304-8EBB-4DEC-AD16-7C2E1ABE50C6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45D8186-99EE-4364-AA57-C9F4FAA3363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562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9698085-3750-4035-83A0-B43919EDFCA2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660" y="6527115"/>
            <a:ext cx="240702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89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E0D3C5B0-2109-40E1-BE56-B59B463FB68B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660" y="6527115"/>
            <a:ext cx="2407024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86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E21D900-690B-40BF-B185-86CCF00A8F59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60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06CEA68-E8AA-42A1-BE63-6D0DD1837C7B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77" y="121023"/>
            <a:ext cx="8193741" cy="4916245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3362512" y="1076512"/>
            <a:ext cx="5297488" cy="28098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6092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2600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02E2B86-10E9-4072-A855-43418978C847}" type="datetime1">
              <a:rPr lang="zh-TW" altLang="en-US" smtClean="0"/>
              <a:t>2018/3/6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27771"/>
            <a:ext cx="968188" cy="365125"/>
          </a:xfrm>
          <a:prstGeom prst="rect">
            <a:avLst/>
          </a:prstGeom>
        </p:spPr>
        <p:txBody>
          <a:bodyPr/>
          <a:lstStyle/>
          <a:p>
            <a:fld id="{C45D8186-99EE-4364-AA57-C9F4FAA336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049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10475" y="0"/>
            <a:ext cx="8433525" cy="9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0475" y="26895"/>
            <a:ext cx="8433525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882" y="1442109"/>
            <a:ext cx="7961860" cy="490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710475" y="6562165"/>
            <a:ext cx="8433525" cy="2958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42708" y="850215"/>
            <a:ext cx="2201292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計算機概論 </a:t>
            </a:r>
            <a:r>
              <a:rPr lang="en-US" altLang="zh-TW"/>
              <a:t>A (</a:t>
            </a:r>
            <a:r>
              <a:rPr lang="en-US" altLang="zh-TW" dirty="0"/>
              <a:t>PC05123A)</a:t>
            </a:r>
            <a:endParaRPr lang="zh-TW" alt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6224" y="6510323"/>
            <a:ext cx="968188" cy="365125"/>
          </a:xfrm>
          <a:prstGeom prst="rect">
            <a:avLst/>
          </a:prstGeom>
        </p:spPr>
        <p:txBody>
          <a:bodyPr/>
          <a:lstStyle>
            <a:lvl1pPr algn="r"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C45D8186-99EE-4364-AA57-C9F4FAA3363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-9525" y="936000"/>
            <a:ext cx="720000" cy="5922000"/>
          </a:xfrm>
          <a:prstGeom prst="rect">
            <a:avLst/>
          </a:prstGeom>
          <a:solidFill>
            <a:srgbClr val="2B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00" y="238125"/>
            <a:ext cx="531746" cy="482600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0475" y="6532095"/>
            <a:ext cx="1032329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 baseline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58F3CEB9-3FCB-4B00-828C-18FBD1349977}" type="datetime1">
              <a:rPr lang="zh-TW" altLang="en-US" smtClean="0"/>
              <a:pPr/>
              <a:t>2018/3/6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04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682" r:id="rId14"/>
    <p:sldLayoutId id="2147483673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/>
          </a:solidFill>
          <a:latin typeface="Arial Black" panose="020B0A0402010202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0" indent="0" algn="just" defTabSz="914400" rtl="0" eaLnBrk="1" latinLnBrk="0" hangingPunct="1">
        <a:lnSpc>
          <a:spcPts val="3800"/>
        </a:lnSpc>
        <a:spcBef>
          <a:spcPts val="1800"/>
        </a:spcBef>
        <a:buFont typeface="Arial" panose="020B0604020202020204" pitchFamily="34" charset="0"/>
        <a:buNone/>
        <a:defRPr sz="2600" b="1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457200" indent="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8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914400" indent="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371600" indent="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1828800" indent="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6.xml"/><Relationship Id="rId5" Type="http://schemas.openxmlformats.org/officeDocument/2006/relationships/slide" Target="slide21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59105" y="3577196"/>
            <a:ext cx="6869435" cy="2931181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solidFill>
                  <a:srgbClr val="FF0066"/>
                </a:solidFill>
              </a:rPr>
              <a:t>附錄</a:t>
            </a:r>
            <a:r>
              <a:rPr lang="en-US" altLang="zh-TW" sz="3200" b="1" dirty="0">
                <a:solidFill>
                  <a:srgbClr val="FF0066"/>
                </a:solidFill>
              </a:rPr>
              <a:t>A  </a:t>
            </a:r>
            <a:r>
              <a:rPr lang="zh-TW" altLang="en-US" sz="3200" b="1" dirty="0">
                <a:solidFill>
                  <a:srgbClr val="FF0066"/>
                </a:solidFill>
              </a:rPr>
              <a:t>數字系統與資料表示法</a:t>
            </a:r>
            <a:endParaRPr lang="en-US" altLang="zh-TW" sz="3200" b="1" dirty="0">
              <a:solidFill>
                <a:srgbClr val="FF0066"/>
              </a:solidFill>
            </a:endParaRPr>
          </a:p>
          <a:p>
            <a:pPr algn="l">
              <a:spcBef>
                <a:spcPts val="600"/>
              </a:spcBef>
            </a:pPr>
            <a:r>
              <a:rPr lang="en-US" altLang="zh-TW" sz="2800" dirty="0"/>
              <a:t>A-1 </a:t>
            </a:r>
            <a:r>
              <a:rPr lang="zh-TW" altLang="en-US" sz="2800" dirty="0"/>
              <a:t>常用的數字系統</a:t>
            </a:r>
            <a:endParaRPr lang="en-US" altLang="zh-TW" sz="2800" dirty="0"/>
          </a:p>
          <a:p>
            <a:pPr algn="l">
              <a:spcBef>
                <a:spcPts val="600"/>
              </a:spcBef>
            </a:pPr>
            <a:r>
              <a:rPr lang="en-US" altLang="zh-TW" sz="2800" dirty="0"/>
              <a:t>A-2 </a:t>
            </a:r>
            <a:r>
              <a:rPr lang="zh-TW" altLang="en-US" sz="2800" dirty="0"/>
              <a:t>數字系統間的轉換</a:t>
            </a:r>
            <a:endParaRPr lang="en-US" altLang="zh-TW" sz="2800" dirty="0"/>
          </a:p>
          <a:p>
            <a:pPr algn="l">
              <a:spcBef>
                <a:spcPts val="600"/>
              </a:spcBef>
            </a:pPr>
            <a:r>
              <a:rPr lang="en-US" altLang="zh-TW" sz="2800" dirty="0"/>
              <a:t>A-3 </a:t>
            </a:r>
            <a:r>
              <a:rPr lang="zh-TW" altLang="en-US" sz="2800" dirty="0"/>
              <a:t>數值資料表示法</a:t>
            </a:r>
            <a:endParaRPr lang="en-US" altLang="zh-TW" sz="2800" dirty="0"/>
          </a:p>
          <a:p>
            <a:pPr algn="l">
              <a:spcBef>
                <a:spcPts val="600"/>
              </a:spcBef>
            </a:pPr>
            <a:r>
              <a:rPr lang="en-US" altLang="zh-TW" sz="2800" dirty="0"/>
              <a:t>A-4 </a:t>
            </a:r>
            <a:r>
              <a:rPr lang="zh-TW" altLang="en-US" sz="2800" dirty="0"/>
              <a:t>文字資料表示法</a:t>
            </a:r>
            <a:endParaRPr lang="en-US" altLang="zh-TW" sz="28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95282" y="1522771"/>
            <a:ext cx="6517799" cy="1987190"/>
          </a:xfrm>
        </p:spPr>
        <p:txBody>
          <a:bodyPr anchor="ctr">
            <a:normAutofit/>
          </a:bodyPr>
          <a:lstStyle/>
          <a:p>
            <a:r>
              <a:rPr lang="zh-TW" altLang="en-US" sz="8000" dirty="0"/>
              <a:t>計算機概論 </a:t>
            </a:r>
            <a:r>
              <a:rPr lang="en-US" altLang="zh-TW" sz="8000" dirty="0"/>
              <a:t>A</a:t>
            </a:r>
            <a:endParaRPr lang="zh-TW" altLang="en-US" sz="8000" dirty="0"/>
          </a:p>
        </p:txBody>
      </p:sp>
      <p:sp>
        <p:nvSpPr>
          <p:cNvPr id="6" name="矩形 5"/>
          <p:cNvSpPr/>
          <p:nvPr/>
        </p:nvSpPr>
        <p:spPr>
          <a:xfrm>
            <a:off x="6359766" y="6127234"/>
            <a:ext cx="2659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計算機概論 </a:t>
            </a:r>
            <a:r>
              <a:rPr lang="en-US" altLang="zh-TW" sz="1600" b="1" dirty="0">
                <a:solidFill>
                  <a:schemeClr val="bg1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A (PC05123)</a:t>
            </a:r>
            <a:endParaRPr lang="zh-TW" altLang="en-US" sz="1600" b="1" dirty="0">
              <a:solidFill>
                <a:schemeClr val="bg1"/>
              </a:solidFill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14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十進位轉換為八進位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grpSp>
        <p:nvGrpSpPr>
          <p:cNvPr id="6" name="群組 5"/>
          <p:cNvGrpSpPr>
            <a:grpSpLocks noChangeAspect="1"/>
          </p:cNvGrpSpPr>
          <p:nvPr/>
        </p:nvGrpSpPr>
        <p:grpSpPr>
          <a:xfrm>
            <a:off x="1420930" y="1259165"/>
            <a:ext cx="6139312" cy="5040000"/>
            <a:chOff x="1404620" y="2159953"/>
            <a:chExt cx="3064971" cy="2516154"/>
          </a:xfrm>
        </p:grpSpPr>
        <p:grpSp>
          <p:nvGrpSpPr>
            <p:cNvPr id="10" name="群組 9"/>
            <p:cNvGrpSpPr/>
            <p:nvPr/>
          </p:nvGrpSpPr>
          <p:grpSpPr>
            <a:xfrm>
              <a:off x="1477770" y="2539028"/>
              <a:ext cx="2870312" cy="2007003"/>
              <a:chOff x="0" y="-30488"/>
              <a:chExt cx="2870404" cy="2007470"/>
            </a:xfrm>
          </p:grpSpPr>
          <p:sp>
            <p:nvSpPr>
              <p:cNvPr id="33" name="手繪多邊形 32"/>
              <p:cNvSpPr/>
              <p:nvPr/>
            </p:nvSpPr>
            <p:spPr>
              <a:xfrm>
                <a:off x="357808" y="87464"/>
                <a:ext cx="588010" cy="286136"/>
              </a:xfrm>
              <a:custGeom>
                <a:avLst/>
                <a:gdLst>
                  <a:gd name="connsiteX0" fmla="*/ 0 w 874644"/>
                  <a:gd name="connsiteY0" fmla="*/ 0 h 357809"/>
                  <a:gd name="connsiteX1" fmla="*/ 0 w 874644"/>
                  <a:gd name="connsiteY1" fmla="*/ 357809 h 357809"/>
                  <a:gd name="connsiteX2" fmla="*/ 874644 w 874644"/>
                  <a:gd name="connsiteY2" fmla="*/ 357809 h 357809"/>
                  <a:gd name="connsiteX0" fmla="*/ 0 w 874644"/>
                  <a:gd name="connsiteY0" fmla="*/ 0 h 246396"/>
                  <a:gd name="connsiteX1" fmla="*/ 0 w 874644"/>
                  <a:gd name="connsiteY1" fmla="*/ 246396 h 246396"/>
                  <a:gd name="connsiteX2" fmla="*/ 874644 w 874644"/>
                  <a:gd name="connsiteY2" fmla="*/ 246396 h 246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4644" h="246396">
                    <a:moveTo>
                      <a:pt x="0" y="0"/>
                    </a:moveTo>
                    <a:lnTo>
                      <a:pt x="0" y="246396"/>
                    </a:lnTo>
                    <a:lnTo>
                      <a:pt x="874644" y="246396"/>
                    </a:ln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600"/>
                  </a:lnSpc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404040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26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字方塊 141"/>
              <p:cNvSpPr txBox="1"/>
              <p:nvPr/>
            </p:nvSpPr>
            <p:spPr>
              <a:xfrm>
                <a:off x="0" y="47708"/>
                <a:ext cx="357505" cy="325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404040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8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手繪多邊形 34"/>
              <p:cNvSpPr/>
              <p:nvPr/>
            </p:nvSpPr>
            <p:spPr>
              <a:xfrm>
                <a:off x="357808" y="429370"/>
                <a:ext cx="588010" cy="286136"/>
              </a:xfrm>
              <a:custGeom>
                <a:avLst/>
                <a:gdLst>
                  <a:gd name="connsiteX0" fmla="*/ 0 w 874644"/>
                  <a:gd name="connsiteY0" fmla="*/ 0 h 357809"/>
                  <a:gd name="connsiteX1" fmla="*/ 0 w 874644"/>
                  <a:gd name="connsiteY1" fmla="*/ 357809 h 357809"/>
                  <a:gd name="connsiteX2" fmla="*/ 874644 w 874644"/>
                  <a:gd name="connsiteY2" fmla="*/ 357809 h 357809"/>
                  <a:gd name="connsiteX0" fmla="*/ 0 w 874644"/>
                  <a:gd name="connsiteY0" fmla="*/ 0 h 246396"/>
                  <a:gd name="connsiteX1" fmla="*/ 0 w 874644"/>
                  <a:gd name="connsiteY1" fmla="*/ 246396 h 246396"/>
                  <a:gd name="connsiteX2" fmla="*/ 874644 w 874644"/>
                  <a:gd name="connsiteY2" fmla="*/ 246396 h 246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4644" h="246396">
                    <a:moveTo>
                      <a:pt x="0" y="0"/>
                    </a:moveTo>
                    <a:lnTo>
                      <a:pt x="0" y="246396"/>
                    </a:lnTo>
                    <a:lnTo>
                      <a:pt x="874644" y="246396"/>
                    </a:lnTo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600"/>
                  </a:lnSpc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404040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字方塊 146"/>
              <p:cNvSpPr txBox="1"/>
              <p:nvPr/>
            </p:nvSpPr>
            <p:spPr>
              <a:xfrm>
                <a:off x="1979875" y="0"/>
                <a:ext cx="357505" cy="325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FF0066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字方塊 147"/>
              <p:cNvSpPr txBox="1"/>
              <p:nvPr/>
            </p:nvSpPr>
            <p:spPr>
              <a:xfrm>
                <a:off x="1979875" y="365760"/>
                <a:ext cx="357505" cy="325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FF0066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向右箭號 37"/>
              <p:cNvSpPr/>
              <p:nvPr/>
            </p:nvSpPr>
            <p:spPr>
              <a:xfrm>
                <a:off x="954156" y="7951"/>
                <a:ext cx="1089025" cy="412750"/>
              </a:xfrm>
              <a:prstGeom prst="rightArrow">
                <a:avLst>
                  <a:gd name="adj1" fmla="val 65412"/>
                  <a:gd name="adj2" fmla="val 3844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26 </a:t>
                </a:r>
                <a:r>
                  <a:rPr lang="zh-TW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÷</a:t>
                </a:r>
                <a:r>
                  <a:rPr lang="zh-TW" sz="2000" kern="100">
                    <a:solidFill>
                      <a:srgbClr val="404040"/>
                    </a:solidFill>
                    <a:effectLst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>
                    <a:solidFill>
                      <a:srgbClr val="404040"/>
                    </a:solidFill>
                    <a:effectLst/>
                    <a:ea typeface="Arial" panose="020B0604020202020204" pitchFamily="34" charset="0"/>
                    <a:cs typeface="Times New Roman" panose="02020603050405020304" pitchFamily="18" charset="0"/>
                  </a:rPr>
                  <a:t>8 </a:t>
                </a:r>
                <a:r>
                  <a:rPr lang="zh-TW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餘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向右箭號 38"/>
              <p:cNvSpPr/>
              <p:nvPr/>
            </p:nvSpPr>
            <p:spPr>
              <a:xfrm>
                <a:off x="954156" y="365760"/>
                <a:ext cx="1089025" cy="412750"/>
              </a:xfrm>
              <a:prstGeom prst="rightArrow">
                <a:avLst>
                  <a:gd name="adj1" fmla="val 65412"/>
                  <a:gd name="adj2" fmla="val 3844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 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圓角矩形 39"/>
              <p:cNvSpPr/>
              <p:nvPr/>
            </p:nvSpPr>
            <p:spPr>
              <a:xfrm>
                <a:off x="51208" y="1660255"/>
                <a:ext cx="2819196" cy="316727"/>
              </a:xfrm>
              <a:prstGeom prst="roundRect">
                <a:avLst>
                  <a:gd name="adj" fmla="val 50000"/>
                </a:avLst>
              </a:prstGeom>
              <a:solidFill>
                <a:srgbClr val="FFCD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  <a:spcAft>
                    <a:spcPts val="0"/>
                  </a:spcAft>
                </a:pPr>
                <a:r>
                  <a:rPr lang="zh-TW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※</a:t>
                </a:r>
                <a:r>
                  <a:rPr lang="zh-TW" sz="2400" b="1" kern="100">
                    <a:solidFill>
                      <a:srgbClr val="FF0066"/>
                    </a:solidFill>
                    <a:effectLst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zh-TW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連續除以</a:t>
                </a:r>
                <a:r>
                  <a:rPr lang="en-US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8</a:t>
                </a:r>
                <a:r>
                  <a:rPr lang="zh-TW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，直到商為</a:t>
                </a:r>
                <a:r>
                  <a:rPr lang="en-US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0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向右箭號 40"/>
              <p:cNvSpPr/>
              <p:nvPr/>
            </p:nvSpPr>
            <p:spPr>
              <a:xfrm rot="16200000">
                <a:off x="1730282" y="586720"/>
                <a:ext cx="1647166" cy="412750"/>
              </a:xfrm>
              <a:prstGeom prst="rightArrow">
                <a:avLst>
                  <a:gd name="adj1" fmla="val 65412"/>
                  <a:gd name="adj2" fmla="val 57706"/>
                </a:avLst>
              </a:prstGeom>
              <a:solidFill>
                <a:srgbClr val="CC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TW" sz="2400" kern="100" dirty="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由下往上取餘數</a:t>
                </a:r>
                <a:endParaRPr lang="zh-TW" sz="2400" kern="1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1404620" y="2159953"/>
              <a:ext cx="3064971" cy="2516154"/>
              <a:chOff x="0" y="0"/>
              <a:chExt cx="3065069" cy="2516739"/>
            </a:xfrm>
          </p:grpSpPr>
          <p:sp>
            <p:nvSpPr>
              <p:cNvPr id="18" name="圓角化單一角落矩形 17"/>
              <p:cNvSpPr/>
              <p:nvPr/>
            </p:nvSpPr>
            <p:spPr>
              <a:xfrm>
                <a:off x="0" y="0"/>
                <a:ext cx="888365" cy="256032"/>
              </a:xfrm>
              <a:prstGeom prst="round1Rect">
                <a:avLst>
                  <a:gd name="adj" fmla="val 50000"/>
                </a:avLst>
              </a:prstGeom>
              <a:ln w="12700">
                <a:noFill/>
                <a:prstDash val="dash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  <a:spcAft>
                    <a:spcPts val="0"/>
                  </a:spcAft>
                </a:pPr>
                <a:r>
                  <a:rPr lang="zh-TW" sz="2400" kern="1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整數轉換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圓角化單一角落矩形 18"/>
              <p:cNvSpPr/>
              <p:nvPr/>
            </p:nvSpPr>
            <p:spPr>
              <a:xfrm>
                <a:off x="7315" y="248717"/>
                <a:ext cx="3057754" cy="2268022"/>
              </a:xfrm>
              <a:prstGeom prst="round1Rect">
                <a:avLst>
                  <a:gd name="adj" fmla="val 7851"/>
                </a:avLst>
              </a:prstGeom>
              <a:noFill/>
              <a:ln w="12700">
                <a:solidFill>
                  <a:schemeClr val="accent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3600"/>
              </a:p>
            </p:txBody>
          </p:sp>
        </p:grpSp>
      </p:grpSp>
      <p:sp>
        <p:nvSpPr>
          <p:cNvPr id="7" name="矩形 6"/>
          <p:cNvSpPr/>
          <p:nvPr/>
        </p:nvSpPr>
        <p:spPr>
          <a:xfrm>
            <a:off x="3269908" y="1307798"/>
            <a:ext cx="406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十進位轉八進位</a:t>
            </a:r>
            <a:r>
              <a:rPr lang="zh-TW" altLang="zh-TW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26.25 = (</a:t>
            </a:r>
            <a:r>
              <a:rPr lang="en-US" altLang="zh-TW" sz="2000" dirty="0">
                <a:solidFill>
                  <a:srgbClr val="FF0066"/>
                </a:solidFill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32</a:t>
            </a:r>
            <a:r>
              <a:rPr lang="en-US" altLang="zh-TW" sz="2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lang="en-US" altLang="zh-TW" sz="2000" dirty="0">
                <a:solidFill>
                  <a:srgbClr val="00B050"/>
                </a:solidFill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2000" baseline="-25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endParaRPr lang="zh-TW" altLang="en-US" sz="2000" dirty="0"/>
          </a:p>
        </p:txBody>
      </p:sp>
      <p:sp>
        <p:nvSpPr>
          <p:cNvPr id="21" name="矩形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A55EBB85-92BB-4451-BEBC-FAA9DDBE0F69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75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十進位轉換為八進位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grpSp>
        <p:nvGrpSpPr>
          <p:cNvPr id="20" name="群組 19"/>
          <p:cNvGrpSpPr>
            <a:grpSpLocks noChangeAspect="1"/>
          </p:cNvGrpSpPr>
          <p:nvPr/>
        </p:nvGrpSpPr>
        <p:grpSpPr>
          <a:xfrm>
            <a:off x="1435582" y="1259165"/>
            <a:ext cx="6139312" cy="5040000"/>
            <a:chOff x="4674410" y="2181894"/>
            <a:chExt cx="3064971" cy="2516154"/>
          </a:xfrm>
        </p:grpSpPr>
        <p:grpSp>
          <p:nvGrpSpPr>
            <p:cNvPr id="21" name="群組 20"/>
            <p:cNvGrpSpPr/>
            <p:nvPr/>
          </p:nvGrpSpPr>
          <p:grpSpPr>
            <a:xfrm>
              <a:off x="4842655" y="2617205"/>
              <a:ext cx="2818673" cy="1927912"/>
              <a:chOff x="43899" y="-3502"/>
              <a:chExt cx="2819196" cy="1928847"/>
            </a:xfrm>
          </p:grpSpPr>
          <p:sp>
            <p:nvSpPr>
              <p:cNvPr id="25" name="文字方塊 162"/>
              <p:cNvSpPr txBox="1"/>
              <p:nvPr/>
            </p:nvSpPr>
            <p:spPr>
              <a:xfrm>
                <a:off x="585216" y="680313"/>
                <a:ext cx="357505" cy="325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00B050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向右箭號 25"/>
              <p:cNvSpPr/>
              <p:nvPr/>
            </p:nvSpPr>
            <p:spPr>
              <a:xfrm flipH="1">
                <a:off x="914400" y="672998"/>
                <a:ext cx="900000" cy="412750"/>
              </a:xfrm>
              <a:prstGeom prst="rightArrow">
                <a:avLst>
                  <a:gd name="adj1" fmla="val 65412"/>
                  <a:gd name="adj2" fmla="val 3844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0.25 </a:t>
                </a:r>
                <a:r>
                  <a:rPr lang="zh-TW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╳</a:t>
                </a:r>
                <a:r>
                  <a:rPr lang="zh-TW" sz="2000" kern="100">
                    <a:solidFill>
                      <a:srgbClr val="404040"/>
                    </a:solidFill>
                    <a:effectLst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>
                    <a:solidFill>
                      <a:srgbClr val="404040"/>
                    </a:solidFill>
                    <a:effectLst/>
                    <a:ea typeface="Arial" panose="020B0604020202020204" pitchFamily="34" charset="0"/>
                    <a:cs typeface="Times New Roman" panose="02020603050405020304" pitchFamily="18" charset="0"/>
                  </a:rPr>
                  <a:t>8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圓角矩形 26"/>
              <p:cNvSpPr/>
              <p:nvPr/>
            </p:nvSpPr>
            <p:spPr>
              <a:xfrm>
                <a:off x="43899" y="1608618"/>
                <a:ext cx="2819196" cy="316727"/>
              </a:xfrm>
              <a:prstGeom prst="roundRect">
                <a:avLst>
                  <a:gd name="adj" fmla="val 50000"/>
                </a:avLst>
              </a:prstGeom>
              <a:solidFill>
                <a:srgbClr val="FFCD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  <a:spcAft>
                    <a:spcPts val="0"/>
                  </a:spcAft>
                </a:pPr>
                <a:r>
                  <a:rPr lang="zh-TW" sz="2400" b="1" kern="100" dirty="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※</a:t>
                </a:r>
                <a:r>
                  <a:rPr lang="zh-TW" sz="2400" b="1" kern="100" dirty="0">
                    <a:solidFill>
                      <a:srgbClr val="FF0066"/>
                    </a:solidFill>
                    <a:effectLst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zh-TW" sz="2400" b="1" kern="100" dirty="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連續乘以</a:t>
                </a:r>
                <a:r>
                  <a:rPr lang="en-US" sz="2400" b="1" kern="100" dirty="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8</a:t>
                </a:r>
                <a:r>
                  <a:rPr lang="zh-TW" sz="2400" b="1" kern="100" dirty="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，直到小數為</a:t>
                </a:r>
                <a:r>
                  <a:rPr lang="en-US" sz="2400" b="1" kern="100" dirty="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0</a:t>
                </a:r>
                <a:endParaRPr lang="zh-TW" sz="2400" kern="1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" name="群組 27"/>
              <p:cNvGrpSpPr/>
              <p:nvPr/>
            </p:nvGrpSpPr>
            <p:grpSpPr>
              <a:xfrm>
                <a:off x="1733703" y="0"/>
                <a:ext cx="921385" cy="1075210"/>
                <a:chOff x="0" y="0"/>
                <a:chExt cx="921716" cy="1075334"/>
              </a:xfrm>
            </p:grpSpPr>
            <p:grpSp>
              <p:nvGrpSpPr>
                <p:cNvPr id="32" name="群組 31"/>
                <p:cNvGrpSpPr/>
                <p:nvPr/>
              </p:nvGrpSpPr>
              <p:grpSpPr>
                <a:xfrm>
                  <a:off x="7315" y="0"/>
                  <a:ext cx="899770" cy="654939"/>
                  <a:chOff x="0" y="0"/>
                  <a:chExt cx="899770" cy="654939"/>
                </a:xfrm>
              </p:grpSpPr>
              <p:sp>
                <p:nvSpPr>
                  <p:cNvPr id="44" name="文字方塊 169"/>
                  <p:cNvSpPr txBox="1"/>
                  <p:nvPr/>
                </p:nvSpPr>
                <p:spPr>
                  <a:xfrm>
                    <a:off x="168250" y="0"/>
                    <a:ext cx="731520" cy="32575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spcAft>
                        <a:spcPts val="0"/>
                      </a:spcAft>
                    </a:pPr>
                    <a:r>
                      <a:rPr lang="en-US" sz="3200" kern="100">
                        <a:solidFill>
                          <a:srgbClr val="404040"/>
                        </a:solidFill>
                        <a:effectLst/>
                        <a:latin typeface="Arial Black" panose="020B0A040201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0.25</a:t>
                    </a:r>
                    <a:endParaRPr lang="zh-TW" sz="2400" kern="100"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文字方塊 170"/>
                  <p:cNvSpPr txBox="1"/>
                  <p:nvPr/>
                </p:nvSpPr>
                <p:spPr>
                  <a:xfrm>
                    <a:off x="541325" y="329184"/>
                    <a:ext cx="357505" cy="32575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spcAft>
                        <a:spcPts val="0"/>
                      </a:spcAft>
                    </a:pPr>
                    <a:r>
                      <a:rPr lang="en-US" sz="3200" kern="100">
                        <a:solidFill>
                          <a:srgbClr val="404040"/>
                        </a:solidFill>
                        <a:effectLst/>
                        <a:latin typeface="Arial Black" panose="020B0A040201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8</a:t>
                    </a:r>
                    <a:endParaRPr lang="zh-TW" sz="2400" kern="100"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" name="文字方塊 171"/>
                  <p:cNvSpPr txBox="1"/>
                  <p:nvPr/>
                </p:nvSpPr>
                <p:spPr>
                  <a:xfrm>
                    <a:off x="0" y="329184"/>
                    <a:ext cx="357505" cy="32575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spcAft>
                        <a:spcPts val="0"/>
                      </a:spcAft>
                    </a:pPr>
                    <a:r>
                      <a:rPr lang="zh-TW" sz="2800" b="1" kern="100">
                        <a:solidFill>
                          <a:srgbClr val="404040"/>
                        </a:solidFill>
                        <a:effectLst/>
                        <a:ea typeface="微軟正黑體" panose="020B0604030504040204" pitchFamily="34" charset="-120"/>
                        <a:cs typeface="微軟正黑體" panose="020B0604030504040204" pitchFamily="34" charset="-120"/>
                      </a:rPr>
                      <a:t>╳</a:t>
                    </a:r>
                    <a:endParaRPr lang="zh-TW" sz="2400" kern="100"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2" name="直線接點 41"/>
                <p:cNvCxnSpPr/>
                <p:nvPr/>
              </p:nvCxnSpPr>
              <p:spPr>
                <a:xfrm>
                  <a:off x="0" y="702259"/>
                  <a:ext cx="921716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文字方塊 174"/>
                <p:cNvSpPr txBox="1"/>
                <p:nvPr/>
              </p:nvSpPr>
              <p:spPr>
                <a:xfrm>
                  <a:off x="175451" y="672998"/>
                  <a:ext cx="731024" cy="402336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spcAft>
                      <a:spcPts val="0"/>
                    </a:spcAft>
                  </a:pPr>
                  <a:r>
                    <a:rPr lang="en-US" sz="3200" kern="100">
                      <a:solidFill>
                        <a:srgbClr val="404040"/>
                      </a:solidFill>
                      <a:effectLst/>
                      <a:latin typeface="Arial Black" panose="020B0A040201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2.00</a:t>
                  </a:r>
                  <a:endParaRPr lang="zh-TW" sz="2400" kern="10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" name="群組 28"/>
              <p:cNvGrpSpPr/>
              <p:nvPr/>
            </p:nvGrpSpPr>
            <p:grpSpPr>
              <a:xfrm>
                <a:off x="248729" y="-3502"/>
                <a:ext cx="412750" cy="1397571"/>
                <a:chOff x="58534" y="-76654"/>
                <a:chExt cx="412750" cy="1397571"/>
              </a:xfrm>
            </p:grpSpPr>
            <p:sp>
              <p:nvSpPr>
                <p:cNvPr id="30" name="向右箭號 29"/>
                <p:cNvSpPr/>
                <p:nvPr/>
              </p:nvSpPr>
              <p:spPr>
                <a:xfrm rot="5400000" flipV="1">
                  <a:off x="-433877" y="415757"/>
                  <a:ext cx="1397571" cy="412750"/>
                </a:xfrm>
                <a:prstGeom prst="rightArrow">
                  <a:avLst>
                    <a:gd name="adj1" fmla="val 65412"/>
                    <a:gd name="adj2" fmla="val 57706"/>
                  </a:avLst>
                </a:prstGeom>
                <a:solidFill>
                  <a:srgbClr val="CC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ts val="1400"/>
                    </a:lnSpc>
                    <a:spcAft>
                      <a:spcPts val="0"/>
                    </a:spcAft>
                  </a:pPr>
                  <a:r>
                    <a:rPr lang="en-US" sz="2400" kern="100">
                      <a:solidFill>
                        <a:srgbClr val="404040"/>
                      </a:solidFill>
                      <a:effectLst/>
                      <a:latin typeface="Arial" panose="020B0604020202020204" pitchFamily="34" charset="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 </a:t>
                  </a:r>
                  <a:endParaRPr lang="zh-TW" sz="2400" kern="10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文字方塊 181"/>
                <p:cNvSpPr txBox="1"/>
                <p:nvPr/>
              </p:nvSpPr>
              <p:spPr>
                <a:xfrm>
                  <a:off x="108971" y="-13907"/>
                  <a:ext cx="218216" cy="1272766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eaVert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ts val="1400"/>
                    </a:lnSpc>
                    <a:spcAft>
                      <a:spcPts val="0"/>
                    </a:spcAft>
                  </a:pPr>
                  <a:r>
                    <a:rPr lang="zh-TW" sz="2400" kern="100" dirty="0">
                      <a:solidFill>
                        <a:srgbClr val="404040"/>
                      </a:solidFill>
                      <a:effectLst/>
                      <a:latin typeface="Arial" panose="020B0604020202020204" pitchFamily="34" charset="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由上往下取整數</a:t>
                  </a:r>
                  <a:endParaRPr lang="zh-TW" sz="2400" kern="100" dirty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ts val="1400"/>
                    </a:lnSpc>
                    <a:spcAft>
                      <a:spcPts val="0"/>
                    </a:spcAft>
                  </a:pPr>
                  <a:r>
                    <a:rPr lang="en-US" sz="2400" kern="100" dirty="0"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 </a:t>
                  </a:r>
                  <a:endParaRPr lang="zh-TW" sz="2400" kern="100" dirty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2" name="群組 21"/>
            <p:cNvGrpSpPr/>
            <p:nvPr/>
          </p:nvGrpSpPr>
          <p:grpSpPr>
            <a:xfrm>
              <a:off x="4674410" y="2181894"/>
              <a:ext cx="3064971" cy="2516154"/>
              <a:chOff x="0" y="0"/>
              <a:chExt cx="3065069" cy="2516739"/>
            </a:xfrm>
          </p:grpSpPr>
          <p:sp>
            <p:nvSpPr>
              <p:cNvPr id="23" name="圓角化單一角落矩形 22"/>
              <p:cNvSpPr/>
              <p:nvPr/>
            </p:nvSpPr>
            <p:spPr>
              <a:xfrm>
                <a:off x="0" y="0"/>
                <a:ext cx="888365" cy="256032"/>
              </a:xfrm>
              <a:prstGeom prst="round1Rect">
                <a:avLst>
                  <a:gd name="adj" fmla="val 50000"/>
                </a:avLst>
              </a:prstGeom>
              <a:ln w="12700">
                <a:noFill/>
                <a:prstDash val="dash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  <a:spcAft>
                    <a:spcPts val="0"/>
                  </a:spcAft>
                </a:pPr>
                <a:r>
                  <a:rPr lang="zh-TW" sz="2400" kern="1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小數轉換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圓角化單一角落矩形 23"/>
              <p:cNvSpPr/>
              <p:nvPr/>
            </p:nvSpPr>
            <p:spPr>
              <a:xfrm>
                <a:off x="7315" y="248717"/>
                <a:ext cx="3057754" cy="2268022"/>
              </a:xfrm>
              <a:prstGeom prst="round1Rect">
                <a:avLst>
                  <a:gd name="adj" fmla="val 5793"/>
                </a:avLst>
              </a:prstGeom>
              <a:noFill/>
              <a:ln w="12700">
                <a:solidFill>
                  <a:schemeClr val="accent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3600"/>
              </a:p>
            </p:txBody>
          </p:sp>
        </p:grpSp>
      </p:grpSp>
      <p:sp>
        <p:nvSpPr>
          <p:cNvPr id="47" name="矩形 46"/>
          <p:cNvSpPr/>
          <p:nvPr/>
        </p:nvSpPr>
        <p:spPr>
          <a:xfrm>
            <a:off x="3269908" y="1307798"/>
            <a:ext cx="4060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十進位轉八進位</a:t>
            </a:r>
            <a:r>
              <a:rPr lang="zh-TW" altLang="zh-TW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26.25 = (</a:t>
            </a:r>
            <a:r>
              <a:rPr lang="en-US" altLang="zh-TW" sz="2000" dirty="0">
                <a:solidFill>
                  <a:srgbClr val="FF0066"/>
                </a:solidFill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32</a:t>
            </a:r>
            <a:r>
              <a:rPr lang="en-US" altLang="zh-TW" sz="2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lang="en-US" altLang="zh-TW" sz="2000" dirty="0">
                <a:solidFill>
                  <a:srgbClr val="00B050"/>
                </a:solidFill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2000" baseline="-25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endParaRPr lang="zh-TW" altLang="en-US" sz="2000" dirty="0"/>
          </a:p>
        </p:txBody>
      </p:sp>
      <p:sp>
        <p:nvSpPr>
          <p:cNvPr id="33" name="矩形 3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E1FE0314-6C38-4792-B315-E0F8102A38F6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18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十進位轉換為十六進位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grpSp>
        <p:nvGrpSpPr>
          <p:cNvPr id="6" name="群組 5"/>
          <p:cNvGrpSpPr>
            <a:grpSpLocks noChangeAspect="1"/>
          </p:cNvGrpSpPr>
          <p:nvPr/>
        </p:nvGrpSpPr>
        <p:grpSpPr>
          <a:xfrm>
            <a:off x="1404619" y="1215340"/>
            <a:ext cx="6139312" cy="5040000"/>
            <a:chOff x="1404620" y="2159952"/>
            <a:chExt cx="3064971" cy="2516154"/>
          </a:xfrm>
        </p:grpSpPr>
        <p:grpSp>
          <p:nvGrpSpPr>
            <p:cNvPr id="10" name="群組 9"/>
            <p:cNvGrpSpPr/>
            <p:nvPr/>
          </p:nvGrpSpPr>
          <p:grpSpPr>
            <a:xfrm>
              <a:off x="1404620" y="2539027"/>
              <a:ext cx="2943462" cy="2007003"/>
              <a:chOff x="-73153" y="-30488"/>
              <a:chExt cx="2943557" cy="2007470"/>
            </a:xfrm>
          </p:grpSpPr>
          <p:sp>
            <p:nvSpPr>
              <p:cNvPr id="33" name="手繪多邊形 32"/>
              <p:cNvSpPr/>
              <p:nvPr/>
            </p:nvSpPr>
            <p:spPr>
              <a:xfrm>
                <a:off x="357808" y="87464"/>
                <a:ext cx="588010" cy="286136"/>
              </a:xfrm>
              <a:custGeom>
                <a:avLst/>
                <a:gdLst>
                  <a:gd name="connsiteX0" fmla="*/ 0 w 874644"/>
                  <a:gd name="connsiteY0" fmla="*/ 0 h 357809"/>
                  <a:gd name="connsiteX1" fmla="*/ 0 w 874644"/>
                  <a:gd name="connsiteY1" fmla="*/ 357809 h 357809"/>
                  <a:gd name="connsiteX2" fmla="*/ 874644 w 874644"/>
                  <a:gd name="connsiteY2" fmla="*/ 357809 h 357809"/>
                  <a:gd name="connsiteX0" fmla="*/ 0 w 874644"/>
                  <a:gd name="connsiteY0" fmla="*/ 0 h 246396"/>
                  <a:gd name="connsiteX1" fmla="*/ 0 w 874644"/>
                  <a:gd name="connsiteY1" fmla="*/ 246396 h 246396"/>
                  <a:gd name="connsiteX2" fmla="*/ 874644 w 874644"/>
                  <a:gd name="connsiteY2" fmla="*/ 246396 h 246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4644" h="246396">
                    <a:moveTo>
                      <a:pt x="0" y="0"/>
                    </a:moveTo>
                    <a:lnTo>
                      <a:pt x="0" y="246396"/>
                    </a:lnTo>
                    <a:lnTo>
                      <a:pt x="874644" y="246396"/>
                    </a:ln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600"/>
                  </a:lnSpc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404040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26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字方塊 27"/>
              <p:cNvSpPr txBox="1"/>
              <p:nvPr/>
            </p:nvSpPr>
            <p:spPr>
              <a:xfrm>
                <a:off x="-73153" y="47504"/>
                <a:ext cx="490135" cy="325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404040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16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2400" kern="10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 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手繪多邊形 34"/>
              <p:cNvSpPr/>
              <p:nvPr/>
            </p:nvSpPr>
            <p:spPr>
              <a:xfrm>
                <a:off x="357808" y="429370"/>
                <a:ext cx="588010" cy="286136"/>
              </a:xfrm>
              <a:custGeom>
                <a:avLst/>
                <a:gdLst>
                  <a:gd name="connsiteX0" fmla="*/ 0 w 874644"/>
                  <a:gd name="connsiteY0" fmla="*/ 0 h 357809"/>
                  <a:gd name="connsiteX1" fmla="*/ 0 w 874644"/>
                  <a:gd name="connsiteY1" fmla="*/ 357809 h 357809"/>
                  <a:gd name="connsiteX2" fmla="*/ 874644 w 874644"/>
                  <a:gd name="connsiteY2" fmla="*/ 357809 h 357809"/>
                  <a:gd name="connsiteX0" fmla="*/ 0 w 874644"/>
                  <a:gd name="connsiteY0" fmla="*/ 0 h 246396"/>
                  <a:gd name="connsiteX1" fmla="*/ 0 w 874644"/>
                  <a:gd name="connsiteY1" fmla="*/ 246396 h 246396"/>
                  <a:gd name="connsiteX2" fmla="*/ 874644 w 874644"/>
                  <a:gd name="connsiteY2" fmla="*/ 246396 h 246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4644" h="246396">
                    <a:moveTo>
                      <a:pt x="0" y="0"/>
                    </a:moveTo>
                    <a:lnTo>
                      <a:pt x="0" y="246396"/>
                    </a:lnTo>
                    <a:lnTo>
                      <a:pt x="874644" y="246396"/>
                    </a:lnTo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600"/>
                  </a:lnSpc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404040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字方塊 30"/>
              <p:cNvSpPr txBox="1"/>
              <p:nvPr/>
            </p:nvSpPr>
            <p:spPr>
              <a:xfrm>
                <a:off x="1894700" y="-182"/>
                <a:ext cx="555972" cy="325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FF0066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10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字方塊 32"/>
              <p:cNvSpPr txBox="1"/>
              <p:nvPr/>
            </p:nvSpPr>
            <p:spPr>
              <a:xfrm>
                <a:off x="2001820" y="365760"/>
                <a:ext cx="357505" cy="325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FF0066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向右箭號 37"/>
              <p:cNvSpPr/>
              <p:nvPr/>
            </p:nvSpPr>
            <p:spPr>
              <a:xfrm>
                <a:off x="954156" y="7951"/>
                <a:ext cx="1089025" cy="412750"/>
              </a:xfrm>
              <a:prstGeom prst="rightArrow">
                <a:avLst>
                  <a:gd name="adj1" fmla="val 65412"/>
                  <a:gd name="adj2" fmla="val 3844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26 </a:t>
                </a:r>
                <a:r>
                  <a:rPr lang="zh-TW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÷</a:t>
                </a:r>
                <a:r>
                  <a:rPr lang="zh-TW" sz="2000" kern="100">
                    <a:solidFill>
                      <a:srgbClr val="404040"/>
                    </a:solidFill>
                    <a:effectLst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>
                    <a:solidFill>
                      <a:srgbClr val="404040"/>
                    </a:solidFill>
                    <a:effectLst/>
                    <a:ea typeface="Arial" panose="020B0604020202020204" pitchFamily="34" charset="0"/>
                    <a:cs typeface="Times New Roman" panose="02020603050405020304" pitchFamily="18" charset="0"/>
                  </a:rPr>
                  <a:t>16 </a:t>
                </a:r>
                <a:r>
                  <a:rPr lang="zh-TW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餘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向右箭號 38"/>
              <p:cNvSpPr/>
              <p:nvPr/>
            </p:nvSpPr>
            <p:spPr>
              <a:xfrm>
                <a:off x="954156" y="365760"/>
                <a:ext cx="1089025" cy="412750"/>
              </a:xfrm>
              <a:prstGeom prst="rightArrow">
                <a:avLst>
                  <a:gd name="adj1" fmla="val 65412"/>
                  <a:gd name="adj2" fmla="val 3844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 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圓角矩形 39"/>
              <p:cNvSpPr/>
              <p:nvPr/>
            </p:nvSpPr>
            <p:spPr>
              <a:xfrm>
                <a:off x="51208" y="1660255"/>
                <a:ext cx="2819196" cy="316727"/>
              </a:xfrm>
              <a:prstGeom prst="roundRect">
                <a:avLst>
                  <a:gd name="adj" fmla="val 50000"/>
                </a:avLst>
              </a:prstGeom>
              <a:solidFill>
                <a:srgbClr val="FFCD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  <a:spcAft>
                    <a:spcPts val="0"/>
                  </a:spcAft>
                </a:pPr>
                <a:r>
                  <a:rPr lang="zh-TW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※</a:t>
                </a:r>
                <a:r>
                  <a:rPr lang="zh-TW" sz="2400" b="1" kern="100">
                    <a:solidFill>
                      <a:srgbClr val="FF0066"/>
                    </a:solidFill>
                    <a:effectLst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zh-TW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連續除以</a:t>
                </a:r>
                <a:r>
                  <a:rPr lang="en-US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16</a:t>
                </a:r>
                <a:r>
                  <a:rPr lang="zh-TW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，直到商為</a:t>
                </a:r>
                <a:r>
                  <a:rPr lang="en-US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0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向右箭號 40"/>
              <p:cNvSpPr/>
              <p:nvPr/>
            </p:nvSpPr>
            <p:spPr>
              <a:xfrm rot="16200000">
                <a:off x="1730282" y="586720"/>
                <a:ext cx="1647166" cy="412750"/>
              </a:xfrm>
              <a:prstGeom prst="rightArrow">
                <a:avLst>
                  <a:gd name="adj1" fmla="val 65412"/>
                  <a:gd name="adj2" fmla="val 57706"/>
                </a:avLst>
              </a:prstGeom>
              <a:solidFill>
                <a:srgbClr val="CC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TW" sz="24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由下往上取餘數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1404621" y="2159952"/>
              <a:ext cx="3064970" cy="2516154"/>
              <a:chOff x="0" y="0"/>
              <a:chExt cx="3065069" cy="2516739"/>
            </a:xfrm>
          </p:grpSpPr>
          <p:sp>
            <p:nvSpPr>
              <p:cNvPr id="18" name="圓角化單一角落矩形 17"/>
              <p:cNvSpPr/>
              <p:nvPr/>
            </p:nvSpPr>
            <p:spPr>
              <a:xfrm>
                <a:off x="0" y="0"/>
                <a:ext cx="888365" cy="256032"/>
              </a:xfrm>
              <a:prstGeom prst="round1Rect">
                <a:avLst>
                  <a:gd name="adj" fmla="val 50000"/>
                </a:avLst>
              </a:prstGeom>
              <a:ln w="12700">
                <a:noFill/>
                <a:prstDash val="dash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  <a:spcAft>
                    <a:spcPts val="0"/>
                  </a:spcAft>
                </a:pPr>
                <a:r>
                  <a:rPr lang="zh-TW" sz="2400" kern="1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整數轉換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圓角化單一角落矩形 18"/>
              <p:cNvSpPr/>
              <p:nvPr/>
            </p:nvSpPr>
            <p:spPr>
              <a:xfrm>
                <a:off x="7315" y="248717"/>
                <a:ext cx="3057754" cy="2268022"/>
              </a:xfrm>
              <a:prstGeom prst="round1Rect">
                <a:avLst>
                  <a:gd name="adj" fmla="val 7851"/>
                </a:avLst>
              </a:prstGeom>
              <a:noFill/>
              <a:ln w="12700">
                <a:solidFill>
                  <a:schemeClr val="accent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3600"/>
              </a:p>
            </p:txBody>
          </p:sp>
        </p:grpSp>
      </p:grpSp>
      <p:sp>
        <p:nvSpPr>
          <p:cNvPr id="42" name="矩形 41"/>
          <p:cNvSpPr/>
          <p:nvPr/>
        </p:nvSpPr>
        <p:spPr>
          <a:xfrm>
            <a:off x="3191147" y="1268204"/>
            <a:ext cx="4344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十進位轉十六進位</a:t>
            </a:r>
            <a:r>
              <a:rPr lang="zh-TW" altLang="zh-TW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26.25 = (</a:t>
            </a:r>
            <a:r>
              <a:rPr lang="en-US" altLang="zh-TW" sz="2000" dirty="0">
                <a:solidFill>
                  <a:srgbClr val="FF0066"/>
                </a:solidFill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1A</a:t>
            </a:r>
            <a:r>
              <a:rPr lang="en-US" altLang="zh-TW" sz="2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lang="en-US" altLang="zh-TW" sz="2000" dirty="0">
                <a:solidFill>
                  <a:srgbClr val="00B050"/>
                </a:solidFill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en-US" altLang="zh-TW" sz="2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2000" baseline="-25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endParaRPr lang="zh-TW" altLang="en-US" sz="2000" dirty="0"/>
          </a:p>
        </p:txBody>
      </p:sp>
      <p:sp>
        <p:nvSpPr>
          <p:cNvPr id="21" name="矩形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DC0DDE35-C004-4D9E-9549-C15C6882DACE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23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十進位轉換為十六進位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191147" y="1268204"/>
            <a:ext cx="4344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十進位轉十六進位</a:t>
            </a:r>
            <a:r>
              <a:rPr lang="zh-TW" altLang="zh-TW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26.25 = (</a:t>
            </a:r>
            <a:r>
              <a:rPr lang="en-US" altLang="zh-TW" sz="2000" dirty="0">
                <a:solidFill>
                  <a:srgbClr val="FF0066"/>
                </a:solidFill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1A</a:t>
            </a:r>
            <a:r>
              <a:rPr lang="en-US" altLang="zh-TW" sz="2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lang="en-US" altLang="zh-TW" sz="2000" dirty="0">
                <a:solidFill>
                  <a:srgbClr val="00B050"/>
                </a:solidFill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en-US" altLang="zh-TW" sz="2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2000" baseline="-25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endParaRPr lang="zh-TW" altLang="en-US" sz="2000" dirty="0"/>
          </a:p>
        </p:txBody>
      </p:sp>
      <p:grpSp>
        <p:nvGrpSpPr>
          <p:cNvPr id="43" name="群組 42"/>
          <p:cNvGrpSpPr>
            <a:grpSpLocks noChangeAspect="1"/>
          </p:cNvGrpSpPr>
          <p:nvPr/>
        </p:nvGrpSpPr>
        <p:grpSpPr>
          <a:xfrm>
            <a:off x="1404619" y="1215340"/>
            <a:ext cx="6139310" cy="5040000"/>
            <a:chOff x="4674409" y="2181893"/>
            <a:chExt cx="3064970" cy="2516154"/>
          </a:xfrm>
        </p:grpSpPr>
        <p:grpSp>
          <p:nvGrpSpPr>
            <p:cNvPr id="44" name="群組 43"/>
            <p:cNvGrpSpPr/>
            <p:nvPr/>
          </p:nvGrpSpPr>
          <p:grpSpPr>
            <a:xfrm>
              <a:off x="4842655" y="2617204"/>
              <a:ext cx="2818671" cy="1927912"/>
              <a:chOff x="43899" y="-3502"/>
              <a:chExt cx="2819196" cy="1928847"/>
            </a:xfrm>
          </p:grpSpPr>
          <p:sp>
            <p:nvSpPr>
              <p:cNvPr id="48" name="文字方塊 40"/>
              <p:cNvSpPr txBox="1"/>
              <p:nvPr/>
            </p:nvSpPr>
            <p:spPr>
              <a:xfrm>
                <a:off x="548633" y="680313"/>
                <a:ext cx="357505" cy="325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00B050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向右箭號 48"/>
              <p:cNvSpPr/>
              <p:nvPr/>
            </p:nvSpPr>
            <p:spPr>
              <a:xfrm flipH="1">
                <a:off x="863461" y="672745"/>
                <a:ext cx="950938" cy="412750"/>
              </a:xfrm>
              <a:prstGeom prst="rightArrow">
                <a:avLst>
                  <a:gd name="adj1" fmla="val 65412"/>
                  <a:gd name="adj2" fmla="val 3844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0.25 </a:t>
                </a:r>
                <a:r>
                  <a:rPr lang="zh-TW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╳</a:t>
                </a:r>
                <a:r>
                  <a:rPr lang="zh-TW" sz="2000" kern="100">
                    <a:solidFill>
                      <a:srgbClr val="404040"/>
                    </a:solidFill>
                    <a:effectLst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>
                    <a:solidFill>
                      <a:srgbClr val="404040"/>
                    </a:solidFill>
                    <a:effectLst/>
                    <a:ea typeface="Arial" panose="020B0604020202020204" pitchFamily="34" charset="0"/>
                    <a:cs typeface="Times New Roman" panose="02020603050405020304" pitchFamily="18" charset="0"/>
                  </a:rPr>
                  <a:t>16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圓角矩形 49"/>
              <p:cNvSpPr/>
              <p:nvPr/>
            </p:nvSpPr>
            <p:spPr>
              <a:xfrm>
                <a:off x="43899" y="1608618"/>
                <a:ext cx="2819196" cy="316727"/>
              </a:xfrm>
              <a:prstGeom prst="roundRect">
                <a:avLst>
                  <a:gd name="adj" fmla="val 50000"/>
                </a:avLst>
              </a:prstGeom>
              <a:solidFill>
                <a:srgbClr val="FFCD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  <a:spcAft>
                    <a:spcPts val="0"/>
                  </a:spcAft>
                </a:pPr>
                <a:r>
                  <a:rPr lang="zh-TW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※</a:t>
                </a:r>
                <a:r>
                  <a:rPr lang="zh-TW" sz="2400" b="1" kern="100">
                    <a:solidFill>
                      <a:srgbClr val="FF0066"/>
                    </a:solidFill>
                    <a:effectLst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zh-TW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連續乘以</a:t>
                </a:r>
                <a:r>
                  <a:rPr lang="en-US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16</a:t>
                </a:r>
                <a:r>
                  <a:rPr lang="zh-TW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，直到小數為</a:t>
                </a:r>
                <a:r>
                  <a:rPr lang="en-US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0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1" name="群組 50"/>
              <p:cNvGrpSpPr/>
              <p:nvPr/>
            </p:nvGrpSpPr>
            <p:grpSpPr>
              <a:xfrm>
                <a:off x="1733703" y="0"/>
                <a:ext cx="921385" cy="1075210"/>
                <a:chOff x="0" y="0"/>
                <a:chExt cx="921716" cy="1075334"/>
              </a:xfrm>
            </p:grpSpPr>
            <p:grpSp>
              <p:nvGrpSpPr>
                <p:cNvPr id="55" name="群組 54"/>
                <p:cNvGrpSpPr/>
                <p:nvPr/>
              </p:nvGrpSpPr>
              <p:grpSpPr>
                <a:xfrm>
                  <a:off x="7315" y="0"/>
                  <a:ext cx="899770" cy="654939"/>
                  <a:chOff x="0" y="0"/>
                  <a:chExt cx="899770" cy="654939"/>
                </a:xfrm>
              </p:grpSpPr>
              <p:sp>
                <p:nvSpPr>
                  <p:cNvPr id="58" name="文字方塊 51"/>
                  <p:cNvSpPr txBox="1"/>
                  <p:nvPr/>
                </p:nvSpPr>
                <p:spPr>
                  <a:xfrm>
                    <a:off x="168250" y="0"/>
                    <a:ext cx="731520" cy="32575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spcAft>
                        <a:spcPts val="0"/>
                      </a:spcAft>
                    </a:pPr>
                    <a:r>
                      <a:rPr lang="en-US" sz="3200" kern="100">
                        <a:solidFill>
                          <a:srgbClr val="404040"/>
                        </a:solidFill>
                        <a:effectLst/>
                        <a:latin typeface="Arial Black" panose="020B0A040201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0.25</a:t>
                    </a:r>
                    <a:endParaRPr lang="zh-TW" sz="2400" kern="100"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文字方塊 52"/>
                  <p:cNvSpPr txBox="1"/>
                  <p:nvPr/>
                </p:nvSpPr>
                <p:spPr>
                  <a:xfrm>
                    <a:off x="381030" y="328832"/>
                    <a:ext cx="517799" cy="32575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spcAft>
                        <a:spcPts val="0"/>
                      </a:spcAft>
                    </a:pPr>
                    <a:r>
                      <a:rPr lang="en-US" sz="3200" kern="100">
                        <a:solidFill>
                          <a:srgbClr val="404040"/>
                        </a:solidFill>
                        <a:effectLst/>
                        <a:latin typeface="Arial Black" panose="020B0A040201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16</a:t>
                    </a:r>
                    <a:endParaRPr lang="zh-TW" sz="2400" kern="100"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文字方塊 53"/>
                  <p:cNvSpPr txBox="1"/>
                  <p:nvPr/>
                </p:nvSpPr>
                <p:spPr>
                  <a:xfrm>
                    <a:off x="0" y="329184"/>
                    <a:ext cx="357505" cy="32575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spcAft>
                        <a:spcPts val="0"/>
                      </a:spcAft>
                    </a:pPr>
                    <a:r>
                      <a:rPr lang="zh-TW" sz="2800" b="1" kern="100">
                        <a:solidFill>
                          <a:srgbClr val="404040"/>
                        </a:solidFill>
                        <a:effectLst/>
                        <a:ea typeface="微軟正黑體" panose="020B0604030504040204" pitchFamily="34" charset="-120"/>
                        <a:cs typeface="微軟正黑體" panose="020B0604030504040204" pitchFamily="34" charset="-120"/>
                      </a:rPr>
                      <a:t>╳</a:t>
                    </a:r>
                    <a:endParaRPr lang="zh-TW" sz="2400" kern="100"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56" name="直線接點 55"/>
                <p:cNvCxnSpPr/>
                <p:nvPr/>
              </p:nvCxnSpPr>
              <p:spPr>
                <a:xfrm>
                  <a:off x="0" y="702259"/>
                  <a:ext cx="921716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文字方塊 61"/>
                <p:cNvSpPr txBox="1"/>
                <p:nvPr/>
              </p:nvSpPr>
              <p:spPr>
                <a:xfrm>
                  <a:off x="175451" y="672998"/>
                  <a:ext cx="731024" cy="402336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spcAft>
                      <a:spcPts val="0"/>
                    </a:spcAft>
                  </a:pPr>
                  <a:r>
                    <a:rPr lang="en-US" sz="3200" kern="100">
                      <a:solidFill>
                        <a:srgbClr val="404040"/>
                      </a:solidFill>
                      <a:effectLst/>
                      <a:latin typeface="Arial Black" panose="020B0A040201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4.00</a:t>
                  </a:r>
                  <a:endParaRPr lang="zh-TW" sz="2400" kern="10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" name="群組 51"/>
              <p:cNvGrpSpPr/>
              <p:nvPr/>
            </p:nvGrpSpPr>
            <p:grpSpPr>
              <a:xfrm>
                <a:off x="218594" y="-3502"/>
                <a:ext cx="442885" cy="1397571"/>
                <a:chOff x="28399" y="-76654"/>
                <a:chExt cx="442885" cy="1397571"/>
              </a:xfrm>
            </p:grpSpPr>
            <p:sp>
              <p:nvSpPr>
                <p:cNvPr id="53" name="向右箭號 52"/>
                <p:cNvSpPr/>
                <p:nvPr/>
              </p:nvSpPr>
              <p:spPr>
                <a:xfrm rot="5400000" flipV="1">
                  <a:off x="-433877" y="415757"/>
                  <a:ext cx="1397571" cy="412750"/>
                </a:xfrm>
                <a:prstGeom prst="rightArrow">
                  <a:avLst>
                    <a:gd name="adj1" fmla="val 65412"/>
                    <a:gd name="adj2" fmla="val 57706"/>
                  </a:avLst>
                </a:prstGeom>
                <a:solidFill>
                  <a:srgbClr val="CC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ts val="1400"/>
                    </a:lnSpc>
                    <a:spcAft>
                      <a:spcPts val="0"/>
                    </a:spcAft>
                  </a:pPr>
                  <a:r>
                    <a:rPr lang="en-US" sz="2400" kern="100">
                      <a:solidFill>
                        <a:srgbClr val="404040"/>
                      </a:solidFill>
                      <a:effectLst/>
                      <a:latin typeface="Arial" panose="020B0604020202020204" pitchFamily="34" charset="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 </a:t>
                  </a:r>
                  <a:endParaRPr lang="zh-TW" sz="2400" kern="10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文字方塊 64"/>
                <p:cNvSpPr txBox="1"/>
                <p:nvPr/>
              </p:nvSpPr>
              <p:spPr>
                <a:xfrm>
                  <a:off x="28399" y="-13907"/>
                  <a:ext cx="305077" cy="1272766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eaVert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ts val="1400"/>
                    </a:lnSpc>
                    <a:spcAft>
                      <a:spcPts val="0"/>
                    </a:spcAft>
                  </a:pPr>
                  <a:r>
                    <a:rPr lang="zh-TW" sz="2400" kern="100" dirty="0">
                      <a:solidFill>
                        <a:srgbClr val="404040"/>
                      </a:solidFill>
                      <a:effectLst/>
                      <a:latin typeface="Arial" panose="020B0604020202020204" pitchFamily="34" charset="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由上往下取整數</a:t>
                  </a:r>
                  <a:endParaRPr lang="zh-TW" sz="2400" kern="100" dirty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ts val="1400"/>
                    </a:lnSpc>
                    <a:spcAft>
                      <a:spcPts val="0"/>
                    </a:spcAft>
                  </a:pPr>
                  <a:r>
                    <a:rPr lang="en-US" sz="2400" kern="100" dirty="0"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 </a:t>
                  </a:r>
                  <a:endParaRPr lang="zh-TW" sz="2400" kern="100" dirty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5" name="群組 44"/>
            <p:cNvGrpSpPr/>
            <p:nvPr/>
          </p:nvGrpSpPr>
          <p:grpSpPr>
            <a:xfrm>
              <a:off x="4674409" y="2181893"/>
              <a:ext cx="3064970" cy="2516154"/>
              <a:chOff x="0" y="0"/>
              <a:chExt cx="3065069" cy="2516739"/>
            </a:xfrm>
          </p:grpSpPr>
          <p:sp>
            <p:nvSpPr>
              <p:cNvPr id="46" name="圓角化單一角落矩形 45"/>
              <p:cNvSpPr/>
              <p:nvPr/>
            </p:nvSpPr>
            <p:spPr>
              <a:xfrm>
                <a:off x="0" y="0"/>
                <a:ext cx="888365" cy="256032"/>
              </a:xfrm>
              <a:prstGeom prst="round1Rect">
                <a:avLst>
                  <a:gd name="adj" fmla="val 50000"/>
                </a:avLst>
              </a:prstGeom>
              <a:ln w="12700">
                <a:noFill/>
                <a:prstDash val="dash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  <a:spcAft>
                    <a:spcPts val="0"/>
                  </a:spcAft>
                </a:pPr>
                <a:r>
                  <a:rPr lang="zh-TW" sz="2400" kern="100" dirty="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小數轉換</a:t>
                </a:r>
                <a:endParaRPr lang="zh-TW" sz="2400" kern="1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圓角化單一角落矩形 46"/>
              <p:cNvSpPr/>
              <p:nvPr/>
            </p:nvSpPr>
            <p:spPr>
              <a:xfrm>
                <a:off x="7315" y="248717"/>
                <a:ext cx="3057754" cy="2268022"/>
              </a:xfrm>
              <a:prstGeom prst="round1Rect">
                <a:avLst>
                  <a:gd name="adj" fmla="val 5793"/>
                </a:avLst>
              </a:prstGeom>
              <a:noFill/>
              <a:ln w="12700">
                <a:solidFill>
                  <a:schemeClr val="accent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3600"/>
              </a:p>
            </p:txBody>
          </p:sp>
        </p:grpSp>
      </p:grpSp>
      <p:sp>
        <p:nvSpPr>
          <p:cNvPr id="25" name="矩形 2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09A998C7-B949-4B83-9FE8-D8463B1E71EC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9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二進位轉換為十進位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dirty="0"/>
              <a:t>二進位轉換為十進位</a:t>
            </a:r>
            <a:endParaRPr lang="en-US" altLang="zh-TW" dirty="0"/>
          </a:p>
          <a:p>
            <a:pPr lvl="1" algn="l">
              <a:lnSpc>
                <a:spcPts val="3600"/>
              </a:lnSpc>
              <a:spcBef>
                <a:spcPts val="1800"/>
              </a:spcBef>
            </a:pPr>
            <a:r>
              <a:rPr lang="zh-TW" altLang="en-US" sz="2600" b="1" dirty="0"/>
              <a:t>需將每個數值乘以該基數的次方，如果為整數，則乘以正的次方，如果為小數，則乘以負的次方。</a:t>
            </a:r>
            <a:endParaRPr lang="zh-TW" altLang="zh-TW" sz="2600" b="1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49C2C0B7-16D3-4771-A50E-EE3A7691CB4F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58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二進位轉換為十進位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/>
              <a:t>範例練習</a:t>
            </a:r>
            <a:endParaRPr lang="en-US" altLang="zh-TW" dirty="0" smtClean="0"/>
          </a:p>
          <a:p>
            <a:pPr algn="l">
              <a:lnSpc>
                <a:spcPts val="3600"/>
              </a:lnSpc>
              <a:spcBef>
                <a:spcPts val="1200"/>
              </a:spcBef>
            </a:pP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TW" dirty="0">
                <a:solidFill>
                  <a:srgbClr val="FF0066"/>
                </a:solidFill>
              </a:rPr>
              <a:t>11010</a:t>
            </a:r>
            <a:r>
              <a:rPr lang="en-US" altLang="zh-TW" dirty="0"/>
              <a:t>.</a:t>
            </a:r>
            <a:r>
              <a:rPr lang="en-US" altLang="zh-TW" dirty="0">
                <a:solidFill>
                  <a:srgbClr val="00B050"/>
                </a:solidFill>
              </a:rPr>
              <a:t>01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altLang="zh-TW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ts val="3600"/>
              </a:lnSpc>
              <a:spcBef>
                <a:spcPts val="1200"/>
              </a:spcBef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TW" dirty="0">
                <a:solidFill>
                  <a:srgbClr val="FF0066"/>
                </a:solidFill>
              </a:rPr>
              <a:t>11010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TW" dirty="0">
                <a:solidFill>
                  <a:srgbClr val="00B050"/>
                </a:solidFill>
              </a:rPr>
              <a:t>01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altLang="zh-TW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l">
              <a:lnSpc>
                <a:spcPts val="3600"/>
              </a:lnSpc>
              <a:spcBef>
                <a:spcPts val="1200"/>
              </a:spcBef>
            </a:pPr>
            <a:r>
              <a:rPr lang="en-US" altLang="zh-TW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 x 2</a:t>
            </a:r>
            <a:r>
              <a:rPr lang="en-US" altLang="zh-TW" sz="21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zh-TW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+ 1 x 2</a:t>
            </a:r>
            <a:r>
              <a:rPr lang="en-US" altLang="zh-TW" sz="21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zh-TW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+ 0 x 2</a:t>
            </a:r>
            <a:r>
              <a:rPr lang="en-US" altLang="zh-TW" sz="21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TW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+ 1 x 2</a:t>
            </a:r>
            <a:r>
              <a:rPr lang="en-US" altLang="zh-TW" sz="21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TW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+ 0 x 2</a:t>
            </a:r>
            <a:r>
              <a:rPr lang="en-US" altLang="zh-TW" sz="21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n-US" altLang="zh-TW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+ 0 x 2</a:t>
            </a:r>
            <a:r>
              <a:rPr lang="en-US" altLang="zh-TW" sz="21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en-US" altLang="zh-TW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+ 1 x 2</a:t>
            </a:r>
            <a:r>
              <a:rPr lang="en-US" altLang="zh-TW" sz="21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  <a:p>
            <a:pPr algn="l">
              <a:lnSpc>
                <a:spcPts val="3600"/>
              </a:lnSpc>
              <a:spcBef>
                <a:spcPts val="1200"/>
              </a:spcBef>
            </a:pPr>
            <a:r>
              <a:rPr lang="en-US" altLang="zh-TW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16 + 8 + 0 + 2 + 0 + 0 + 0.25</a:t>
            </a:r>
          </a:p>
          <a:p>
            <a:pPr algn="l">
              <a:lnSpc>
                <a:spcPts val="3600"/>
              </a:lnSpc>
              <a:spcBef>
                <a:spcPts val="1200"/>
              </a:spcBef>
            </a:pPr>
            <a:r>
              <a:rPr lang="en-US" altLang="zh-TW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26.25</a:t>
            </a:r>
            <a:endParaRPr lang="zh-TW" altLang="zh-TW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EB249EB1-D976-4162-B576-25C4EE135BD1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80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二進位轉換為十進位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1392" y="1259166"/>
            <a:ext cx="7400544" cy="5087846"/>
          </a:xfrm>
        </p:spPr>
        <p:txBody>
          <a:bodyPr/>
          <a:lstStyle/>
          <a:p>
            <a:pPr algn="l"/>
            <a:r>
              <a:rPr lang="zh-TW" altLang="en-US" dirty="0"/>
              <a:t>解題小秘訣</a:t>
            </a:r>
            <a:endParaRPr lang="en-US" altLang="zh-TW" dirty="0" smtClean="0"/>
          </a:p>
          <a:p>
            <a:pPr algn="l">
              <a:lnSpc>
                <a:spcPts val="3600"/>
              </a:lnSpc>
              <a:spcBef>
                <a:spcPts val="1200"/>
              </a:spcBef>
            </a:pP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運用下方表格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，將二進位填入相對位置，再將二進位為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的數值相加，即為十進位的答案。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ts val="3600"/>
              </a:lnSpc>
              <a:spcBef>
                <a:spcPts val="1200"/>
              </a:spcBef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也能利用該表，將需要的數值下方填上「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」，就能快速推算出二進位的數值。</a:t>
            </a:r>
            <a:endParaRPr lang="zh-TW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006926"/>
              </p:ext>
            </p:extLst>
          </p:nvPr>
        </p:nvGraphicFramePr>
        <p:xfrm>
          <a:off x="1479175" y="4703023"/>
          <a:ext cx="7382242" cy="158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6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6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26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26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26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26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265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265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265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0265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0265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6380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b="1" kern="1200" baseline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次方</a:t>
                      </a:r>
                      <a:endParaRPr lang="zh-TW" sz="1800" b="1" kern="1200" baseline="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b="1" kern="1200" baseline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en-US" altLang="zh-TW" sz="2400" b="1" kern="1200" baseline="300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sz="2400" b="1" kern="1200" baseline="300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kern="1200" baseline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en-US" altLang="zh-TW" sz="2400" b="1" kern="1200" baseline="300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endParaRPr lang="zh-TW" altLang="zh-TW" sz="2400" b="1" kern="1200" baseline="300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b="1" kern="1200" baseline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en-US" altLang="zh-TW" sz="2400" b="1" kern="1200" baseline="300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sz="2400" b="1" kern="1200" baseline="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b="1" kern="1200" baseline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en-US" altLang="zh-TW" sz="2400" b="1" kern="1200" baseline="300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sz="2400" b="1" kern="1200" baseline="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b="1" kern="1200" baseline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en-US" altLang="zh-TW" sz="2400" b="1" kern="1200" baseline="300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sz="2400" b="1" kern="1200" baseline="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b="1" kern="1200" baseline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en-US" altLang="zh-TW" sz="2400" b="1" kern="1200" baseline="300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sz="2400" b="1" kern="1200" baseline="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b="1" kern="1200" baseline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en-US" altLang="zh-TW" sz="2400" b="1" kern="1200" baseline="300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sz="2400" b="1" kern="1200" baseline="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b="1" kern="1200" baseline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‧</a:t>
                      </a:r>
                      <a:endParaRPr lang="zh-TW" sz="2400" b="1" kern="1200" baseline="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en-US" altLang="zh-TW" sz="2400" b="1" kern="1200" baseline="300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-1</a:t>
                      </a:r>
                      <a:endParaRPr lang="zh-TW" altLang="zh-TW" sz="2400" b="1" kern="1200" baseline="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en-US" altLang="zh-TW" sz="2400" b="1" kern="1200" baseline="300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-2</a:t>
                      </a:r>
                      <a:endParaRPr lang="zh-TW" altLang="zh-TW" sz="2400" b="1" kern="1200" baseline="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kern="1200" baseline="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en-US" altLang="zh-TW" sz="2400" b="1" kern="1200" baseline="300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-3</a:t>
                      </a:r>
                      <a:endParaRPr lang="zh-TW" altLang="zh-TW" sz="2400" b="1" kern="1200" baseline="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7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數值 </a:t>
                      </a:r>
                      <a:endParaRPr lang="zh-TW" sz="16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64</a:t>
                      </a:r>
                      <a:endParaRPr lang="zh-TW" sz="2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32</a:t>
                      </a:r>
                      <a:endParaRPr lang="zh-TW" sz="2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b="1" kern="1200" baseline="0" dirty="0">
                          <a:solidFill>
                            <a:srgbClr val="FF0066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16</a:t>
                      </a:r>
                      <a:endParaRPr lang="zh-TW" sz="2400" b="1" kern="1200" baseline="0" dirty="0">
                        <a:solidFill>
                          <a:srgbClr val="FF0066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b="1" kern="1200" baseline="0" dirty="0">
                          <a:solidFill>
                            <a:srgbClr val="FF0066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endParaRPr lang="zh-TW" sz="2400" b="1" kern="1200" baseline="0" dirty="0">
                        <a:solidFill>
                          <a:srgbClr val="FF0066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b="1" kern="1200" baseline="0" dirty="0">
                          <a:solidFill>
                            <a:srgbClr val="FF0066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sz="2400" b="1" kern="1200" baseline="0" dirty="0">
                        <a:solidFill>
                          <a:srgbClr val="FF0066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b="1" kern="1200" baseline="0" dirty="0">
                          <a:solidFill>
                            <a:srgbClr val="FF0066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sz="2400" b="1" kern="1200" baseline="0" dirty="0">
                        <a:solidFill>
                          <a:srgbClr val="FF0066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b="1" kern="1200" baseline="0" dirty="0">
                          <a:solidFill>
                            <a:srgbClr val="FF0066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sz="2400" b="1" kern="1200" baseline="0" dirty="0">
                        <a:solidFill>
                          <a:srgbClr val="FF0066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0.5</a:t>
                      </a: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b="1" kern="1200" baseline="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0.25</a:t>
                      </a:r>
                      <a:endParaRPr lang="zh-TW" sz="1800" b="1" kern="1200" baseline="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0.125</a:t>
                      </a:r>
                      <a:endParaRPr lang="zh-TW" sz="1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17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二進位</a:t>
                      </a:r>
                      <a:endParaRPr lang="zh-TW" sz="16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sz="2000" b="1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sz="2000" b="1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sz="2000" b="1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sz="2000" b="1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sz="2000" b="1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sz="2000" b="1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1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sz="2000" b="1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423401" y="4064460"/>
            <a:ext cx="31158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zh-TW" sz="2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en-US" altLang="zh-TW" sz="2600" b="1" dirty="0">
                <a:solidFill>
                  <a:srgbClr val="FF0066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11010</a:t>
            </a:r>
            <a:r>
              <a:rPr lang="en-US" altLang="zh-TW" sz="2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.</a:t>
            </a:r>
            <a:r>
              <a:rPr lang="en-US" altLang="zh-TW" sz="2600" b="1" dirty="0">
                <a:solidFill>
                  <a:srgbClr val="00B05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01</a:t>
            </a:r>
            <a:r>
              <a:rPr lang="en-US" altLang="zh-TW" sz="2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en-US" altLang="zh-TW" sz="2600" b="1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</a:t>
            </a:r>
            <a:r>
              <a:rPr lang="en-US" altLang="zh-TW" sz="2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 = 26.25</a:t>
            </a:r>
          </a:p>
        </p:txBody>
      </p:sp>
      <p:sp>
        <p:nvSpPr>
          <p:cNvPr id="10" name="矩形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14E10717-DCC4-4482-9F72-CC6ABFE5FBB1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54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二進位轉換為八進位與十六進位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因為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 = 2</a:t>
            </a:r>
            <a:r>
              <a:rPr lang="en-US" altLang="zh-TW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，所以二進位與八進位之間的換算，就以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個二進位數為一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組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因為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2</a:t>
            </a:r>
            <a:r>
              <a:rPr lang="en-US" altLang="zh-TW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，在計算二進位與十六進位之間的換算，則以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個二進位數為一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組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整數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部分「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由右至左看，八進位為每三個一組，十六進位則每四個為一組，不足自行補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」。</a:t>
            </a:r>
            <a:endParaRPr lang="zh-TW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9901E53D-462D-4825-9984-6593047E087A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987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二進位轉八進位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範例練習</a:t>
            </a:r>
            <a:endParaRPr lang="en-US" altLang="zh-TW" dirty="0"/>
          </a:p>
          <a:p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TW" dirty="0" smtClean="0">
                <a:solidFill>
                  <a:srgbClr val="FF0066"/>
                </a:solidFill>
              </a:rPr>
              <a:t>1101010.01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altLang="zh-TW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(152)</a:t>
            </a:r>
            <a:r>
              <a:rPr lang="en-US" altLang="zh-TW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TW" altLang="en-US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graphicFrame>
        <p:nvGraphicFramePr>
          <p:cNvPr id="10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07589"/>
              </p:ext>
            </p:extLst>
          </p:nvPr>
        </p:nvGraphicFramePr>
        <p:xfrm>
          <a:off x="1713040" y="2879815"/>
          <a:ext cx="7235158" cy="1547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3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04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04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04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59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59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0599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8139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705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773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二進位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6877" marR="168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16877" marR="168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16877" marR="168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16877" marR="168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16877" marR="168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16877" marR="168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16877" marR="168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16877" marR="168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16877" marR="16877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3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八進位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6877" marR="168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sz="2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6877" marR="168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sz="2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6877" marR="168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sz="2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6877" marR="168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sz="2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6877" marR="168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sz="2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6877" marR="168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endParaRPr lang="zh-TW" sz="2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6877" marR="168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sz="2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6877" marR="168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  <a:endParaRPr lang="zh-TW" sz="24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6877" marR="16877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76362"/>
              </p:ext>
            </p:extLst>
          </p:nvPr>
        </p:nvGraphicFramePr>
        <p:xfrm>
          <a:off x="1640540" y="4410437"/>
          <a:ext cx="7393871" cy="1853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1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7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9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97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85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747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177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zh-TW" sz="14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整數</a:t>
                      </a:r>
                      <a:r>
                        <a:rPr lang="zh-TW" sz="1400" kern="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部</a:t>
                      </a:r>
                      <a:r>
                        <a:rPr lang="zh-TW" altLang="en-US" sz="1400" kern="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分</a:t>
                      </a:r>
                      <a:r>
                        <a:rPr lang="zh-TW" sz="1400" kern="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不足</a:t>
                      </a:r>
                      <a:r>
                        <a:rPr lang="zh-TW" sz="14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三位，左邊補</a:t>
                      </a:r>
                      <a:r>
                        <a:rPr lang="en-US" sz="14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zh-TW" sz="14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小數</a:t>
                      </a:r>
                      <a:r>
                        <a:rPr lang="zh-TW" sz="1400" kern="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部</a:t>
                      </a:r>
                      <a:r>
                        <a:rPr lang="zh-TW" altLang="en-US" sz="1400" kern="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分</a:t>
                      </a:r>
                      <a:r>
                        <a:rPr lang="zh-TW" sz="1400" kern="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不足</a:t>
                      </a:r>
                      <a:r>
                        <a:rPr lang="zh-TW" sz="14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三位，則右邊補</a:t>
                      </a:r>
                      <a:r>
                        <a:rPr lang="en-US" sz="14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</a:t>
                      </a:r>
                      <a:endParaRPr lang="zh-TW" sz="20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773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二進位</a:t>
                      </a:r>
                      <a:endParaRPr lang="zh-TW" sz="1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u="sng" kern="100" baseline="0" dirty="0">
                          <a:solidFill>
                            <a:srgbClr val="FF0066"/>
                          </a:solidFill>
                          <a:effectLst/>
                          <a:uFill>
                            <a:solidFill>
                              <a:srgbClr val="FF0066"/>
                            </a:solidFill>
                          </a:u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00</a:t>
                      </a:r>
                      <a:r>
                        <a:rPr lang="en-US" sz="3200" u="sng" kern="100" baseline="0" dirty="0">
                          <a:effectLst/>
                          <a:uFill>
                            <a:solidFill>
                              <a:srgbClr val="FF0066"/>
                            </a:solidFill>
                          </a:u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sz="24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u="sng" kern="100" baseline="0" dirty="0">
                          <a:effectLst/>
                          <a:uFill>
                            <a:solidFill>
                              <a:srgbClr val="FF0066"/>
                            </a:solidFill>
                          </a:u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101</a:t>
                      </a:r>
                      <a:endParaRPr lang="zh-TW" sz="24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u="sng" kern="100" baseline="0" dirty="0">
                          <a:effectLst/>
                          <a:uFill>
                            <a:solidFill>
                              <a:srgbClr val="FF0066"/>
                            </a:solidFill>
                          </a:u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010</a:t>
                      </a:r>
                      <a:endParaRPr lang="zh-TW" sz="24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.</a:t>
                      </a:r>
                      <a:endParaRPr lang="zh-TW" sz="24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u="sng" kern="100" baseline="0" dirty="0">
                          <a:effectLst/>
                          <a:uFill>
                            <a:solidFill>
                              <a:srgbClr val="FF0066"/>
                            </a:solidFill>
                          </a:u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01</a:t>
                      </a:r>
                      <a:r>
                        <a:rPr lang="en-US" sz="3200" u="sng" kern="100" baseline="0" dirty="0">
                          <a:solidFill>
                            <a:srgbClr val="FF0066"/>
                          </a:solidFill>
                          <a:effectLst/>
                          <a:uFill>
                            <a:solidFill>
                              <a:srgbClr val="FF0066"/>
                            </a:solidFill>
                          </a:u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</a:t>
                      </a:r>
                      <a:endParaRPr lang="zh-TW" sz="2400" kern="100" baseline="0" dirty="0"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773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0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八進位</a:t>
                      </a:r>
                      <a:endParaRPr lang="zh-TW" sz="1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sz="24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sz="24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sz="24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.</a:t>
                      </a:r>
                      <a:endParaRPr lang="zh-TW" sz="24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sz="24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圖片 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838" y="4584916"/>
            <a:ext cx="386084" cy="28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圖片 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749" y="4584916"/>
            <a:ext cx="386084" cy="28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BE3A339A-57B2-4177-AC69-6498EEAB2B75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87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二進位轉十六進位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範例練習</a:t>
            </a:r>
            <a:endParaRPr lang="en-US" altLang="zh-TW" dirty="0"/>
          </a:p>
          <a:p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TW" dirty="0">
                <a:solidFill>
                  <a:srgbClr val="FF0066"/>
                </a:solidFill>
              </a:rPr>
              <a:t>1001101010.011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altLang="zh-TW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(26A.4)</a:t>
            </a:r>
            <a:r>
              <a:rPr lang="en-US" altLang="zh-TW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zh-TW" altLang="en-US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70163"/>
              </p:ext>
            </p:extLst>
          </p:nvPr>
        </p:nvGraphicFramePr>
        <p:xfrm>
          <a:off x="1640539" y="3068591"/>
          <a:ext cx="7234520" cy="154375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973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74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74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74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43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43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8437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977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5543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85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二進位</a:t>
                      </a:r>
                      <a:endParaRPr lang="zh-TW" sz="1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0000</a:t>
                      </a:r>
                      <a:endParaRPr lang="zh-TW" sz="1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0001</a:t>
                      </a:r>
                      <a:endParaRPr lang="zh-TW" sz="1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0010</a:t>
                      </a:r>
                      <a:endParaRPr lang="zh-TW" sz="1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0011</a:t>
                      </a:r>
                      <a:endParaRPr lang="zh-TW" sz="1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0100</a:t>
                      </a:r>
                      <a:endParaRPr lang="zh-TW" sz="1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0101</a:t>
                      </a:r>
                      <a:endParaRPr lang="zh-TW" sz="1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0110</a:t>
                      </a:r>
                      <a:endParaRPr lang="zh-TW" sz="1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0111</a:t>
                      </a:r>
                      <a:endParaRPr lang="zh-TW" sz="1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5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十六進位</a:t>
                      </a:r>
                      <a:endParaRPr lang="zh-TW" sz="1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</a:t>
                      </a:r>
                      <a:endParaRPr lang="zh-TW" sz="18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sz="18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sz="18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3</a:t>
                      </a:r>
                      <a:endParaRPr lang="zh-TW" sz="18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4</a:t>
                      </a:r>
                      <a:endParaRPr lang="zh-TW" sz="1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sz="18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6</a:t>
                      </a:r>
                      <a:endParaRPr lang="zh-TW" sz="18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7</a:t>
                      </a:r>
                      <a:endParaRPr lang="zh-TW" sz="18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5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二進位</a:t>
                      </a:r>
                      <a:endParaRPr lang="zh-TW" sz="1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1000</a:t>
                      </a:r>
                      <a:endParaRPr lang="zh-TW" sz="1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1001</a:t>
                      </a:r>
                      <a:endParaRPr lang="zh-TW" sz="1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1010</a:t>
                      </a:r>
                      <a:endParaRPr lang="zh-TW" sz="1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1011</a:t>
                      </a:r>
                      <a:endParaRPr lang="zh-TW" sz="1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1100</a:t>
                      </a:r>
                      <a:endParaRPr lang="zh-TW" sz="1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1101</a:t>
                      </a:r>
                      <a:endParaRPr lang="zh-TW" sz="1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1110</a:t>
                      </a:r>
                      <a:endParaRPr lang="zh-TW" sz="1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1111</a:t>
                      </a:r>
                      <a:endParaRPr lang="zh-TW" sz="18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5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十六進位</a:t>
                      </a:r>
                      <a:endParaRPr lang="zh-TW" sz="18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8</a:t>
                      </a:r>
                      <a:endParaRPr lang="zh-TW" sz="18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9</a:t>
                      </a:r>
                      <a:endParaRPr lang="zh-TW" sz="18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sz="18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B</a:t>
                      </a:r>
                      <a:endParaRPr lang="zh-TW" sz="1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C</a:t>
                      </a:r>
                      <a:endParaRPr lang="zh-TW" sz="18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D</a:t>
                      </a:r>
                      <a:endParaRPr lang="zh-TW" sz="18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E</a:t>
                      </a:r>
                      <a:endParaRPr lang="zh-TW" sz="1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F</a:t>
                      </a:r>
                      <a:endParaRPr lang="zh-TW" sz="1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11208"/>
              </p:ext>
            </p:extLst>
          </p:nvPr>
        </p:nvGraphicFramePr>
        <p:xfrm>
          <a:off x="1641176" y="4851626"/>
          <a:ext cx="7393237" cy="1309995"/>
        </p:xfrm>
        <a:graphic>
          <a:graphicData uri="http://schemas.openxmlformats.org/drawingml/2006/table">
            <a:tbl>
              <a:tblPr firstRow="1" firstCol="1" bandRow="1"/>
              <a:tblGrid>
                <a:gridCol w="1093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63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63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63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48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36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66"/>
                          </a:solidFill>
                          <a:effectLst/>
                          <a:latin typeface="微軟正黑體" panose="020B0604030504040204" pitchFamily="34" charset="-12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4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整數</a:t>
                      </a:r>
                      <a:r>
                        <a:rPr lang="zh-TW" sz="1400" kern="1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部</a:t>
                      </a:r>
                      <a:r>
                        <a:rPr lang="zh-TW" altLang="en-US" sz="1400" kern="1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zh-TW" sz="1400" kern="1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不足</a:t>
                      </a:r>
                      <a:r>
                        <a:rPr lang="zh-TW" sz="14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四位，左邊補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小數</a:t>
                      </a:r>
                      <a:r>
                        <a:rPr lang="zh-TW" sz="1400" kern="1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部</a:t>
                      </a:r>
                      <a:r>
                        <a:rPr lang="zh-TW" altLang="en-US" sz="1400" kern="1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zh-TW" sz="1400" kern="100" dirty="0" smtClean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不足</a:t>
                      </a:r>
                      <a:r>
                        <a:rPr lang="zh-TW" sz="14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四位，則右邊補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666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二進位：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solidFill>
                            <a:srgbClr val="FF0066"/>
                          </a:solidFill>
                          <a:effectLst/>
                          <a:uFill>
                            <a:solidFill>
                              <a:srgbClr val="FF0066"/>
                            </a:solidFill>
                          </a:uFill>
                          <a:latin typeface="Arial Black" panose="020B0A040201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2400" u="sng" kern="100" dirty="0">
                          <a:effectLst/>
                          <a:uFill>
                            <a:solidFill>
                              <a:srgbClr val="FF0066"/>
                            </a:solidFill>
                          </a:uFill>
                          <a:latin typeface="Arial Black" panose="020B0A040201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uFill>
                            <a:solidFill>
                              <a:srgbClr val="FF0066"/>
                            </a:solidFill>
                          </a:uFill>
                          <a:latin typeface="Arial Black" panose="020B0A040201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0110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uFill>
                            <a:solidFill>
                              <a:srgbClr val="FF0066"/>
                            </a:solidFill>
                          </a:uFill>
                          <a:latin typeface="Arial Black" panose="020B0A040201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1010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 Black" panose="020B0A040201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.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u="sng" kern="100">
                          <a:effectLst/>
                          <a:uFill>
                            <a:solidFill>
                              <a:srgbClr val="FF0066"/>
                            </a:solidFill>
                          </a:uFill>
                          <a:latin typeface="Arial Black" panose="020B0A040201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01</a:t>
                      </a:r>
                      <a:r>
                        <a:rPr lang="en-US" sz="2400" u="sng" kern="100">
                          <a:solidFill>
                            <a:srgbClr val="FF0066"/>
                          </a:solidFill>
                          <a:effectLst/>
                          <a:uFill>
                            <a:solidFill>
                              <a:srgbClr val="FF0066"/>
                            </a:solidFill>
                          </a:uFill>
                          <a:latin typeface="Arial Black" panose="020B0A040201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666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八進位：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 Black" panose="020B0A040201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.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圖片 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515" y="4968187"/>
            <a:ext cx="272916" cy="20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244" y="4968187"/>
            <a:ext cx="272916" cy="20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4214F077-1712-485D-924C-91721A5B9EB6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79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數字系統與資料表示法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5D8186-99EE-4364-AA57-C9F4FAA33639}" type="slidenum">
              <a:rPr lang="zh-TW" altLang="en-US" smtClean="0"/>
              <a:pPr algn="r"/>
              <a:t>1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14" name="矩形 13">
            <a:hlinkClick r:id="rId2" action="ppaction://hlinksldjump" highlightClick="1"/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hlinkClick r:id="rId3" action="ppaction://hlinksldjump" highlightClick="1"/>
          </p:cNvPr>
          <p:cNvSpPr/>
          <p:nvPr/>
        </p:nvSpPr>
        <p:spPr>
          <a:xfrm>
            <a:off x="1546413" y="1166966"/>
            <a:ext cx="3519810" cy="938305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1. </a:t>
            </a:r>
            <a:r>
              <a:rPr lang="zh-TW" altLang="en-US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常用的數字系統</a:t>
            </a:r>
          </a:p>
        </p:txBody>
      </p:sp>
      <p:sp>
        <p:nvSpPr>
          <p:cNvPr id="13" name="矩形 12">
            <a:hlinkClick r:id="rId4" action="ppaction://hlinksldjump" highlightClick="1"/>
          </p:cNvPr>
          <p:cNvSpPr/>
          <p:nvPr/>
        </p:nvSpPr>
        <p:spPr>
          <a:xfrm>
            <a:off x="5352636" y="1166966"/>
            <a:ext cx="3519810" cy="938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2. </a:t>
            </a:r>
            <a:r>
              <a:rPr lang="zh-TW" altLang="en-US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數字系統間的轉換</a:t>
            </a:r>
          </a:p>
        </p:txBody>
      </p:sp>
      <p:sp>
        <p:nvSpPr>
          <p:cNvPr id="11" name="矩形 10">
            <a:hlinkClick r:id="rId5" action="ppaction://hlinksldjump" highlightClick="1"/>
          </p:cNvPr>
          <p:cNvSpPr/>
          <p:nvPr/>
        </p:nvSpPr>
        <p:spPr>
          <a:xfrm>
            <a:off x="1546413" y="2309342"/>
            <a:ext cx="3519810" cy="938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3. </a:t>
            </a:r>
            <a:r>
              <a:rPr lang="zh-TW" altLang="en-US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數值資料表示法</a:t>
            </a:r>
          </a:p>
        </p:txBody>
      </p:sp>
      <p:sp>
        <p:nvSpPr>
          <p:cNvPr id="15" name="矩形 14">
            <a:hlinkClick r:id="rId6" action="ppaction://hlinksldjump" highlightClick="1"/>
          </p:cNvPr>
          <p:cNvSpPr/>
          <p:nvPr/>
        </p:nvSpPr>
        <p:spPr>
          <a:xfrm>
            <a:off x="5352636" y="2309342"/>
            <a:ext cx="3519810" cy="938305"/>
          </a:xfrm>
          <a:prstGeom prst="rect">
            <a:avLst/>
          </a:prstGeom>
          <a:solidFill>
            <a:srgbClr val="FF5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4. </a:t>
            </a:r>
            <a:r>
              <a:rPr lang="zh-TW" altLang="en-US" sz="2300" dirty="0">
                <a:latin typeface="Arial" panose="020B0604020202020204" pitchFamily="34" charset="0"/>
                <a:ea typeface="微軟正黑體" panose="020B0604030504040204" pitchFamily="34" charset="-120"/>
              </a:rPr>
              <a:t>文字資料表示法</a:t>
            </a:r>
          </a:p>
        </p:txBody>
      </p:sp>
    </p:spTree>
    <p:extLst>
      <p:ext uri="{BB962C8B-B14F-4D97-AF65-F5344CB8AC3E}">
        <p14:creationId xmlns:p14="http://schemas.microsoft.com/office/powerpoint/2010/main" val="21897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八進位與十六進位互換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dirty="0"/>
              <a:t>八進位與十六進位之間無法直接</a:t>
            </a:r>
            <a:r>
              <a:rPr lang="zh-TW" altLang="en-US" dirty="0" smtClean="0"/>
              <a:t>轉換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需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先將其轉成</a:t>
            </a:r>
            <a:r>
              <a:rPr lang="zh-TW" altLang="en-US" dirty="0" smtClean="0"/>
              <a:t>二進位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再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轉換為</a:t>
            </a:r>
            <a:r>
              <a:rPr lang="zh-TW" altLang="en-US" dirty="0"/>
              <a:t>十六進位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先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將八進位轉換成三個一組的二進位，接著再排成四個一組，就能推算出十六進位的數值。</a:t>
            </a:r>
            <a:endParaRPr lang="zh-TW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F4F28E82-799C-4749-8709-6518D95B1833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923102"/>
              </p:ext>
            </p:extLst>
          </p:nvPr>
        </p:nvGraphicFramePr>
        <p:xfrm>
          <a:off x="1235763" y="4487763"/>
          <a:ext cx="7652345" cy="1775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13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40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5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56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25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394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6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八進位：</a:t>
                      </a:r>
                      <a:endParaRPr lang="zh-TW" sz="22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24861" marR="1248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9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sz="22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24861" marR="1248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9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sz="22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24861" marR="1248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9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sz="22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24861" marR="1248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9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6</a:t>
                      </a:r>
                      <a:endParaRPr lang="zh-TW" sz="22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24861" marR="124861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394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6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二進位：</a:t>
                      </a:r>
                      <a:endParaRPr lang="zh-TW" sz="22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24861" marR="1248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900" kern="100" baseline="0" dirty="0">
                          <a:solidFill>
                            <a:srgbClr val="0070C0"/>
                          </a:solidFill>
                          <a:effectLst/>
                          <a:latin typeface="Arial Black" panose="020B0A04020102020204" pitchFamily="34" charset="0"/>
                          <a:ea typeface="微軟正黑體" panose="020B0604030504040204" pitchFamily="34" charset="-120"/>
                        </a:rPr>
                        <a:t>001</a:t>
                      </a:r>
                      <a:endParaRPr lang="zh-TW" sz="2200" kern="100" baseline="0" dirty="0">
                        <a:solidFill>
                          <a:srgbClr val="0070C0"/>
                        </a:solidFill>
                        <a:effectLst/>
                        <a:latin typeface="Arial Black" panose="020B0A040201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24861" marR="1248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900" kern="100" baseline="0" dirty="0">
                          <a:solidFill>
                            <a:srgbClr val="0070C0"/>
                          </a:solidFill>
                          <a:effectLst/>
                          <a:latin typeface="Arial Black" panose="020B0A04020102020204" pitchFamily="34" charset="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en-US" sz="2900" kern="100" baseline="0" dirty="0">
                          <a:solidFill>
                            <a:srgbClr val="00B050"/>
                          </a:solidFill>
                          <a:effectLst/>
                          <a:latin typeface="Arial Black" panose="020B0A04020102020204" pitchFamily="34" charset="0"/>
                          <a:ea typeface="微軟正黑體" panose="020B0604030504040204" pitchFamily="34" charset="-120"/>
                        </a:rPr>
                        <a:t>10</a:t>
                      </a:r>
                      <a:endParaRPr lang="zh-TW" sz="2200" kern="100" baseline="0" dirty="0">
                        <a:solidFill>
                          <a:srgbClr val="00B050"/>
                        </a:solidFill>
                        <a:effectLst/>
                        <a:latin typeface="Arial Black" panose="020B0A040201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24861" marR="1248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900" kern="100" baseline="0" dirty="0">
                          <a:solidFill>
                            <a:srgbClr val="00B050"/>
                          </a:solidFill>
                          <a:effectLst/>
                          <a:latin typeface="Arial Black" panose="020B0A04020102020204" pitchFamily="34" charset="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en-US" sz="2900" kern="100" baseline="0" dirty="0">
                          <a:solidFill>
                            <a:srgbClr val="FF0066"/>
                          </a:solidFill>
                          <a:effectLst/>
                          <a:latin typeface="Arial Black" panose="020B0A04020102020204" pitchFamily="34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sz="2200" kern="100" baseline="0" dirty="0">
                        <a:solidFill>
                          <a:srgbClr val="FF0066"/>
                        </a:solidFill>
                        <a:effectLst/>
                        <a:latin typeface="Arial Black" panose="020B0A040201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24861" marR="1248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900" kern="100" baseline="0" dirty="0">
                          <a:solidFill>
                            <a:srgbClr val="FF0066"/>
                          </a:solidFill>
                          <a:effectLst/>
                          <a:latin typeface="Arial Black" panose="020B0A04020102020204" pitchFamily="34" charset="0"/>
                          <a:ea typeface="微軟正黑體" panose="020B0604030504040204" pitchFamily="34" charset="-120"/>
                        </a:rPr>
                        <a:t>110</a:t>
                      </a:r>
                      <a:endParaRPr lang="zh-TW" sz="2200" kern="100" baseline="0" dirty="0">
                        <a:solidFill>
                          <a:srgbClr val="FF0066"/>
                        </a:solidFill>
                        <a:effectLst/>
                        <a:latin typeface="Arial Black" panose="020B0A040201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24861" marR="124861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394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四個一組：</a:t>
                      </a:r>
                      <a:endParaRPr lang="zh-TW" sz="22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24861" marR="1248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900" kern="100" baseline="0" dirty="0">
                          <a:effectLst/>
                          <a:latin typeface="Arial Black" panose="020B0A04020102020204" pitchFamily="34" charset="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2200" kern="100" baseline="0" dirty="0">
                        <a:effectLst/>
                        <a:latin typeface="Arial Black" panose="020B0A040201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24861" marR="1248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900" kern="100" baseline="0" dirty="0">
                          <a:solidFill>
                            <a:srgbClr val="0070C0"/>
                          </a:solidFill>
                          <a:effectLst/>
                          <a:latin typeface="Arial Black" panose="020B0A04020102020204" pitchFamily="34" charset="0"/>
                          <a:ea typeface="微軟正黑體" panose="020B0604030504040204" pitchFamily="34" charset="-120"/>
                        </a:rPr>
                        <a:t>0010</a:t>
                      </a:r>
                      <a:endParaRPr lang="zh-TW" sz="2200" kern="100" baseline="0" dirty="0">
                        <a:solidFill>
                          <a:srgbClr val="0070C0"/>
                        </a:solidFill>
                        <a:effectLst/>
                        <a:latin typeface="Arial Black" panose="020B0A040201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24861" marR="1248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900" kern="100" baseline="0" dirty="0">
                          <a:solidFill>
                            <a:srgbClr val="00B050"/>
                          </a:solidFill>
                          <a:effectLst/>
                          <a:latin typeface="Arial Black" panose="020B0A04020102020204" pitchFamily="34" charset="0"/>
                          <a:ea typeface="微軟正黑體" panose="020B0604030504040204" pitchFamily="34" charset="-120"/>
                        </a:rPr>
                        <a:t>1010</a:t>
                      </a:r>
                      <a:endParaRPr lang="zh-TW" sz="2200" kern="100" baseline="0" dirty="0">
                        <a:solidFill>
                          <a:srgbClr val="00B050"/>
                        </a:solidFill>
                        <a:effectLst/>
                        <a:latin typeface="Arial Black" panose="020B0A040201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24861" marR="1248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900" kern="100" baseline="0" dirty="0">
                          <a:solidFill>
                            <a:srgbClr val="FF0066"/>
                          </a:solidFill>
                          <a:effectLst/>
                          <a:latin typeface="Arial Black" panose="020B0A04020102020204" pitchFamily="34" charset="0"/>
                          <a:ea typeface="微軟正黑體" panose="020B0604030504040204" pitchFamily="34" charset="-120"/>
                        </a:rPr>
                        <a:t>1110</a:t>
                      </a:r>
                      <a:endParaRPr lang="zh-TW" sz="2200" kern="100" baseline="0" dirty="0">
                        <a:solidFill>
                          <a:srgbClr val="FF0066"/>
                        </a:solidFill>
                        <a:effectLst/>
                        <a:latin typeface="Arial Black" panose="020B0A040201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24861" marR="124861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394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600" kern="10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十六進位：</a:t>
                      </a:r>
                      <a:endParaRPr lang="zh-TW" sz="22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24861" marR="1248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900" kern="100" baseline="0">
                          <a:effectLst/>
                          <a:latin typeface="Arial Black" panose="020B0A04020102020204" pitchFamily="34" charset="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2200" kern="100" baseline="0">
                        <a:effectLst/>
                        <a:latin typeface="Arial Black" panose="020B0A040201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24861" marR="1248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9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Black" panose="020B0A04020102020204" pitchFamily="34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sz="22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24861" marR="1248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9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Black" panose="020B0A04020102020204" pitchFamily="34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sz="22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24861" marR="1248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9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Black" panose="020B0A04020102020204" pitchFamily="34" charset="0"/>
                          <a:ea typeface="微軟正黑體" panose="020B0604030504040204" pitchFamily="34" charset="-120"/>
                        </a:rPr>
                        <a:t>E</a:t>
                      </a:r>
                      <a:endParaRPr lang="zh-TW" sz="22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Black" panose="020B0A040201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24861" marR="124861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16260" y="3833330"/>
            <a:ext cx="5774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>
                <a:solidFill>
                  <a:srgbClr val="FF0066"/>
                </a:solidFill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1256</a:t>
            </a:r>
            <a:r>
              <a:rPr lang="en-US" altLang="zh-TW" sz="24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2400" baseline="-25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 </a:t>
            </a:r>
            <a:r>
              <a:rPr lang="en-US" altLang="zh-TW" sz="24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 (1010101110)</a:t>
            </a:r>
            <a:r>
              <a:rPr lang="en-US" altLang="zh-TW" sz="2400" baseline="-25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= (2AE)</a:t>
            </a:r>
            <a:r>
              <a:rPr lang="en-US" altLang="zh-TW" sz="2400" baseline="-25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724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數值資料表示法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電腦中的資料表示</a:t>
            </a:r>
            <a:r>
              <a:rPr lang="zh-TW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法可分為</a:t>
            </a:r>
            <a:r>
              <a:rPr lang="zh-TW" altLang="zh-TW" dirty="0" smtClean="0"/>
              <a:t>「數值資料」</a:t>
            </a:r>
            <a:r>
              <a:rPr lang="zh-TW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及</a:t>
            </a:r>
            <a:r>
              <a:rPr lang="zh-TW" altLang="zh-TW" dirty="0" smtClean="0"/>
              <a:t>「文字資料」</a:t>
            </a:r>
            <a:r>
              <a:rPr lang="zh-TW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兩大類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之前章節</a:t>
            </a:r>
            <a:r>
              <a:rPr lang="zh-TW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所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運用的</a:t>
            </a:r>
            <a:r>
              <a:rPr lang="zh-TW" altLang="zh-TW" sz="2600" b="1" dirty="0"/>
              <a:t>數字系統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TW" altLang="zh-TW" sz="2600" b="1" dirty="0"/>
              <a:t>僅能表示「正整數」，無法用來表示「負整數」</a:t>
            </a:r>
            <a:r>
              <a:rPr lang="zh-TW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電腦系統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因此發展出幾種正負整數表示法，如「帶正負符號大小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(Sign-</a:t>
            </a:r>
            <a:r>
              <a:rPr lang="en-US" altLang="zh-TW" sz="2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agnitude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」、「</a:t>
            </a:r>
            <a:r>
              <a:rPr lang="en-US" altLang="zh-TW" sz="2600" b="1" dirty="0"/>
              <a:t>1‘s</a:t>
            </a:r>
            <a:r>
              <a:rPr lang="zh-TW" altLang="zh-TW" sz="2600" b="1" dirty="0"/>
              <a:t>補數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(1’s Complement)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」、「</a:t>
            </a:r>
            <a:r>
              <a:rPr lang="en-US" altLang="zh-TW" sz="2600" b="1" dirty="0"/>
              <a:t>2‘s</a:t>
            </a:r>
            <a:r>
              <a:rPr lang="zh-TW" altLang="zh-TW" sz="2600" b="1" dirty="0"/>
              <a:t>補數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(2’s Complement)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」等</a:t>
            </a:r>
            <a:r>
              <a:rPr lang="zh-TW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TW" altLang="zh-TW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142CA43F-58B2-478E-B3B8-EC0238B22DC3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01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數值資料表示法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373695"/>
              </p:ext>
            </p:extLst>
          </p:nvPr>
        </p:nvGraphicFramePr>
        <p:xfrm>
          <a:off x="1559860" y="1385045"/>
          <a:ext cx="7301564" cy="4935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3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53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53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53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3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十進制</a:t>
                      </a:r>
                      <a:endParaRPr lang="zh-TW" sz="36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帶符號大小</a:t>
                      </a:r>
                      <a:endParaRPr lang="zh-TW" sz="36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1's</a:t>
                      </a:r>
                      <a:r>
                        <a:rPr lang="zh-TW" sz="24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補數</a:t>
                      </a:r>
                      <a:endParaRPr lang="zh-TW" sz="36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2's</a:t>
                      </a:r>
                      <a:r>
                        <a:rPr lang="zh-TW" sz="24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補數</a:t>
                      </a:r>
                      <a:endParaRPr lang="zh-TW" sz="36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+ 0</a:t>
                      </a:r>
                      <a:endParaRPr lang="zh-TW" sz="2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微軟正黑體" panose="020B0604030504040204" pitchFamily="34" charset="-120"/>
                        </a:rPr>
                        <a:t>0000</a:t>
                      </a:r>
                      <a:endParaRPr lang="zh-TW" sz="2800" kern="100" baseline="0" dirty="0">
                        <a:solidFill>
                          <a:srgbClr val="7030A0"/>
                        </a:solidFill>
                        <a:effectLst/>
                        <a:latin typeface="Arial Black" panose="020B0A040201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 dirty="0">
                          <a:solidFill>
                            <a:srgbClr val="00B050"/>
                          </a:solidFill>
                          <a:effectLst/>
                          <a:latin typeface="Arial Black" panose="020B0A04020102020204" pitchFamily="34" charset="0"/>
                          <a:ea typeface="微軟正黑體" panose="020B0604030504040204" pitchFamily="34" charset="-120"/>
                        </a:rPr>
                        <a:t>0000</a:t>
                      </a:r>
                      <a:endParaRPr lang="zh-TW" sz="2800" kern="100" baseline="0" dirty="0">
                        <a:solidFill>
                          <a:srgbClr val="00B050"/>
                        </a:solidFill>
                        <a:effectLst/>
                        <a:latin typeface="Arial Black" panose="020B0A040201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 dirty="0">
                          <a:solidFill>
                            <a:srgbClr val="FF0066"/>
                          </a:solidFill>
                          <a:effectLst/>
                          <a:latin typeface="Arial Black" panose="020B0A04020102020204" pitchFamily="34" charset="0"/>
                          <a:ea typeface="微軟正黑體" panose="020B0604030504040204" pitchFamily="34" charset="-120"/>
                        </a:rPr>
                        <a:t>0000</a:t>
                      </a:r>
                      <a:endParaRPr lang="zh-TW" sz="2800" kern="100" baseline="0" dirty="0">
                        <a:solidFill>
                          <a:srgbClr val="FF0066"/>
                        </a:solidFill>
                        <a:effectLst/>
                        <a:latin typeface="Arial Black" panose="020B0A040201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+ 1</a:t>
                      </a:r>
                      <a:endParaRPr lang="zh-TW" sz="2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0001</a:t>
                      </a:r>
                      <a:endParaRPr lang="zh-TW" sz="2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0001</a:t>
                      </a:r>
                      <a:endParaRPr lang="zh-TW" sz="2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0001</a:t>
                      </a:r>
                      <a:endParaRPr lang="zh-TW" sz="2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+ 2</a:t>
                      </a:r>
                      <a:endParaRPr lang="zh-TW" sz="2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0010</a:t>
                      </a:r>
                      <a:endParaRPr lang="zh-TW" sz="2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0010</a:t>
                      </a:r>
                      <a:endParaRPr lang="zh-TW" sz="2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0010</a:t>
                      </a:r>
                      <a:endParaRPr lang="zh-TW" sz="2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+ 3</a:t>
                      </a:r>
                      <a:endParaRPr lang="zh-TW" sz="2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0011</a:t>
                      </a:r>
                      <a:endParaRPr lang="zh-TW" sz="2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0011</a:t>
                      </a:r>
                      <a:endParaRPr lang="zh-TW" sz="2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0011</a:t>
                      </a:r>
                      <a:endParaRPr lang="zh-TW" sz="2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+ 4</a:t>
                      </a:r>
                      <a:endParaRPr lang="zh-TW" sz="2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0100</a:t>
                      </a:r>
                      <a:endParaRPr lang="zh-TW" sz="2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0100</a:t>
                      </a:r>
                      <a:endParaRPr lang="zh-TW" sz="2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0100</a:t>
                      </a:r>
                      <a:endParaRPr lang="zh-TW" sz="2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+ 5</a:t>
                      </a:r>
                      <a:endParaRPr lang="zh-TW" sz="2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0101</a:t>
                      </a:r>
                      <a:endParaRPr lang="zh-TW" sz="2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0101</a:t>
                      </a:r>
                      <a:endParaRPr lang="zh-TW" sz="2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0101</a:t>
                      </a:r>
                      <a:endParaRPr lang="zh-TW" sz="2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+ 6</a:t>
                      </a:r>
                      <a:endParaRPr lang="zh-TW" sz="2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0110</a:t>
                      </a:r>
                      <a:endParaRPr lang="zh-TW" sz="2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0110</a:t>
                      </a:r>
                      <a:endParaRPr lang="zh-TW" sz="2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0110</a:t>
                      </a:r>
                      <a:endParaRPr lang="zh-TW" sz="2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+ 7</a:t>
                      </a:r>
                      <a:endParaRPr lang="zh-TW" sz="2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0111</a:t>
                      </a:r>
                      <a:endParaRPr lang="zh-TW" sz="2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0111</a:t>
                      </a:r>
                      <a:endParaRPr lang="zh-TW" sz="2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0111</a:t>
                      </a:r>
                      <a:endParaRPr lang="zh-TW" sz="2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+ 8</a:t>
                      </a:r>
                      <a:endParaRPr lang="zh-TW" sz="2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無</a:t>
                      </a:r>
                      <a:endParaRPr lang="zh-TW" sz="2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kern="0" baseline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無</a:t>
                      </a:r>
                      <a:endParaRPr lang="zh-TW" sz="2800" kern="100" baseline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kern="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無</a:t>
                      </a:r>
                      <a:endParaRPr lang="zh-TW" sz="2800" kern="100" baseline="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E5266375-0323-4FEC-AC2A-B6979AE6A18C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14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數值資料表示法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573203"/>
              </p:ext>
            </p:extLst>
          </p:nvPr>
        </p:nvGraphicFramePr>
        <p:xfrm>
          <a:off x="1559860" y="1385045"/>
          <a:ext cx="7301564" cy="4935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3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53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53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53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3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十進制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帶符號大小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1's</a:t>
                      </a:r>
                      <a:r>
                        <a:rPr lang="zh-TW" sz="24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補數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2's</a:t>
                      </a:r>
                      <a:r>
                        <a:rPr lang="zh-TW" sz="24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補數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- 0</a:t>
                      </a:r>
                      <a:endParaRPr lang="zh-TW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solidFill>
                            <a:srgbClr val="7030A0"/>
                          </a:solidFill>
                          <a:latin typeface="Arial Black" panose="020B0A04020102020204" pitchFamily="34" charset="0"/>
                          <a:ea typeface="微軟正黑體" panose="020B0604030504040204" pitchFamily="34" charset="-120"/>
                        </a:rPr>
                        <a:t>1000</a:t>
                      </a:r>
                      <a:endParaRPr lang="zh-TW" sz="2800" baseline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solidFill>
                            <a:srgbClr val="00B050"/>
                          </a:solidFill>
                          <a:latin typeface="Arial Black" panose="020B0A04020102020204" pitchFamily="34" charset="0"/>
                          <a:ea typeface="微軟正黑體" panose="020B0604030504040204" pitchFamily="34" charset="-120"/>
                        </a:rPr>
                        <a:t>1111</a:t>
                      </a:r>
                      <a:endParaRPr lang="zh-TW" sz="2800" baseline="0" dirty="0">
                        <a:solidFill>
                          <a:srgbClr val="00B050"/>
                        </a:solidFill>
                        <a:latin typeface="Arial Black" panose="020B0A040201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solidFill>
                            <a:srgbClr val="FF0066"/>
                          </a:solidFill>
                          <a:latin typeface="Arial Black" panose="020B0A04020102020204" pitchFamily="34" charset="0"/>
                          <a:ea typeface="微軟正黑體" panose="020B0604030504040204" pitchFamily="34" charset="-120"/>
                        </a:rPr>
                        <a:t>0000</a:t>
                      </a:r>
                      <a:endParaRPr lang="zh-TW" sz="2800" baseline="0" dirty="0">
                        <a:solidFill>
                          <a:srgbClr val="FF0066"/>
                        </a:solidFill>
                        <a:latin typeface="Arial Black" panose="020B0A040201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- 1</a:t>
                      </a:r>
                      <a:endParaRPr lang="zh-TW" sz="2800" baseline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1001</a:t>
                      </a:r>
                      <a:endParaRPr lang="zh-TW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1110</a:t>
                      </a:r>
                      <a:endParaRPr lang="zh-TW" sz="2800" baseline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1111</a:t>
                      </a:r>
                      <a:endParaRPr lang="zh-TW" sz="2800" baseline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- 2</a:t>
                      </a:r>
                      <a:endParaRPr lang="zh-TW" sz="2800" baseline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1010</a:t>
                      </a:r>
                      <a:endParaRPr lang="zh-TW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1101</a:t>
                      </a:r>
                      <a:endParaRPr lang="zh-TW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1110</a:t>
                      </a:r>
                      <a:endParaRPr lang="zh-TW" sz="2800" baseline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- 3</a:t>
                      </a:r>
                      <a:endParaRPr lang="zh-TW" sz="2800" baseline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1011</a:t>
                      </a:r>
                      <a:endParaRPr lang="zh-TW" sz="2800" baseline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1100</a:t>
                      </a:r>
                      <a:endParaRPr lang="zh-TW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1101</a:t>
                      </a:r>
                      <a:endParaRPr lang="zh-TW" sz="2800" baseline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- 4</a:t>
                      </a:r>
                      <a:endParaRPr lang="zh-TW" sz="2800" baseline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1100</a:t>
                      </a:r>
                      <a:endParaRPr lang="zh-TW" sz="2800" baseline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1011</a:t>
                      </a:r>
                      <a:endParaRPr lang="zh-TW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1100</a:t>
                      </a:r>
                      <a:endParaRPr lang="zh-TW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- 5</a:t>
                      </a:r>
                      <a:endParaRPr lang="zh-TW" sz="2800" baseline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1101</a:t>
                      </a:r>
                      <a:endParaRPr lang="zh-TW" sz="2800" baseline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1010</a:t>
                      </a:r>
                      <a:endParaRPr lang="zh-TW" sz="2800" baseline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1011</a:t>
                      </a:r>
                      <a:endParaRPr lang="zh-TW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- 6</a:t>
                      </a:r>
                      <a:endParaRPr lang="zh-TW" sz="2800" baseline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1110</a:t>
                      </a:r>
                      <a:endParaRPr lang="zh-TW" sz="2800" baseline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1001</a:t>
                      </a:r>
                      <a:endParaRPr lang="zh-TW" sz="2800" baseline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1010</a:t>
                      </a:r>
                      <a:endParaRPr lang="zh-TW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- 7</a:t>
                      </a:r>
                      <a:endParaRPr lang="zh-TW" sz="2800" baseline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1111</a:t>
                      </a:r>
                      <a:endParaRPr lang="zh-TW" sz="2800" baseline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1000</a:t>
                      </a:r>
                      <a:endParaRPr lang="zh-TW" sz="2800" baseline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1001</a:t>
                      </a:r>
                      <a:endParaRPr lang="zh-TW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- 8</a:t>
                      </a:r>
                      <a:endParaRPr lang="zh-TW" sz="2800" baseline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aseline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1000</a:t>
                      </a:r>
                      <a:endParaRPr lang="zh-TW" sz="2800" baseline="0" dirty="0"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9350F5C6-7754-471F-8B17-A4B58F09F49D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38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000" dirty="0"/>
              <a:t>帶正負符號大小</a:t>
            </a:r>
            <a:r>
              <a:rPr lang="en-US" altLang="zh-TW" sz="3200" dirty="0"/>
              <a:t>(Sign-Magnitude)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帶正負符號</a:t>
            </a:r>
            <a:r>
              <a:rPr lang="zh-TW" altLang="zh-TW" dirty="0" smtClean="0"/>
              <a:t>大小是</a:t>
            </a:r>
            <a:r>
              <a:rPr lang="zh-TW" altLang="zh-TW" dirty="0"/>
              <a:t>以最左邊（最高有效）位元來表示整數的正負符號，</a:t>
            </a:r>
            <a:r>
              <a:rPr lang="en-US" altLang="zh-TW" dirty="0"/>
              <a:t>0</a:t>
            </a:r>
            <a:r>
              <a:rPr lang="zh-TW" altLang="zh-TW" dirty="0"/>
              <a:t>為正，</a:t>
            </a:r>
            <a:r>
              <a:rPr lang="en-US" altLang="zh-TW" dirty="0"/>
              <a:t>1</a:t>
            </a:r>
            <a:r>
              <a:rPr lang="zh-TW" altLang="zh-TW" dirty="0"/>
              <a:t>為負</a:t>
            </a:r>
            <a:r>
              <a:rPr lang="zh-TW" altLang="zh-TW" dirty="0" smtClean="0"/>
              <a:t>。</a:t>
            </a:r>
            <a:endParaRPr lang="en-US" altLang="zh-TW" dirty="0"/>
          </a:p>
          <a:p>
            <a:r>
              <a:rPr lang="zh-TW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例如</a:t>
            </a:r>
            <a:r>
              <a:rPr lang="zh-TW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en-US" altLang="zh-TW" sz="2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以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位元表示一個整數，最高有效位元代表正負號，其餘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n-1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位元表示該數值，則此數的</a:t>
            </a:r>
            <a:r>
              <a:rPr lang="zh-TW" altLang="zh-TW" sz="2600" b="1" dirty="0"/>
              <a:t>正整數範圍在</a:t>
            </a:r>
            <a:r>
              <a:rPr lang="en-US" altLang="zh-TW" sz="2600" b="1" dirty="0"/>
              <a:t>0~2</a:t>
            </a:r>
            <a:r>
              <a:rPr lang="en-US" altLang="zh-TW" sz="2600" b="1" baseline="30000" dirty="0"/>
              <a:t>n-1</a:t>
            </a:r>
            <a:r>
              <a:rPr lang="en-US" altLang="zh-TW" sz="2600" b="1" dirty="0"/>
              <a:t>-1</a:t>
            </a:r>
            <a:r>
              <a:rPr lang="zh-TW" altLang="zh-TW" sz="2600" b="1" dirty="0"/>
              <a:t>，負整數範圍在</a:t>
            </a:r>
            <a:r>
              <a:rPr lang="en-US" altLang="zh-TW" sz="2600" b="1" dirty="0"/>
              <a:t> -(2</a:t>
            </a:r>
            <a:r>
              <a:rPr lang="en-US" altLang="zh-TW" sz="2600" b="1" baseline="30000" dirty="0"/>
              <a:t>N-1</a:t>
            </a:r>
            <a:r>
              <a:rPr lang="en-US" altLang="zh-TW" sz="2600" b="1" dirty="0"/>
              <a:t>-1)~ 0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EAE018F1-3233-401F-ADD0-C41106F9972F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90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000" dirty="0"/>
              <a:t>帶正負符號大小</a:t>
            </a:r>
            <a:r>
              <a:rPr lang="en-US" altLang="zh-TW" sz="3200" dirty="0"/>
              <a:t>(Sign-Magnitude)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此數值表示法有個</a:t>
            </a:r>
            <a:r>
              <a:rPr lang="zh-TW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缺點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同樣數字「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」，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+ 0 = (0000)</a:t>
            </a:r>
            <a:r>
              <a:rPr lang="en-US" altLang="zh-TW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與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0 = (1000)</a:t>
            </a:r>
            <a:r>
              <a:rPr lang="en-US" altLang="zh-TW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有二個不同的表示法，</a:t>
            </a:r>
            <a:r>
              <a:rPr lang="zh-TW" altLang="zh-TW" dirty="0"/>
              <a:t>不易運用於邏輯電路製做的加法器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TW" altLang="zh-TW" dirty="0"/>
              <a:t>所以沒有被電腦採用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078814F5-C645-45AF-B983-3E967514610D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76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1’s</a:t>
            </a:r>
            <a:r>
              <a:rPr lang="zh-TW" altLang="zh-TW" sz="4000" dirty="0"/>
              <a:t>補數</a:t>
            </a:r>
            <a:r>
              <a:rPr lang="en-US" altLang="zh-TW" sz="4000" dirty="0"/>
              <a:t>(1's Complement)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所謂的補數</a:t>
            </a:r>
            <a:r>
              <a:rPr lang="en-US" altLang="zh-TW" dirty="0"/>
              <a:t>(Complement)</a:t>
            </a:r>
            <a:r>
              <a:rPr lang="zh-TW" altLang="zh-TW" dirty="0"/>
              <a:t>是指兩個數字加起來等於某數時，則稱該二數互為某數的補數</a:t>
            </a:r>
            <a:r>
              <a:rPr lang="zh-TW" altLang="zh-TW" dirty="0" smtClean="0"/>
              <a:t>。</a:t>
            </a:r>
            <a:endParaRPr lang="en-US" altLang="zh-TW" dirty="0"/>
          </a:p>
          <a:p>
            <a:r>
              <a:rPr lang="zh-TW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例如</a:t>
            </a:r>
            <a:r>
              <a:rPr lang="zh-TW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en-US" altLang="zh-TW" sz="2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+ 7 = 10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，則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的十補數為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的十補數則為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TW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TW" altLang="zh-TW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3B577FD4-B5AD-4C3C-BA2C-1D852319A0AA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589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1’s</a:t>
            </a:r>
            <a:r>
              <a:rPr lang="zh-TW" altLang="zh-TW" sz="4000" dirty="0"/>
              <a:t>補數</a:t>
            </a:r>
            <a:r>
              <a:rPr lang="en-US" altLang="zh-TW" sz="4000" dirty="0"/>
              <a:t>(1's Complement)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1‘s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補數是以最左邊位元表示整數的正負符號，其表示法和帶正負符號大小一樣，</a:t>
            </a:r>
            <a:r>
              <a:rPr lang="en-US" altLang="zh-TW" dirty="0"/>
              <a:t>0</a:t>
            </a:r>
            <a:r>
              <a:rPr lang="zh-TW" altLang="zh-TW" dirty="0"/>
              <a:t>為正，</a:t>
            </a:r>
            <a:r>
              <a:rPr lang="en-US" altLang="zh-TW" dirty="0"/>
              <a:t>1</a:t>
            </a:r>
            <a:r>
              <a:rPr lang="zh-TW" altLang="zh-TW" dirty="0"/>
              <a:t>為</a:t>
            </a:r>
            <a:r>
              <a:rPr lang="zh-TW" altLang="zh-TW" dirty="0" smtClean="0"/>
              <a:t>負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zh-TW" altLang="zh-TW" dirty="0" smtClean="0"/>
              <a:t>而</a:t>
            </a:r>
            <a:r>
              <a:rPr lang="zh-TW" altLang="zh-TW" dirty="0"/>
              <a:t>負數表示法則是將對應的正整數表示法中的</a:t>
            </a:r>
            <a:r>
              <a:rPr lang="en-US" altLang="zh-TW" dirty="0"/>
              <a:t>0</a:t>
            </a:r>
            <a:r>
              <a:rPr lang="zh-TW" altLang="zh-TW" dirty="0"/>
              <a:t>與</a:t>
            </a:r>
            <a:r>
              <a:rPr lang="en-US" altLang="zh-TW" dirty="0"/>
              <a:t>1</a:t>
            </a:r>
            <a:r>
              <a:rPr lang="zh-TW" altLang="zh-TW" dirty="0"/>
              <a:t>互換，例如</a:t>
            </a:r>
            <a:r>
              <a:rPr lang="en-US" altLang="zh-TW" dirty="0"/>
              <a:t>+ 4</a:t>
            </a:r>
            <a:r>
              <a:rPr lang="zh-TW" altLang="zh-TW" dirty="0"/>
              <a:t>為</a:t>
            </a:r>
            <a:r>
              <a:rPr lang="en-US" altLang="zh-TW" dirty="0"/>
              <a:t>(0100)</a:t>
            </a:r>
            <a:r>
              <a:rPr lang="en-US" altLang="zh-TW" baseline="-25000" dirty="0"/>
              <a:t>2</a:t>
            </a:r>
            <a:r>
              <a:rPr lang="zh-TW" altLang="zh-TW" dirty="0" smtClean="0"/>
              <a:t>，</a:t>
            </a:r>
            <a:r>
              <a:rPr lang="en-US" altLang="zh-TW" dirty="0" smtClean="0"/>
              <a:t>- </a:t>
            </a:r>
            <a:r>
              <a:rPr lang="en-US" altLang="zh-TW" dirty="0"/>
              <a:t>4</a:t>
            </a:r>
            <a:r>
              <a:rPr lang="zh-TW" altLang="zh-TW" dirty="0"/>
              <a:t>則為</a:t>
            </a:r>
            <a:r>
              <a:rPr lang="en-US" altLang="zh-TW" dirty="0"/>
              <a:t>(1011)</a:t>
            </a:r>
            <a:r>
              <a:rPr lang="en-US" altLang="zh-TW" baseline="-25000" dirty="0"/>
              <a:t>2</a:t>
            </a:r>
            <a:r>
              <a:rPr lang="zh-TW" altLang="zh-TW" dirty="0" smtClean="0"/>
              <a:t>。</a:t>
            </a:r>
            <a:endParaRPr lang="en-US" altLang="zh-TW" dirty="0"/>
          </a:p>
          <a:p>
            <a:pPr algn="l"/>
            <a:r>
              <a:rPr lang="en-US" altLang="zh-TW" dirty="0" smtClean="0"/>
              <a:t>1’s</a:t>
            </a:r>
            <a:r>
              <a:rPr lang="zh-TW" altLang="zh-TW" dirty="0"/>
              <a:t>補數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有個缺點，在同樣「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」的表示法仍然有兩種。以四位元顯示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+ 0 = (0000)</a:t>
            </a:r>
            <a:r>
              <a:rPr lang="en-US" altLang="zh-TW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- 0 = (1111)</a:t>
            </a:r>
            <a:r>
              <a:rPr lang="en-US" altLang="zh-TW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，所以</a:t>
            </a:r>
            <a:r>
              <a:rPr lang="zh-TW" altLang="zh-TW" dirty="0"/>
              <a:t>較少被電腦使用。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360C4DC1-6ABA-452B-A6A8-938902961B8A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83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2’s</a:t>
            </a:r>
            <a:r>
              <a:rPr lang="zh-TW" altLang="zh-TW" sz="4000" dirty="0"/>
              <a:t>補數</a:t>
            </a:r>
            <a:r>
              <a:rPr lang="en-US" altLang="zh-TW" sz="4000" dirty="0"/>
              <a:t>(2's Complement)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2's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補數是以最左邊位元表示整數的正負符號，</a:t>
            </a:r>
            <a:r>
              <a:rPr lang="en-US" altLang="zh-TW" dirty="0"/>
              <a:t>0</a:t>
            </a:r>
            <a:r>
              <a:rPr lang="zh-TW" altLang="zh-TW" dirty="0"/>
              <a:t>為正，</a:t>
            </a:r>
            <a:r>
              <a:rPr lang="en-US" altLang="zh-TW" dirty="0"/>
              <a:t>1</a:t>
            </a:r>
            <a:r>
              <a:rPr lang="zh-TW" altLang="zh-TW" dirty="0"/>
              <a:t>為負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zh-TW" altLang="zh-TW" dirty="0"/>
              <a:t>其正整數表示法和</a:t>
            </a:r>
            <a:r>
              <a:rPr lang="en-US" altLang="zh-TW" dirty="0"/>
              <a:t>1's</a:t>
            </a:r>
            <a:r>
              <a:rPr lang="zh-TW" altLang="zh-TW" dirty="0"/>
              <a:t>補數相同，而負整數表示法則是以</a:t>
            </a:r>
            <a:r>
              <a:rPr lang="en-US" altLang="zh-TW" dirty="0"/>
              <a:t>1's</a:t>
            </a:r>
            <a:r>
              <a:rPr lang="zh-TW" altLang="zh-TW" dirty="0"/>
              <a:t>補數再加上</a:t>
            </a:r>
            <a:r>
              <a:rPr lang="en-US" altLang="zh-TW" dirty="0"/>
              <a:t>1</a:t>
            </a:r>
            <a:r>
              <a:rPr lang="zh-TW" altLang="zh-TW" dirty="0"/>
              <a:t>。</a:t>
            </a:r>
            <a:r>
              <a:rPr lang="en-US" altLang="zh-TW" dirty="0"/>
              <a:t>2's</a:t>
            </a:r>
            <a:r>
              <a:rPr lang="zh-TW" altLang="zh-TW" dirty="0"/>
              <a:t>補數對於「</a:t>
            </a:r>
            <a:r>
              <a:rPr lang="en-US" altLang="zh-TW" dirty="0"/>
              <a:t>0</a:t>
            </a:r>
            <a:r>
              <a:rPr lang="zh-TW" altLang="zh-TW" dirty="0"/>
              <a:t>」，只有一種表示法</a:t>
            </a:r>
            <a:r>
              <a:rPr lang="zh-TW" altLang="zh-TW" dirty="0" smtClean="0"/>
              <a:t>。</a:t>
            </a:r>
            <a:endParaRPr lang="en-US" altLang="zh-TW" dirty="0"/>
          </a:p>
          <a:p>
            <a:pPr algn="l"/>
            <a:r>
              <a:rPr lang="zh-TW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例如：</a:t>
            </a:r>
            <a:r>
              <a:rPr lang="zh-TW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以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四位元顯示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+ 0 =(</a:t>
            </a:r>
            <a:r>
              <a:rPr lang="en-US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0000)</a:t>
            </a:r>
            <a:r>
              <a:rPr lang="en-US" altLang="zh-TW" sz="2600" b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TW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= (</a:t>
            </a:r>
            <a:r>
              <a:rPr lang="en-US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0000)</a:t>
            </a:r>
            <a:r>
              <a:rPr lang="en-US" altLang="zh-TW" sz="2600" b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TW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所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求得的數值是相同的，所以目前電腦都是採用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2's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補數表示法來表示數值。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D39CF64B-7FFA-4338-A562-A3D69F52E933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5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000" dirty="0"/>
              <a:t>二進位之</a:t>
            </a:r>
            <a:r>
              <a:rPr lang="en-US" altLang="zh-TW" sz="4000" dirty="0"/>
              <a:t>1’s</a:t>
            </a:r>
            <a:r>
              <a:rPr lang="zh-TW" altLang="zh-TW" sz="4000" dirty="0"/>
              <a:t>補數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081945"/>
              </p:ext>
            </p:extLst>
          </p:nvPr>
        </p:nvGraphicFramePr>
        <p:xfrm>
          <a:off x="1627094" y="2460155"/>
          <a:ext cx="7180729" cy="2503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80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7636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3200" kern="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二進位</a:t>
                      </a:r>
                      <a:r>
                        <a:rPr lang="zh-TW" sz="32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：</a:t>
                      </a:r>
                      <a:endParaRPr lang="zh-TW" sz="32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11000110</a:t>
                      </a:r>
                      <a:endParaRPr lang="zh-TW" sz="32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636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1’s</a:t>
                      </a:r>
                      <a:r>
                        <a:rPr lang="zh-TW" sz="32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補數：</a:t>
                      </a:r>
                      <a:endParaRPr lang="zh-TW" sz="32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00111001</a:t>
                      </a:r>
                      <a:endParaRPr lang="zh-TW" sz="32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1168">
                <a:tc grid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24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400" b="1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※ 將「</a:t>
                      </a:r>
                      <a:r>
                        <a:rPr lang="en-US" sz="2400" b="1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sz="2400" b="1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轉換為</a:t>
                      </a:r>
                      <a:r>
                        <a:rPr lang="en-US" sz="2400" b="1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sz="2400" b="1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」，「</a:t>
                      </a:r>
                      <a:r>
                        <a:rPr lang="en-US" sz="2400" b="1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sz="2400" b="1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轉換為</a:t>
                      </a:r>
                      <a:r>
                        <a:rPr lang="en-US" sz="2400" b="1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sz="2400" b="1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」即為</a:t>
                      </a:r>
                      <a:r>
                        <a:rPr lang="en-US" sz="2400" b="1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1’s</a:t>
                      </a:r>
                      <a:r>
                        <a:rPr lang="zh-TW" sz="2400" b="1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補數</a:t>
                      </a:r>
                      <a:endParaRPr lang="zh-TW" sz="2400" b="1" kern="100" baseline="0" dirty="0"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TW" sz="2000" b="1" kern="100" baseline="0" dirty="0"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77FF0DA4-97F8-4602-A73F-7C61FEBFA252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9383" y="1565724"/>
            <a:ext cx="3610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kern="100" dirty="0">
                <a:solidFill>
                  <a:srgbClr val="0070C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求二進位之</a:t>
            </a:r>
            <a:r>
              <a:rPr lang="en-US" altLang="zh-TW" sz="3200" b="1" kern="100" dirty="0">
                <a:solidFill>
                  <a:srgbClr val="0070C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1's</a:t>
            </a:r>
            <a:r>
              <a:rPr lang="zh-TW" altLang="en-US" sz="3200" b="1" kern="100" dirty="0">
                <a:solidFill>
                  <a:srgbClr val="0070C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補數</a:t>
            </a:r>
          </a:p>
        </p:txBody>
      </p:sp>
    </p:spTree>
    <p:extLst>
      <p:ext uri="{BB962C8B-B14F-4D97-AF65-F5344CB8AC3E}">
        <p14:creationId xmlns:p14="http://schemas.microsoft.com/office/powerpoint/2010/main" val="219665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常用的數字系統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常用的數字系統為 </a:t>
            </a:r>
            <a:r>
              <a:rPr lang="en-US" altLang="zh-TW" dirty="0"/>
              <a:t>10 </a:t>
            </a:r>
            <a:r>
              <a:rPr lang="zh-TW" altLang="en-US" dirty="0"/>
              <a:t>進位制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，也就是以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為基數（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），逢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進位的數字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系統。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數位電腦的電路則</a:t>
            </a:r>
            <a:r>
              <a:rPr lang="zh-TW" altLang="en-US" dirty="0"/>
              <a:t>透過「開」與「關」的方式來處理資料（即二進位形式）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，習慣上我們會以「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」來表示「開」，「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」表示「關」的狀態。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A727A1CB-37C5-400A-9E2E-2F291CB54093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24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000" dirty="0"/>
              <a:t>二進位之</a:t>
            </a:r>
            <a:r>
              <a:rPr lang="en-US" altLang="zh-TW" sz="4000" dirty="0"/>
              <a:t>2’s</a:t>
            </a:r>
            <a:r>
              <a:rPr lang="zh-TW" altLang="zh-TW" sz="4000" dirty="0"/>
              <a:t>補數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452327"/>
              </p:ext>
            </p:extLst>
          </p:nvPr>
        </p:nvGraphicFramePr>
        <p:xfrm>
          <a:off x="1573804" y="2460155"/>
          <a:ext cx="7436224" cy="3421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39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2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96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866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8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二進位：</a:t>
                      </a:r>
                      <a:endParaRPr lang="zh-TW" sz="2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 11000110</a:t>
                      </a:r>
                      <a:endParaRPr lang="zh-TW" sz="2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866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1’s</a:t>
                      </a:r>
                      <a:r>
                        <a:rPr lang="zh-TW" sz="28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補數：</a:t>
                      </a:r>
                      <a:endParaRPr lang="zh-TW" sz="28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 00111001</a:t>
                      </a:r>
                      <a:endParaRPr lang="zh-TW" sz="2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419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+</a:t>
                      </a:r>
                      <a:endParaRPr lang="zh-TW" sz="2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175260" algn="r">
                        <a:spcAft>
                          <a:spcPts val="0"/>
                        </a:spcAft>
                      </a:pPr>
                      <a:r>
                        <a:rPr lang="en-US" sz="32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   1</a:t>
                      </a:r>
                      <a:endParaRPr lang="zh-TW" sz="2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2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62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28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 00111010</a:t>
                      </a:r>
                      <a:endParaRPr lang="zh-TW" sz="28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2800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5907">
                <a:tc grid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TW" sz="2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2800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※ 將</a:t>
                      </a:r>
                      <a:r>
                        <a:rPr lang="en-US" sz="2800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1’s</a:t>
                      </a:r>
                      <a:r>
                        <a:rPr lang="zh-TW" sz="2800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補數再加「</a:t>
                      </a:r>
                      <a:r>
                        <a:rPr lang="en-US" sz="2800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sz="2800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」，即為</a:t>
                      </a:r>
                      <a:r>
                        <a:rPr lang="en-US" sz="2800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2’s</a:t>
                      </a:r>
                      <a:r>
                        <a:rPr lang="zh-TW" sz="2800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補數</a:t>
                      </a:r>
                      <a:endParaRPr lang="zh-TW" sz="2800" kern="100" baseline="0" dirty="0"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947E7B2B-BCA6-41A6-BF18-37133AADEDAC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9383" y="1565724"/>
            <a:ext cx="3610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kern="100" dirty="0">
                <a:solidFill>
                  <a:srgbClr val="0070C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求二進位</a:t>
            </a:r>
            <a:r>
              <a:rPr lang="zh-TW" altLang="en-US" sz="3200" b="1" kern="100" dirty="0" smtClean="0">
                <a:solidFill>
                  <a:srgbClr val="0070C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之</a:t>
            </a:r>
            <a:r>
              <a:rPr lang="en-US" altLang="zh-TW" sz="3200" b="1" kern="100" dirty="0" smtClean="0">
                <a:solidFill>
                  <a:srgbClr val="0070C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2's</a:t>
            </a:r>
            <a:r>
              <a:rPr lang="zh-TW" altLang="en-US" sz="3200" b="1" kern="100" dirty="0">
                <a:solidFill>
                  <a:srgbClr val="0070C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補數</a:t>
            </a:r>
          </a:p>
        </p:txBody>
      </p:sp>
    </p:spTree>
    <p:extLst>
      <p:ext uri="{BB962C8B-B14F-4D97-AF65-F5344CB8AC3E}">
        <p14:creationId xmlns:p14="http://schemas.microsoft.com/office/powerpoint/2010/main" val="11365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000" dirty="0"/>
              <a:t>二進位之</a:t>
            </a:r>
            <a:r>
              <a:rPr lang="en-US" altLang="zh-TW" sz="4000" dirty="0"/>
              <a:t>2’s</a:t>
            </a:r>
            <a:r>
              <a:rPr lang="zh-TW" altLang="zh-TW" sz="4000" dirty="0"/>
              <a:t>補數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659788"/>
              </p:ext>
            </p:extLst>
          </p:nvPr>
        </p:nvGraphicFramePr>
        <p:xfrm>
          <a:off x="1598188" y="2484539"/>
          <a:ext cx="7436226" cy="29560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39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132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69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88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2800" b="1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二進位：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>
                        <a:spcAft>
                          <a:spcPts val="0"/>
                        </a:spcAft>
                      </a:pPr>
                      <a:r>
                        <a:rPr lang="en-US" sz="2800" b="1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  00000000</a:t>
                      </a:r>
                      <a:endParaRPr lang="zh-TW" sz="2800" b="1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TW" sz="2800" b="1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88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b="1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1’s</a:t>
                      </a:r>
                      <a:r>
                        <a:rPr lang="zh-TW" sz="2800" b="1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補數：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>
                        <a:spcAft>
                          <a:spcPts val="0"/>
                        </a:spcAft>
                      </a:pPr>
                      <a:r>
                        <a:rPr lang="en-US" sz="2800" b="1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  11111111</a:t>
                      </a:r>
                      <a:endParaRPr lang="zh-TW" sz="2800" b="1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TW" sz="2800" b="1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7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b="1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+</a:t>
                      </a:r>
                      <a:endParaRPr lang="zh-TW" sz="2800" b="1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b="1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sz="2800" b="1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 </a:t>
                      </a:r>
                      <a:endParaRPr lang="zh-TW" sz="2800" b="1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209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b="1" kern="1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 </a:t>
                      </a:r>
                      <a:endParaRPr lang="zh-TW" sz="2800" b="1" kern="1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>
                        <a:spcAft>
                          <a:spcPts val="0"/>
                        </a:spcAft>
                      </a:pPr>
                      <a:r>
                        <a:rPr lang="en-US" sz="2800" b="1" strike="dblStrike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en-US" sz="2800" b="1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00000000</a:t>
                      </a:r>
                      <a:endParaRPr lang="zh-TW" sz="2800" b="1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 </a:t>
                      </a:r>
                      <a:endParaRPr lang="zh-TW" sz="2800" b="1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8819">
                <a:tc grid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TW" sz="2800" kern="1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TW" sz="2800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※ </a:t>
                      </a:r>
                      <a:r>
                        <a:rPr lang="zh-TW" altLang="en-US" sz="2800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數值仍使用</a:t>
                      </a:r>
                      <a:r>
                        <a:rPr lang="en-US" altLang="zh-TW" sz="2800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8</a:t>
                      </a:r>
                      <a:r>
                        <a:rPr lang="zh-TW" altLang="en-US" sz="2800" kern="100" baseline="0" dirty="0"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個位元來表示，進位直接捨棄</a:t>
                      </a:r>
                      <a:endParaRPr lang="zh-TW" sz="2800" kern="100" baseline="0" dirty="0"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8EBDED1D-4090-4564-B278-B1EB42ABFCB8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9383" y="1565724"/>
            <a:ext cx="3610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kern="100" dirty="0">
                <a:solidFill>
                  <a:srgbClr val="0070C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求二進位</a:t>
            </a:r>
            <a:r>
              <a:rPr lang="zh-TW" altLang="en-US" sz="3200" b="1" kern="100" dirty="0" smtClean="0">
                <a:solidFill>
                  <a:srgbClr val="0070C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之</a:t>
            </a:r>
            <a:r>
              <a:rPr lang="en-US" altLang="zh-TW" sz="3200" b="1" kern="100" dirty="0" smtClean="0">
                <a:solidFill>
                  <a:srgbClr val="0070C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2's</a:t>
            </a:r>
            <a:r>
              <a:rPr lang="zh-TW" altLang="en-US" sz="3200" b="1" kern="100" dirty="0">
                <a:solidFill>
                  <a:srgbClr val="0070C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補數</a:t>
            </a:r>
          </a:p>
        </p:txBody>
      </p:sp>
    </p:spTree>
    <p:extLst>
      <p:ext uri="{BB962C8B-B14F-4D97-AF65-F5344CB8AC3E}">
        <p14:creationId xmlns:p14="http://schemas.microsoft.com/office/powerpoint/2010/main" val="15864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>
                <a:solidFill>
                  <a:prstClr val="black"/>
                </a:solidFill>
              </a:rPr>
              <a:pPr/>
              <a:t>31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zh-TW" sz="2800" dirty="0"/>
              <a:t>二進制數值</a:t>
            </a:r>
            <a:r>
              <a:rPr lang="en-US" altLang="zh-TW" sz="2800" dirty="0"/>
              <a:t> 1101001 </a:t>
            </a:r>
            <a:r>
              <a:rPr lang="zh-TW" altLang="zh-TW" sz="2800" dirty="0"/>
              <a:t>轉換為十六進制時，其值為</a:t>
            </a:r>
            <a:r>
              <a:rPr lang="zh-TW" altLang="en-US" sz="2800" dirty="0"/>
              <a:t>？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69</a:t>
              </a:r>
              <a:endParaRPr lang="zh-TW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rgbClr val="ED7D31">
                      <a:lumMod val="50000"/>
                    </a:srgb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rgbClr val="ED7D31">
                    <a:lumMod val="5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39</a:t>
              </a:r>
              <a:endParaRPr lang="zh-TW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rgbClr val="ED7D31">
                      <a:lumMod val="50000"/>
                    </a:srgb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rgbClr val="ED7D31">
                    <a:lumMod val="5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498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7A</a:t>
              </a:r>
              <a:endParaRPr lang="zh-TW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rgbClr val="ED7D31">
                      <a:lumMod val="50000"/>
                    </a:srgb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rgbClr val="ED7D31">
                    <a:lumMod val="5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498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8A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rgbClr val="ED7D31">
                      <a:lumMod val="50000"/>
                    </a:srgb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rgbClr val="ED7D31">
                    <a:lumMod val="5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3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>
                <a:solidFill>
                  <a:prstClr val="black"/>
                </a:solidFill>
              </a:rPr>
              <a:pPr/>
              <a:t>32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800" dirty="0"/>
              <a:t>1101111001</a:t>
            </a:r>
            <a:r>
              <a:rPr lang="zh-TW" altLang="zh-TW" sz="2800" dirty="0"/>
              <a:t>之</a:t>
            </a:r>
            <a:r>
              <a:rPr lang="en-US" altLang="zh-TW" sz="2800" dirty="0"/>
              <a:t>2</a:t>
            </a:r>
            <a:r>
              <a:rPr lang="zh-TW" altLang="zh-TW" sz="2800" dirty="0"/>
              <a:t>的</a:t>
            </a:r>
            <a:r>
              <a:rPr lang="zh-TW" altLang="zh-TW" sz="2800" dirty="0" smtClean="0"/>
              <a:t>補數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zh-TW" sz="2800" dirty="0" smtClean="0"/>
              <a:t>為</a:t>
            </a:r>
            <a:r>
              <a:rPr lang="zh-TW" altLang="zh-TW" sz="2800" dirty="0"/>
              <a:t>下列何者？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1567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1111111001 </a:t>
              </a:r>
              <a:endParaRPr lang="zh-TW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rgbClr val="ED7D31">
                      <a:lumMod val="50000"/>
                    </a:srgb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rgbClr val="ED7D31">
                    <a:lumMod val="5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1605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1101111010 </a:t>
              </a:r>
              <a:endParaRPr lang="zh-TW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rgbClr val="ED7D31">
                      <a:lumMod val="50000"/>
                    </a:srgb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rgbClr val="ED7D31">
                    <a:lumMod val="5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1573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0010000111</a:t>
              </a:r>
              <a:endParaRPr lang="zh-TW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rgbClr val="ED7D31">
                      <a:lumMod val="50000"/>
                    </a:srgb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rgbClr val="ED7D31">
                    <a:lumMod val="5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1592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0010000110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rgbClr val="ED7D31">
                      <a:lumMod val="50000"/>
                    </a:srgb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rgbClr val="ED7D31">
                    <a:lumMod val="5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665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>
                <a:solidFill>
                  <a:prstClr val="black"/>
                </a:solidFill>
              </a:rPr>
              <a:pPr/>
              <a:t>33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zh-TW" sz="2800" dirty="0"/>
              <a:t>二進制數值「</a:t>
            </a:r>
            <a:r>
              <a:rPr lang="en-US" altLang="zh-TW" sz="2800" dirty="0"/>
              <a:t>00001101</a:t>
            </a:r>
            <a:r>
              <a:rPr lang="zh-TW" altLang="zh-TW" sz="2800" dirty="0"/>
              <a:t>」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zh-TW" sz="2800" dirty="0"/>
              <a:t>之</a:t>
            </a:r>
            <a:r>
              <a:rPr lang="en-US" altLang="zh-TW" sz="2800" dirty="0"/>
              <a:t>1</a:t>
            </a:r>
            <a:r>
              <a:rPr lang="zh-TW" altLang="zh-TW" sz="2800" dirty="0"/>
              <a:t>的補數為何？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13203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11110011 </a:t>
              </a:r>
              <a:endParaRPr lang="zh-TW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rgbClr val="ED7D31">
                      <a:lumMod val="50000"/>
                    </a:srgb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rgbClr val="ED7D31">
                    <a:lumMod val="5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1339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11110010 </a:t>
              </a:r>
              <a:endParaRPr lang="zh-TW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rgbClr val="ED7D31">
                      <a:lumMod val="50000"/>
                    </a:srgb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rgbClr val="ED7D31">
                    <a:lumMod val="5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13069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10001101</a:t>
              </a:r>
              <a:endParaRPr lang="zh-TW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rgbClr val="ED7D31">
                      <a:lumMod val="50000"/>
                    </a:srgb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rgbClr val="ED7D31">
                    <a:lumMod val="5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1287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00001110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rgbClr val="ED7D31">
                      <a:lumMod val="50000"/>
                    </a:srgb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rgbClr val="ED7D31">
                    <a:lumMod val="5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3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>
                <a:solidFill>
                  <a:prstClr val="black"/>
                </a:solidFill>
              </a:rPr>
              <a:pPr/>
              <a:t>34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1" name="文字版面配置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zh-TW" sz="2800" dirty="0"/>
              <a:t>十進制數</a:t>
            </a:r>
            <a:r>
              <a:rPr lang="en-US" altLang="zh-TW" sz="2800" dirty="0"/>
              <a:t>(60.875)</a:t>
            </a:r>
            <a:br>
              <a:rPr lang="en-US" altLang="zh-TW" sz="2800" dirty="0"/>
            </a:br>
            <a:r>
              <a:rPr lang="zh-TW" altLang="zh-TW" sz="2800" dirty="0"/>
              <a:t>以二進制表示為何？</a:t>
            </a:r>
            <a:endParaRPr lang="zh-TW" altLang="en-US" sz="2800" b="1" dirty="0"/>
          </a:p>
        </p:txBody>
      </p:sp>
      <p:grpSp>
        <p:nvGrpSpPr>
          <p:cNvPr id="43" name="A"/>
          <p:cNvGrpSpPr/>
          <p:nvPr/>
        </p:nvGrpSpPr>
        <p:grpSpPr>
          <a:xfrm>
            <a:off x="2107855" y="5076374"/>
            <a:ext cx="3259530" cy="672412"/>
            <a:chOff x="2631154" y="4793600"/>
            <a:chExt cx="3259530" cy="672412"/>
          </a:xfrm>
        </p:grpSpPr>
        <p:sp>
          <p:nvSpPr>
            <p:cNvPr id="37" name="摺角紙張 36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38" name="摺角紙張 37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267633" y="4910022"/>
              <a:ext cx="1463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110110.111</a:t>
              </a:r>
              <a:endParaRPr lang="zh-TW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rgbClr val="ED7D31">
                      <a:lumMod val="50000"/>
                    </a:srgbClr>
                  </a:solidFill>
                  <a:latin typeface="Arial Black" panose="020B0A04020102020204" pitchFamily="34" charset="0"/>
                </a:rPr>
                <a:t>A</a:t>
              </a:r>
              <a:endParaRPr lang="zh-TW" altLang="en-US" sz="3000" dirty="0">
                <a:solidFill>
                  <a:srgbClr val="ED7D31">
                    <a:lumMod val="5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B"/>
          <p:cNvGrpSpPr/>
          <p:nvPr/>
        </p:nvGrpSpPr>
        <p:grpSpPr>
          <a:xfrm>
            <a:off x="5508469" y="5076374"/>
            <a:ext cx="3259531" cy="672412"/>
            <a:chOff x="2631154" y="4793600"/>
            <a:chExt cx="3259531" cy="672412"/>
          </a:xfrm>
        </p:grpSpPr>
        <p:sp>
          <p:nvSpPr>
            <p:cNvPr id="45" name="摺角紙張 44"/>
            <p:cNvSpPr/>
            <p:nvPr/>
          </p:nvSpPr>
          <p:spPr>
            <a:xfrm>
              <a:off x="3082685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6" name="摺角紙張 4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267633" y="4910022"/>
              <a:ext cx="1482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101110.110</a:t>
              </a:r>
              <a:endParaRPr lang="zh-TW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rgbClr val="ED7D31">
                      <a:lumMod val="50000"/>
                    </a:srgbClr>
                  </a:solidFill>
                  <a:latin typeface="Arial Black" panose="020B0A04020102020204" pitchFamily="34" charset="0"/>
                </a:rPr>
                <a:t>B</a:t>
              </a:r>
              <a:endParaRPr lang="zh-TW" altLang="en-US" sz="3000" dirty="0">
                <a:solidFill>
                  <a:srgbClr val="ED7D31">
                    <a:lumMod val="5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9" name="C"/>
          <p:cNvGrpSpPr/>
          <p:nvPr/>
        </p:nvGrpSpPr>
        <p:grpSpPr>
          <a:xfrm>
            <a:off x="2107855" y="5945512"/>
            <a:ext cx="3259530" cy="672412"/>
            <a:chOff x="2631154" y="4793600"/>
            <a:chExt cx="3259530" cy="672412"/>
          </a:xfrm>
        </p:grpSpPr>
        <p:sp>
          <p:nvSpPr>
            <p:cNvPr id="50" name="摺角紙張 49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51" name="摺角紙張 50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67633" y="4910022"/>
              <a:ext cx="1443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111100.111</a:t>
              </a:r>
              <a:endParaRPr lang="zh-TW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rgbClr val="ED7D31">
                      <a:lumMod val="50000"/>
                    </a:srgbClr>
                  </a:solidFill>
                  <a:latin typeface="Arial Black" panose="020B0A04020102020204" pitchFamily="34" charset="0"/>
                </a:rPr>
                <a:t>C</a:t>
              </a:r>
              <a:endParaRPr lang="zh-TW" altLang="en-US" sz="3000" dirty="0">
                <a:solidFill>
                  <a:srgbClr val="ED7D31">
                    <a:lumMod val="5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D"/>
          <p:cNvGrpSpPr/>
          <p:nvPr/>
        </p:nvGrpSpPr>
        <p:grpSpPr>
          <a:xfrm>
            <a:off x="5508469" y="5945512"/>
            <a:ext cx="3259530" cy="672412"/>
            <a:chOff x="2631154" y="4793600"/>
            <a:chExt cx="3259530" cy="672412"/>
          </a:xfrm>
        </p:grpSpPr>
        <p:sp>
          <p:nvSpPr>
            <p:cNvPr id="55" name="摺角紙張 54"/>
            <p:cNvSpPr/>
            <p:nvPr/>
          </p:nvSpPr>
          <p:spPr>
            <a:xfrm>
              <a:off x="3082684" y="4793600"/>
              <a:ext cx="2808000" cy="645459"/>
            </a:xfrm>
            <a:prstGeom prst="foldedCorner">
              <a:avLst>
                <a:gd name="adj" fmla="val 2291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2000"/>
                </a:lnSpc>
              </a:pPr>
              <a:endParaRPr lang="zh-TW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56" name="摺角紙張 55"/>
            <p:cNvSpPr/>
            <p:nvPr/>
          </p:nvSpPr>
          <p:spPr>
            <a:xfrm rot="20664196">
              <a:off x="2642248" y="4820553"/>
              <a:ext cx="672774" cy="645459"/>
            </a:xfrm>
            <a:prstGeom prst="foldedCorner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267633" y="4910022"/>
              <a:ext cx="15011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prstClr val="white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110100.110</a:t>
              </a:r>
              <a:endPara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 rot="20516480">
              <a:off x="2631154" y="4831136"/>
              <a:ext cx="4844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rgbClr val="ED7D31">
                      <a:lumMod val="50000"/>
                    </a:srgbClr>
                  </a:solidFill>
                  <a:latin typeface="Arial Black" panose="020B0A04020102020204" pitchFamily="34" charset="0"/>
                </a:rPr>
                <a:t>D</a:t>
              </a:r>
              <a:endParaRPr lang="zh-TW" altLang="en-US" sz="3000" dirty="0">
                <a:solidFill>
                  <a:srgbClr val="ED7D31">
                    <a:lumMod val="5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圓角矩形 1">
            <a:hlinkClick r:id="" action="ppaction://hlinkshowjump?jump=nextslide"/>
          </p:cNvPr>
          <p:cNvSpPr/>
          <p:nvPr/>
        </p:nvSpPr>
        <p:spPr>
          <a:xfrm>
            <a:off x="7834433" y="4190617"/>
            <a:ext cx="1056068" cy="49159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rgbClr val="27140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70" name="BG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62" name="R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17" y="1728069"/>
            <a:ext cx="3395766" cy="34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Wro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7" y="2032895"/>
            <a:ext cx="2798307" cy="27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423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000" dirty="0"/>
              <a:t>文字資料表示法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電腦用來將中文、英文、數字及特殊符號轉換成二進位碼的系統稱為</a:t>
            </a:r>
            <a:r>
              <a:rPr lang="zh-TW" altLang="zh-TW" dirty="0"/>
              <a:t>「編碼系統</a:t>
            </a:r>
            <a:r>
              <a:rPr lang="zh-TW" altLang="zh-TW" dirty="0" smtClean="0"/>
              <a:t>」</a:t>
            </a:r>
            <a:r>
              <a:rPr lang="zh-TW" altLang="en-US" dirty="0"/>
              <a:t>，</a:t>
            </a:r>
            <a:r>
              <a:rPr lang="zh-TW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常用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的資料表示法</a:t>
            </a:r>
            <a:r>
              <a:rPr lang="zh-TW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zh-TW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600" b="1" dirty="0" smtClean="0">
                <a:solidFill>
                  <a:srgbClr val="0070C0"/>
                </a:solidFill>
              </a:rPr>
              <a:t>ASCII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600" b="1" dirty="0" smtClean="0">
                <a:solidFill>
                  <a:srgbClr val="0070C0"/>
                </a:solidFill>
              </a:rPr>
              <a:t>EBCDIC</a:t>
            </a:r>
            <a:r>
              <a:rPr lang="zh-TW" altLang="zh-TW" sz="2600" b="1" dirty="0" smtClean="0">
                <a:solidFill>
                  <a:srgbClr val="0070C0"/>
                </a:solidFill>
              </a:rPr>
              <a:t>碼</a:t>
            </a:r>
            <a:endParaRPr lang="en-US" altLang="zh-TW" sz="2600" b="1" dirty="0" smtClean="0">
              <a:solidFill>
                <a:srgbClr val="0070C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600" b="1" dirty="0" smtClean="0">
                <a:solidFill>
                  <a:srgbClr val="0070C0"/>
                </a:solidFill>
              </a:rPr>
              <a:t>Big5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zh-TW" sz="2600" b="1" dirty="0" smtClean="0">
                <a:solidFill>
                  <a:srgbClr val="0070C0"/>
                </a:solidFill>
              </a:rPr>
              <a:t>萬國碼</a:t>
            </a:r>
            <a:endParaRPr lang="zh-TW" altLang="zh-TW" sz="2600" b="1" dirty="0">
              <a:solidFill>
                <a:srgbClr val="0070C0"/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3CD591D8-A6E8-479A-9EFF-BB3E4A17406D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8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000" dirty="0"/>
              <a:t>美國標準資訊交換碼（</a:t>
            </a:r>
            <a:r>
              <a:rPr lang="en-US" altLang="zh-TW" sz="4000" dirty="0"/>
              <a:t>ASCII</a:t>
            </a:r>
            <a:r>
              <a:rPr lang="zh-TW" altLang="zh-TW" sz="4000" dirty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ASCII</a:t>
            </a:r>
            <a:r>
              <a:rPr lang="zh-TW" altLang="en-US" dirty="0" smtClean="0"/>
              <a:t> </a:t>
            </a:r>
            <a:r>
              <a:rPr lang="zh-TW" altLang="zh-TW" dirty="0" smtClean="0"/>
              <a:t>編碼</a:t>
            </a:r>
            <a:r>
              <a:rPr lang="zh-TW" altLang="zh-TW" dirty="0"/>
              <a:t>是美國資訊交換標準</a:t>
            </a:r>
            <a:r>
              <a:rPr lang="zh-TW" altLang="zh-TW" dirty="0" smtClean="0"/>
              <a:t>代碼</a:t>
            </a:r>
            <a:endParaRPr lang="en-US" altLang="zh-TW" dirty="0" smtClean="0"/>
          </a:p>
          <a:p>
            <a:pPr algn="l">
              <a:spcBef>
                <a:spcPts val="0"/>
              </a:spcBef>
            </a:pPr>
            <a:r>
              <a:rPr lang="en-US" altLang="zh-TW" sz="2200" dirty="0" smtClean="0"/>
              <a:t>(</a:t>
            </a:r>
            <a:r>
              <a:rPr lang="en-US" altLang="zh-TW" sz="2200" dirty="0"/>
              <a:t>American Standard Code for Information Interchange</a:t>
            </a:r>
            <a:r>
              <a:rPr lang="en-US" altLang="zh-TW" sz="2200" dirty="0" smtClean="0"/>
              <a:t>)</a:t>
            </a:r>
          </a:p>
          <a:p>
            <a:pPr algn="l"/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基於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英語的一種編碼方式，用於電腦的資訊傳輸</a:t>
            </a:r>
            <a:r>
              <a:rPr lang="zh-TW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r>
              <a:rPr lang="en-US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是以</a:t>
            </a:r>
            <a:r>
              <a:rPr lang="en-US" altLang="zh-TW" sz="2600" b="1" dirty="0"/>
              <a:t>7</a:t>
            </a:r>
            <a:r>
              <a:rPr lang="zh-TW" altLang="zh-TW" sz="2600" b="1" dirty="0"/>
              <a:t>個位元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來表示一個字元符號，</a:t>
            </a:r>
            <a:r>
              <a:rPr lang="zh-TW" altLang="zh-TW" sz="2600" b="1" dirty="0"/>
              <a:t>最多可表示</a:t>
            </a:r>
            <a:r>
              <a:rPr lang="en-US" altLang="zh-TW" sz="2600" b="1" dirty="0"/>
              <a:t>128</a:t>
            </a:r>
            <a:r>
              <a:rPr lang="zh-TW" altLang="zh-TW" sz="2600" b="1" dirty="0"/>
              <a:t>個字元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，也就是我們在電腦上看到的大小寫英文字母、阿拉伯數字、標點符號…等。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C0233F21-4E78-4BFF-A81B-7877DD164E63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38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ASCII</a:t>
            </a:r>
            <a:r>
              <a:rPr lang="zh-TW" altLang="zh-TW" sz="4000" dirty="0"/>
              <a:t>碼一覽表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46" y="1141732"/>
            <a:ext cx="7221071" cy="5716268"/>
          </a:xfrm>
          <a:prstGeom prst="rect">
            <a:avLst/>
          </a:prstGeom>
        </p:spPr>
      </p:pic>
      <p:sp>
        <p:nvSpPr>
          <p:cNvPr id="7" name="矩形 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D07E382D-5F95-4ACF-8FBA-BE0222080C20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46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EBCDIC</a:t>
            </a:r>
            <a:r>
              <a:rPr lang="zh-TW" altLang="zh-TW" sz="4000" dirty="0"/>
              <a:t>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EBCDIC</a:t>
            </a:r>
          </a:p>
          <a:p>
            <a:pPr algn="l">
              <a:spcBef>
                <a:spcPts val="0"/>
              </a:spcBef>
            </a:pPr>
            <a:r>
              <a:rPr lang="zh-TW" altLang="zh-TW" sz="2200" dirty="0" smtClean="0"/>
              <a:t>（</a:t>
            </a:r>
            <a:r>
              <a:rPr lang="en-US" altLang="zh-TW" sz="2200" dirty="0"/>
              <a:t>Extended Binary Coded Decimal Interchange Code</a:t>
            </a:r>
            <a:r>
              <a:rPr lang="zh-TW" altLang="zh-TW" sz="2200" dirty="0" smtClean="0"/>
              <a:t>）</a:t>
            </a:r>
            <a:endParaRPr lang="en-US" altLang="zh-TW" sz="2200" dirty="0" smtClean="0"/>
          </a:p>
          <a:p>
            <a:pPr algn="l"/>
            <a:r>
              <a:rPr lang="zh-TW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為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於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1963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~1964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年間推出的字元編碼</a:t>
            </a:r>
            <a:r>
              <a:rPr lang="zh-TW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表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zh-TW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編碼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方式是以</a:t>
            </a:r>
            <a:r>
              <a:rPr lang="en-US" altLang="zh-TW" sz="2600" b="1" dirty="0"/>
              <a:t>8</a:t>
            </a:r>
            <a:r>
              <a:rPr lang="zh-TW" altLang="zh-TW" sz="2600" b="1" dirty="0"/>
              <a:t>個位元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來表示一個字元符號，它</a:t>
            </a:r>
            <a:r>
              <a:rPr lang="zh-TW" altLang="zh-TW" sz="2600" b="1" dirty="0"/>
              <a:t>可有</a:t>
            </a:r>
            <a:r>
              <a:rPr lang="en-US" altLang="zh-TW" sz="2600" b="1" dirty="0"/>
              <a:t>256</a:t>
            </a:r>
            <a:r>
              <a:rPr lang="zh-TW" altLang="zh-TW" sz="2600" b="1" dirty="0"/>
              <a:t>（</a:t>
            </a:r>
            <a:r>
              <a:rPr lang="en-US" altLang="zh-TW" sz="2600" b="1" dirty="0"/>
              <a:t>2</a:t>
            </a:r>
            <a:r>
              <a:rPr lang="en-US" altLang="zh-TW" sz="2600" b="1" baseline="30000" dirty="0"/>
              <a:t>8</a:t>
            </a:r>
            <a:r>
              <a:rPr lang="zh-TW" altLang="zh-TW" sz="2600" b="1" dirty="0"/>
              <a:t>）種不同的字元</a:t>
            </a:r>
            <a:r>
              <a:rPr lang="zh-TW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r>
              <a:rPr lang="en-US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BCDIC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碼多使用於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廠牌的大型電腦主機上。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FFEA8D5C-B3F5-44C5-BF28-6E48084EDECE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5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常用的數字系統與組成符號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586095"/>
              </p:ext>
            </p:extLst>
          </p:nvPr>
        </p:nvGraphicFramePr>
        <p:xfrm>
          <a:off x="1037998" y="1646680"/>
          <a:ext cx="7935454" cy="2718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2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17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0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58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668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數字系統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定義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可使用的符號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4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二進位制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逢 </a:t>
                      </a:r>
                      <a:r>
                        <a:rPr lang="en-US" altLang="zh-TW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2 </a:t>
                      </a:r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進位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0,1</a:t>
                      </a:r>
                      <a:endParaRPr lang="zh-TW" altLang="en-US" sz="1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(101100)</a:t>
                      </a:r>
                      <a:r>
                        <a:rPr lang="en-US" altLang="zh-TW" sz="1800" kern="12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800" kern="1200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04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八進位制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逢 </a:t>
                      </a:r>
                      <a:r>
                        <a:rPr lang="en-US" altLang="zh-TW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8 </a:t>
                      </a:r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進位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0,1,2,3,4,5,6,7</a:t>
                      </a:r>
                      <a:endParaRPr lang="zh-TW" altLang="en-US" sz="1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(335)</a:t>
                      </a:r>
                      <a:r>
                        <a:rPr lang="en-US" altLang="zh-TW" sz="18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800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04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十進位制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逢 </a:t>
                      </a:r>
                      <a:r>
                        <a:rPr lang="en-US" altLang="zh-TW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10 </a:t>
                      </a:r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進位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0,1,2,3,4,5,6,7,8,9</a:t>
                      </a:r>
                      <a:endParaRPr lang="zh-TW" altLang="en-US" sz="1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1024</a:t>
                      </a:r>
                      <a:endParaRPr lang="zh-TW" altLang="en-US" sz="1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974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十六進位制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逢 </a:t>
                      </a:r>
                      <a:r>
                        <a:rPr lang="en-US" altLang="zh-TW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16 </a:t>
                      </a:r>
                      <a:r>
                        <a:rPr lang="zh-TW" altLang="en-US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進位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0,1,2,3,4,5,6,7,8,9,A,B,C,D,E,F</a:t>
                      </a:r>
                      <a:endParaRPr lang="zh-TW" altLang="en-US" sz="1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(17A)</a:t>
                      </a:r>
                      <a:r>
                        <a:rPr lang="en-US" altLang="zh-TW" sz="1800" kern="120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16</a:t>
                      </a:r>
                      <a:endParaRPr lang="zh-TW" altLang="en-US" sz="1800" kern="1200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95EF006B-EB90-4254-B944-0B132E70DF85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97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EBCDIC</a:t>
            </a:r>
            <a:r>
              <a:rPr lang="zh-TW" altLang="zh-TW" sz="4000" dirty="0"/>
              <a:t>碼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2" y="1786214"/>
            <a:ext cx="7402900" cy="2180667"/>
          </a:xfrm>
          <a:prstGeom prst="rect">
            <a:avLst/>
          </a:prstGeom>
        </p:spPr>
      </p:pic>
      <p:sp>
        <p:nvSpPr>
          <p:cNvPr id="7" name="矩形 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455563EC-14E9-49FA-9A00-B0BFCFF305DD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14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000" dirty="0"/>
              <a:t>大五碼（</a:t>
            </a:r>
            <a:r>
              <a:rPr lang="en-US" altLang="zh-TW" sz="4000" dirty="0"/>
              <a:t>Big5</a:t>
            </a:r>
            <a:r>
              <a:rPr lang="zh-TW" altLang="zh-TW" sz="4000" dirty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Big5</a:t>
            </a:r>
            <a:r>
              <a:rPr lang="zh-TW" altLang="zh-TW" dirty="0"/>
              <a:t>又稱為「大五碼」或「五大碼</a:t>
            </a:r>
            <a:r>
              <a:rPr lang="zh-TW" altLang="zh-TW" dirty="0" smtClean="0"/>
              <a:t>」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zh-TW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由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中華民國財團法人資訊工業策進會為「五大中文套裝軟體」所設計的中文內碼</a:t>
            </a:r>
            <a:r>
              <a:rPr lang="zh-TW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Big5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碼是由</a:t>
            </a:r>
            <a:r>
              <a:rPr lang="en-US" altLang="zh-TW" dirty="0"/>
              <a:t>16</a:t>
            </a:r>
            <a:r>
              <a:rPr lang="zh-TW" altLang="zh-TW" dirty="0"/>
              <a:t>位元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來表示一個中文字</a:t>
            </a:r>
            <a:r>
              <a:rPr lang="zh-TW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Big5</a:t>
            </a:r>
            <a:r>
              <a:rPr lang="zh-TW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碼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zh-TW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一萬多</a:t>
            </a:r>
            <a:r>
              <a:rPr lang="zh-TW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個字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zh-TW" altLang="zh-TW" sz="2600" b="1" dirty="0" smtClean="0"/>
              <a:t>除了</a:t>
            </a:r>
            <a:r>
              <a:rPr lang="zh-TW" altLang="zh-TW" sz="2600" b="1" dirty="0"/>
              <a:t>台灣外，如香港、澳門及使用繁體漢字的海外華人，都曾普遍使用</a:t>
            </a:r>
            <a:r>
              <a:rPr lang="en-US" altLang="zh-TW" sz="2600" b="1" dirty="0"/>
              <a:t>Big5</a:t>
            </a:r>
            <a:r>
              <a:rPr lang="zh-TW" altLang="zh-TW" sz="2600" b="1" dirty="0"/>
              <a:t>碼做為中文內碼及交換碼。</a:t>
            </a:r>
          </a:p>
          <a:p>
            <a:endParaRPr lang="en-US" altLang="zh-TW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TW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F30869F2-4D6E-49BF-A218-2853DAC2C7EA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67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000" dirty="0"/>
              <a:t>萬國碼（</a:t>
            </a:r>
            <a:r>
              <a:rPr lang="en-US" altLang="zh-TW" sz="4000" dirty="0"/>
              <a:t>Unicode</a:t>
            </a:r>
            <a:r>
              <a:rPr lang="zh-TW" altLang="zh-TW" sz="4000" dirty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1392" y="1259166"/>
            <a:ext cx="7400544" cy="521478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Unicode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spcBef>
                <a:spcPts val="0"/>
              </a:spcBef>
            </a:pPr>
            <a:r>
              <a:rPr lang="zh-TW" altLang="zh-TW" dirty="0" smtClean="0"/>
              <a:t>中文</a:t>
            </a:r>
            <a:r>
              <a:rPr lang="zh-TW" altLang="zh-TW" dirty="0"/>
              <a:t>稱為「萬國碼」、「國際碼」或「統一碼</a:t>
            </a:r>
            <a:r>
              <a:rPr lang="zh-TW" altLang="zh-TW" dirty="0" smtClean="0"/>
              <a:t>」</a:t>
            </a:r>
            <a:endParaRPr lang="en-US" altLang="zh-TW" dirty="0"/>
          </a:p>
          <a:p>
            <a:r>
              <a:rPr lang="en-US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Unicode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是使用</a:t>
            </a:r>
            <a:r>
              <a:rPr lang="en-US" altLang="zh-TW" sz="2600" b="1" dirty="0"/>
              <a:t>16</a:t>
            </a:r>
            <a:r>
              <a:rPr lang="zh-TW" altLang="zh-TW" sz="2600" b="1" dirty="0"/>
              <a:t>個位元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來表示字元符號，共可以表示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65,536 (2</a:t>
            </a:r>
            <a:r>
              <a:rPr lang="en-US" altLang="zh-TW" sz="26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個字元</a:t>
            </a:r>
            <a:r>
              <a:rPr lang="zh-TW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涵蓋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了電腦所使用到的文字，例如：中文、英文、日文、韓</a:t>
            </a:r>
            <a:r>
              <a:rPr lang="zh-TW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文…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等世界各國語系符號</a:t>
            </a:r>
            <a:r>
              <a:rPr lang="zh-TW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Unicode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是由美國加州聖荷西的萬國碼製定委員會主導，其成員有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Adobe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、蘋果公司、惠普、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zh-TW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、微軟、全錄等。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2C305943-C128-4439-990C-D873CBD76F0C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50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000" dirty="0"/>
              <a:t>內碼、外碼、交換碼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9473" y="1008076"/>
            <a:ext cx="7765588" cy="5642660"/>
          </a:xfrm>
        </p:spPr>
        <p:txBody>
          <a:bodyPr>
            <a:normAutofit/>
          </a:bodyPr>
          <a:lstStyle/>
          <a:p>
            <a:r>
              <a:rPr lang="zh-TW" altLang="zh-TW" dirty="0"/>
              <a:t>內碼</a:t>
            </a:r>
            <a:endParaRPr lang="en-US" altLang="zh-TW" dirty="0"/>
          </a:p>
          <a:p>
            <a:pPr lvl="1">
              <a:lnSpc>
                <a:spcPts val="3800"/>
              </a:lnSpc>
            </a:pPr>
            <a:r>
              <a:rPr lang="zh-TW" altLang="zh-TW" sz="2600" b="1" dirty="0"/>
              <a:t>指電腦所能辨別及處理的代碼，是真正將資料儲存在機器內部的碼。如：</a:t>
            </a:r>
            <a:r>
              <a:rPr lang="en-US" altLang="zh-TW" sz="2600" b="1" dirty="0"/>
              <a:t>BIG5</a:t>
            </a:r>
            <a:r>
              <a:rPr lang="zh-TW" altLang="zh-TW" sz="2600" b="1" dirty="0"/>
              <a:t>碼、王安碼等。</a:t>
            </a:r>
          </a:p>
          <a:p>
            <a:r>
              <a:rPr lang="zh-TW" altLang="zh-TW" dirty="0"/>
              <a:t>外碼</a:t>
            </a:r>
            <a:endParaRPr lang="en-US" altLang="zh-TW" dirty="0"/>
          </a:p>
          <a:p>
            <a:pPr lvl="1">
              <a:lnSpc>
                <a:spcPts val="3800"/>
              </a:lnSpc>
            </a:pPr>
            <a:r>
              <a:rPr lang="zh-TW" altLang="zh-TW" sz="2600" b="1" dirty="0"/>
              <a:t>又稱為「</a:t>
            </a:r>
            <a:r>
              <a:rPr lang="zh-TW" altLang="zh-TW" sz="2600" b="1" dirty="0">
                <a:solidFill>
                  <a:srgbClr val="0070C0"/>
                </a:solidFill>
              </a:rPr>
              <a:t>輸入碼</a:t>
            </a:r>
            <a:r>
              <a:rPr lang="zh-TW" altLang="zh-TW" sz="2600" b="1" dirty="0"/>
              <a:t>」，例如倉頡碼、大易碼、注音符號碼、嘸蝦米碼等。</a:t>
            </a:r>
          </a:p>
          <a:p>
            <a:r>
              <a:rPr lang="zh-TW" altLang="zh-TW" dirty="0"/>
              <a:t>交換碼</a:t>
            </a:r>
            <a:endParaRPr lang="en-US" altLang="zh-TW" dirty="0"/>
          </a:p>
          <a:p>
            <a:pPr lvl="1">
              <a:lnSpc>
                <a:spcPts val="3800"/>
              </a:lnSpc>
            </a:pPr>
            <a:r>
              <a:rPr lang="zh-TW" altLang="zh-TW" sz="2600" b="1" dirty="0"/>
              <a:t>即中間碼，做為各種內碼間交換訊息的公共翻譯器</a:t>
            </a:r>
            <a:r>
              <a:rPr lang="zh-TW" altLang="zh-TW" sz="2600" b="1" dirty="0" smtClean="0"/>
              <a:t>。常用</a:t>
            </a:r>
            <a:r>
              <a:rPr lang="zh-TW" altLang="zh-TW" sz="2600" b="1" dirty="0"/>
              <a:t>的交換碼有中文資訊交換碼</a:t>
            </a:r>
            <a:r>
              <a:rPr lang="en-US" altLang="zh-TW" sz="2600" b="1" dirty="0"/>
              <a:t>(CCCII)</a:t>
            </a:r>
            <a:r>
              <a:rPr lang="zh-TW" altLang="zh-TW" sz="2600" b="1" dirty="0"/>
              <a:t>及通用漢字標準交換碼</a:t>
            </a:r>
            <a:r>
              <a:rPr lang="en-US" altLang="zh-TW" sz="2600" b="1" dirty="0"/>
              <a:t>(CISCII)2</a:t>
            </a:r>
            <a:r>
              <a:rPr lang="zh-TW" altLang="zh-TW" sz="2600" b="1" dirty="0"/>
              <a:t>種。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CDC727F0-3CCC-4878-9894-FCFCE0FCD835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50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常用的數字系統與組成符號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750192"/>
              </p:ext>
            </p:extLst>
          </p:nvPr>
        </p:nvGraphicFramePr>
        <p:xfrm>
          <a:off x="1654175" y="1215340"/>
          <a:ext cx="7207251" cy="528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7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73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59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22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200" baseline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十進位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200" baseline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二進位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200" baseline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八進位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200" baseline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十六進位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0000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00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0001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01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0010</a:t>
                      </a: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02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0011</a:t>
                      </a: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03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0100</a:t>
                      </a: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04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0101</a:t>
                      </a: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05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0110</a:t>
                      </a: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06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0111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07</a:t>
                      </a: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1000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9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1001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11</a:t>
                      </a: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9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1010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11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1011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13</a:t>
                      </a: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B</a:t>
                      </a: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1100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14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C</a:t>
                      </a: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13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1101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D</a:t>
                      </a: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14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1110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16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E</a:t>
                      </a: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1111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17</a:t>
                      </a:r>
                      <a:endParaRPr lang="zh-TW" sz="20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F</a:t>
                      </a:r>
                      <a:endParaRPr lang="zh-TW" sz="200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9A3DEEA8-C194-4AC7-A294-57E4C33CB7A1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49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數字系統間的轉換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數字系統因為「人」或「電腦」的使用，會習慣用不同的方式來表達數字，但不論是使用哪一種數字系統，數字本身的值不會改變</a:t>
            </a:r>
            <a:r>
              <a:rPr lang="zh-TW" altLang="en-US" dirty="0" smtClean="0"/>
              <a:t>！</a:t>
            </a:r>
            <a:endParaRPr lang="en-US" altLang="zh-TW" dirty="0"/>
          </a:p>
          <a:p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例</a:t>
            </a:r>
            <a:r>
              <a:rPr lang="zh-TW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如：</a:t>
            </a:r>
            <a:endParaRPr lang="en-US" altLang="zh-TW" sz="2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同有 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160 </a:t>
            </a:r>
            <a:r>
              <a:rPr lang="zh-TW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顆蘋果，我們可以使用 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zh-TW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顆蘋果裝一籃或 </a:t>
            </a:r>
            <a:r>
              <a:rPr lang="en-US" altLang="zh-TW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 </a:t>
            </a:r>
            <a:r>
              <a:rPr lang="zh-TW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顆蘋果裝一籃，但不管用哪一種方式裝籃，蘋果的總數仍然不會變！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3D6603D3-F1C5-4719-AAE4-2F5F08B5642E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957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十進位轉換為二、八、十六進位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zh-TW" dirty="0"/>
              <a:t>整數</a:t>
            </a:r>
            <a:endParaRPr lang="en-US" altLang="zh-TW" dirty="0"/>
          </a:p>
          <a:p>
            <a:pPr lvl="1" algn="l">
              <a:lnSpc>
                <a:spcPts val="3600"/>
              </a:lnSpc>
            </a:pPr>
            <a:r>
              <a:rPr lang="zh-TW" altLang="zh-TW" sz="2600" b="1" dirty="0"/>
              <a:t>將整數的數值連續除以</a:t>
            </a:r>
            <a:r>
              <a:rPr lang="en-US" altLang="zh-TW" sz="2600" b="1" dirty="0"/>
              <a:t>n</a:t>
            </a:r>
            <a:r>
              <a:rPr lang="zh-TW" altLang="zh-TW" sz="2600" b="1" dirty="0"/>
              <a:t>，直到商為</a:t>
            </a:r>
            <a:r>
              <a:rPr lang="en-US" altLang="zh-TW" sz="2600" b="1" dirty="0"/>
              <a:t>0</a:t>
            </a:r>
            <a:r>
              <a:rPr lang="zh-TW" altLang="zh-TW" sz="2600" b="1" dirty="0"/>
              <a:t>，再由下往上取餘數。</a:t>
            </a:r>
          </a:p>
          <a:p>
            <a:pPr algn="l"/>
            <a:r>
              <a:rPr lang="zh-TW" altLang="zh-TW" dirty="0"/>
              <a:t>小數</a:t>
            </a:r>
            <a:endParaRPr lang="en-US" altLang="zh-TW" dirty="0"/>
          </a:p>
          <a:p>
            <a:pPr lvl="1" algn="l">
              <a:lnSpc>
                <a:spcPts val="3600"/>
              </a:lnSpc>
            </a:pPr>
            <a:r>
              <a:rPr lang="zh-TW" altLang="zh-TW" sz="2600" b="1" dirty="0"/>
              <a:t>將小數的數值連續乘以</a:t>
            </a:r>
            <a:r>
              <a:rPr lang="en-US" altLang="zh-TW" sz="2600" b="1" dirty="0"/>
              <a:t>n</a:t>
            </a:r>
            <a:r>
              <a:rPr lang="zh-TW" altLang="zh-TW" sz="2600" b="1" dirty="0"/>
              <a:t>，直到小數部分為</a:t>
            </a:r>
            <a:r>
              <a:rPr lang="en-US" altLang="zh-TW" sz="2600" b="1" dirty="0"/>
              <a:t>0</a:t>
            </a:r>
            <a:r>
              <a:rPr lang="zh-TW" altLang="zh-TW" sz="2600" b="1" dirty="0"/>
              <a:t>，再由上往下取其個位數。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sp>
        <p:nvSpPr>
          <p:cNvPr id="7" name="矩形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2FB67756-3461-4710-9565-8CB14A61F4E6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266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十進位轉換為二進位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grpSp>
        <p:nvGrpSpPr>
          <p:cNvPr id="158" name="群組 157"/>
          <p:cNvGrpSpPr>
            <a:grpSpLocks noChangeAspect="1"/>
          </p:cNvGrpSpPr>
          <p:nvPr/>
        </p:nvGrpSpPr>
        <p:grpSpPr>
          <a:xfrm>
            <a:off x="1559579" y="1319366"/>
            <a:ext cx="5646017" cy="5040000"/>
            <a:chOff x="0" y="0"/>
            <a:chExt cx="3065069" cy="2735885"/>
          </a:xfrm>
        </p:grpSpPr>
        <p:grpSp>
          <p:nvGrpSpPr>
            <p:cNvPr id="159" name="群組 158"/>
            <p:cNvGrpSpPr/>
            <p:nvPr/>
          </p:nvGrpSpPr>
          <p:grpSpPr>
            <a:xfrm>
              <a:off x="76200" y="409575"/>
              <a:ext cx="2921180" cy="2225040"/>
              <a:chOff x="0" y="0"/>
              <a:chExt cx="2921180" cy="2225040"/>
            </a:xfrm>
          </p:grpSpPr>
          <p:sp>
            <p:nvSpPr>
              <p:cNvPr id="163" name="手繪多邊形 162"/>
              <p:cNvSpPr/>
              <p:nvPr/>
            </p:nvSpPr>
            <p:spPr>
              <a:xfrm>
                <a:off x="357808" y="87464"/>
                <a:ext cx="588010" cy="286136"/>
              </a:xfrm>
              <a:custGeom>
                <a:avLst/>
                <a:gdLst>
                  <a:gd name="connsiteX0" fmla="*/ 0 w 874644"/>
                  <a:gd name="connsiteY0" fmla="*/ 0 h 357809"/>
                  <a:gd name="connsiteX1" fmla="*/ 0 w 874644"/>
                  <a:gd name="connsiteY1" fmla="*/ 357809 h 357809"/>
                  <a:gd name="connsiteX2" fmla="*/ 874644 w 874644"/>
                  <a:gd name="connsiteY2" fmla="*/ 357809 h 357809"/>
                  <a:gd name="connsiteX0" fmla="*/ 0 w 874644"/>
                  <a:gd name="connsiteY0" fmla="*/ 0 h 246396"/>
                  <a:gd name="connsiteX1" fmla="*/ 0 w 874644"/>
                  <a:gd name="connsiteY1" fmla="*/ 246396 h 246396"/>
                  <a:gd name="connsiteX2" fmla="*/ 874644 w 874644"/>
                  <a:gd name="connsiteY2" fmla="*/ 246396 h 246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4644" h="246396">
                    <a:moveTo>
                      <a:pt x="0" y="0"/>
                    </a:moveTo>
                    <a:lnTo>
                      <a:pt x="0" y="246396"/>
                    </a:lnTo>
                    <a:lnTo>
                      <a:pt x="874644" y="246396"/>
                    </a:ln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600"/>
                  </a:lnSpc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404040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26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文字方塊 3"/>
              <p:cNvSpPr txBox="1"/>
              <p:nvPr/>
            </p:nvSpPr>
            <p:spPr>
              <a:xfrm>
                <a:off x="0" y="47708"/>
                <a:ext cx="357505" cy="325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404040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手繪多邊形 164"/>
              <p:cNvSpPr/>
              <p:nvPr/>
            </p:nvSpPr>
            <p:spPr>
              <a:xfrm>
                <a:off x="357808" y="429370"/>
                <a:ext cx="588010" cy="286136"/>
              </a:xfrm>
              <a:custGeom>
                <a:avLst/>
                <a:gdLst>
                  <a:gd name="connsiteX0" fmla="*/ 0 w 874644"/>
                  <a:gd name="connsiteY0" fmla="*/ 0 h 357809"/>
                  <a:gd name="connsiteX1" fmla="*/ 0 w 874644"/>
                  <a:gd name="connsiteY1" fmla="*/ 357809 h 357809"/>
                  <a:gd name="connsiteX2" fmla="*/ 874644 w 874644"/>
                  <a:gd name="connsiteY2" fmla="*/ 357809 h 357809"/>
                  <a:gd name="connsiteX0" fmla="*/ 0 w 874644"/>
                  <a:gd name="connsiteY0" fmla="*/ 0 h 246396"/>
                  <a:gd name="connsiteX1" fmla="*/ 0 w 874644"/>
                  <a:gd name="connsiteY1" fmla="*/ 246396 h 246396"/>
                  <a:gd name="connsiteX2" fmla="*/ 874644 w 874644"/>
                  <a:gd name="connsiteY2" fmla="*/ 246396 h 246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4644" h="246396">
                    <a:moveTo>
                      <a:pt x="0" y="0"/>
                    </a:moveTo>
                    <a:lnTo>
                      <a:pt x="0" y="246396"/>
                    </a:lnTo>
                    <a:lnTo>
                      <a:pt x="874644" y="246396"/>
                    </a:ln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600"/>
                  </a:lnSpc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404040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13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文字方塊 7"/>
              <p:cNvSpPr txBox="1"/>
              <p:nvPr/>
            </p:nvSpPr>
            <p:spPr>
              <a:xfrm>
                <a:off x="0" y="365760"/>
                <a:ext cx="357505" cy="325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404040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手繪多邊形 166"/>
              <p:cNvSpPr/>
              <p:nvPr/>
            </p:nvSpPr>
            <p:spPr>
              <a:xfrm>
                <a:off x="357808" y="763325"/>
                <a:ext cx="588010" cy="285750"/>
              </a:xfrm>
              <a:custGeom>
                <a:avLst/>
                <a:gdLst>
                  <a:gd name="connsiteX0" fmla="*/ 0 w 874644"/>
                  <a:gd name="connsiteY0" fmla="*/ 0 h 357809"/>
                  <a:gd name="connsiteX1" fmla="*/ 0 w 874644"/>
                  <a:gd name="connsiteY1" fmla="*/ 357809 h 357809"/>
                  <a:gd name="connsiteX2" fmla="*/ 874644 w 874644"/>
                  <a:gd name="connsiteY2" fmla="*/ 357809 h 357809"/>
                  <a:gd name="connsiteX0" fmla="*/ 0 w 874644"/>
                  <a:gd name="connsiteY0" fmla="*/ 0 h 246396"/>
                  <a:gd name="connsiteX1" fmla="*/ 0 w 874644"/>
                  <a:gd name="connsiteY1" fmla="*/ 246396 h 246396"/>
                  <a:gd name="connsiteX2" fmla="*/ 874644 w 874644"/>
                  <a:gd name="connsiteY2" fmla="*/ 246396 h 246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4644" h="246396">
                    <a:moveTo>
                      <a:pt x="0" y="0"/>
                    </a:moveTo>
                    <a:lnTo>
                      <a:pt x="0" y="246396"/>
                    </a:lnTo>
                    <a:lnTo>
                      <a:pt x="874644" y="246396"/>
                    </a:ln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600"/>
                  </a:lnSpc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404040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6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文字方塊 9"/>
              <p:cNvSpPr txBox="1"/>
              <p:nvPr/>
            </p:nvSpPr>
            <p:spPr>
              <a:xfrm>
                <a:off x="0" y="691764"/>
                <a:ext cx="357505" cy="325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404040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文字方塊 10"/>
              <p:cNvSpPr txBox="1"/>
              <p:nvPr/>
            </p:nvSpPr>
            <p:spPr>
              <a:xfrm>
                <a:off x="1979875" y="0"/>
                <a:ext cx="357505" cy="325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FF0066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0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文字方塊 11"/>
              <p:cNvSpPr txBox="1"/>
              <p:nvPr/>
            </p:nvSpPr>
            <p:spPr>
              <a:xfrm>
                <a:off x="1979875" y="365760"/>
                <a:ext cx="357505" cy="325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FF0066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文字方塊 12"/>
              <p:cNvSpPr txBox="1"/>
              <p:nvPr/>
            </p:nvSpPr>
            <p:spPr>
              <a:xfrm>
                <a:off x="1979875" y="731520"/>
                <a:ext cx="357505" cy="325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FF0066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0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手繪多邊形 171"/>
              <p:cNvSpPr/>
              <p:nvPr/>
            </p:nvSpPr>
            <p:spPr>
              <a:xfrm>
                <a:off x="357808" y="1105231"/>
                <a:ext cx="588010" cy="285750"/>
              </a:xfrm>
              <a:custGeom>
                <a:avLst/>
                <a:gdLst>
                  <a:gd name="connsiteX0" fmla="*/ 0 w 874644"/>
                  <a:gd name="connsiteY0" fmla="*/ 0 h 357809"/>
                  <a:gd name="connsiteX1" fmla="*/ 0 w 874644"/>
                  <a:gd name="connsiteY1" fmla="*/ 357809 h 357809"/>
                  <a:gd name="connsiteX2" fmla="*/ 874644 w 874644"/>
                  <a:gd name="connsiteY2" fmla="*/ 357809 h 357809"/>
                  <a:gd name="connsiteX0" fmla="*/ 0 w 874644"/>
                  <a:gd name="connsiteY0" fmla="*/ 0 h 246396"/>
                  <a:gd name="connsiteX1" fmla="*/ 0 w 874644"/>
                  <a:gd name="connsiteY1" fmla="*/ 246396 h 246396"/>
                  <a:gd name="connsiteX2" fmla="*/ 874644 w 874644"/>
                  <a:gd name="connsiteY2" fmla="*/ 246396 h 246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4644" h="246396">
                    <a:moveTo>
                      <a:pt x="0" y="0"/>
                    </a:moveTo>
                    <a:lnTo>
                      <a:pt x="0" y="246396"/>
                    </a:lnTo>
                    <a:lnTo>
                      <a:pt x="874644" y="246396"/>
                    </a:ln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600"/>
                  </a:lnSpc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404040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文字方塊 14"/>
              <p:cNvSpPr txBox="1"/>
              <p:nvPr/>
            </p:nvSpPr>
            <p:spPr>
              <a:xfrm>
                <a:off x="0" y="1033670"/>
                <a:ext cx="357505" cy="325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404040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文字方塊 15"/>
              <p:cNvSpPr txBox="1"/>
              <p:nvPr/>
            </p:nvSpPr>
            <p:spPr>
              <a:xfrm>
                <a:off x="1979875" y="1089329"/>
                <a:ext cx="357505" cy="325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FF0066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向右箭號 174"/>
              <p:cNvSpPr/>
              <p:nvPr/>
            </p:nvSpPr>
            <p:spPr>
              <a:xfrm>
                <a:off x="954156" y="7951"/>
                <a:ext cx="1089025" cy="412750"/>
              </a:xfrm>
              <a:prstGeom prst="rightArrow">
                <a:avLst>
                  <a:gd name="adj1" fmla="val 65412"/>
                  <a:gd name="adj2" fmla="val 3844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26 </a:t>
                </a:r>
                <a:r>
                  <a:rPr lang="zh-TW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÷</a:t>
                </a:r>
                <a:r>
                  <a:rPr lang="en-US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2 </a:t>
                </a:r>
                <a:r>
                  <a:rPr lang="zh-TW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餘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向右箭號 175"/>
              <p:cNvSpPr/>
              <p:nvPr/>
            </p:nvSpPr>
            <p:spPr>
              <a:xfrm>
                <a:off x="954156" y="365760"/>
                <a:ext cx="1089025" cy="412750"/>
              </a:xfrm>
              <a:prstGeom prst="rightArrow">
                <a:avLst>
                  <a:gd name="adj1" fmla="val 65412"/>
                  <a:gd name="adj2" fmla="val 3844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13 </a:t>
                </a:r>
                <a:r>
                  <a:rPr lang="zh-TW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÷</a:t>
                </a:r>
                <a:r>
                  <a:rPr lang="en-US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2 </a:t>
                </a:r>
                <a:r>
                  <a:rPr lang="zh-TW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餘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向右箭號 176"/>
              <p:cNvSpPr/>
              <p:nvPr/>
            </p:nvSpPr>
            <p:spPr>
              <a:xfrm>
                <a:off x="954156" y="723569"/>
                <a:ext cx="1089025" cy="412750"/>
              </a:xfrm>
              <a:prstGeom prst="rightArrow">
                <a:avLst>
                  <a:gd name="adj1" fmla="val 65412"/>
                  <a:gd name="adj2" fmla="val 3844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6 </a:t>
                </a:r>
                <a:r>
                  <a:rPr lang="zh-TW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÷</a:t>
                </a:r>
                <a:r>
                  <a:rPr lang="en-US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2 </a:t>
                </a:r>
                <a:r>
                  <a:rPr lang="zh-TW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餘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圓角矩形 177"/>
              <p:cNvSpPr/>
              <p:nvPr/>
            </p:nvSpPr>
            <p:spPr>
              <a:xfrm>
                <a:off x="58523" y="1908313"/>
                <a:ext cx="2819196" cy="316727"/>
              </a:xfrm>
              <a:prstGeom prst="roundRect">
                <a:avLst>
                  <a:gd name="adj" fmla="val 50000"/>
                </a:avLst>
              </a:prstGeom>
              <a:solidFill>
                <a:srgbClr val="FFCD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  <a:spcAft>
                    <a:spcPts val="0"/>
                  </a:spcAft>
                </a:pPr>
                <a:r>
                  <a:rPr lang="zh-TW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※</a:t>
                </a:r>
                <a:r>
                  <a:rPr lang="zh-TW" sz="2400" b="1" kern="100">
                    <a:solidFill>
                      <a:srgbClr val="FF0066"/>
                    </a:solidFill>
                    <a:effectLst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zh-TW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連續除以</a:t>
                </a:r>
                <a:r>
                  <a:rPr lang="en-US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2</a:t>
                </a:r>
                <a:r>
                  <a:rPr lang="zh-TW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，直到商為</a:t>
                </a:r>
                <a:r>
                  <a:rPr lang="en-US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0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文字方塊 20"/>
              <p:cNvSpPr txBox="1"/>
              <p:nvPr/>
            </p:nvSpPr>
            <p:spPr>
              <a:xfrm>
                <a:off x="469127" y="1439186"/>
                <a:ext cx="357505" cy="325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404040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向右箭號 179"/>
              <p:cNvSpPr/>
              <p:nvPr/>
            </p:nvSpPr>
            <p:spPr>
              <a:xfrm>
                <a:off x="962108" y="1423284"/>
                <a:ext cx="1089025" cy="412750"/>
              </a:xfrm>
              <a:prstGeom prst="rightArrow">
                <a:avLst>
                  <a:gd name="adj1" fmla="val 65412"/>
                  <a:gd name="adj2" fmla="val 3844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24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 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文字方塊 22"/>
              <p:cNvSpPr txBox="1"/>
              <p:nvPr/>
            </p:nvSpPr>
            <p:spPr>
              <a:xfrm>
                <a:off x="1979875" y="1455089"/>
                <a:ext cx="357505" cy="325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FF0066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向右箭號 181"/>
              <p:cNvSpPr/>
              <p:nvPr/>
            </p:nvSpPr>
            <p:spPr>
              <a:xfrm rot="16200000">
                <a:off x="1840727" y="695739"/>
                <a:ext cx="1748155" cy="412750"/>
              </a:xfrm>
              <a:prstGeom prst="rightArrow">
                <a:avLst>
                  <a:gd name="adj1" fmla="val 65412"/>
                  <a:gd name="adj2" fmla="val 57706"/>
                </a:avLst>
              </a:prstGeom>
              <a:solidFill>
                <a:srgbClr val="CC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TW" sz="2400" kern="100" dirty="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由下往上取餘數</a:t>
                </a:r>
                <a:endParaRPr lang="zh-TW" sz="2400" kern="1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向右箭號 182"/>
              <p:cNvSpPr/>
              <p:nvPr/>
            </p:nvSpPr>
            <p:spPr>
              <a:xfrm>
                <a:off x="954156" y="1049572"/>
                <a:ext cx="1089025" cy="412750"/>
              </a:xfrm>
              <a:prstGeom prst="rightArrow">
                <a:avLst>
                  <a:gd name="adj1" fmla="val 65412"/>
                  <a:gd name="adj2" fmla="val 3844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3 </a:t>
                </a:r>
                <a:r>
                  <a:rPr lang="zh-TW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÷</a:t>
                </a:r>
                <a:r>
                  <a:rPr lang="en-US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2 </a:t>
                </a:r>
                <a:r>
                  <a:rPr lang="zh-TW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餘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0" name="群組 159"/>
            <p:cNvGrpSpPr/>
            <p:nvPr/>
          </p:nvGrpSpPr>
          <p:grpSpPr>
            <a:xfrm>
              <a:off x="0" y="0"/>
              <a:ext cx="3065069" cy="2735885"/>
              <a:chOff x="0" y="0"/>
              <a:chExt cx="3065069" cy="2735885"/>
            </a:xfrm>
          </p:grpSpPr>
          <p:sp>
            <p:nvSpPr>
              <p:cNvPr id="161" name="圓角化單一角落矩形 160"/>
              <p:cNvSpPr/>
              <p:nvPr/>
            </p:nvSpPr>
            <p:spPr>
              <a:xfrm>
                <a:off x="0" y="0"/>
                <a:ext cx="888365" cy="256032"/>
              </a:xfrm>
              <a:prstGeom prst="round1Rect">
                <a:avLst>
                  <a:gd name="adj" fmla="val 50000"/>
                </a:avLst>
              </a:prstGeom>
              <a:ln w="12700">
                <a:noFill/>
                <a:prstDash val="dash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  <a:spcAft>
                    <a:spcPts val="0"/>
                  </a:spcAft>
                </a:pPr>
                <a:r>
                  <a:rPr lang="zh-TW" sz="2400" kern="1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整數轉換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圓角化單一角落矩形 161"/>
              <p:cNvSpPr/>
              <p:nvPr/>
            </p:nvSpPr>
            <p:spPr>
              <a:xfrm>
                <a:off x="7315" y="248717"/>
                <a:ext cx="3057754" cy="2487168"/>
              </a:xfrm>
              <a:prstGeom prst="round1Rect">
                <a:avLst>
                  <a:gd name="adj" fmla="val 7851"/>
                </a:avLst>
              </a:prstGeom>
              <a:noFill/>
              <a:ln w="12700">
                <a:solidFill>
                  <a:schemeClr val="accent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3600"/>
              </a:p>
            </p:txBody>
          </p:sp>
        </p:grpSp>
      </p:grpSp>
      <p:sp>
        <p:nvSpPr>
          <p:cNvPr id="184" name="矩形 183"/>
          <p:cNvSpPr/>
          <p:nvPr/>
        </p:nvSpPr>
        <p:spPr>
          <a:xfrm>
            <a:off x="3319412" y="1351555"/>
            <a:ext cx="4746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十進位轉二進位</a:t>
            </a:r>
            <a:r>
              <a:rPr lang="zh-TW" altLang="zh-TW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26.25 = (</a:t>
            </a:r>
            <a:r>
              <a:rPr lang="en-US" altLang="zh-TW" sz="2000" dirty="0">
                <a:solidFill>
                  <a:srgbClr val="FF0066"/>
                </a:solidFill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11010</a:t>
            </a:r>
            <a:r>
              <a:rPr lang="en-US" altLang="zh-TW" sz="2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lang="en-US" altLang="zh-TW" sz="2000" dirty="0">
                <a:solidFill>
                  <a:srgbClr val="00B050"/>
                </a:solidFill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01</a:t>
            </a:r>
            <a:r>
              <a:rPr lang="en-US" altLang="zh-TW" sz="2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2000" baseline="-25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sz="2000" dirty="0"/>
          </a:p>
        </p:txBody>
      </p:sp>
      <p:sp>
        <p:nvSpPr>
          <p:cNvPr id="33" name="矩形 3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E3D7D7DE-53D6-46BD-896D-FF05A996AAED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14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十進位轉換為二進位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8186-99EE-4364-AA57-C9F4FAA33639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計算機概論 </a:t>
            </a:r>
            <a:r>
              <a:rPr lang="en-US" altLang="zh-TW" dirty="0"/>
              <a:t>A (PC05123)</a:t>
            </a:r>
            <a:endParaRPr lang="zh-TW" altLang="en-US" dirty="0"/>
          </a:p>
        </p:txBody>
      </p:sp>
      <p:grpSp>
        <p:nvGrpSpPr>
          <p:cNvPr id="158" name="群組 157"/>
          <p:cNvGrpSpPr>
            <a:grpSpLocks noChangeAspect="1"/>
          </p:cNvGrpSpPr>
          <p:nvPr/>
        </p:nvGrpSpPr>
        <p:grpSpPr>
          <a:xfrm>
            <a:off x="1586488" y="1215340"/>
            <a:ext cx="5646018" cy="5040000"/>
            <a:chOff x="0" y="0"/>
            <a:chExt cx="3065069" cy="2735885"/>
          </a:xfrm>
        </p:grpSpPr>
        <p:grpSp>
          <p:nvGrpSpPr>
            <p:cNvPr id="159" name="群組 158"/>
            <p:cNvGrpSpPr/>
            <p:nvPr/>
          </p:nvGrpSpPr>
          <p:grpSpPr>
            <a:xfrm>
              <a:off x="123825" y="438150"/>
              <a:ext cx="2818763" cy="2174240"/>
              <a:chOff x="0" y="0"/>
              <a:chExt cx="2819196" cy="2174787"/>
            </a:xfrm>
          </p:grpSpPr>
          <p:sp>
            <p:nvSpPr>
              <p:cNvPr id="163" name="文字方塊 39"/>
              <p:cNvSpPr txBox="1"/>
              <p:nvPr/>
            </p:nvSpPr>
            <p:spPr>
              <a:xfrm>
                <a:off x="585216" y="680313"/>
                <a:ext cx="357505" cy="325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00B050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0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向右箭號 163"/>
              <p:cNvSpPr/>
              <p:nvPr/>
            </p:nvSpPr>
            <p:spPr>
              <a:xfrm flipH="1">
                <a:off x="914400" y="672998"/>
                <a:ext cx="900000" cy="412750"/>
              </a:xfrm>
              <a:prstGeom prst="rightArrow">
                <a:avLst>
                  <a:gd name="adj1" fmla="val 65412"/>
                  <a:gd name="adj2" fmla="val 3844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0.25 </a:t>
                </a:r>
                <a:r>
                  <a:rPr lang="zh-TW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╳</a:t>
                </a:r>
                <a:r>
                  <a:rPr lang="en-US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2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圓角矩形 164"/>
              <p:cNvSpPr/>
              <p:nvPr/>
            </p:nvSpPr>
            <p:spPr>
              <a:xfrm>
                <a:off x="0" y="1843253"/>
                <a:ext cx="2819196" cy="331534"/>
              </a:xfrm>
              <a:prstGeom prst="roundRect">
                <a:avLst>
                  <a:gd name="adj" fmla="val 50000"/>
                </a:avLst>
              </a:prstGeom>
              <a:solidFill>
                <a:srgbClr val="FFCD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  <a:spcAft>
                    <a:spcPts val="0"/>
                  </a:spcAft>
                </a:pPr>
                <a:r>
                  <a:rPr lang="zh-TW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※</a:t>
                </a:r>
                <a:r>
                  <a:rPr lang="zh-TW" sz="2400" b="1" kern="100">
                    <a:solidFill>
                      <a:srgbClr val="FF0066"/>
                    </a:solidFill>
                    <a:effectLst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zh-TW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連續乘以</a:t>
                </a:r>
                <a:r>
                  <a:rPr lang="en-US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2</a:t>
                </a:r>
                <a:r>
                  <a:rPr lang="zh-TW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，直到小數為</a:t>
                </a:r>
                <a:r>
                  <a:rPr lang="en-US" sz="2400" b="1" kern="100"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0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文字方塊 46"/>
              <p:cNvSpPr txBox="1"/>
              <p:nvPr/>
            </p:nvSpPr>
            <p:spPr>
              <a:xfrm>
                <a:off x="592531" y="1389888"/>
                <a:ext cx="357505" cy="325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200" kern="100">
                    <a:solidFill>
                      <a:srgbClr val="00B050"/>
                    </a:solidFill>
                    <a:effectLst/>
                    <a:latin typeface="Arial Black" panose="020B0A040201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向右箭號 166"/>
              <p:cNvSpPr/>
              <p:nvPr/>
            </p:nvSpPr>
            <p:spPr>
              <a:xfrm flipH="1">
                <a:off x="914400" y="1367942"/>
                <a:ext cx="900000" cy="412750"/>
              </a:xfrm>
              <a:prstGeom prst="rightArrow">
                <a:avLst>
                  <a:gd name="adj1" fmla="val 65412"/>
                  <a:gd name="adj2" fmla="val 3844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0.5 </a:t>
                </a:r>
                <a:r>
                  <a:rPr lang="zh-TW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╳</a:t>
                </a:r>
                <a:r>
                  <a:rPr lang="en-US" sz="2000" kern="100">
                    <a:solidFill>
                      <a:srgbClr val="404040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2</a:t>
                </a:r>
                <a:endParaRPr lang="zh-TW" sz="24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8" name="群組 167"/>
              <p:cNvGrpSpPr/>
              <p:nvPr/>
            </p:nvGrpSpPr>
            <p:grpSpPr>
              <a:xfrm>
                <a:off x="1733703" y="0"/>
                <a:ext cx="921385" cy="1762763"/>
                <a:chOff x="0" y="0"/>
                <a:chExt cx="921716" cy="1762963"/>
              </a:xfrm>
            </p:grpSpPr>
            <p:grpSp>
              <p:nvGrpSpPr>
                <p:cNvPr id="172" name="群組 171"/>
                <p:cNvGrpSpPr/>
                <p:nvPr/>
              </p:nvGrpSpPr>
              <p:grpSpPr>
                <a:xfrm>
                  <a:off x="7315" y="0"/>
                  <a:ext cx="899770" cy="654939"/>
                  <a:chOff x="0" y="0"/>
                  <a:chExt cx="899770" cy="654939"/>
                </a:xfrm>
              </p:grpSpPr>
              <p:sp>
                <p:nvSpPr>
                  <p:cNvPr id="180" name="文字方塊 29"/>
                  <p:cNvSpPr txBox="1"/>
                  <p:nvPr/>
                </p:nvSpPr>
                <p:spPr>
                  <a:xfrm>
                    <a:off x="168250" y="0"/>
                    <a:ext cx="731520" cy="32575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spcAft>
                        <a:spcPts val="0"/>
                      </a:spcAft>
                    </a:pPr>
                    <a:r>
                      <a:rPr lang="en-US" sz="3200" kern="100">
                        <a:solidFill>
                          <a:srgbClr val="404040"/>
                        </a:solidFill>
                        <a:effectLst/>
                        <a:latin typeface="Arial Black" panose="020B0A040201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0.25</a:t>
                    </a:r>
                    <a:endParaRPr lang="zh-TW" sz="2400" kern="100"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1" name="文字方塊 31"/>
                  <p:cNvSpPr txBox="1"/>
                  <p:nvPr/>
                </p:nvSpPr>
                <p:spPr>
                  <a:xfrm>
                    <a:off x="541325" y="329184"/>
                    <a:ext cx="357505" cy="32575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spcAft>
                        <a:spcPts val="0"/>
                      </a:spcAft>
                    </a:pPr>
                    <a:r>
                      <a:rPr lang="en-US" sz="3200" kern="100">
                        <a:solidFill>
                          <a:srgbClr val="404040"/>
                        </a:solidFill>
                        <a:effectLst/>
                        <a:latin typeface="Arial Black" panose="020B0A040201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2</a:t>
                    </a:r>
                    <a:endParaRPr lang="zh-TW" sz="2400" kern="100"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2" name="文字方塊 33"/>
                  <p:cNvSpPr txBox="1"/>
                  <p:nvPr/>
                </p:nvSpPr>
                <p:spPr>
                  <a:xfrm>
                    <a:off x="0" y="329184"/>
                    <a:ext cx="357505" cy="32575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spcAft>
                        <a:spcPts val="0"/>
                      </a:spcAft>
                    </a:pPr>
                    <a:r>
                      <a:rPr lang="zh-TW" sz="2800" b="1" kern="100">
                        <a:solidFill>
                          <a:srgbClr val="404040"/>
                        </a:solidFill>
                        <a:effectLst/>
                        <a:ea typeface="微軟正黑體" panose="020B0604030504040204" pitchFamily="34" charset="-120"/>
                        <a:cs typeface="微軟正黑體" panose="020B0604030504040204" pitchFamily="34" charset="-120"/>
                      </a:rPr>
                      <a:t>╳</a:t>
                    </a:r>
                    <a:endParaRPr lang="zh-TW" sz="2400" kern="100"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73" name="直線接點 172"/>
                <p:cNvCxnSpPr/>
                <p:nvPr/>
              </p:nvCxnSpPr>
              <p:spPr>
                <a:xfrm>
                  <a:off x="0" y="702259"/>
                  <a:ext cx="921716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4" name="群組 173"/>
                <p:cNvGrpSpPr/>
                <p:nvPr/>
              </p:nvGrpSpPr>
              <p:grpSpPr>
                <a:xfrm>
                  <a:off x="7315" y="672998"/>
                  <a:ext cx="899160" cy="654685"/>
                  <a:chOff x="0" y="0"/>
                  <a:chExt cx="899770" cy="654939"/>
                </a:xfrm>
              </p:grpSpPr>
              <p:sp>
                <p:nvSpPr>
                  <p:cNvPr id="177" name="文字方塊 56"/>
                  <p:cNvSpPr txBox="1"/>
                  <p:nvPr/>
                </p:nvSpPr>
                <p:spPr>
                  <a:xfrm>
                    <a:off x="168250" y="0"/>
                    <a:ext cx="731520" cy="402492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spcAft>
                        <a:spcPts val="0"/>
                      </a:spcAft>
                    </a:pPr>
                    <a:r>
                      <a:rPr lang="en-US" sz="3200" kern="100">
                        <a:solidFill>
                          <a:srgbClr val="404040"/>
                        </a:solidFill>
                        <a:effectLst/>
                        <a:latin typeface="Arial Black" panose="020B0A040201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0.50</a:t>
                    </a:r>
                    <a:endParaRPr lang="zh-TW" sz="2400" kern="100"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8" name="文字方塊 57"/>
                  <p:cNvSpPr txBox="1"/>
                  <p:nvPr/>
                </p:nvSpPr>
                <p:spPr>
                  <a:xfrm>
                    <a:off x="541325" y="329184"/>
                    <a:ext cx="357505" cy="32575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spcAft>
                        <a:spcPts val="0"/>
                      </a:spcAft>
                    </a:pPr>
                    <a:r>
                      <a:rPr lang="en-US" sz="3200" kern="100">
                        <a:solidFill>
                          <a:srgbClr val="404040"/>
                        </a:solidFill>
                        <a:effectLst/>
                        <a:latin typeface="Arial Black" panose="020B0A040201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2</a:t>
                    </a:r>
                    <a:endParaRPr lang="zh-TW" sz="2400" kern="100"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9" name="文字方塊 58"/>
                  <p:cNvSpPr txBox="1"/>
                  <p:nvPr/>
                </p:nvSpPr>
                <p:spPr>
                  <a:xfrm>
                    <a:off x="0" y="329184"/>
                    <a:ext cx="357505" cy="32575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spcAft>
                        <a:spcPts val="0"/>
                      </a:spcAft>
                    </a:pPr>
                    <a:r>
                      <a:rPr lang="zh-TW" sz="2800" b="1" kern="100">
                        <a:solidFill>
                          <a:srgbClr val="404040"/>
                        </a:solidFill>
                        <a:effectLst/>
                        <a:ea typeface="微軟正黑體" panose="020B0604030504040204" pitchFamily="34" charset="-120"/>
                        <a:cs typeface="微軟正黑體" panose="020B0604030504040204" pitchFamily="34" charset="-120"/>
                      </a:rPr>
                      <a:t>╳</a:t>
                    </a:r>
                    <a:endParaRPr lang="zh-TW" sz="2400" kern="100"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75" name="直線接點 174"/>
                <p:cNvCxnSpPr/>
                <p:nvPr/>
              </p:nvCxnSpPr>
              <p:spPr>
                <a:xfrm>
                  <a:off x="0" y="1375257"/>
                  <a:ext cx="921716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文字方塊 69"/>
                <p:cNvSpPr txBox="1"/>
                <p:nvPr/>
              </p:nvSpPr>
              <p:spPr>
                <a:xfrm>
                  <a:off x="36576" y="1360627"/>
                  <a:ext cx="731024" cy="402336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spcAft>
                      <a:spcPts val="0"/>
                    </a:spcAft>
                  </a:pPr>
                  <a:r>
                    <a:rPr lang="en-US" sz="3200" kern="100">
                      <a:solidFill>
                        <a:srgbClr val="404040"/>
                      </a:solidFill>
                      <a:effectLst/>
                      <a:latin typeface="Arial Black" panose="020B0A0402010202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1.0</a:t>
                  </a:r>
                  <a:endParaRPr lang="zh-TW" sz="2400" kern="10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9" name="群組 168"/>
              <p:cNvGrpSpPr/>
              <p:nvPr/>
            </p:nvGrpSpPr>
            <p:grpSpPr>
              <a:xfrm>
                <a:off x="190195" y="73152"/>
                <a:ext cx="412750" cy="1748155"/>
                <a:chOff x="0" y="0"/>
                <a:chExt cx="412750" cy="1748155"/>
              </a:xfrm>
            </p:grpSpPr>
            <p:sp>
              <p:nvSpPr>
                <p:cNvPr id="170" name="向右箭號 169"/>
                <p:cNvSpPr/>
                <p:nvPr/>
              </p:nvSpPr>
              <p:spPr>
                <a:xfrm rot="5400000" flipV="1">
                  <a:off x="-667703" y="667703"/>
                  <a:ext cx="1748155" cy="412750"/>
                </a:xfrm>
                <a:prstGeom prst="rightArrow">
                  <a:avLst>
                    <a:gd name="adj1" fmla="val 65412"/>
                    <a:gd name="adj2" fmla="val 57706"/>
                  </a:avLst>
                </a:prstGeom>
                <a:solidFill>
                  <a:srgbClr val="CC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ts val="1400"/>
                    </a:lnSpc>
                    <a:spcAft>
                      <a:spcPts val="0"/>
                    </a:spcAft>
                  </a:pPr>
                  <a:r>
                    <a:rPr lang="en-US" sz="2400" kern="100">
                      <a:solidFill>
                        <a:srgbClr val="404040"/>
                      </a:solidFill>
                      <a:effectLst/>
                      <a:latin typeface="Arial" panose="020B0604020202020204" pitchFamily="34" charset="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 </a:t>
                  </a:r>
                  <a:endParaRPr lang="zh-TW" sz="2400" kern="10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文字方塊 75"/>
                <p:cNvSpPr txBox="1"/>
                <p:nvPr/>
              </p:nvSpPr>
              <p:spPr>
                <a:xfrm>
                  <a:off x="23583" y="159296"/>
                  <a:ext cx="276746" cy="13549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eaVert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ts val="1400"/>
                    </a:lnSpc>
                    <a:spcAft>
                      <a:spcPts val="0"/>
                    </a:spcAft>
                  </a:pPr>
                  <a:r>
                    <a:rPr lang="zh-TW" sz="2400" kern="100" dirty="0">
                      <a:solidFill>
                        <a:srgbClr val="404040"/>
                      </a:solidFill>
                      <a:effectLst/>
                      <a:latin typeface="Arial" panose="020B0604020202020204" pitchFamily="34" charset="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由上往下取整數</a:t>
                  </a:r>
                  <a:endParaRPr lang="zh-TW" sz="2400" kern="100" dirty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ts val="1400"/>
                    </a:lnSpc>
                    <a:spcAft>
                      <a:spcPts val="0"/>
                    </a:spcAft>
                  </a:pPr>
                  <a:r>
                    <a:rPr lang="en-US" sz="2400" kern="100" dirty="0"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 </a:t>
                  </a:r>
                  <a:endParaRPr lang="zh-TW" sz="2400" kern="100" dirty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60" name="群組 159"/>
            <p:cNvGrpSpPr/>
            <p:nvPr/>
          </p:nvGrpSpPr>
          <p:grpSpPr>
            <a:xfrm>
              <a:off x="0" y="0"/>
              <a:ext cx="3065069" cy="2735885"/>
              <a:chOff x="0" y="0"/>
              <a:chExt cx="3065069" cy="2735885"/>
            </a:xfrm>
          </p:grpSpPr>
          <p:sp>
            <p:nvSpPr>
              <p:cNvPr id="161" name="圓角化單一角落矩形 160"/>
              <p:cNvSpPr/>
              <p:nvPr/>
            </p:nvSpPr>
            <p:spPr>
              <a:xfrm>
                <a:off x="0" y="0"/>
                <a:ext cx="888365" cy="256032"/>
              </a:xfrm>
              <a:prstGeom prst="round1Rect">
                <a:avLst>
                  <a:gd name="adj" fmla="val 50000"/>
                </a:avLst>
              </a:prstGeom>
              <a:ln w="12700">
                <a:noFill/>
                <a:prstDash val="dash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  <a:spcAft>
                    <a:spcPts val="0"/>
                  </a:spcAft>
                </a:pPr>
                <a:r>
                  <a:rPr lang="zh-TW" sz="2000" kern="100" dirty="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小數轉換</a:t>
                </a:r>
                <a:endParaRPr lang="zh-TW" sz="2000" kern="1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圓角化單一角落矩形 161"/>
              <p:cNvSpPr/>
              <p:nvPr/>
            </p:nvSpPr>
            <p:spPr>
              <a:xfrm>
                <a:off x="7315" y="248717"/>
                <a:ext cx="3057754" cy="2487168"/>
              </a:xfrm>
              <a:prstGeom prst="round1Rect">
                <a:avLst>
                  <a:gd name="adj" fmla="val 5793"/>
                </a:avLst>
              </a:prstGeom>
              <a:noFill/>
              <a:ln w="12700">
                <a:solidFill>
                  <a:schemeClr val="accent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3600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3235938" y="1225648"/>
            <a:ext cx="4746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十進位轉二進位</a:t>
            </a:r>
            <a:r>
              <a:rPr lang="zh-TW" altLang="zh-TW" sz="20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26.25 = (</a:t>
            </a:r>
            <a:r>
              <a:rPr lang="en-US" altLang="zh-TW" sz="2000" dirty="0">
                <a:solidFill>
                  <a:srgbClr val="FF0066"/>
                </a:solidFill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11010</a:t>
            </a:r>
            <a:r>
              <a:rPr lang="en-US" altLang="zh-TW" sz="2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lang="en-US" altLang="zh-TW" sz="2000" dirty="0">
                <a:solidFill>
                  <a:srgbClr val="00B050"/>
                </a:solidFill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01</a:t>
            </a:r>
            <a:r>
              <a:rPr lang="en-US" altLang="zh-TW" sz="2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2000" baseline="-25000" dirty="0">
                <a:latin typeface="Arial Black" panose="020B0A040201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sz="2000" dirty="0"/>
          </a:p>
        </p:txBody>
      </p:sp>
      <p:sp>
        <p:nvSpPr>
          <p:cNvPr id="32" name="矩形 3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FE04C9D3-4D01-4FC6-AD26-7304527B8651}"/>
              </a:ext>
            </a:extLst>
          </p:cNvPr>
          <p:cNvSpPr/>
          <p:nvPr/>
        </p:nvSpPr>
        <p:spPr>
          <a:xfrm>
            <a:off x="0" y="936000"/>
            <a:ext cx="71047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附錄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8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</TotalTime>
  <Words>2759</Words>
  <Application>Microsoft Office PowerPoint</Application>
  <PresentationFormat>如螢幕大小 (4:3)</PresentationFormat>
  <Paragraphs>752</Paragraphs>
  <Slides>43</Slides>
  <Notes>41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4" baseType="lpstr">
      <vt:lpstr>2_Office 佈景主題</vt:lpstr>
      <vt:lpstr>計算機概論 A</vt:lpstr>
      <vt:lpstr>數字系統與資料表示法</vt:lpstr>
      <vt:lpstr>常用的數字系統</vt:lpstr>
      <vt:lpstr>常用的數字系統與組成符號</vt:lpstr>
      <vt:lpstr>常用的數字系統與組成符號</vt:lpstr>
      <vt:lpstr>數字系統間的轉換</vt:lpstr>
      <vt:lpstr>十進位轉換為二、八、十六進位</vt:lpstr>
      <vt:lpstr>十進位轉換為二進位</vt:lpstr>
      <vt:lpstr>十進位轉換為二進位</vt:lpstr>
      <vt:lpstr>十進位轉換為八進位</vt:lpstr>
      <vt:lpstr>十進位轉換為八進位</vt:lpstr>
      <vt:lpstr>十進位轉換為十六進位</vt:lpstr>
      <vt:lpstr>十進位轉換為十六進位</vt:lpstr>
      <vt:lpstr>二進位轉換為十進位</vt:lpstr>
      <vt:lpstr>二進位轉換為十進位</vt:lpstr>
      <vt:lpstr>二進位轉換為十進位</vt:lpstr>
      <vt:lpstr>二進位轉換為八進位與十六進位</vt:lpstr>
      <vt:lpstr>二進位轉八進位</vt:lpstr>
      <vt:lpstr>二進位轉十六進位</vt:lpstr>
      <vt:lpstr>八進位與十六進位互換</vt:lpstr>
      <vt:lpstr>數值資料表示法</vt:lpstr>
      <vt:lpstr>數值資料表示法</vt:lpstr>
      <vt:lpstr>數值資料表示法</vt:lpstr>
      <vt:lpstr>帶正負符號大小(Sign-Magnitude)</vt:lpstr>
      <vt:lpstr>帶正負符號大小(Sign-Magnitude)</vt:lpstr>
      <vt:lpstr>1’s補數(1's Complement)</vt:lpstr>
      <vt:lpstr>1’s補數(1's Complement)</vt:lpstr>
      <vt:lpstr>2’s補數(2's Complement)</vt:lpstr>
      <vt:lpstr>二進位之1’s補數</vt:lpstr>
      <vt:lpstr>二進位之2’s補數</vt:lpstr>
      <vt:lpstr>二進位之2’s補數</vt:lpstr>
      <vt:lpstr>PowerPoint 簡報</vt:lpstr>
      <vt:lpstr>PowerPoint 簡報</vt:lpstr>
      <vt:lpstr>PowerPoint 簡報</vt:lpstr>
      <vt:lpstr>PowerPoint 簡報</vt:lpstr>
      <vt:lpstr>文字資料表示法</vt:lpstr>
      <vt:lpstr>美國標準資訊交換碼（ASCII）</vt:lpstr>
      <vt:lpstr>ASCII碼一覽表</vt:lpstr>
      <vt:lpstr>EBCDIC碼</vt:lpstr>
      <vt:lpstr>EBCDIC碼</vt:lpstr>
      <vt:lpstr>大五碼（Big5）</vt:lpstr>
      <vt:lpstr>萬國碼（Unicode）</vt:lpstr>
      <vt:lpstr>內碼、外碼、交換碼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Jet</dc:creator>
  <cp:lastModifiedBy>User</cp:lastModifiedBy>
  <cp:revision>246</cp:revision>
  <dcterms:created xsi:type="dcterms:W3CDTF">2015-05-05T16:50:52Z</dcterms:created>
  <dcterms:modified xsi:type="dcterms:W3CDTF">2018-03-06T02:53:33Z</dcterms:modified>
</cp:coreProperties>
</file>