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4" r:id="rId2"/>
  </p:sldMasterIdLst>
  <p:notesMasterIdLst>
    <p:notesMasterId r:id="rId60"/>
  </p:notesMasterIdLst>
  <p:sldIdLst>
    <p:sldId id="256" r:id="rId3"/>
    <p:sldId id="325" r:id="rId4"/>
    <p:sldId id="356" r:id="rId5"/>
    <p:sldId id="340" r:id="rId6"/>
    <p:sldId id="342" r:id="rId7"/>
    <p:sldId id="343" r:id="rId8"/>
    <p:sldId id="368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69" r:id="rId18"/>
    <p:sldId id="370" r:id="rId19"/>
    <p:sldId id="330" r:id="rId20"/>
    <p:sldId id="352" r:id="rId21"/>
    <p:sldId id="353" r:id="rId22"/>
    <p:sldId id="354" r:id="rId23"/>
    <p:sldId id="371" r:id="rId24"/>
    <p:sldId id="397" r:id="rId25"/>
    <p:sldId id="398" r:id="rId26"/>
    <p:sldId id="399" r:id="rId27"/>
    <p:sldId id="400" r:id="rId28"/>
    <p:sldId id="372" r:id="rId29"/>
    <p:sldId id="359" r:id="rId30"/>
    <p:sldId id="360" r:id="rId31"/>
    <p:sldId id="361" r:id="rId32"/>
    <p:sldId id="362" r:id="rId33"/>
    <p:sldId id="363" r:id="rId34"/>
    <p:sldId id="373" r:id="rId35"/>
    <p:sldId id="374" r:id="rId36"/>
    <p:sldId id="375" r:id="rId37"/>
    <p:sldId id="334" r:id="rId38"/>
    <p:sldId id="376" r:id="rId39"/>
    <p:sldId id="377" r:id="rId40"/>
    <p:sldId id="378" r:id="rId41"/>
    <p:sldId id="395" r:id="rId42"/>
    <p:sldId id="396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D7D31"/>
    <a:srgbClr val="0070C0"/>
    <a:srgbClr val="E03030"/>
    <a:srgbClr val="FF5D9F"/>
    <a:srgbClr val="9933FF"/>
    <a:srgbClr val="000000"/>
    <a:srgbClr val="00F26D"/>
    <a:srgbClr val="19FF8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A319-2D37-4D5B-978B-0EFACC101C73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FA23-B990-4470-9A76-0E10C29934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6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76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2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1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245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4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4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97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6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10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9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41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380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9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624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58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3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240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90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537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69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188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31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652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15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76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81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690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97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17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0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66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20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025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03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42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68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1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282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29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905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0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正確 </a:t>
            </a:r>
            <a:r>
              <a:rPr lang="en-US" altLang="zh-TW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927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635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599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31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8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1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54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9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08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 flipH="1" flipV="1">
            <a:off x="0" y="6274820"/>
            <a:ext cx="6489700" cy="6190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 userDrawn="1"/>
        </p:nvSpPr>
        <p:spPr>
          <a:xfrm>
            <a:off x="0" y="1522771"/>
            <a:ext cx="9144000" cy="1987191"/>
          </a:xfrm>
          <a:custGeom>
            <a:avLst/>
            <a:gdLst>
              <a:gd name="connsiteX0" fmla="*/ 0 w 9144000"/>
              <a:gd name="connsiteY0" fmla="*/ 0 h 1987191"/>
              <a:gd name="connsiteX1" fmla="*/ 698800 w 9144000"/>
              <a:gd name="connsiteY1" fmla="*/ 0 h 1987191"/>
              <a:gd name="connsiteX2" fmla="*/ 202002 w 9144000"/>
              <a:gd name="connsiteY2" fmla="*/ 1987190 h 1987191"/>
              <a:gd name="connsiteX3" fmla="*/ 2273297 w 9144000"/>
              <a:gd name="connsiteY3" fmla="*/ 1987190 h 1987191"/>
              <a:gd name="connsiteX4" fmla="*/ 2770094 w 9144000"/>
              <a:gd name="connsiteY4" fmla="*/ 0 h 1987191"/>
              <a:gd name="connsiteX5" fmla="*/ 9144000 w 9144000"/>
              <a:gd name="connsiteY5" fmla="*/ 0 h 1987191"/>
              <a:gd name="connsiteX6" fmla="*/ 9144000 w 9144000"/>
              <a:gd name="connsiteY6" fmla="*/ 1987191 h 1987191"/>
              <a:gd name="connsiteX7" fmla="*/ 0 w 9144000"/>
              <a:gd name="connsiteY7" fmla="*/ 1987191 h 1987191"/>
              <a:gd name="connsiteX8" fmla="*/ 0 w 9144000"/>
              <a:gd name="connsiteY8" fmla="*/ 0 h 198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987191">
                <a:moveTo>
                  <a:pt x="0" y="0"/>
                </a:moveTo>
                <a:lnTo>
                  <a:pt x="698800" y="0"/>
                </a:lnTo>
                <a:lnTo>
                  <a:pt x="202002" y="1987190"/>
                </a:lnTo>
                <a:lnTo>
                  <a:pt x="2273297" y="1987190"/>
                </a:lnTo>
                <a:lnTo>
                  <a:pt x="2770094" y="0"/>
                </a:lnTo>
                <a:lnTo>
                  <a:pt x="9144000" y="0"/>
                </a:lnTo>
                <a:lnTo>
                  <a:pt x="9144000" y="1987191"/>
                </a:lnTo>
                <a:lnTo>
                  <a:pt x="0" y="19871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482" y="3509961"/>
            <a:ext cx="721905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014D876-D0A0-42F8-90DA-C251485D7837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577" y="6476037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434" y="1522771"/>
            <a:ext cx="6302647" cy="198719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879" y="1833197"/>
            <a:ext cx="1505479" cy="136633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22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flipV="1">
            <a:off x="0" y="0"/>
            <a:ext cx="9144000" cy="416859"/>
          </a:xfrm>
          <a:custGeom>
            <a:avLst/>
            <a:gdLst>
              <a:gd name="connsiteX0" fmla="*/ 0 w 9144000"/>
              <a:gd name="connsiteY0" fmla="*/ 416859 h 416859"/>
              <a:gd name="connsiteX1" fmla="*/ 208430 w 9144000"/>
              <a:gd name="connsiteY1" fmla="*/ 416859 h 416859"/>
              <a:gd name="connsiteX2" fmla="*/ 2700616 w 9144000"/>
              <a:gd name="connsiteY2" fmla="*/ 416859 h 416859"/>
              <a:gd name="connsiteX3" fmla="*/ 9144000 w 9144000"/>
              <a:gd name="connsiteY3" fmla="*/ 416859 h 416859"/>
              <a:gd name="connsiteX4" fmla="*/ 9144000 w 9144000"/>
              <a:gd name="connsiteY4" fmla="*/ 256136 h 416859"/>
              <a:gd name="connsiteX5" fmla="*/ 2770095 w 9144000"/>
              <a:gd name="connsiteY5" fmla="*/ 256136 h 416859"/>
              <a:gd name="connsiteX6" fmla="*/ 2770095 w 9144000"/>
              <a:gd name="connsiteY6" fmla="*/ 208430 h 416859"/>
              <a:gd name="connsiteX7" fmla="*/ 2561665 w 9144000"/>
              <a:gd name="connsiteY7" fmla="*/ 0 h 416859"/>
              <a:gd name="connsiteX8" fmla="*/ 69478 w 9144000"/>
              <a:gd name="connsiteY8" fmla="*/ 0 h 416859"/>
              <a:gd name="connsiteX9" fmla="*/ 0 w 9144000"/>
              <a:gd name="connsiteY9" fmla="*/ 69478 h 416859"/>
              <a:gd name="connsiteX10" fmla="*/ 0 w 9144000"/>
              <a:gd name="connsiteY10" fmla="*/ 208429 h 416859"/>
              <a:gd name="connsiteX11" fmla="*/ 9632 w 9144000"/>
              <a:gd name="connsiteY11" fmla="*/ 256136 h 416859"/>
              <a:gd name="connsiteX12" fmla="*/ 0 w 9144000"/>
              <a:gd name="connsiteY12" fmla="*/ 256136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16859">
                <a:moveTo>
                  <a:pt x="0" y="416859"/>
                </a:moveTo>
                <a:lnTo>
                  <a:pt x="208430" y="416859"/>
                </a:lnTo>
                <a:lnTo>
                  <a:pt x="2700616" y="416859"/>
                </a:lnTo>
                <a:lnTo>
                  <a:pt x="9144000" y="416859"/>
                </a:lnTo>
                <a:lnTo>
                  <a:pt x="9144000" y="256136"/>
                </a:lnTo>
                <a:lnTo>
                  <a:pt x="2770095" y="256136"/>
                </a:lnTo>
                <a:lnTo>
                  <a:pt x="2770095" y="208430"/>
                </a:lnTo>
                <a:cubicBezTo>
                  <a:pt x="2770095" y="93317"/>
                  <a:pt x="2676778" y="0"/>
                  <a:pt x="2561665" y="0"/>
                </a:cubicBezTo>
                <a:lnTo>
                  <a:pt x="69478" y="0"/>
                </a:lnTo>
                <a:cubicBezTo>
                  <a:pt x="31106" y="0"/>
                  <a:pt x="0" y="31106"/>
                  <a:pt x="0" y="69478"/>
                </a:cubicBezTo>
                <a:lnTo>
                  <a:pt x="0" y="208429"/>
                </a:lnTo>
                <a:lnTo>
                  <a:pt x="9632" y="256136"/>
                </a:lnTo>
                <a:lnTo>
                  <a:pt x="0" y="256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 flipH="1" flipV="1">
            <a:off x="0" y="5968548"/>
            <a:ext cx="9144000" cy="889452"/>
            <a:chOff x="0" y="4418633"/>
            <a:chExt cx="9144000" cy="889452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4431333"/>
              <a:ext cx="9144000" cy="5228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 userDrawn="1"/>
          </p:nvSpPr>
          <p:spPr>
            <a:xfrm flipV="1">
              <a:off x="0" y="4418633"/>
              <a:ext cx="9144000" cy="889452"/>
            </a:xfrm>
            <a:custGeom>
              <a:avLst/>
              <a:gdLst>
                <a:gd name="connsiteX0" fmla="*/ 0 w 9144000"/>
                <a:gd name="connsiteY0" fmla="*/ 416859 h 416859"/>
                <a:gd name="connsiteX1" fmla="*/ 208430 w 9144000"/>
                <a:gd name="connsiteY1" fmla="*/ 416859 h 416859"/>
                <a:gd name="connsiteX2" fmla="*/ 2700616 w 9144000"/>
                <a:gd name="connsiteY2" fmla="*/ 416859 h 416859"/>
                <a:gd name="connsiteX3" fmla="*/ 9144000 w 9144000"/>
                <a:gd name="connsiteY3" fmla="*/ 416859 h 416859"/>
                <a:gd name="connsiteX4" fmla="*/ 9144000 w 9144000"/>
                <a:gd name="connsiteY4" fmla="*/ 256136 h 416859"/>
                <a:gd name="connsiteX5" fmla="*/ 2770095 w 9144000"/>
                <a:gd name="connsiteY5" fmla="*/ 256136 h 416859"/>
                <a:gd name="connsiteX6" fmla="*/ 2770095 w 9144000"/>
                <a:gd name="connsiteY6" fmla="*/ 208430 h 416859"/>
                <a:gd name="connsiteX7" fmla="*/ 2561665 w 9144000"/>
                <a:gd name="connsiteY7" fmla="*/ 0 h 416859"/>
                <a:gd name="connsiteX8" fmla="*/ 69478 w 9144000"/>
                <a:gd name="connsiteY8" fmla="*/ 0 h 416859"/>
                <a:gd name="connsiteX9" fmla="*/ 0 w 9144000"/>
                <a:gd name="connsiteY9" fmla="*/ 69478 h 416859"/>
                <a:gd name="connsiteX10" fmla="*/ 0 w 9144000"/>
                <a:gd name="connsiteY10" fmla="*/ 208429 h 416859"/>
                <a:gd name="connsiteX11" fmla="*/ 9632 w 9144000"/>
                <a:gd name="connsiteY11" fmla="*/ 256136 h 416859"/>
                <a:gd name="connsiteX12" fmla="*/ 0 w 9144000"/>
                <a:gd name="connsiteY12" fmla="*/ 256136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0" h="416859">
                  <a:moveTo>
                    <a:pt x="0" y="416859"/>
                  </a:moveTo>
                  <a:lnTo>
                    <a:pt x="208430" y="416859"/>
                  </a:lnTo>
                  <a:lnTo>
                    <a:pt x="2700616" y="416859"/>
                  </a:lnTo>
                  <a:lnTo>
                    <a:pt x="9144000" y="416859"/>
                  </a:lnTo>
                  <a:lnTo>
                    <a:pt x="9144000" y="256136"/>
                  </a:lnTo>
                  <a:lnTo>
                    <a:pt x="2770095" y="256136"/>
                  </a:lnTo>
                  <a:lnTo>
                    <a:pt x="2770095" y="208430"/>
                  </a:lnTo>
                  <a:cubicBezTo>
                    <a:pt x="2770095" y="93317"/>
                    <a:pt x="2676778" y="0"/>
                    <a:pt x="2561665" y="0"/>
                  </a:cubicBezTo>
                  <a:lnTo>
                    <a:pt x="69478" y="0"/>
                  </a:lnTo>
                  <a:cubicBezTo>
                    <a:pt x="31106" y="0"/>
                    <a:pt x="0" y="31106"/>
                    <a:pt x="0" y="69478"/>
                  </a:cubicBezTo>
                  <a:lnTo>
                    <a:pt x="0" y="208429"/>
                  </a:lnTo>
                  <a:lnTo>
                    <a:pt x="9632" y="256136"/>
                  </a:lnTo>
                  <a:lnTo>
                    <a:pt x="0" y="25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flipH="1" flipV="1">
            <a:off x="0" y="6581558"/>
            <a:ext cx="9144000" cy="56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 userDrawn="1"/>
        </p:nvCxnSpPr>
        <p:spPr>
          <a:xfrm>
            <a:off x="0" y="6678877"/>
            <a:ext cx="9144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 userDrawn="1"/>
        </p:nvCxnSpPr>
        <p:spPr>
          <a:xfrm>
            <a:off x="2756647" y="121194"/>
            <a:ext cx="64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7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F8844465-473F-498B-AB84-104344E99BEF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7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ACE3B91D-7F7E-4B4E-9FD3-0162278144B3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95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37EC35A-A4FD-437D-BDC1-69749181C4B5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2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993B1F09-7248-42FD-A2F5-55E333309080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41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 flipH="1" flipV="1">
            <a:off x="0" y="6274820"/>
            <a:ext cx="6489700" cy="6190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手繪多邊形 14"/>
          <p:cNvSpPr/>
          <p:nvPr userDrawn="1"/>
        </p:nvSpPr>
        <p:spPr>
          <a:xfrm>
            <a:off x="0" y="1522771"/>
            <a:ext cx="9144000" cy="1987191"/>
          </a:xfrm>
          <a:custGeom>
            <a:avLst/>
            <a:gdLst>
              <a:gd name="connsiteX0" fmla="*/ 0 w 9144000"/>
              <a:gd name="connsiteY0" fmla="*/ 0 h 1987191"/>
              <a:gd name="connsiteX1" fmla="*/ 698800 w 9144000"/>
              <a:gd name="connsiteY1" fmla="*/ 0 h 1987191"/>
              <a:gd name="connsiteX2" fmla="*/ 202002 w 9144000"/>
              <a:gd name="connsiteY2" fmla="*/ 1987190 h 1987191"/>
              <a:gd name="connsiteX3" fmla="*/ 2273297 w 9144000"/>
              <a:gd name="connsiteY3" fmla="*/ 1987190 h 1987191"/>
              <a:gd name="connsiteX4" fmla="*/ 2770094 w 9144000"/>
              <a:gd name="connsiteY4" fmla="*/ 0 h 1987191"/>
              <a:gd name="connsiteX5" fmla="*/ 9144000 w 9144000"/>
              <a:gd name="connsiteY5" fmla="*/ 0 h 1987191"/>
              <a:gd name="connsiteX6" fmla="*/ 9144000 w 9144000"/>
              <a:gd name="connsiteY6" fmla="*/ 1987191 h 1987191"/>
              <a:gd name="connsiteX7" fmla="*/ 0 w 9144000"/>
              <a:gd name="connsiteY7" fmla="*/ 1987191 h 1987191"/>
              <a:gd name="connsiteX8" fmla="*/ 0 w 9144000"/>
              <a:gd name="connsiteY8" fmla="*/ 0 h 198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987191">
                <a:moveTo>
                  <a:pt x="0" y="0"/>
                </a:moveTo>
                <a:lnTo>
                  <a:pt x="698800" y="0"/>
                </a:lnTo>
                <a:lnTo>
                  <a:pt x="202002" y="1987190"/>
                </a:lnTo>
                <a:lnTo>
                  <a:pt x="2273297" y="1987190"/>
                </a:lnTo>
                <a:lnTo>
                  <a:pt x="2770094" y="0"/>
                </a:lnTo>
                <a:lnTo>
                  <a:pt x="9144000" y="0"/>
                </a:lnTo>
                <a:lnTo>
                  <a:pt x="9144000" y="1987191"/>
                </a:lnTo>
                <a:lnTo>
                  <a:pt x="0" y="19871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482" y="3509961"/>
            <a:ext cx="721905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6B1224EC-9817-4ABD-9812-1FE66AD487AC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577" y="6476037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434" y="1522771"/>
            <a:ext cx="6302647" cy="198719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879" y="1833197"/>
            <a:ext cx="1505479" cy="136633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22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手繪多邊形 12"/>
          <p:cNvSpPr/>
          <p:nvPr userDrawn="1"/>
        </p:nvSpPr>
        <p:spPr>
          <a:xfrm flipV="1">
            <a:off x="0" y="0"/>
            <a:ext cx="9144000" cy="416859"/>
          </a:xfrm>
          <a:custGeom>
            <a:avLst/>
            <a:gdLst>
              <a:gd name="connsiteX0" fmla="*/ 0 w 9144000"/>
              <a:gd name="connsiteY0" fmla="*/ 416859 h 416859"/>
              <a:gd name="connsiteX1" fmla="*/ 208430 w 9144000"/>
              <a:gd name="connsiteY1" fmla="*/ 416859 h 416859"/>
              <a:gd name="connsiteX2" fmla="*/ 2700616 w 9144000"/>
              <a:gd name="connsiteY2" fmla="*/ 416859 h 416859"/>
              <a:gd name="connsiteX3" fmla="*/ 9144000 w 9144000"/>
              <a:gd name="connsiteY3" fmla="*/ 416859 h 416859"/>
              <a:gd name="connsiteX4" fmla="*/ 9144000 w 9144000"/>
              <a:gd name="connsiteY4" fmla="*/ 256136 h 416859"/>
              <a:gd name="connsiteX5" fmla="*/ 2770095 w 9144000"/>
              <a:gd name="connsiteY5" fmla="*/ 256136 h 416859"/>
              <a:gd name="connsiteX6" fmla="*/ 2770095 w 9144000"/>
              <a:gd name="connsiteY6" fmla="*/ 208430 h 416859"/>
              <a:gd name="connsiteX7" fmla="*/ 2561665 w 9144000"/>
              <a:gd name="connsiteY7" fmla="*/ 0 h 416859"/>
              <a:gd name="connsiteX8" fmla="*/ 69478 w 9144000"/>
              <a:gd name="connsiteY8" fmla="*/ 0 h 416859"/>
              <a:gd name="connsiteX9" fmla="*/ 0 w 9144000"/>
              <a:gd name="connsiteY9" fmla="*/ 69478 h 416859"/>
              <a:gd name="connsiteX10" fmla="*/ 0 w 9144000"/>
              <a:gd name="connsiteY10" fmla="*/ 208429 h 416859"/>
              <a:gd name="connsiteX11" fmla="*/ 9632 w 9144000"/>
              <a:gd name="connsiteY11" fmla="*/ 256136 h 416859"/>
              <a:gd name="connsiteX12" fmla="*/ 0 w 9144000"/>
              <a:gd name="connsiteY12" fmla="*/ 256136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16859">
                <a:moveTo>
                  <a:pt x="0" y="416859"/>
                </a:moveTo>
                <a:lnTo>
                  <a:pt x="208430" y="416859"/>
                </a:lnTo>
                <a:lnTo>
                  <a:pt x="2700616" y="416859"/>
                </a:lnTo>
                <a:lnTo>
                  <a:pt x="9144000" y="416859"/>
                </a:lnTo>
                <a:lnTo>
                  <a:pt x="9144000" y="256136"/>
                </a:lnTo>
                <a:lnTo>
                  <a:pt x="2770095" y="256136"/>
                </a:lnTo>
                <a:lnTo>
                  <a:pt x="2770095" y="208430"/>
                </a:lnTo>
                <a:cubicBezTo>
                  <a:pt x="2770095" y="93317"/>
                  <a:pt x="2676778" y="0"/>
                  <a:pt x="2561665" y="0"/>
                </a:cubicBezTo>
                <a:lnTo>
                  <a:pt x="69478" y="0"/>
                </a:lnTo>
                <a:cubicBezTo>
                  <a:pt x="31106" y="0"/>
                  <a:pt x="0" y="31106"/>
                  <a:pt x="0" y="69478"/>
                </a:cubicBezTo>
                <a:lnTo>
                  <a:pt x="0" y="208429"/>
                </a:lnTo>
                <a:lnTo>
                  <a:pt x="9632" y="256136"/>
                </a:lnTo>
                <a:lnTo>
                  <a:pt x="0" y="256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8" name="群組 17"/>
          <p:cNvGrpSpPr/>
          <p:nvPr userDrawn="1"/>
        </p:nvGrpSpPr>
        <p:grpSpPr>
          <a:xfrm flipH="1" flipV="1">
            <a:off x="0" y="5968548"/>
            <a:ext cx="9144000" cy="889452"/>
            <a:chOff x="0" y="4418633"/>
            <a:chExt cx="9144000" cy="889452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4431333"/>
              <a:ext cx="9144000" cy="5228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手繪多邊形 16"/>
            <p:cNvSpPr/>
            <p:nvPr userDrawn="1"/>
          </p:nvSpPr>
          <p:spPr>
            <a:xfrm flipV="1">
              <a:off x="0" y="4418633"/>
              <a:ext cx="9144000" cy="889452"/>
            </a:xfrm>
            <a:custGeom>
              <a:avLst/>
              <a:gdLst>
                <a:gd name="connsiteX0" fmla="*/ 0 w 9144000"/>
                <a:gd name="connsiteY0" fmla="*/ 416859 h 416859"/>
                <a:gd name="connsiteX1" fmla="*/ 208430 w 9144000"/>
                <a:gd name="connsiteY1" fmla="*/ 416859 h 416859"/>
                <a:gd name="connsiteX2" fmla="*/ 2700616 w 9144000"/>
                <a:gd name="connsiteY2" fmla="*/ 416859 h 416859"/>
                <a:gd name="connsiteX3" fmla="*/ 9144000 w 9144000"/>
                <a:gd name="connsiteY3" fmla="*/ 416859 h 416859"/>
                <a:gd name="connsiteX4" fmla="*/ 9144000 w 9144000"/>
                <a:gd name="connsiteY4" fmla="*/ 256136 h 416859"/>
                <a:gd name="connsiteX5" fmla="*/ 2770095 w 9144000"/>
                <a:gd name="connsiteY5" fmla="*/ 256136 h 416859"/>
                <a:gd name="connsiteX6" fmla="*/ 2770095 w 9144000"/>
                <a:gd name="connsiteY6" fmla="*/ 208430 h 416859"/>
                <a:gd name="connsiteX7" fmla="*/ 2561665 w 9144000"/>
                <a:gd name="connsiteY7" fmla="*/ 0 h 416859"/>
                <a:gd name="connsiteX8" fmla="*/ 69478 w 9144000"/>
                <a:gd name="connsiteY8" fmla="*/ 0 h 416859"/>
                <a:gd name="connsiteX9" fmla="*/ 0 w 9144000"/>
                <a:gd name="connsiteY9" fmla="*/ 69478 h 416859"/>
                <a:gd name="connsiteX10" fmla="*/ 0 w 9144000"/>
                <a:gd name="connsiteY10" fmla="*/ 208429 h 416859"/>
                <a:gd name="connsiteX11" fmla="*/ 9632 w 9144000"/>
                <a:gd name="connsiteY11" fmla="*/ 256136 h 416859"/>
                <a:gd name="connsiteX12" fmla="*/ 0 w 9144000"/>
                <a:gd name="connsiteY12" fmla="*/ 256136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0" h="416859">
                  <a:moveTo>
                    <a:pt x="0" y="416859"/>
                  </a:moveTo>
                  <a:lnTo>
                    <a:pt x="208430" y="416859"/>
                  </a:lnTo>
                  <a:lnTo>
                    <a:pt x="2700616" y="416859"/>
                  </a:lnTo>
                  <a:lnTo>
                    <a:pt x="9144000" y="416859"/>
                  </a:lnTo>
                  <a:lnTo>
                    <a:pt x="9144000" y="256136"/>
                  </a:lnTo>
                  <a:lnTo>
                    <a:pt x="2770095" y="256136"/>
                  </a:lnTo>
                  <a:lnTo>
                    <a:pt x="2770095" y="208430"/>
                  </a:lnTo>
                  <a:cubicBezTo>
                    <a:pt x="2770095" y="93317"/>
                    <a:pt x="2676778" y="0"/>
                    <a:pt x="2561665" y="0"/>
                  </a:cubicBezTo>
                  <a:lnTo>
                    <a:pt x="69478" y="0"/>
                  </a:lnTo>
                  <a:cubicBezTo>
                    <a:pt x="31106" y="0"/>
                    <a:pt x="0" y="31106"/>
                    <a:pt x="0" y="69478"/>
                  </a:cubicBezTo>
                  <a:lnTo>
                    <a:pt x="0" y="208429"/>
                  </a:lnTo>
                  <a:lnTo>
                    <a:pt x="9632" y="256136"/>
                  </a:lnTo>
                  <a:lnTo>
                    <a:pt x="0" y="25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矩形 18"/>
          <p:cNvSpPr/>
          <p:nvPr userDrawn="1"/>
        </p:nvSpPr>
        <p:spPr>
          <a:xfrm flipH="1" flipV="1">
            <a:off x="0" y="6581558"/>
            <a:ext cx="9144000" cy="56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21" name="直線接點 20"/>
          <p:cNvCxnSpPr/>
          <p:nvPr userDrawn="1"/>
        </p:nvCxnSpPr>
        <p:spPr>
          <a:xfrm>
            <a:off x="0" y="6678877"/>
            <a:ext cx="9144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 userDrawn="1"/>
        </p:nvCxnSpPr>
        <p:spPr>
          <a:xfrm>
            <a:off x="2756647" y="121194"/>
            <a:ext cx="64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2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41" y="1215340"/>
            <a:ext cx="7234519" cy="5131671"/>
          </a:xfrm>
        </p:spPr>
        <p:txBody>
          <a:bodyPr/>
          <a:lstStyle>
            <a:lvl2pPr>
              <a:defRPr sz="3200" b="1"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3216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1EB50C6-2FA8-4443-BA58-09FCA904B83F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1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1930204"/>
            <a:ext cx="6750425" cy="4416808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="1" baseline="0">
                <a:solidFill>
                  <a:srgbClr val="0070C0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041" y="1119366"/>
            <a:ext cx="871804" cy="810838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8CE307B-0B0A-4023-9F4E-CD537B782936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2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306" y="1131515"/>
            <a:ext cx="6937282" cy="186338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306" y="3110287"/>
            <a:ext cx="6937282" cy="3196384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75D78D7-1C4C-4AE5-8142-3E671080DE72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5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05D265F-A5CB-4709-86E6-01BEC295F4DE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2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D3628CF-9F7D-42DC-AFA1-706779CC3831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153" y="1215340"/>
            <a:ext cx="7860907" cy="5131671"/>
          </a:xfrm>
        </p:spPr>
        <p:txBody>
          <a:bodyPr/>
          <a:lstStyle>
            <a:lvl1pPr>
              <a:defRPr sz="2800">
                <a:solidFill>
                  <a:srgbClr val="0070C0"/>
                </a:solidFill>
              </a:defRPr>
            </a:lvl1pPr>
            <a:lvl2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3216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C4C8784-2C92-4102-96D6-CEAD025FAB0D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0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C6112EC-0BB8-41A5-ABA7-642FA155FD03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59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D3D8A86-4450-495C-8584-029C00AA174A}" type="datetime1">
              <a:rPr lang="zh-TW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2018/3/8</a:t>
            </a:fld>
            <a:endParaRPr lang="zh-TW" alt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423"/>
            <a:ext cx="9291918" cy="557515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2540000" y="1076512"/>
            <a:ext cx="6120000" cy="32160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04120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860CC67-A426-41F4-8F5D-02B27B96772F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1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16D5A287-B30F-41C7-A552-2AB734D3E643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08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B8A63050-4FD1-4127-9A76-36532909316F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68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9025BA2A-8C3B-4580-8FE6-D422916BC96C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959B14D-7E45-4E75-8553-D74EF47692A6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1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1930204"/>
            <a:ext cx="6750425" cy="4416808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="1" baseline="0">
                <a:solidFill>
                  <a:srgbClr val="0070C0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041" y="1119366"/>
            <a:ext cx="871804" cy="810838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CD44AC-93D6-4A60-992B-6611B1D997BD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9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306" y="1131515"/>
            <a:ext cx="6937282" cy="186338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306" y="3110287"/>
            <a:ext cx="6937282" cy="3196384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19C3304-8EBB-4DEC-AD16-7C2E1ABE50C6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1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9698085-3750-4035-83A0-B43919EDFCA2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6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0D3C5B0-2109-40E1-BE56-B59B463FB68B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08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E21D900-690B-40BF-B185-86CCF00A8F59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4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06CEA68-E8AA-42A1-BE63-6D0DD1837C7B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7" y="121023"/>
            <a:ext cx="8193741" cy="4916245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362512" y="1076512"/>
            <a:ext cx="5297488" cy="28098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1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02E2B86-10E9-4072-A855-43418978C847}" type="datetime1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10475" y="0"/>
            <a:ext cx="8433525" cy="9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475" y="26895"/>
            <a:ext cx="8433525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82" y="1442109"/>
            <a:ext cx="7961860" cy="490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710475" y="6562165"/>
            <a:ext cx="8433525" cy="295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10323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-9525" y="936000"/>
            <a:ext cx="720000" cy="5922000"/>
          </a:xfrm>
          <a:prstGeom prst="rect">
            <a:avLst/>
          </a:prstGeom>
          <a:solidFill>
            <a:srgbClr val="2B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00" y="238125"/>
            <a:ext cx="531746" cy="4826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0475" y="6532095"/>
            <a:ext cx="1032329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58F3CEB9-3FCB-4B00-828C-18FBD1349977}" type="datetime1">
              <a:rPr lang="zh-TW" altLang="en-US" smtClean="0"/>
              <a:pPr/>
              <a:t>2018/3/8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47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73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/>
          </a:solidFill>
          <a:latin typeface="Arial Black" panose="020B0A040201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0" indent="0" algn="just" defTabSz="914400" rtl="0" eaLnBrk="1" latinLnBrk="0" hangingPunct="1">
        <a:lnSpc>
          <a:spcPts val="3800"/>
        </a:lnSpc>
        <a:spcBef>
          <a:spcPts val="1800"/>
        </a:spcBef>
        <a:buFont typeface="Arial" panose="020B0604020202020204" pitchFamily="34" charset="0"/>
        <a:buNone/>
        <a:defRPr sz="2600" b="1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4572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60000" y="0"/>
            <a:ext cx="7884000" cy="9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000" y="26895"/>
            <a:ext cx="7884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883" y="1267181"/>
            <a:ext cx="7207624" cy="490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260000" y="6562165"/>
            <a:ext cx="7884000" cy="295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936000"/>
            <a:ext cx="1260000" cy="5922000"/>
          </a:xfrm>
          <a:prstGeom prst="rect">
            <a:avLst/>
          </a:prstGeom>
          <a:solidFill>
            <a:srgbClr val="2B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854" y="64821"/>
            <a:ext cx="870317" cy="789879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10323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4F38C7E9-0C0C-4EC2-82C8-990D6FBD6922}" type="datetime1">
              <a:rPr lang="zh-TW" altLang="en-US" smtClean="0">
                <a:solidFill>
                  <a:prstClr val="white"/>
                </a:solidFill>
              </a:rPr>
              <a:t>2018/3/8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>
                <a:solidFill>
                  <a:prstClr val="black">
                    <a:lumMod val="50000"/>
                    <a:lumOff val="50000"/>
                  </a:prstClr>
                </a:solidFill>
              </a:rPr>
              <a:t>計算機概論 </a:t>
            </a:r>
            <a:r>
              <a:rPr lang="en-US" altLang="zh-TW">
                <a:solidFill>
                  <a:prstClr val="black">
                    <a:lumMod val="50000"/>
                    <a:lumOff val="50000"/>
                  </a:prstClr>
                </a:solidFill>
              </a:rPr>
              <a:t>A (</a:t>
            </a:r>
            <a:r>
              <a:rPr lang="en-US" altLang="zh-TW" dirty="0">
                <a:solidFill>
                  <a:prstClr val="black">
                    <a:lumMod val="50000"/>
                    <a:lumOff val="50000"/>
                  </a:prstClr>
                </a:solidFill>
              </a:rPr>
              <a:t>PC05123A)</a:t>
            </a:r>
            <a:endParaRPr lang="zh-TW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10323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/>
          </a:solidFill>
          <a:latin typeface="Arial Black" panose="020B0A040201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32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4572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10.png"/><Relationship Id="rId7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3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3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7.png"/><Relationship Id="rId7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iff"/><Relationship Id="rId3" Type="http://schemas.openxmlformats.org/officeDocument/2006/relationships/image" Target="../media/image21.tiff"/><Relationship Id="rId7" Type="http://schemas.openxmlformats.org/officeDocument/2006/relationships/image" Target="../media/image25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slide" Target="slide36.xml"/><Relationship Id="rId5" Type="http://schemas.openxmlformats.org/officeDocument/2006/relationships/image" Target="../media/image23.tiff"/><Relationship Id="rId10" Type="http://schemas.openxmlformats.org/officeDocument/2006/relationships/slide" Target="slide18.xml"/><Relationship Id="rId4" Type="http://schemas.openxmlformats.org/officeDocument/2006/relationships/image" Target="../media/image22.tiff"/><Relationship Id="rId9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42.xml"/><Relationship Id="rId7" Type="http://schemas.openxmlformats.org/officeDocument/2006/relationships/slide" Target="slide1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0.xml"/><Relationship Id="rId4" Type="http://schemas.openxmlformats.org/officeDocument/2006/relationships/slide" Target="slide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59105" y="3577196"/>
            <a:ext cx="6869435" cy="2931181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>
                <a:solidFill>
                  <a:srgbClr val="FF0066"/>
                </a:solidFill>
              </a:rPr>
              <a:t>CH 5  </a:t>
            </a:r>
            <a:r>
              <a:rPr lang="zh-TW" altLang="en-US" sz="3200" b="1">
                <a:solidFill>
                  <a:srgbClr val="FF0066"/>
                </a:solidFill>
              </a:rPr>
              <a:t>資訊安全</a:t>
            </a:r>
            <a:r>
              <a:rPr lang="zh-TW" altLang="en-US" sz="3200" b="1" dirty="0">
                <a:solidFill>
                  <a:srgbClr val="FF0066"/>
                </a:solidFill>
              </a:rPr>
              <a:t>與倫理</a:t>
            </a:r>
            <a:endParaRPr lang="en-US" altLang="zh-TW" sz="3200" b="1" dirty="0">
              <a:solidFill>
                <a:srgbClr val="FF0066"/>
              </a:solidFill>
            </a:endParaRPr>
          </a:p>
          <a:p>
            <a:pPr algn="l"/>
            <a:r>
              <a:rPr lang="en-US" altLang="zh-TW" sz="2800"/>
              <a:t>5-1 </a:t>
            </a:r>
            <a:r>
              <a:rPr lang="zh-TW" altLang="en-US" sz="2800"/>
              <a:t>資訊安全</a:t>
            </a:r>
            <a:r>
              <a:rPr lang="zh-TW" altLang="en-US" sz="2800" dirty="0"/>
              <a:t>與保護</a:t>
            </a:r>
            <a:endParaRPr lang="en-US" altLang="zh-TW" sz="2800" dirty="0"/>
          </a:p>
          <a:p>
            <a:pPr algn="l"/>
            <a:r>
              <a:rPr lang="en-US" altLang="zh-TW" sz="2800"/>
              <a:t>5-2 </a:t>
            </a:r>
            <a:r>
              <a:rPr lang="zh-TW" altLang="en-US" sz="2800"/>
              <a:t>電腦</a:t>
            </a:r>
            <a:r>
              <a:rPr lang="zh-TW" altLang="en-US" sz="2800" dirty="0"/>
              <a:t>軟體授權與著作權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95282" y="1522771"/>
            <a:ext cx="6517799" cy="1987190"/>
          </a:xfrm>
        </p:spPr>
        <p:txBody>
          <a:bodyPr anchor="ctr">
            <a:normAutofit/>
          </a:bodyPr>
          <a:lstStyle/>
          <a:p>
            <a:r>
              <a:rPr lang="zh-TW" altLang="en-US" sz="8000"/>
              <a:t>計算機概論 </a:t>
            </a:r>
            <a:r>
              <a:rPr lang="en-US" altLang="zh-TW" sz="8000"/>
              <a:t>A</a:t>
            </a:r>
            <a:endParaRPr lang="zh-TW" altLang="en-US" sz="8000" dirty="0"/>
          </a:p>
        </p:txBody>
      </p:sp>
      <p:sp>
        <p:nvSpPr>
          <p:cNvPr id="6" name="矩形 5"/>
          <p:cNvSpPr/>
          <p:nvPr/>
        </p:nvSpPr>
        <p:spPr>
          <a:xfrm>
            <a:off x="6410006" y="6127234"/>
            <a:ext cx="2659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計算機概論 </a:t>
            </a:r>
            <a:r>
              <a:rPr lang="en-US" altLang="zh-TW" sz="1600" b="1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A (</a:t>
            </a:r>
            <a:r>
              <a:rPr lang="en-US" altLang="zh-TW" sz="1600" b="1" dirty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PC05123)</a:t>
            </a:r>
            <a:endParaRPr lang="zh-TW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安裝防毒軟體與設定防火牆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4405" y="1215340"/>
            <a:ext cx="7647709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安裝防毒軟體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可以減少惡意程式感染與破壞資料的</a:t>
            </a:r>
            <a:r>
              <a:rPr lang="zh-TW" altLang="en-US" sz="2600" b="1" dirty="0" smtClean="0">
                <a:solidFill>
                  <a:srgbClr val="0070C0"/>
                </a:solidFill>
                <a:latin typeface="微軟正黑體" panose="020B0604030504040204" pitchFamily="34" charset="-120"/>
              </a:rPr>
              <a:t>機率。</a:t>
            </a:r>
            <a:endParaRPr lang="en-US" altLang="zh-TW" sz="2600" b="1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像是賽門鐵克</a:t>
            </a:r>
            <a:r>
              <a:rPr lang="en-US" altLang="zh-TW" sz="2600" b="1" dirty="0">
                <a:latin typeface="微軟正黑體" panose="020B0604030504040204" pitchFamily="34" charset="-120"/>
              </a:rPr>
              <a:t>Norton </a:t>
            </a:r>
            <a:r>
              <a:rPr lang="en-US" altLang="zh-TW" sz="2600" b="1" dirty="0" err="1">
                <a:latin typeface="微軟正黑體" panose="020B0604030504040204" pitchFamily="34" charset="-120"/>
              </a:rPr>
              <a:t>AntiVirus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、卡巴斯基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(Kaspersky)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、趨勢科技</a:t>
            </a:r>
            <a:r>
              <a:rPr lang="en-US" altLang="zh-TW" sz="2600" b="1" dirty="0">
                <a:latin typeface="微軟正黑體" panose="020B0604030504040204" pitchFamily="34" charset="-120"/>
              </a:rPr>
              <a:t>PC-</a:t>
            </a:r>
            <a:r>
              <a:rPr lang="en-US" altLang="zh-TW" sz="2600" b="1" dirty="0" err="1">
                <a:latin typeface="微軟正黑體" panose="020B0604030504040204" pitchFamily="34" charset="-120"/>
              </a:rPr>
              <a:t>cillin</a:t>
            </a:r>
            <a:r>
              <a:rPr lang="en-US" altLang="zh-TW" sz="2600" b="1" dirty="0">
                <a:latin typeface="微軟正黑體" panose="020B0604030504040204" pitchFamily="34" charset="-120"/>
              </a:rPr>
              <a:t>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等都是知名的防毒軟體。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免費的防毒、掃木馬軟體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例如</a:t>
            </a:r>
            <a:r>
              <a:rPr lang="en-US" altLang="zh-TW" sz="2600" b="1" dirty="0" err="1">
                <a:latin typeface="微軟正黑體" panose="020B0604030504040204" pitchFamily="34" charset="-120"/>
              </a:rPr>
              <a:t>avast</a:t>
            </a:r>
            <a:r>
              <a:rPr lang="en-US" altLang="zh-TW" sz="2600" b="1" dirty="0">
                <a:latin typeface="微軟正黑體" panose="020B0604030504040204" pitchFamily="34" charset="-120"/>
              </a:rPr>
              <a:t>! antivirus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</a:t>
            </a:r>
            <a:r>
              <a:rPr lang="en-US" altLang="zh-TW" sz="2600" b="1" dirty="0">
                <a:latin typeface="微軟正黑體" panose="020B0604030504040204" pitchFamily="34" charset="-120"/>
              </a:rPr>
              <a:t>Avira </a:t>
            </a:r>
            <a:r>
              <a:rPr lang="en-US" altLang="zh-TW" sz="2600" b="1" dirty="0" err="1">
                <a:latin typeface="微軟正黑體" panose="020B0604030504040204" pitchFamily="34" charset="-120"/>
              </a:rPr>
              <a:t>AntiVir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個人使用免費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 smtClean="0">
                <a:latin typeface="微軟正黑體" panose="020B0604030504040204" pitchFamily="34" charset="-120"/>
              </a:rPr>
              <a:t>、</a:t>
            </a:r>
            <a:r>
              <a:rPr lang="en-US" altLang="zh-TW" sz="2600" b="1" dirty="0" smtClean="0">
                <a:latin typeface="微軟正黑體" panose="020B0604030504040204" pitchFamily="34" charset="-120"/>
              </a:rPr>
              <a:t>a-squared 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掃除木馬、蠕蟲、間諜軟體、廣告軟體</a:t>
            </a:r>
            <a:r>
              <a:rPr lang="en-US" altLang="zh-TW" sz="2600" b="1" dirty="0">
                <a:latin typeface="微軟正黑體" panose="020B0604030504040204" pitchFamily="34" charset="-120"/>
              </a:rPr>
              <a:t>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endParaRPr lang="zh-TW" altLang="en-US" sz="2600" b="1" dirty="0">
              <a:latin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75092431-8AA0-47A1-88FC-2E61C895461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8CAF083-F01E-4A7D-A1D6-705EA5EAFBEA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6047278-34CA-4FF9-A889-FFDE1657BE5D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4937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各式防毒與防火牆軟體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48" y="1271479"/>
            <a:ext cx="3015623" cy="2268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6" y="1271479"/>
            <a:ext cx="3850204" cy="252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59" y="3728490"/>
            <a:ext cx="4336773" cy="2862270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1F8099BE-FFEC-468A-ADCD-EAE6F6E1765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119B1CB1-6714-49DC-99AF-EE5F4E8AAE4C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xmlns="" id="{24CD1872-4F09-46FA-BCA6-6549BE634240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172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防火牆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532" y="1215340"/>
            <a:ext cx="7445830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為了防範駭客入侵或網路上的隨機攻擊行為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通常會在內部電腦與網際網路間的唯一通道架設防火牆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(firewall)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系統，藉此過濾並攔阻可疑的資料封包，管制封包流向，並限制外界可存取的主機與服務，達到保護內部系統的目的。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ACADC4D-93A8-4BAF-B908-EC37C129EED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8C36472-C142-4B5A-B26A-B88522204EC4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C2C474DB-BFB1-4E19-B0FF-3E26DDA3B634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1768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防火牆運作示意圖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56026" y="1215340"/>
            <a:ext cx="7341710" cy="51316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防火牆可以是硬體設備或安裝在主機上的軟體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我們可以將防火牆想像成是一道柵欄，它會檢查來自網際網路的資訊，然後根據設定決定將其攔阻或允許它存取內部網路的電腦。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26" y="3831104"/>
            <a:ext cx="7778386" cy="2696667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0" name="矩形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E79AC16-429D-4C3A-96F7-7A28BCA079B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3A55989B-5F70-4C4B-8512-F73DB7871BA4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45B678E2-6815-463D-890B-36285B200D53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704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採用電子交易安全機制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為了確保網路交易的安全性與正確性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0070C0"/>
                </a:solidFill>
              </a:rPr>
              <a:t>電子交易通常必須搭配特定的安全機制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30F4255-9CEC-4324-810A-00092F34DF8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00EF021-1C4C-4D27-BE21-5AFD6BD9C14D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62B0F850-5CED-48F6-A110-87A3013B62E6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B2F2B40E-31BF-4932-864A-CDA8AA2D9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91532"/>
              </p:ext>
            </p:extLst>
          </p:nvPr>
        </p:nvGraphicFramePr>
        <p:xfrm>
          <a:off x="1153002" y="2368532"/>
          <a:ext cx="7588327" cy="374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27">
                  <a:extLst>
                    <a:ext uri="{9D8B030D-6E8A-4147-A177-3AD203B41FA5}">
                      <a16:colId xmlns:a16="http://schemas.microsoft.com/office/drawing/2014/main" xmlns="" val="605906916"/>
                    </a:ext>
                  </a:extLst>
                </a:gridCol>
                <a:gridCol w="3162650">
                  <a:extLst>
                    <a:ext uri="{9D8B030D-6E8A-4147-A177-3AD203B41FA5}">
                      <a16:colId xmlns:a16="http://schemas.microsoft.com/office/drawing/2014/main" xmlns="" val="1678470118"/>
                    </a:ext>
                  </a:extLst>
                </a:gridCol>
                <a:gridCol w="3162650">
                  <a:extLst>
                    <a:ext uri="{9D8B030D-6E8A-4147-A177-3AD203B41FA5}">
                      <a16:colId xmlns:a16="http://schemas.microsoft.com/office/drawing/2014/main" xmlns="" val="1642571788"/>
                    </a:ext>
                  </a:extLst>
                </a:gridCol>
              </a:tblGrid>
              <a:tr h="432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SSL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2739270"/>
                  </a:ext>
                </a:extLst>
              </a:tr>
              <a:tr h="747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認證機制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特約商店</a:t>
                      </a:r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客戶端認證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所有成員均需憑證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7597859"/>
                  </a:ext>
                </a:extLst>
              </a:tr>
              <a:tr h="747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設置成本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較高（客戶端需有電子錢包）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3905038"/>
                  </a:ext>
                </a:extLst>
              </a:tr>
              <a:tr h="13873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只限客戶端到特約商店，客戶個人資料會在特約商店解開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特約商店無法得知客戶資料，且銀行也不知道客戶買了什麼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63210272"/>
                  </a:ext>
                </a:extLst>
              </a:tr>
              <a:tr h="4328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採用率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85%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15%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16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採用電子交易安全機制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281" y="1215340"/>
            <a:ext cx="7635833" cy="513167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600" dirty="0"/>
              <a:t>SSL</a:t>
            </a:r>
            <a:r>
              <a:rPr lang="zh-TW" altLang="en-US" sz="2600" dirty="0"/>
              <a:t>是將原來的</a:t>
            </a:r>
            <a:r>
              <a:rPr lang="en-US" altLang="zh-TW" sz="2600" dirty="0"/>
              <a:t>HTTP</a:t>
            </a:r>
            <a:r>
              <a:rPr lang="zh-TW" altLang="en-US" sz="2600" dirty="0"/>
              <a:t>協定加強為</a:t>
            </a:r>
            <a:r>
              <a:rPr lang="en-US" altLang="zh-TW" sz="2600" dirty="0">
                <a:solidFill>
                  <a:srgbClr val="0070C0"/>
                </a:solidFill>
              </a:rPr>
              <a:t>HTTPS</a:t>
            </a:r>
            <a:endParaRPr lang="en-US" altLang="zh-TW" sz="2600" dirty="0"/>
          </a:p>
          <a:p>
            <a:pPr lvl="1" algn="l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當使用者以</a:t>
            </a:r>
            <a:r>
              <a:rPr lang="en-US" altLang="zh-TW" sz="2600" b="1" dirty="0">
                <a:latin typeface="微軟正黑體" panose="020B0604030504040204" pitchFamily="34" charset="-120"/>
              </a:rPr>
              <a:t>SSL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機制傳遞機密資料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如信用卡號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時，瀏覽器會使用</a:t>
            </a:r>
            <a:r>
              <a:rPr lang="en-US" altLang="zh-TW" sz="2600" b="1" dirty="0">
                <a:latin typeface="微軟正黑體" panose="020B0604030504040204" pitchFamily="34" charset="-120"/>
              </a:rPr>
              <a:t>HTTPS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協定與伺服器建立專屬連線，網址列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或狀態列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也會出現「鎖」的圖案。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0" name="矩形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A023C4D0-2336-4B87-9C42-2F65251AA27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57E1689C-7DF8-481B-B53D-100FDDAC3C1A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E42EE5AD-FFCC-4764-A1B5-6B1B20D7AA07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7D088CE3-C459-46F6-98FD-CCB85FA293E1}"/>
              </a:ext>
            </a:extLst>
          </p:cNvPr>
          <p:cNvGrpSpPr/>
          <p:nvPr/>
        </p:nvGrpSpPr>
        <p:grpSpPr>
          <a:xfrm>
            <a:off x="1390089" y="3963375"/>
            <a:ext cx="7237928" cy="1811437"/>
            <a:chOff x="1390089" y="3429000"/>
            <a:chExt cx="7237928" cy="181143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9" r="19859"/>
            <a:stretch/>
          </p:blipFill>
          <p:spPr>
            <a:xfrm>
              <a:off x="1390089" y="3429000"/>
              <a:ext cx="7237928" cy="1811437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xmlns="" id="{259946A1-2996-4356-A009-F04EBA4222DA}"/>
                </a:ext>
              </a:extLst>
            </p:cNvPr>
            <p:cNvSpPr/>
            <p:nvPr/>
          </p:nvSpPr>
          <p:spPr>
            <a:xfrm>
              <a:off x="1442907" y="3724713"/>
              <a:ext cx="453006" cy="453004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在設定密碼時，下列哪一個密碼比較起來會是比較安全的選擇？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ke$f73JY7#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aaaaa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19850726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Kevin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8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TW" altLang="en-US" sz="2800" dirty="0"/>
              <a:t>某網站的網址</a:t>
            </a:r>
            <a:r>
              <a:rPr lang="zh-TW" altLang="en-US" sz="2800" dirty="0" smtClean="0"/>
              <a:t>為</a:t>
            </a:r>
            <a:endParaRPr lang="en-US" altLang="zh-TW" sz="2800" dirty="0" smtClean="0"/>
          </a:p>
          <a:p>
            <a:pPr>
              <a:lnSpc>
                <a:spcPts val="4400"/>
              </a:lnSpc>
            </a:pPr>
            <a:r>
              <a:rPr lang="zh-TW" altLang="en-US" sz="2800" dirty="0" smtClean="0"/>
              <a:t>「</a:t>
            </a:r>
            <a:r>
              <a:rPr lang="en-US" altLang="zh-TW" sz="2800" dirty="0"/>
              <a:t>https://www.shopping.com.tw</a:t>
            </a:r>
            <a:r>
              <a:rPr lang="zh-TW" altLang="en-US" sz="2800" dirty="0"/>
              <a:t>」，這表示該網站使用了何種安全機制？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線上掃毒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SET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防火牆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SSL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5-2 </a:t>
            </a:r>
            <a:r>
              <a:rPr lang="zh-TW" altLang="en-US"/>
              <a:t>電腦</a:t>
            </a:r>
            <a:r>
              <a:rPr lang="zh-TW" altLang="en-US" dirty="0"/>
              <a:t>軟體授權與著作權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17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2" name="矩形 11">
            <a:hlinkClick r:id="rId2" action="ppaction://hlinksldjump" highlightClick="1"/>
          </p:cNvPr>
          <p:cNvSpPr/>
          <p:nvPr/>
        </p:nvSpPr>
        <p:spPr>
          <a:xfrm>
            <a:off x="1546413" y="1166966"/>
            <a:ext cx="3519810" cy="93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電腦軟體使用授權</a:t>
            </a:r>
          </a:p>
        </p:txBody>
      </p:sp>
      <p:sp>
        <p:nvSpPr>
          <p:cNvPr id="13" name="矩形 12">
            <a:hlinkClick r:id="rId3" action="ppaction://hlinksldjump" highlightClick="1"/>
          </p:cNvPr>
          <p:cNvSpPr/>
          <p:nvPr/>
        </p:nvSpPr>
        <p:spPr>
          <a:xfrm>
            <a:off x="1546413" y="2239740"/>
            <a:ext cx="3519810" cy="938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3.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認識著作權與創用</a:t>
            </a:r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CC</a:t>
            </a:r>
            <a:endParaRPr lang="zh-TW" altLang="en-US" sz="23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hlinkClick r:id="rId4" action="ppaction://hlinksldjump" highlightClick="1"/>
          </p:cNvPr>
          <p:cNvSpPr/>
          <p:nvPr/>
        </p:nvSpPr>
        <p:spPr>
          <a:xfrm>
            <a:off x="5352636" y="1166966"/>
            <a:ext cx="3519810" cy="93830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軟體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授權的特殊型態</a:t>
            </a: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8A997298-2F63-49B2-AD51-D708696A3BAE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F599725C-2D6E-48BB-AD75-635703399E63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CDE4A1F6-D17A-4E05-87BB-2C3757929E1A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0537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電腦軟體使用授權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281" y="1215340"/>
            <a:ext cx="7718961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保障創作人權益，安裝軟體前應先取得合法授權</a:t>
            </a:r>
            <a:endParaRPr lang="en-US" altLang="zh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軟體授權可分為</a:t>
            </a:r>
            <a:r>
              <a:rPr lang="zh-TW" altLang="en-US" dirty="0"/>
              <a:t>單一</a:t>
            </a:r>
            <a:r>
              <a:rPr lang="zh-TW" altLang="en-US" dirty="0" smtClean="0"/>
              <a:t>授權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TW" altLang="en-US" dirty="0" smtClean="0"/>
              <a:t>集體授權</a:t>
            </a:r>
            <a:endParaRPr lang="en-US" altLang="zh-TW" dirty="0" smtClean="0"/>
          </a:p>
          <a:p>
            <a:r>
              <a:rPr lang="zh-TW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例如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</a:rPr>
              <a:t>從電腦賣場購買一套軟體回家安裝，並輸入包裝盒上提供的序號，這就是單一授權的例子。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7D42D52-4A2C-4950-9F5B-4829BADAC0E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7715B8F-C9DB-49D7-8939-E6AC4FB3222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C3910EA-5170-41FD-92EF-08A316E74D1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4576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5-1 </a:t>
            </a:r>
            <a:r>
              <a:rPr lang="zh-TW" altLang="en-US"/>
              <a:t>資訊安全</a:t>
            </a:r>
            <a:r>
              <a:rPr lang="zh-TW" altLang="en-US" dirty="0"/>
              <a:t>與保護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4" name="矩形 13">
            <a:hlinkClick r:id="rId2" action="ppaction://hlinksldjump" highlightClick="1"/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3" action="ppaction://hlinksldjump" highlightClick="1"/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hlinkClick r:id="rId4" action="ppaction://hlinksldjump" highlightClick="1"/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  <p:sp>
        <p:nvSpPr>
          <p:cNvPr id="12" name="矩形 11">
            <a:hlinkClick r:id="rId5" action="ppaction://hlinksldjump" highlightClick="1"/>
          </p:cNvPr>
          <p:cNvSpPr/>
          <p:nvPr/>
        </p:nvSpPr>
        <p:spPr>
          <a:xfrm>
            <a:off x="1546413" y="1166966"/>
            <a:ext cx="3519810" cy="938305"/>
          </a:xfrm>
          <a:prstGeom prst="rect">
            <a:avLst/>
          </a:prstGeom>
          <a:solidFill>
            <a:srgbClr val="E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1.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資訊安全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常見的</a:t>
            </a:r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   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威脅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因素</a:t>
            </a:r>
          </a:p>
        </p:txBody>
      </p:sp>
      <p:sp>
        <p:nvSpPr>
          <p:cNvPr id="22" name="矩形 21">
            <a:hlinkClick r:id="rId6" action="ppaction://hlinksldjump" highlightClick="1"/>
          </p:cNvPr>
          <p:cNvSpPr/>
          <p:nvPr/>
        </p:nvSpPr>
        <p:spPr>
          <a:xfrm>
            <a:off x="5352636" y="1166966"/>
            <a:ext cx="3519810" cy="93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資訊安全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的應對策略</a:t>
            </a:r>
          </a:p>
        </p:txBody>
      </p:sp>
    </p:spTree>
    <p:extLst>
      <p:ext uri="{BB962C8B-B14F-4D97-AF65-F5344CB8AC3E}">
        <p14:creationId xmlns:p14="http://schemas.microsoft.com/office/powerpoint/2010/main" val="21897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電腦軟體授權合約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通常軟體安裝時也會出現授權合約的畫面。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99" y="2204486"/>
            <a:ext cx="5090814" cy="4142525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6EE4CD2C-CD38-471F-8193-86916CAFF05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6AEEF6DB-062F-4715-947A-09D936B9B58A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B6D83611-4CC4-4B2F-B68B-C8F155847FBF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5805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電腦軟體使用授權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034" y="1215340"/>
            <a:ext cx="7657144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學校、公司行號等團體訂購時，為了簡化安裝與授權程序，通常會採用集體授權的方式</a:t>
            </a:r>
            <a:endParaRPr lang="en-US" altLang="zh-TW" dirty="0"/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直接給予集體授權碼或特殊授權版本，如十人授權版、全校授權版</a:t>
            </a:r>
            <a:r>
              <a:rPr lang="en-US" altLang="zh-TW" sz="2600" b="1" dirty="0">
                <a:latin typeface="微軟正黑體" panose="020B0604030504040204" pitchFamily="34" charset="-120"/>
              </a:rPr>
              <a:t>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4" y="3569690"/>
            <a:ext cx="7657143" cy="243809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EF24122-D20E-4C8F-8870-14A90BD376F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DA57D02-ADBA-4275-8F5B-302F0A9238CE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246C2A55-F1E1-42BB-9586-0A63FE103D9B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706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安裝軟體時若畫面要求我們輸入安裝序號，則正確作法應該是</a:t>
            </a:r>
            <a:endParaRPr lang="en-US" altLang="zh-TW" sz="2800" dirty="0"/>
          </a:p>
          <a:p>
            <a:r>
              <a:rPr lang="en-US" altLang="zh-TW" sz="2800" dirty="0"/>
              <a:t>(A)</a:t>
            </a:r>
            <a:r>
              <a:rPr lang="zh-TW" altLang="en-US" sz="2800" dirty="0"/>
              <a:t>到網路上找一組序號輸入　</a:t>
            </a:r>
            <a:endParaRPr lang="en-US" altLang="zh-TW" sz="2800" dirty="0"/>
          </a:p>
          <a:p>
            <a:r>
              <a:rPr lang="en-US" altLang="zh-TW" sz="2800" dirty="0"/>
              <a:t>(B)</a:t>
            </a:r>
            <a:r>
              <a:rPr lang="zh-TW" altLang="en-US" sz="2800" spc="-150" dirty="0"/>
              <a:t>問同學或朋友是否買過，並輸入其序號　</a:t>
            </a:r>
            <a:endParaRPr lang="en-US" altLang="zh-TW" sz="2800" spc="-150" dirty="0"/>
          </a:p>
          <a:p>
            <a:r>
              <a:rPr lang="en-US" altLang="zh-TW" sz="2800" dirty="0"/>
              <a:t>(C)</a:t>
            </a:r>
            <a:r>
              <a:rPr lang="zh-TW" altLang="en-US" sz="2800" dirty="0"/>
              <a:t>下載破解檔跳過該步驟　</a:t>
            </a:r>
            <a:endParaRPr lang="en-US" altLang="zh-TW" sz="2800" dirty="0"/>
          </a:p>
          <a:p>
            <a:r>
              <a:rPr lang="en-US" altLang="zh-TW" sz="2800" dirty="0"/>
              <a:t>(D)</a:t>
            </a:r>
            <a:r>
              <a:rPr lang="zh-TW" altLang="en-US" sz="2800" dirty="0"/>
              <a:t>拿出之前購買該軟體時的包裝盒並輸</a:t>
            </a:r>
            <a:endParaRPr lang="en-US" altLang="zh-TW" sz="2800" dirty="0"/>
          </a:p>
          <a:p>
            <a:r>
              <a:rPr lang="en-US" altLang="zh-TW" sz="2800"/>
              <a:t>     </a:t>
            </a:r>
            <a:r>
              <a:rPr lang="zh-TW" altLang="en-US" sz="2800"/>
              <a:t>入</a:t>
            </a:r>
            <a:r>
              <a:rPr lang="zh-TW" altLang="en-US" sz="2800" dirty="0"/>
              <a:t>所附合法序號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181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 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 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B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 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C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 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</a:t>
              </a:r>
              <a:endParaRPr lang="zh-TW" altLang="en-US" sz="20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8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軟體授權的特殊型態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9408" y="1413923"/>
            <a:ext cx="7445828" cy="45949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免費軟體</a:t>
            </a:r>
            <a:r>
              <a:rPr lang="en-US" altLang="zh-TW" sz="2600" dirty="0"/>
              <a:t>(freeware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、廣告</a:t>
            </a:r>
            <a:r>
              <a:rPr lang="zh-TW" altLang="en-US" sz="2600" dirty="0"/>
              <a:t>軟體</a:t>
            </a:r>
            <a:r>
              <a:rPr lang="en-US" altLang="zh-TW" sz="2600" dirty="0"/>
              <a:t>(AD ware)</a:t>
            </a:r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不需任何費用即可使用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的軟體，但軟體本身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仍具有著作權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，因此像是「集結為光碟出售圖利」這種原允許範圍外的重製、散布、修改行為仍屬違法。而廣告軟體則可視為一種免費軟體，但在特定時機或位置會出現廣告。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7D42D52-4A2C-4950-9F5B-4829BADAC0E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7715B8F-C9DB-49D7-8939-E6AC4FB3222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C3910EA-5170-41FD-92EF-08A316E74D1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0646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軟體授權的特殊型態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0031" y="1413164"/>
            <a:ext cx="7659585" cy="493384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600" dirty="0"/>
              <a:t>試用版</a:t>
            </a:r>
            <a:r>
              <a:rPr lang="en-US" altLang="zh-TW" sz="2600" dirty="0"/>
              <a:t>(trial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、測試</a:t>
            </a:r>
            <a:r>
              <a:rPr lang="zh-TW" altLang="en-US" sz="2600" dirty="0"/>
              <a:t>版</a:t>
            </a:r>
            <a:r>
              <a:rPr lang="en-US" altLang="zh-TW" sz="2600" dirty="0"/>
              <a:t>(beta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、共享軟體</a:t>
            </a:r>
            <a:r>
              <a:rPr lang="en-US" altLang="zh-TW" sz="2600" dirty="0"/>
              <a:t>(shareware)</a:t>
            </a:r>
          </a:p>
          <a:p>
            <a:pPr lvl="1" algn="l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使用者可以免費取得軟體，但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通常會有時間或功能上的限制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，若試用滿意則可付款給開發者以取得完整的正式版本與授權。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7D42D52-4A2C-4950-9F5B-4829BADAC0E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7715B8F-C9DB-49D7-8939-E6AC4FB3222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C3910EA-5170-41FD-92EF-08A316E74D1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9850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軟體授權的特殊型態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4153" y="1389413"/>
            <a:ext cx="7860907" cy="506118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/>
              <a:t>自由軟體</a:t>
            </a:r>
            <a:r>
              <a:rPr lang="en-US" altLang="zh-TW" dirty="0"/>
              <a:t>(free software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、開放</a:t>
            </a:r>
            <a:r>
              <a:rPr lang="zh-TW" altLang="en-US" dirty="0"/>
              <a:t>原始碼軟體</a:t>
            </a:r>
            <a:r>
              <a:rPr lang="en-US" altLang="zh-TW" dirty="0"/>
              <a:t>(open source software)</a:t>
            </a:r>
          </a:p>
          <a:p>
            <a:pPr lvl="1" algn="l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依據自由軟體協會之</a:t>
            </a:r>
            <a:r>
              <a:rPr lang="en-US" altLang="zh-TW" sz="2600" b="1" dirty="0">
                <a:latin typeface="微軟正黑體" panose="020B0604030504040204" pitchFamily="34" charset="-120"/>
              </a:rPr>
              <a:t>GPL(General Public </a:t>
            </a:r>
            <a:r>
              <a:rPr lang="en-US" altLang="zh-TW" sz="2600" b="1" dirty="0" err="1">
                <a:latin typeface="微軟正黑體" panose="020B0604030504040204" pitchFamily="34" charset="-120"/>
              </a:rPr>
              <a:t>Licence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規章所發行的軟體，具有著作權，但允許使用者進行重製、散佈與修改，惟規範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必須開放完整的程式原始碼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，至於是否收費，則並非</a:t>
            </a:r>
            <a:r>
              <a:rPr lang="en-US" altLang="zh-TW" sz="2600" b="1" dirty="0">
                <a:latin typeface="微軟正黑體" panose="020B0604030504040204" pitchFamily="34" charset="-120"/>
              </a:rPr>
              <a:t>GPL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的規範範圍。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7D42D52-4A2C-4950-9F5B-4829BADAC0E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7715B8F-C9DB-49D7-8939-E6AC4FB3222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C3910EA-5170-41FD-92EF-08A316E74D1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004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軟體授權的特殊型態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2535" y="1215340"/>
            <a:ext cx="7374577" cy="513167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600" dirty="0"/>
              <a:t>公 用 軟 體 </a:t>
            </a:r>
            <a:r>
              <a:rPr lang="en-US" altLang="zh-TW" sz="2600" dirty="0"/>
              <a:t>(public domain software)</a:t>
            </a:r>
          </a:p>
          <a:p>
            <a:pPr lvl="1" algn="l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已經超過著作權保護年限，或開發者自己願意放棄著作權並進行散佈的軟體。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7D42D52-4A2C-4950-9F5B-4829BADAC0E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7715B8F-C9DB-49D7-8939-E6AC4FB3222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C3910EA-5170-41FD-92EF-08A316E74D1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2276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某遊戲軟體可以免費下載試玩前</a:t>
            </a:r>
            <a:r>
              <a:rPr lang="en-US" altLang="zh-TW" sz="2800"/>
              <a:t>5</a:t>
            </a:r>
            <a:r>
              <a:rPr lang="zh-TW" altLang="en-US" sz="2800"/>
              <a:t>個關卡，但若要繼續玩後面</a:t>
            </a:r>
            <a:r>
              <a:rPr lang="en-US" altLang="zh-TW" sz="2800"/>
              <a:t>25</a:t>
            </a:r>
            <a:r>
              <a:rPr lang="zh-TW" altLang="en-US" sz="2800"/>
              <a:t>個關卡就要付費註冊以取得完整版，請問這種軟體類型稱為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免費軟體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共享軟體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隨機版軟體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自由軟體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3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認識著作權與創用</a:t>
            </a:r>
            <a:r>
              <a:rPr lang="en-US" altLang="zh-TW" dirty="0">
                <a:latin typeface="Arial" panose="020B0604020202020204" pitchFamily="34" charset="0"/>
              </a:rPr>
              <a:t>CC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726587"/>
              </p:ext>
            </p:extLst>
          </p:nvPr>
        </p:nvGraphicFramePr>
        <p:xfrm>
          <a:off x="1390918" y="1216025"/>
          <a:ext cx="7484798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0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03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本法所稱著作，包括：語文著作、音樂著作、戲劇、舞蹈著作、美術著作、攝影著作、圖形著作、視聽著作、錄音著作、建築著作及電腦程式著作。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著作人格權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著作人於著作發表時有具名、使用別名或不具名的權利。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著作人格權於著作人死亡後仍存續，亦不得讓與或繼承。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18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21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著作財產權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包括重製、公開展示、公開傳輸、改作、出版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...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等權利。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22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～～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25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著作財產權得全部或部分讓與他人或與他人共有。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36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著作權取得與存續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著作人於著作完成時享有著作權，並不以登記為取得要件。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著作財產權存續於著作人之生存期間及其死亡後五十年，共同著作則存續至</a:t>
                      </a:r>
                    </a:p>
                    <a:p>
                      <a:r>
                        <a:rPr lang="zh-TW" altLang="en-US" sz="160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最後死亡的著作人死亡後五十年。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30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A536B61-917E-4BA2-B8EC-5DCEBB535BF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16D7267-4097-4A3A-B4EA-832C91778240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D6A41618-716E-403F-8BCC-7D9BBCB1AF79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2292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認識著作權與創用</a:t>
            </a:r>
            <a:r>
              <a:rPr lang="en-US" altLang="zh-TW" dirty="0">
                <a:latin typeface="Arial" panose="020B0604020202020204" pitchFamily="34" charset="0"/>
              </a:rPr>
              <a:t>CC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039354"/>
              </p:ext>
            </p:extLst>
          </p:nvPr>
        </p:nvGraphicFramePr>
        <p:xfrm>
          <a:off x="1441718" y="1241425"/>
          <a:ext cx="748479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1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不受著作權保護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憲法、法律或公文，依法令舉行之考試試題與備用試題，標語及通用之名詞、符號、公式、表格、時曆，單純傳達事實之新聞報導。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錄音著作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錄音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著作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如音樂、歌曲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...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等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的著作權人享有公開演出該著作的專有權利，因此可向公開演出其作品的場所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如商家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主張「報酬請求權」。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26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電腦</a:t>
                      </a:r>
                      <a:r>
                        <a:rPr lang="zh-TW" altLang="en-US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軟體備份 </a:t>
                      </a:r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合法的軟體購買人可因備份的需求重製該軟體一份，但也僅限於個人在原本的授權範圍內使用</a:t>
                      </a:r>
                    </a:p>
                    <a:p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例如同時間內只能在一台機器上安裝使用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59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條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0AC10AF-3195-408D-898D-C260DFE4679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DE19BB1-0679-45DF-A53E-8A83972294CF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E773C7B2-C9C4-4422-937D-CEEF5303219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058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Arial" panose="020B0604020202020204" pitchFamily="34" charset="0"/>
              </a:rPr>
              <a:t>資訊安全常見的</a:t>
            </a:r>
            <a:r>
              <a:rPr lang="zh-TW" altLang="en-US">
                <a:latin typeface="Arial" panose="020B0604020202020204" pitchFamily="34" charset="0"/>
              </a:rPr>
              <a:t>威脅因素 </a:t>
            </a:r>
            <a:r>
              <a:rPr lang="en-US" altLang="zh-TW">
                <a:latin typeface="Arial" panose="020B0604020202020204" pitchFamily="34" charset="0"/>
              </a:rPr>
              <a:t>- </a:t>
            </a:r>
            <a:r>
              <a:rPr lang="zh-TW" altLang="en-US">
                <a:latin typeface="Arial" panose="020B0604020202020204" pitchFamily="34" charset="0"/>
              </a:rPr>
              <a:t>機件</a:t>
            </a:r>
            <a:r>
              <a:rPr lang="zh-TW" altLang="en-US" dirty="0">
                <a:latin typeface="Arial" panose="020B0604020202020204" pitchFamily="34" charset="0"/>
              </a:rPr>
              <a:t>故障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5033" y="1259165"/>
            <a:ext cx="7433953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機件故障外來因素</a:t>
            </a:r>
            <a:endParaRPr lang="en-US" altLang="zh-TW" sz="26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如火災、地震、雷擊、淹水</a:t>
            </a:r>
            <a:r>
              <a:rPr lang="en-US" altLang="zh-TW" sz="2600" b="1" dirty="0">
                <a:latin typeface="微軟正黑體" panose="020B0604030504040204" pitchFamily="34" charset="-120"/>
              </a:rPr>
              <a:t>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等天災，或是像潮濕發霉、高溫曝曬、灰塵等環境因素造成的設備損壞。</a:t>
            </a:r>
            <a:endParaRPr lang="en-US" altLang="zh-TW" sz="2600" b="1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機件本身的使用壽命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機件本身與用來儲存資料的各種媒體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如光碟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也都有一定的使用壽命與保存年限。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619D974-5F35-42F7-B49B-6F2AB90600A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FDBD2EC5-B1BA-48F6-999C-6DD9906D14E3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51B7896B-19F6-4876-BD36-7C1C21386F7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0513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認識著作權與創用</a:t>
            </a:r>
            <a:r>
              <a:rPr lang="en-US" altLang="zh-TW" dirty="0">
                <a:latin typeface="Arial" panose="020B0604020202020204" pitchFamily="34" charset="0"/>
              </a:rPr>
              <a:t>CC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著作權「保留了所有權利」</a:t>
            </a:r>
            <a:endParaRPr lang="en-US" altLang="zh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公共領域</a:t>
            </a:r>
            <a:r>
              <a:rPr lang="en-US" altLang="zh-TW" sz="2600" dirty="0"/>
              <a:t>(public domain)</a:t>
            </a:r>
            <a:r>
              <a:rPr lang="zh-TW" altLang="en-US" sz="2600" dirty="0"/>
              <a:t>則是「不保留任何權利」</a:t>
            </a:r>
            <a:endParaRPr lang="en-US" altLang="zh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rgbClr val="0070C0"/>
                </a:solidFill>
              </a:rPr>
              <a:t>創用</a:t>
            </a:r>
            <a:r>
              <a:rPr lang="en-US" altLang="zh-TW" sz="2600" dirty="0">
                <a:solidFill>
                  <a:srgbClr val="0070C0"/>
                </a:solidFill>
              </a:rPr>
              <a:t>CC</a:t>
            </a:r>
            <a:r>
              <a:rPr lang="en-US" altLang="zh-TW" sz="2600" dirty="0"/>
              <a:t>(creative commons</a:t>
            </a:r>
            <a:r>
              <a:rPr lang="zh-TW" altLang="en-US" sz="2600" dirty="0"/>
              <a:t>，簡稱</a:t>
            </a:r>
            <a:r>
              <a:rPr lang="en-US" altLang="zh-TW" sz="2600" dirty="0"/>
              <a:t>CC)</a:t>
            </a:r>
            <a:r>
              <a:rPr lang="zh-TW" altLang="en-US" sz="2600" dirty="0"/>
              <a:t>組織</a:t>
            </a:r>
            <a:endParaRPr lang="en-US" altLang="zh-TW" sz="2600" dirty="0"/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試圖在兩者間保有彈性，使得創作者可以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「保留部分權利」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。透過創用</a:t>
            </a:r>
            <a:r>
              <a:rPr lang="en-US" altLang="zh-TW" sz="2600" b="1" dirty="0">
                <a:latin typeface="微軟正黑體" panose="020B0604030504040204" pitchFamily="34" charset="-120"/>
              </a:rPr>
              <a:t>CC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提供的多種授權形式及條款組合，創作者可以分享其創作，並授予其他人在一定條件下再散佈的權利，如此也使著作物能更廣為流通與改作。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6CDDD66F-1360-4987-86D8-CDEB57857D3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EB3DC4A7-3D3F-4CF0-92DA-E2D35F266B86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3D12E61A-C179-4380-BDAA-A083551FCE59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0381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創用</a:t>
            </a:r>
            <a:r>
              <a:rPr lang="en-US" altLang="zh-TW" dirty="0">
                <a:latin typeface="Arial" panose="020B0604020202020204" pitchFamily="34" charset="0"/>
              </a:rPr>
              <a:t>CC</a:t>
            </a:r>
            <a:r>
              <a:rPr lang="zh-TW" altLang="en-US" dirty="0">
                <a:latin typeface="Arial" panose="020B0604020202020204" pitchFamily="34" charset="0"/>
              </a:rPr>
              <a:t>的授權標誌與意義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30</a:t>
            </a:fld>
            <a:endParaRPr lang="zh-TW" altLang="en-US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80094"/>
              </p:ext>
            </p:extLst>
          </p:nvPr>
        </p:nvGraphicFramePr>
        <p:xfrm>
          <a:off x="1441718" y="1241425"/>
          <a:ext cx="748479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7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姓名標示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(attribution)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您可以複製、發行、展覽、表演、放映、廣播或通過信息網路傳播本作品；您必須按照作者或者許可人指定的方式對作品進行姓名標示。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非商業性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(noncommercial)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您可以自由複製、散布、展示及演出本作品；您不得為商業目的而使用本作品。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禁止改作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6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noderivs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你可以自由複製、散布、展示及演出本作品；您不得改變、轉變或改作本作品。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相同方式分享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6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sharealike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你可以自由複製、散布、展示及演出本作品；若您改變、轉變或改作本作品，僅在遵守與</a:t>
                      </a:r>
                    </a:p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本作品相同的授權條款下，您才能散布由本作品產生的衍生作品。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53" y="1704852"/>
            <a:ext cx="648000" cy="64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53" y="2520608"/>
            <a:ext cx="648000" cy="6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6" y="3336364"/>
            <a:ext cx="720000" cy="7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66" y="4224120"/>
            <a:ext cx="720000" cy="711692"/>
          </a:xfrm>
          <a:prstGeom prst="rect">
            <a:avLst/>
          </a:prstGeom>
        </p:spPr>
      </p:pic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4" name="矩形 1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96D6466C-311E-447F-8E76-E64D5B8C4274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xmlns="" id="{1C632145-8FF0-4D9C-B0EE-DE032E251EE4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xmlns="" id="{74A39928-315C-4D9F-8BA2-84CE2EC4D34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9265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創用</a:t>
            </a:r>
            <a:r>
              <a:rPr lang="en-US" altLang="zh-TW" dirty="0">
                <a:latin typeface="Arial" panose="020B0604020202020204" pitchFamily="34" charset="0"/>
              </a:rPr>
              <a:t>CC</a:t>
            </a:r>
            <a:r>
              <a:rPr lang="zh-TW" altLang="en-US" dirty="0">
                <a:latin typeface="Arial" panose="020B0604020202020204" pitchFamily="34" charset="0"/>
              </a:rPr>
              <a:t>的授權標誌與意義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創用</a:t>
            </a:r>
            <a:r>
              <a:rPr lang="en-US" altLang="zh-TW" dirty="0"/>
              <a:t>CC</a:t>
            </a:r>
            <a:r>
              <a:rPr lang="zh-TW" altLang="en-US" dirty="0"/>
              <a:t>各種授權標誌的意義，這些條件可以產生</a:t>
            </a:r>
            <a:r>
              <a:rPr lang="en-US" altLang="zh-TW" dirty="0"/>
              <a:t>16</a:t>
            </a:r>
            <a:r>
              <a:rPr lang="zh-TW" altLang="en-US" dirty="0"/>
              <a:t>種不同組合，但扣除其中</a:t>
            </a:r>
            <a:r>
              <a:rPr lang="en-US" altLang="zh-TW" dirty="0"/>
              <a:t>4</a:t>
            </a:r>
            <a:r>
              <a:rPr lang="zh-TW" altLang="en-US" dirty="0"/>
              <a:t>種互斥無效的組合，最後簡化成</a:t>
            </a:r>
            <a:r>
              <a:rPr lang="en-US" altLang="zh-TW" dirty="0"/>
              <a:t>6</a:t>
            </a:r>
            <a:r>
              <a:rPr lang="zh-TW" altLang="en-US" dirty="0"/>
              <a:t>種授權條款。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31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153217" y="3588507"/>
            <a:ext cx="7721843" cy="2054153"/>
            <a:chOff x="1431431" y="4423230"/>
            <a:chExt cx="7721843" cy="2054153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739" y="4423230"/>
              <a:ext cx="1646298" cy="5760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863" y="4423230"/>
              <a:ext cx="1646298" cy="57600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988" y="4423230"/>
              <a:ext cx="1646298" cy="5760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739" y="5593606"/>
              <a:ext cx="1646298" cy="5760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863" y="5593606"/>
              <a:ext cx="1646298" cy="57600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988" y="5593606"/>
              <a:ext cx="1646298" cy="576000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1685740" y="4999230"/>
              <a:ext cx="1646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姓名標示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621432" y="4999230"/>
              <a:ext cx="2833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姓名標示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禁止改作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320118" y="4999230"/>
              <a:ext cx="2833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姓名標示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相同方式分享</a:t>
              </a: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431431" y="6169606"/>
              <a:ext cx="2154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姓名標示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非商業性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450894" y="6169606"/>
              <a:ext cx="3174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姓名標示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非商業性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禁止改作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20118" y="6169606"/>
              <a:ext cx="2833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姓名標示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非商業性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相同方式分享</a:t>
              </a:r>
            </a:p>
          </p:txBody>
        </p:sp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25" name="矩形 2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xmlns="" id="{212010AF-15EA-4139-96EC-9CDF83AF086E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xmlns="" id="{47E0B061-D4C4-45D8-BABF-9E8E07E2E44B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xmlns="" id="{6E2D06A9-F4B0-4F06-85CA-E242C4320D9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0821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MOMO</a:t>
            </a:r>
            <a:r>
              <a:rPr lang="zh-TW" altLang="en-US" sz="2800" dirty="0"/>
              <a:t>最近打算寫一本現代詩集，請問她何時可取得該書內容的著作權？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開始構思情節時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完成內容時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書籍印刷後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與出版社簽約時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8467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7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下列哪一行為不可視為合理使用，明顯侵害他人的著作權？</a:t>
            </a:r>
            <a:endParaRPr lang="en-US" altLang="zh-TW" sz="2800" dirty="0"/>
          </a:p>
          <a:p>
            <a:r>
              <a:rPr lang="en-US" altLang="zh-TW" sz="1800" dirty="0"/>
              <a:t>(A)</a:t>
            </a:r>
            <a:r>
              <a:rPr lang="zh-TW" altLang="en-US" sz="1800" dirty="0"/>
              <a:t>將歷屆統測試題蒐集整理後出書　</a:t>
            </a:r>
            <a:endParaRPr lang="en-US" altLang="zh-TW" sz="1800" dirty="0"/>
          </a:p>
          <a:p>
            <a:r>
              <a:rPr lang="en-US" altLang="zh-TW" sz="1800" dirty="0"/>
              <a:t>(B)</a:t>
            </a:r>
            <a:r>
              <a:rPr lang="zh-TW" altLang="en-US" sz="1800" dirty="0"/>
              <a:t>影印雜誌中的一篇文章作為自己寫報告的參考資料　</a:t>
            </a:r>
            <a:endParaRPr lang="en-US" altLang="zh-TW" sz="1800" dirty="0"/>
          </a:p>
          <a:p>
            <a:r>
              <a:rPr lang="en-US" altLang="zh-TW" sz="1800" dirty="0"/>
              <a:t>(C)</a:t>
            </a:r>
            <a:r>
              <a:rPr lang="zh-TW" altLang="en-US" sz="1800" dirty="0"/>
              <a:t>將當期漫畫週刊掃瞄後放到網路上與同好分享　</a:t>
            </a:r>
            <a:endParaRPr lang="en-US" altLang="zh-TW" sz="1800" dirty="0"/>
          </a:p>
          <a:p>
            <a:r>
              <a:rPr lang="en-US" altLang="zh-TW" sz="1800" dirty="0"/>
              <a:t>(D)</a:t>
            </a:r>
            <a:r>
              <a:rPr lang="zh-TW" altLang="en-US" sz="1800" dirty="0"/>
              <a:t>為了怕光碟在使用時刮傷損毀，把買來的正版軟</a:t>
            </a:r>
            <a:endParaRPr lang="en-US" altLang="zh-TW" sz="1800" dirty="0"/>
          </a:p>
          <a:p>
            <a:pPr>
              <a:spcBef>
                <a:spcPts val="0"/>
              </a:spcBef>
            </a:pPr>
            <a:r>
              <a:rPr lang="en-US" altLang="zh-TW" sz="1800"/>
              <a:t>     </a:t>
            </a:r>
            <a:r>
              <a:rPr lang="zh-TW" altLang="en-US" sz="1800"/>
              <a:t>體</a:t>
            </a:r>
            <a:r>
              <a:rPr lang="zh-TW" altLang="en-US" sz="1800" dirty="0"/>
              <a:t>燒錄一片備份</a:t>
            </a:r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A</a:t>
              </a:r>
              <a:endParaRPr lang="zh-TW" altLang="en-US" sz="2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B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C</a:t>
              </a:r>
              <a:endParaRPr lang="zh-TW" altLang="en-US" sz="20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我選擇</a:t>
              </a:r>
              <a:r>
                <a:rPr lang="en-US" altLang="zh-TW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D</a:t>
              </a:r>
              <a:endParaRPr lang="zh-TW" altLang="en-US" sz="20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6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/>
              <a:t>LEO</a:t>
            </a:r>
            <a:r>
              <a:rPr lang="zh-TW" altLang="en-US" sz="2800"/>
              <a:t>想要把他拍攝的照片用創用</a:t>
            </a:r>
            <a:r>
              <a:rPr lang="en-US" altLang="zh-TW" sz="2800"/>
              <a:t>CC</a:t>
            </a:r>
            <a:r>
              <a:rPr lang="zh-TW" altLang="en-US" sz="2800"/>
              <a:t>的授權方式放在網路上，而且希望取用者能標示他的姓名和不可作為商業利用，其他則無特別限制，那麼下列何者為正確的標示？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48" y="5147926"/>
            <a:ext cx="1097277" cy="51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24" y="5117694"/>
            <a:ext cx="1907636" cy="57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48" y="6001824"/>
            <a:ext cx="1097277" cy="51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5" y="5986584"/>
            <a:ext cx="1206596" cy="56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8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報給你知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35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2" name="矩形 11">
            <a:hlinkClick r:id="rId2" action="ppaction://hlinksldjump" highlightClick="1"/>
          </p:cNvPr>
          <p:cNvSpPr/>
          <p:nvPr/>
        </p:nvSpPr>
        <p:spPr>
          <a:xfrm>
            <a:off x="1546413" y="1166966"/>
            <a:ext cx="3519810" cy="938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1.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認識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惡性程式</a:t>
            </a:r>
          </a:p>
        </p:txBody>
      </p:sp>
      <p:sp>
        <p:nvSpPr>
          <p:cNvPr id="20" name="矩形 19">
            <a:hlinkClick r:id="rId3" action="ppaction://hlinksldjump" highlightClick="1"/>
          </p:cNvPr>
          <p:cNvSpPr/>
          <p:nvPr/>
        </p:nvSpPr>
        <p:spPr>
          <a:xfrm>
            <a:off x="1546413" y="2239739"/>
            <a:ext cx="3519810" cy="93830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3.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安全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密碼的設定原則</a:t>
            </a:r>
          </a:p>
        </p:txBody>
      </p:sp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F828ABFB-2BFB-43F1-BB8B-608E289B986F}"/>
              </a:ext>
            </a:extLst>
          </p:cNvPr>
          <p:cNvSpPr/>
          <p:nvPr/>
        </p:nvSpPr>
        <p:spPr>
          <a:xfrm>
            <a:off x="5352636" y="2239740"/>
            <a:ext cx="3519810" cy="938305"/>
          </a:xfrm>
          <a:prstGeom prst="rect">
            <a:avLst/>
          </a:prstGeom>
          <a:solidFill>
            <a:srgbClr val="FF5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4.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著作權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快問快答</a:t>
            </a: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5A143F93-83C0-48D6-8C70-C89B641A85E1}"/>
              </a:ext>
            </a:extLst>
          </p:cNvPr>
          <p:cNvSpPr/>
          <p:nvPr/>
        </p:nvSpPr>
        <p:spPr>
          <a:xfrm>
            <a:off x="5352636" y="1166966"/>
            <a:ext cx="3519810" cy="93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>
                <a:latin typeface="Arial" panose="020B060402020202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300">
                <a:latin typeface="Arial" panose="020B0604020202020204" pitchFamily="34" charset="0"/>
                <a:ea typeface="微軟正黑體" panose="020B0604030504040204" pitchFamily="34" charset="-120"/>
              </a:rPr>
              <a:t>中毒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與防毒</a:t>
            </a:r>
          </a:p>
        </p:txBody>
      </p:sp>
      <p:sp>
        <p:nvSpPr>
          <p:cNvPr id="13" name="矩形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F30CD35C-1CBA-4767-85A3-AE629D86A92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A95F26C8-1B5B-4EFA-8D43-D88AFF260B96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xmlns="" id="{FC65AE50-6B38-4EF4-9B52-630BEBD3E673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542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認識惡性程式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8156" y="1484416"/>
            <a:ext cx="7552706" cy="486259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早期的惡性程式以電腦病毒為主</a:t>
            </a:r>
            <a:endParaRPr lang="en-US" altLang="zh-TW" dirty="0"/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當使用者不小心執行已受病毒感染的檔案，或是以被感染的磁片開機時，病毒便可藉此繼續散播出去，並於特定時間或條件成立時破壞電腦資料。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C3DEC8AF-C392-44AE-B6F4-4349E9E26049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D71BCEC-7BD3-40BC-A615-314C2DB39C44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84A7736B-72AD-4ADE-BAA3-FA5A86A4F9F6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802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認識惡性程式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5029" y="1436914"/>
            <a:ext cx="7576457" cy="491009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惡性程式已演變出更多元的散播型態</a:t>
            </a:r>
            <a:endParaRPr lang="en-US" altLang="zh-TW" sz="2600" dirty="0"/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例如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特洛伊木馬程式</a:t>
            </a:r>
            <a:r>
              <a:rPr lang="zh-TW" altLang="en-US" sz="2600" b="1" dirty="0">
                <a:latin typeface="微軟正黑體" panose="020B0604030504040204" pitchFamily="34" charset="-120"/>
              </a:rPr>
              <a:t>與</a:t>
            </a:r>
            <a:r>
              <a:rPr lang="zh-TW" altLang="en-US" sz="2600" b="1" dirty="0">
                <a:solidFill>
                  <a:srgbClr val="0070C0"/>
                </a:solidFill>
                <a:latin typeface="微軟正黑體" panose="020B0604030504040204" pitchFamily="34" charset="-120"/>
              </a:rPr>
              <a:t>電腦蠕蟲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等，然後再結合原本電腦病毒的特性，使破壞力與影響層面都變得更廣，例如梅莉莎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(MELISSA)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便是結合「巨集病毒」及「電腦蠕蟲」特性的一種惡性程式，不但會感染 </a:t>
            </a:r>
            <a:r>
              <a:rPr lang="en-US" altLang="zh-TW" sz="2600" b="1" dirty="0">
                <a:latin typeface="微軟正黑體" panose="020B0604030504040204" pitchFamily="34" charset="-120"/>
              </a:rPr>
              <a:t>Word 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巨集，而且會透過</a:t>
            </a:r>
            <a:r>
              <a:rPr lang="en-US" altLang="zh-TW" sz="2600" b="1" dirty="0">
                <a:latin typeface="微軟正黑體" panose="020B0604030504040204" pitchFamily="34" charset="-120"/>
              </a:rPr>
              <a:t>Outlook</a:t>
            </a:r>
            <a:r>
              <a:rPr lang="zh-TW" altLang="en-US" sz="2600" b="1" dirty="0">
                <a:latin typeface="微軟正黑體" panose="020B0604030504040204" pitchFamily="34" charset="-120"/>
              </a:rPr>
              <a:t>通訊錄自行大量散播。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50D8CD91-66BA-4AD3-9251-410AF192C6D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36C6499C-F706-4996-9C8C-4B94CDDDF7C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4B297DF1-6698-4D4F-BC51-AA3EBCA88ABB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5898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惡性程式的各種型態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947506"/>
              </p:ext>
            </p:extLst>
          </p:nvPr>
        </p:nvGraphicFramePr>
        <p:xfrm>
          <a:off x="1441718" y="1241425"/>
          <a:ext cx="7484798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0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0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惡性程式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電腦病毒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開機型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會感染磁碟的啟動磁區或分割表，使被感染的磁碟無法讀取甚至無法開機。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檔案型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寄生在可執行檔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.exe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.com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的檔案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與系統檔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如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.sys)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上，當執行時便會常駐記憶體內並感染其他的程式檔案。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混合型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兼具檔案型及開機型病毒的特性。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巨集型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巨集</a:t>
                      </a:r>
                      <a:r>
                        <a:rPr lang="en-US" altLang="zh-TW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(macro)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是一系列特定指令，當</a:t>
                      </a:r>
                      <a:r>
                        <a:rPr lang="zh-TW" altLang="en-US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開啟</a:t>
                      </a:r>
                      <a:r>
                        <a:rPr lang="en-US" altLang="zh-TW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MS OFFICE</a:t>
                      </a:r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文件時會自動啟動某些內建巨集，有些人便以此撰寫病毒。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特洛伊木馬程式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通常偽裝成特殊程式吸引使用者下載並隱藏在系統中，就像「木馬屠城記」中的木馬。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電腦蠕蟲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蠕蟲的特性是會透過網路自行散播，例如因好奇開啟不明郵件中的附加檔案，或是瀏覽含有病毒碼的網頁，蠕蟲就能趁機將自己寄給通訊錄中的其他人而達到快速散播的目的。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6" name="矩形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0808D78A-1FEB-48BF-8178-FA231809C1B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0A940434-3322-40CA-86E4-9203F96987CB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4D6BB11B-30A6-4BA8-BFD3-324CEC479404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6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電腦犯罪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930739"/>
              </p:ext>
            </p:extLst>
          </p:nvPr>
        </p:nvGraphicFramePr>
        <p:xfrm>
          <a:off x="1339658" y="1216025"/>
          <a:ext cx="723582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7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電腦怪客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以非法手段或利用系統漏洞侵入別人電腦，藉此進行攻擊行為或竊取電腦中的重要資料。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網路詐欺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藉由各種詐騙手段，例如冒充銀行、購物網站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...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等，寄出電子郵件，誘騙不知情的使用者連上假造的網站並藉此騙取個人資料，由於多為願者上鉤，因此也稱</a:t>
                      </a:r>
                      <a:r>
                        <a:rPr lang="zh-TW" altLang="en-US" sz="18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網路釣魚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(phishing)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郵件炸彈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利用工具程式不斷寄信給特定信箱使其因容量滿載而癱瘓。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阻絕攻擊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又稱</a:t>
                      </a:r>
                      <a:r>
                        <a:rPr lang="en-US" altLang="zh-TW" sz="1800" b="1" baseline="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DoS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(denial of service)</a:t>
                      </a:r>
                      <a:r>
                        <a:rPr lang="zh-TW" altLang="en-US" sz="18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，是一種針對特定主機系統不斷且持續發出大量封包以佔滿網路頻寬，藉此癱瘓系統的手段。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竊取隱私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藉由在使用者電腦中置入</a:t>
                      </a:r>
                      <a:r>
                        <a:rPr lang="en-US" altLang="zh-TW" sz="18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cookie</a:t>
                      </a:r>
                      <a:r>
                        <a:rPr lang="zh-TW" altLang="en-US" sz="18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檔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，有心人便可得知使用者過去的操作動作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例如按了哪些按鍵</a:t>
                      </a:r>
                      <a:r>
                        <a:rPr lang="zh-TW" altLang="en-US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、瀏覽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哪些網頁、輸入的個人資料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...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等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。當然，這些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cookie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可能只是單純作為網站廣告或服務的</a:t>
                      </a:r>
                      <a:r>
                        <a:rPr lang="zh-TW" altLang="en-US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一種小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技巧，但也可能成為駭客攻擊的跳板。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416F34F-612D-443F-92CB-93AD6E0C6E7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1C67CB84-FAB2-4EF5-BFD0-36E0A972C6E1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6C46E58-C7B4-4F49-BFDD-E13D951E6BA1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2951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中毒與防毒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4153" y="1401288"/>
            <a:ext cx="7860907" cy="49457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電腦中毒徵兆</a:t>
            </a:r>
            <a:endParaRPr lang="en-US" altLang="zh-TW" sz="2600" dirty="0"/>
          </a:p>
          <a:p>
            <a:pPr marL="971550" lvl="1" indent="-514350">
              <a:lnSpc>
                <a:spcPts val="3800"/>
              </a:lnSpc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電腦執行速度突然不正常變慢。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突然出現奇怪的錯誤訊息或音樂。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檔案長度、日期無故改變甚至被刪除。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系統經常無故當機甚至無法開機。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莫名收到（或寄出）來源不明的郵件。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網路出現不正常而頻舞的存取動作。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A2063D0-6F27-4C72-A38C-A66A5F9FF6A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333A450B-9CB1-40D6-8F65-07217FF6D1A5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DD14317-A062-43A1-B8C4-002F5F8DCD2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0174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中毒與防毒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3782" y="1425039"/>
            <a:ext cx="7564582" cy="49219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b="1" dirty="0"/>
              <a:t>電腦防毒觀念</a:t>
            </a:r>
            <a:endParaRPr lang="en-US" altLang="zh-TW" sz="2600" b="1" dirty="0"/>
          </a:p>
          <a:p>
            <a:pPr marL="971550" lvl="1" indent="-514350">
              <a:lnSpc>
                <a:spcPts val="3800"/>
              </a:lnSpc>
              <a:spcBef>
                <a:spcPts val="1200"/>
              </a:spcBef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安裝防毒軟體並時常上網更新病毒碼。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spcBef>
                <a:spcPts val="1200"/>
              </a:spcBef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時常檢查並安裝系統更新與漏洞修補程式（例如</a:t>
            </a:r>
            <a:r>
              <a:rPr lang="en-US" altLang="zh-TW" sz="2600" b="1" dirty="0">
                <a:latin typeface="微軟正黑體" panose="020B0604030504040204" pitchFamily="34" charset="-120"/>
              </a:rPr>
              <a:t>Windows Update</a:t>
            </a:r>
            <a:r>
              <a:rPr lang="zh-TW" altLang="en-US" sz="2600" b="1" dirty="0">
                <a:latin typeface="微軟正黑體" panose="020B0604030504040204" pitchFamily="34" charset="-120"/>
              </a:rPr>
              <a:t>）。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spcBef>
                <a:spcPts val="1200"/>
              </a:spcBef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使用外接儲存設備（如隨身碟）前先掃毒。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spcBef>
                <a:spcPts val="1200"/>
              </a:spcBef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不下載不明檔案，或是因好奇任意按下廣告視窗上的按紐。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971550" lvl="1" indent="-514350">
              <a:lnSpc>
                <a:spcPts val="3800"/>
              </a:lnSpc>
              <a:spcBef>
                <a:spcPts val="1200"/>
              </a:spcBef>
              <a:buAutoNum type="arabicPeriod"/>
            </a:pPr>
            <a:r>
              <a:rPr lang="zh-TW" altLang="en-US" sz="2600" b="1" dirty="0">
                <a:latin typeface="微軟正黑體" panose="020B0604030504040204" pitchFamily="34" charset="-120"/>
              </a:rPr>
              <a:t>對不明電子郵件的附檔提高警覺。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F009FCD-8E42-4823-A2C0-8DA7992768D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F6A824C-55B3-4BA3-A51A-48F3A26CB371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CFFC9EFB-69B7-4B67-BC24-C57C140F70E7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8886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安全密碼的設定原則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0656" y="1460665"/>
            <a:ext cx="7623958" cy="488634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銀行帳號、網站登入帳號通常都有一定規則可循</a:t>
            </a:r>
            <a:endParaRPr lang="en-US" altLang="zh-TW" sz="2600" dirty="0"/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TW" altLang="en-US" sz="2600" b="1" dirty="0">
                <a:latin typeface="微軟正黑體" panose="020B0604030504040204" pitchFamily="34" charset="-120"/>
              </a:rPr>
              <a:t>因此如何選擇不易被猜中的密碼便很重要。一般而言，密碼長度愈長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最好在</a:t>
            </a:r>
            <a:r>
              <a:rPr lang="en-US" altLang="zh-TW" sz="2600" b="1" dirty="0">
                <a:latin typeface="微軟正黑體" panose="020B0604030504040204" pitchFamily="34" charset="-120"/>
              </a:rPr>
              <a:t>8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個字元以上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、使用不規則文數字、大小寫英文字母、符號</a:t>
            </a:r>
            <a:r>
              <a:rPr lang="en-US" altLang="zh-TW" sz="2600" b="1" dirty="0">
                <a:latin typeface="微軟正黑體" panose="020B0604030504040204" pitchFamily="34" charset="-120"/>
              </a:rPr>
              <a:t>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等的組合是比較安全的選擇，例如「</a:t>
            </a:r>
            <a:r>
              <a:rPr lang="en-US" altLang="zh-TW" sz="2600" b="1" dirty="0">
                <a:latin typeface="微軟正黑體" panose="020B0604030504040204" pitchFamily="34" charset="-120"/>
              </a:rPr>
              <a:t>ej$kZv78We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」。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00CFB28-74EE-4AE0-9ED8-8C04E04D04B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64D148B-38F4-4FEA-9F33-710DB0299304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8A2403A6-B8C0-4280-ABBC-97C23F5A4930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7788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安全密碼的設定原則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1906" y="1215340"/>
            <a:ext cx="7528956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/>
              <a:t>盡量避免使用容易猜到的懶人</a:t>
            </a:r>
            <a:r>
              <a:rPr lang="zh-TW" altLang="en-US" sz="2600" dirty="0" smtClean="0"/>
              <a:t>密碼</a:t>
            </a:r>
            <a:endParaRPr lang="zh-TW" altLang="en-US" sz="2600" dirty="0"/>
          </a:p>
          <a:p>
            <a:pPr marL="993775" lvl="1" indent="-536575">
              <a:lnSpc>
                <a:spcPts val="3800"/>
              </a:lnSpc>
              <a:spcBef>
                <a:spcPts val="1200"/>
              </a:spcBef>
            </a:pPr>
            <a:r>
              <a:rPr lang="en-US" altLang="zh-TW" sz="2600" b="1" dirty="0">
                <a:latin typeface="微軟正黑體" panose="020B0604030504040204" pitchFamily="34" charset="-120"/>
              </a:rPr>
              <a:t>1. 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包含個人資訊，例如身分證號碼、生日、家中電話</a:t>
            </a:r>
            <a:r>
              <a:rPr lang="en-US" altLang="zh-TW" sz="2600" b="1" dirty="0">
                <a:latin typeface="微軟正黑體" panose="020B0604030504040204" pitchFamily="34" charset="-120"/>
              </a:rPr>
              <a:t>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等。</a:t>
            </a:r>
          </a:p>
          <a:p>
            <a:pPr marL="993775" lvl="1" indent="-536575">
              <a:lnSpc>
                <a:spcPts val="3800"/>
              </a:lnSpc>
              <a:spcBef>
                <a:spcPts val="1200"/>
              </a:spcBef>
            </a:pPr>
            <a:r>
              <a:rPr lang="en-US" altLang="zh-TW" sz="2600" b="1" dirty="0">
                <a:latin typeface="微軟正黑體" panose="020B0604030504040204" pitchFamily="34" charset="-120"/>
              </a:rPr>
              <a:t>2. 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直接以英文名字、帳號、單位名稱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如</a:t>
            </a:r>
            <a:r>
              <a:rPr lang="en-US" altLang="zh-TW" sz="2600" b="1" dirty="0">
                <a:latin typeface="微軟正黑體" panose="020B0604030504040204" pitchFamily="34" charset="-120"/>
              </a:rPr>
              <a:t>CS001)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當作密碼。</a:t>
            </a:r>
          </a:p>
          <a:p>
            <a:pPr marL="993775" lvl="1" indent="-536575">
              <a:lnSpc>
                <a:spcPts val="3800"/>
              </a:lnSpc>
              <a:spcBef>
                <a:spcPts val="1200"/>
              </a:spcBef>
            </a:pPr>
            <a:r>
              <a:rPr lang="en-US" altLang="zh-TW" sz="2600" b="1" dirty="0">
                <a:latin typeface="微軟正黑體" panose="020B0604030504040204" pitchFamily="34" charset="-120"/>
              </a:rPr>
              <a:t>3. </a:t>
            </a:r>
            <a:r>
              <a:rPr lang="zh-TW" altLang="en-US" sz="2600" b="1" dirty="0">
                <a:latin typeface="微軟正黑體" panose="020B0604030504040204" pitchFamily="34" charset="-120"/>
              </a:rPr>
              <a:t>重要帳號與一般帳號共用同一組密碼。</a:t>
            </a:r>
          </a:p>
          <a:p>
            <a:pPr marL="993775" lvl="1" indent="-536575">
              <a:lnSpc>
                <a:spcPts val="3800"/>
              </a:lnSpc>
              <a:spcBef>
                <a:spcPts val="1200"/>
              </a:spcBef>
            </a:pPr>
            <a:r>
              <a:rPr lang="en-US" altLang="zh-TW" sz="2600" b="1" dirty="0">
                <a:latin typeface="微軟正黑體" panose="020B0604030504040204" pitchFamily="34" charset="-120"/>
              </a:rPr>
              <a:t>4. </a:t>
            </a:r>
            <a:r>
              <a:rPr lang="zh-TW" altLang="en-US" sz="2600" b="1" dirty="0">
                <a:latin typeface="微軟正黑體" panose="020B0604030504040204" pitchFamily="34" charset="-120"/>
              </a:rPr>
              <a:t>容易被猜中的密碼，如</a:t>
            </a:r>
            <a:r>
              <a:rPr lang="en-US" altLang="zh-TW" sz="2600" b="1" dirty="0">
                <a:latin typeface="微軟正黑體" panose="020B0604030504040204" pitchFamily="34" charset="-120"/>
              </a:rPr>
              <a:t>12345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</a:t>
            </a:r>
            <a:r>
              <a:rPr lang="en-US" altLang="zh-TW" sz="2600" b="1" dirty="0" err="1">
                <a:latin typeface="微軟正黑體" panose="020B0604030504040204" pitchFamily="34" charset="-120"/>
              </a:rPr>
              <a:t>asdf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鍵盤順序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</a:t>
            </a:r>
            <a:r>
              <a:rPr lang="en-US" altLang="zh-TW" sz="2600" b="1" dirty="0">
                <a:latin typeface="微軟正黑體" panose="020B0604030504040204" pitchFamily="34" charset="-120"/>
              </a:rPr>
              <a:t>LEMEL(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身邊顯眼文字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</a:t>
            </a:r>
            <a:r>
              <a:rPr lang="en-US" altLang="zh-TW" sz="2600" b="1" dirty="0">
                <a:latin typeface="微軟正黑體" panose="020B0604030504040204" pitchFamily="34" charset="-120"/>
              </a:rPr>
              <a:t>password(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簡單的英文單字</a:t>
            </a:r>
            <a:r>
              <a:rPr lang="en-US" altLang="zh-TW" sz="2600" b="1" dirty="0">
                <a:latin typeface="微軟正黑體" panose="020B0604030504040204" pitchFamily="34" charset="-120"/>
              </a:rPr>
              <a:t>)...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536BFAC9-86B2-46D9-ADB9-84A2A991950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AF663C1D-5E61-4991-8CCA-0EA873E3978A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B5792AE7-67F2-4F58-BAB0-6E0FCD402F08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4337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信件內容算不算著作？若將別人寄給自己的情書或</a:t>
            </a:r>
            <a:r>
              <a:rPr lang="en-US" altLang="zh-TW" dirty="0"/>
              <a:t>e-mail</a:t>
            </a:r>
            <a:r>
              <a:rPr lang="zh-TW" altLang="en-US" dirty="0"/>
              <a:t>公開在網路上，是否侵害著作權？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9380913-CC75-4986-A949-4C39A82AE43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73FAA4AF-468D-4D51-BAB2-12ECFD534030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A1697702-D4C2-4928-854A-60D344B0024F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5808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信件或</a:t>
            </a:r>
            <a:r>
              <a:rPr lang="en-US" altLang="zh-TW" dirty="0"/>
              <a:t>e-mail</a:t>
            </a:r>
            <a:r>
              <a:rPr lang="zh-TW" altLang="en-US" dirty="0"/>
              <a:t>內容是受著作權保護之語文著作，收信者固然取得該信的物權，但並未取得著作權，因此只能自己看，不能將其大量複製或張貼公告。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7D93D38-C0A9-464F-BAED-1C34D509F73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3A8D1C9-1566-4D5C-B9CB-8D42A7349A1E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AD9A0BBB-3E63-41A9-AA4F-60FFAABBAEA6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7755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我知道翻拍圖片是不合法的利用方式，但我有美術專長，我能否自己照著重繪一張一樣的，這樣是不是就不算侵害著作權？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41577361-45C4-4A9F-8712-45AD9A98EEC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26950FB4-BB7B-4067-8FDC-EF5B14A44F85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FB14CBC-A213-425D-946B-52EC543AD50A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7259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翻拍圖片是重製行為，直接原樣描繪只是重製方法不同而已，要利用該著作仍需取得授權。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05EE99ED-01F8-4850-9034-84D67D37C3D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390A6B7E-248D-4594-A44E-09887C8C6DD6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273571AA-2A16-42E1-9F29-5D021E9D8DC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491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我在部落格上寫了一系列文章，希望有天可以出版，那我需不需要去登記或辦手續以取得著作權？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ADB65C65-F361-4763-845F-A1545E82542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A49E39D-2DA9-46DD-BC64-9673F8BC75FD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852AF784-AA0D-4C15-AFA6-B363F2774967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562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著作人於著作完成時享有著作權，並不以登記為取得要件。反倒是部落格上的文章記得備份，以免網站哪天無預警關閉時，辛苦完成的作品也付之流水。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5" name="矩形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4892208-FE91-470D-812F-C3B95439872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9B26328-7698-42C6-8487-D4E15B952AF1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BF450B0A-02C2-45B1-A26D-A19CF5414744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019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人為過失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6909" y="1215340"/>
            <a:ext cx="7374577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程式設計或操作不當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例如程式本身存在的安全漏洞，或是程式設計師為了測試方便而留下的程式後門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(backdoor)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等。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未妥善設定或管理密碼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企業員工的操守也是影響資訊安全的重要因素，一個有機會接觸機密資訊的員工若將資訊洩漏出去，造成的損害絕不小於外部破壞。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FAED34C-9178-4A60-BC9A-6EFA9FAE98B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78C6F82F-22CC-4C2E-9C15-AAF0B3A5C344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BA4FC58-C737-465F-AC89-B76482A6D94F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462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轉載網路論壇或</a:t>
            </a:r>
            <a:r>
              <a:rPr lang="en-US" altLang="zh-TW" dirty="0"/>
              <a:t>BBS</a:t>
            </a:r>
            <a:r>
              <a:rPr lang="zh-TW" altLang="en-US" dirty="0"/>
              <a:t>中的文章至自己的部落格，是否侵犯著作權？還是我只要有註明出處就可以了？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60E2327-D2F2-45AE-91E3-D3E292865CA0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3EAB69E7-11C4-41F1-9C57-FB7BE86CA040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76160F40-5C72-4E67-AEFF-7BD1B7A6AA06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18983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0165" y="1930203"/>
            <a:ext cx="6750425" cy="4398025"/>
          </a:xfrm>
        </p:spPr>
        <p:txBody>
          <a:bodyPr>
            <a:normAutofit/>
          </a:bodyPr>
          <a:lstStyle/>
          <a:p>
            <a:r>
              <a:rPr lang="zh-TW" altLang="en-US" dirty="0"/>
              <a:t>著作權包含公開傳輸權，因此要將他人著作放在網路上流通必須得到原著作權人的同意，引用網站中的資料時，也要先取得原創作者的同意，並不是只要註明出處即可。比較正確的作法是以自己的敘述重新說明觀點，或是指明原文章所在位址，請其他讀者自行前去閱覽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1EB88A87-BCE1-4EEB-86CE-7DF82AD558C0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6C878D9-B8B9-4F53-B264-638662A9B701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AB8DD1B8-7B8A-4517-81B0-5A67DC7A6060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1218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為什麼出版社把高普考歷屆試題拿來整理後出版販售，並不會侵害著作權？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17DDD066-F5ED-48B6-B06F-D317659B9F3B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C755D52B-27D9-4153-8BF7-CB93C8951103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9EB3D3D2-6DC8-4796-BBE9-28592311A880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0847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法律、公文，依法令舉行之考試試題與備用試題，標語及通用之名詞、符號、公式、表格、時曆，單純傳達事實之新聞報導</a:t>
            </a:r>
            <a:r>
              <a:rPr lang="en-US" altLang="zh-TW" dirty="0"/>
              <a:t>...</a:t>
            </a:r>
            <a:r>
              <a:rPr lang="zh-TW" altLang="en-US" dirty="0"/>
              <a:t>等不受著作權保護，因此出版社可以將之編輯出版。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1F49BC2-9527-496D-A4DE-F7893998E72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8C958E7E-B319-4808-A10B-58C103BB5AEA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C3B8E685-6E7B-4313-9DF0-F0EFA28876D1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3078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我在某電腦公司上班，請問在職務上開發完成的遊戲程式，若在雙方沒有特別約定的情況下，著作權如何歸屬？我可以再拿去賣給其他公司嗎？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E5EED1A-7DE7-4BE1-93C6-5E1A6BFB898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D937C9A-4976-438A-8A00-E47787074ABB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8D4A7F2-EFBF-4944-B604-C5BE5AB7AF30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661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受雇人（員工）於職務上完成的著作，除雙方另有約定外，原則上以受雇人為著作人，享有著作人格權，但著作財產權則歸雇用人（公司），所以再販售的行為不但有違誠信，也將侵害公司的權利。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9D0BBCB-F62B-44C3-938E-1E6A4EBCEA5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8A30128-EAC7-4F57-986F-0652EB1A3832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F04E68B0-ED2E-4CEF-8DF2-63AC244B230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41738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可以將合法購買的音樂</a:t>
            </a:r>
            <a:r>
              <a:rPr lang="en-US" altLang="zh-TW" dirty="0"/>
              <a:t>CD</a:t>
            </a:r>
            <a:r>
              <a:rPr lang="zh-TW" altLang="en-US" dirty="0"/>
              <a:t>，使用於自己開設的咖啡廳播放給客人聽嗎？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2108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endParaRPr lang="zh-TW" altLang="en-US" sz="18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8ECDF8C-93C8-4383-BB7B-05056DC7629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7BD8B701-C420-43CC-AEC5-EBE097AE5AFC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5F5AC4E6-9691-446E-ADF1-89B81F54A5AF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6037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著作權快問快答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926143" y="3665449"/>
            <a:ext cx="1980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TW" altLang="en-US" sz="18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錄音著作的著作權人享有公開演出該著作的專有權利，因此合法</a:t>
            </a:r>
            <a:r>
              <a:rPr lang="en-US" altLang="zh-TW" dirty="0"/>
              <a:t>CD</a:t>
            </a:r>
            <a:r>
              <a:rPr lang="zh-TW" altLang="en-US" dirty="0"/>
              <a:t>雖然在重製權方面沒有問題，但由於咖啡廳屬於公開的營業場所，著作權人有權利主張收取「公開演出」的報酬。目前在台灣，多半是透過著作權仲介團體的運作而完成授權及付費手續。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11" name="矩形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BF52BA38-8768-4D82-95C0-E23298386C88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949268A6-BA33-4F6A-B8BD-09B7126E203C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12FC7698-A4A5-4ADC-888B-7190F217B6FD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9054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惡性程式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5657" y="1215340"/>
            <a:ext cx="7445829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惡性程式泛指所有不懷好意的程式碼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包括電腦病毒</a:t>
            </a:r>
            <a:r>
              <a:rPr lang="en-US" altLang="zh-TW" sz="2600" b="1" dirty="0">
                <a:latin typeface="微軟正黑體" panose="020B0604030504040204" pitchFamily="34" charset="-120"/>
              </a:rPr>
              <a:t>(virus)</a:t>
            </a:r>
            <a:r>
              <a:rPr lang="zh-TW" altLang="en-US" sz="2600" b="1" dirty="0">
                <a:latin typeface="微軟正黑體" panose="020B0604030504040204" pitchFamily="34" charset="-120"/>
              </a:rPr>
              <a:t>、特洛伊木馬程式、電腦蠕蟲等，這些惡意程式不但可能破壞或竊取電腦資料，還會藉由網際網路等管道不斷散佈。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3EBD432E-AE32-40FA-909E-126D683D981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449F93A9-5AAA-4E94-8437-5DF1D11B76A5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088EE856-A90C-44F8-BFFB-F9AB12B77F6B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28435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愛麗絲在網路下載並執行一個名為「遊戲破解王」的程式，結果過幾天發現電腦中的帳號密碼都外流了，請問上述情況的發生與下列何者最為相關？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巨集病毒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特洛伊木馬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電力中斷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/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郵件炸彈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9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</a:rPr>
              <a:t>改善環境與設備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4153" y="1215340"/>
            <a:ext cx="7737961" cy="51316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電腦設備的放置環境應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保持清潔、乾燥，避免因灰塵或濕氣造成設備短路與損壞。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加裝空調與機器散熱</a:t>
            </a:r>
            <a:r>
              <a:rPr lang="en-US" altLang="zh-TW" sz="2600" dirty="0">
                <a:latin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</a:rPr>
              <a:t>如加裝風扇</a:t>
            </a:r>
            <a:r>
              <a:rPr lang="en-US" altLang="zh-TW" sz="2600" dirty="0">
                <a:latin typeface="微軟正黑體" panose="020B0604030504040204" pitchFamily="34" charset="-120"/>
              </a:rPr>
              <a:t>)</a:t>
            </a: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可以防止過熱當機的情形</a:t>
            </a:r>
            <a:r>
              <a:rPr lang="zh-TW" altLang="en-US" sz="2600" b="1" dirty="0" smtClean="0">
                <a:latin typeface="微軟正黑體" panose="020B0604030504040204" pitchFamily="34" charset="-120"/>
              </a:rPr>
              <a:t>發生。</a:t>
            </a:r>
            <a:endParaRPr lang="en-US" altLang="zh-TW" sz="2600" b="1" dirty="0">
              <a:latin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</a:rPr>
              <a:t>加裝不斷電系統</a:t>
            </a:r>
            <a:r>
              <a:rPr lang="en-US" altLang="zh-TW" sz="2600" dirty="0">
                <a:latin typeface="微軟正黑體" panose="020B0604030504040204" pitchFamily="34" charset="-120"/>
              </a:rPr>
              <a:t>(UPS)</a:t>
            </a:r>
            <a:r>
              <a:rPr lang="zh-TW" altLang="en-US" sz="2600" dirty="0">
                <a:latin typeface="微軟正黑體" panose="020B0604030504040204" pitchFamily="34" charset="-120"/>
              </a:rPr>
              <a:t>與穩壓裝置</a:t>
            </a:r>
            <a:endParaRPr lang="en-US" altLang="zh-TW" sz="2600" dirty="0">
              <a:latin typeface="微軟正黑體" panose="020B0604030504040204" pitchFamily="34" charset="-120"/>
            </a:endParaRPr>
          </a:p>
          <a:p>
            <a:pPr lvl="1">
              <a:lnSpc>
                <a:spcPts val="3800"/>
              </a:lnSpc>
            </a:pPr>
            <a:r>
              <a:rPr lang="zh-TW" altLang="en-US" sz="2600" b="1" dirty="0">
                <a:latin typeface="微軟正黑體" panose="020B0604030504040204" pitchFamily="34" charset="-120"/>
              </a:rPr>
              <a:t>可避免因雷擊、突波、斷電造成的設備損壞或資料遺失。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390A34B7-B1D8-4612-A1BA-07B6B6A3733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68836278-29F0-49D3-BFFD-A91619CD1B76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6CF5218B-B44D-4DF0-A3A7-F1C5388D8CE5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567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</a:t>
            </a:r>
            <a:r>
              <a:rPr lang="zh-TW" altLang="en-US"/>
              <a:t>斷電系統 </a:t>
            </a:r>
            <a:r>
              <a:rPr lang="en-US" altLang="zh-TW"/>
              <a:t>(</a:t>
            </a:r>
            <a:r>
              <a:rPr lang="en-US" altLang="zh-TW" dirty="0"/>
              <a:t>UPS)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44" y="1279922"/>
            <a:ext cx="4556912" cy="5136883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PC05123)</a:t>
            </a:r>
            <a:endParaRPr lang="zh-TW" altLang="en-US" dirty="0"/>
          </a:p>
        </p:txBody>
      </p:sp>
      <p:sp>
        <p:nvSpPr>
          <p:cNvPr id="9" name="矩形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1422F5FB-17BE-43A3-88D2-B768FC3A68A7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5-1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74B3FE8A-FD71-44DA-8704-4DB4FF5DBB40}"/>
              </a:ext>
            </a:extLst>
          </p:cNvPr>
          <p:cNvSpPr/>
          <p:nvPr/>
        </p:nvSpPr>
        <p:spPr>
          <a:xfrm>
            <a:off x="0" y="1595778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5-2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0FE745C2-2366-4E61-9DBC-8E1D6017D3FE}"/>
              </a:ext>
            </a:extLst>
          </p:cNvPr>
          <p:cNvSpPr/>
          <p:nvPr/>
        </p:nvSpPr>
        <p:spPr>
          <a:xfrm>
            <a:off x="0" y="2255556"/>
            <a:ext cx="710476" cy="646331"/>
          </a:xfrm>
          <a:prstGeom prst="rect">
            <a:avLst/>
          </a:prstGeom>
          <a:solidFill>
            <a:srgbClr val="4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報給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你知</a:t>
            </a:r>
          </a:p>
        </p:txBody>
      </p:sp>
    </p:spTree>
    <p:extLst>
      <p:ext uri="{BB962C8B-B14F-4D97-AF65-F5344CB8AC3E}">
        <p14:creationId xmlns:p14="http://schemas.microsoft.com/office/powerpoint/2010/main" val="30707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4300</Words>
  <Application>Microsoft Office PowerPoint</Application>
  <PresentationFormat>如螢幕大小 (4:3)</PresentationFormat>
  <Paragraphs>689</Paragraphs>
  <Slides>57</Slides>
  <Notes>53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57</vt:i4>
      </vt:variant>
    </vt:vector>
  </HeadingPairs>
  <TitlesOfParts>
    <vt:vector size="59" baseType="lpstr">
      <vt:lpstr>Office 佈景主題</vt:lpstr>
      <vt:lpstr>1_Office 佈景主題</vt:lpstr>
      <vt:lpstr>計算機概論 A</vt:lpstr>
      <vt:lpstr>5-1 資訊安全與保護</vt:lpstr>
      <vt:lpstr>資訊安全常見的威脅因素 - 機件故障</vt:lpstr>
      <vt:lpstr>電腦犯罪</vt:lpstr>
      <vt:lpstr>人為過失</vt:lpstr>
      <vt:lpstr>惡性程式</vt:lpstr>
      <vt:lpstr>PowerPoint 簡報</vt:lpstr>
      <vt:lpstr>改善環境與設備</vt:lpstr>
      <vt:lpstr>不斷電系統 (UPS)</vt:lpstr>
      <vt:lpstr>安裝防毒軟體與設定防火牆</vt:lpstr>
      <vt:lpstr>各式防毒與防火牆軟體</vt:lpstr>
      <vt:lpstr>防火牆</vt:lpstr>
      <vt:lpstr>防火牆運作示意圖</vt:lpstr>
      <vt:lpstr>採用電子交易安全機制</vt:lpstr>
      <vt:lpstr>採用電子交易安全機制</vt:lpstr>
      <vt:lpstr>PowerPoint 簡報</vt:lpstr>
      <vt:lpstr>PowerPoint 簡報</vt:lpstr>
      <vt:lpstr>5-2 電腦軟體授權與著作權</vt:lpstr>
      <vt:lpstr>電腦軟體使用授權</vt:lpstr>
      <vt:lpstr>電腦軟體授權合約</vt:lpstr>
      <vt:lpstr>電腦軟體使用授權</vt:lpstr>
      <vt:lpstr>PowerPoint 簡報</vt:lpstr>
      <vt:lpstr>軟體授權的特殊型態</vt:lpstr>
      <vt:lpstr>軟體授權的特殊型態</vt:lpstr>
      <vt:lpstr>軟體授權的特殊型態</vt:lpstr>
      <vt:lpstr>軟體授權的特殊型態</vt:lpstr>
      <vt:lpstr>PowerPoint 簡報</vt:lpstr>
      <vt:lpstr>認識著作權與創用CC</vt:lpstr>
      <vt:lpstr>認識著作權與創用CC</vt:lpstr>
      <vt:lpstr>認識著作權與創用CC</vt:lpstr>
      <vt:lpstr>創用CC的授權標誌與意義</vt:lpstr>
      <vt:lpstr>創用CC的授權標誌與意義</vt:lpstr>
      <vt:lpstr>PowerPoint 簡報</vt:lpstr>
      <vt:lpstr>PowerPoint 簡報</vt:lpstr>
      <vt:lpstr>PowerPoint 簡報</vt:lpstr>
      <vt:lpstr>報給你知</vt:lpstr>
      <vt:lpstr>認識惡性程式</vt:lpstr>
      <vt:lpstr>認識惡性程式</vt:lpstr>
      <vt:lpstr>惡性程式的各種型態</vt:lpstr>
      <vt:lpstr>中毒與防毒</vt:lpstr>
      <vt:lpstr>中毒與防毒</vt:lpstr>
      <vt:lpstr>安全密碼的設定原則</vt:lpstr>
      <vt:lpstr>安全密碼的設定原則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  <vt:lpstr>著作權快問快答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Jet</dc:creator>
  <cp:lastModifiedBy>User</cp:lastModifiedBy>
  <cp:revision>265</cp:revision>
  <dcterms:created xsi:type="dcterms:W3CDTF">2015-05-05T16:50:52Z</dcterms:created>
  <dcterms:modified xsi:type="dcterms:W3CDTF">2018-03-08T01:01:27Z</dcterms:modified>
</cp:coreProperties>
</file>