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8" r:id="rId1"/>
  </p:sldMasterIdLst>
  <p:notesMasterIdLst>
    <p:notesMasterId r:id="rId52"/>
  </p:notesMasterIdLst>
  <p:sldIdLst>
    <p:sldId id="256" r:id="rId2"/>
    <p:sldId id="325" r:id="rId3"/>
    <p:sldId id="258" r:id="rId4"/>
    <p:sldId id="339" r:id="rId5"/>
    <p:sldId id="340" r:id="rId6"/>
    <p:sldId id="341" r:id="rId7"/>
    <p:sldId id="351" r:id="rId8"/>
    <p:sldId id="352" r:id="rId9"/>
    <p:sldId id="342" r:id="rId10"/>
    <p:sldId id="343" r:id="rId11"/>
    <p:sldId id="345" r:id="rId12"/>
    <p:sldId id="346" r:id="rId13"/>
    <p:sldId id="353" r:id="rId14"/>
    <p:sldId id="354" r:id="rId15"/>
    <p:sldId id="330" r:id="rId16"/>
    <p:sldId id="355" r:id="rId17"/>
    <p:sldId id="356" r:id="rId18"/>
    <p:sldId id="357" r:id="rId19"/>
    <p:sldId id="358" r:id="rId20"/>
    <p:sldId id="359" r:id="rId21"/>
    <p:sldId id="379" r:id="rId22"/>
    <p:sldId id="380" r:id="rId23"/>
    <p:sldId id="360" r:id="rId24"/>
    <p:sldId id="361" r:id="rId25"/>
    <p:sldId id="381" r:id="rId26"/>
    <p:sldId id="382" r:id="rId27"/>
    <p:sldId id="362" r:id="rId28"/>
    <p:sldId id="363" r:id="rId29"/>
    <p:sldId id="383" r:id="rId30"/>
    <p:sldId id="364" r:id="rId31"/>
    <p:sldId id="366" r:id="rId32"/>
    <p:sldId id="365" r:id="rId33"/>
    <p:sldId id="367" r:id="rId34"/>
    <p:sldId id="368" r:id="rId35"/>
    <p:sldId id="384" r:id="rId36"/>
    <p:sldId id="385" r:id="rId37"/>
    <p:sldId id="369" r:id="rId38"/>
    <p:sldId id="371" r:id="rId39"/>
    <p:sldId id="372" r:id="rId40"/>
    <p:sldId id="373" r:id="rId41"/>
    <p:sldId id="386" r:id="rId42"/>
    <p:sldId id="374" r:id="rId43"/>
    <p:sldId id="375" r:id="rId44"/>
    <p:sldId id="387" r:id="rId45"/>
    <p:sldId id="376" r:id="rId46"/>
    <p:sldId id="377" r:id="rId47"/>
    <p:sldId id="388" r:id="rId48"/>
    <p:sldId id="378" r:id="rId49"/>
    <p:sldId id="389" r:id="rId50"/>
    <p:sldId id="390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8FDD"/>
    <a:srgbClr val="FF5D9F"/>
    <a:srgbClr val="00F26D"/>
    <a:srgbClr val="9933FF"/>
    <a:srgbClr val="0070C0"/>
    <a:srgbClr val="5B9BD5"/>
    <a:srgbClr val="E03030"/>
    <a:srgbClr val="FF0066"/>
    <a:srgbClr val="000000"/>
    <a:srgbClr val="19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-90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AA319-2D37-4D5B-978B-0EFACC101C73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FA23-B990-4470-9A76-0E10C29934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87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120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42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4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338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58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03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699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079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19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38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429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36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100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86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60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6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000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966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62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14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64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59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990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650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516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963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0782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920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846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17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504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59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2448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291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094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21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6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60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172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415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3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 flipH="1" flipV="1">
            <a:off x="0" y="6274820"/>
            <a:ext cx="6489700" cy="6190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 userDrawn="1"/>
        </p:nvSpPr>
        <p:spPr>
          <a:xfrm>
            <a:off x="0" y="1522771"/>
            <a:ext cx="9144000" cy="1987191"/>
          </a:xfrm>
          <a:custGeom>
            <a:avLst/>
            <a:gdLst>
              <a:gd name="connsiteX0" fmla="*/ 0 w 9144000"/>
              <a:gd name="connsiteY0" fmla="*/ 0 h 1987191"/>
              <a:gd name="connsiteX1" fmla="*/ 698800 w 9144000"/>
              <a:gd name="connsiteY1" fmla="*/ 0 h 1987191"/>
              <a:gd name="connsiteX2" fmla="*/ 202002 w 9144000"/>
              <a:gd name="connsiteY2" fmla="*/ 1987190 h 1987191"/>
              <a:gd name="connsiteX3" fmla="*/ 2273297 w 9144000"/>
              <a:gd name="connsiteY3" fmla="*/ 1987190 h 1987191"/>
              <a:gd name="connsiteX4" fmla="*/ 2770094 w 9144000"/>
              <a:gd name="connsiteY4" fmla="*/ 0 h 1987191"/>
              <a:gd name="connsiteX5" fmla="*/ 9144000 w 9144000"/>
              <a:gd name="connsiteY5" fmla="*/ 0 h 1987191"/>
              <a:gd name="connsiteX6" fmla="*/ 9144000 w 9144000"/>
              <a:gd name="connsiteY6" fmla="*/ 1987191 h 1987191"/>
              <a:gd name="connsiteX7" fmla="*/ 0 w 9144000"/>
              <a:gd name="connsiteY7" fmla="*/ 1987191 h 1987191"/>
              <a:gd name="connsiteX8" fmla="*/ 0 w 9144000"/>
              <a:gd name="connsiteY8" fmla="*/ 0 h 1987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987191">
                <a:moveTo>
                  <a:pt x="0" y="0"/>
                </a:moveTo>
                <a:lnTo>
                  <a:pt x="698800" y="0"/>
                </a:lnTo>
                <a:lnTo>
                  <a:pt x="202002" y="1987190"/>
                </a:lnTo>
                <a:lnTo>
                  <a:pt x="2273297" y="1987190"/>
                </a:lnTo>
                <a:lnTo>
                  <a:pt x="2770094" y="0"/>
                </a:lnTo>
                <a:lnTo>
                  <a:pt x="9144000" y="0"/>
                </a:lnTo>
                <a:lnTo>
                  <a:pt x="9144000" y="1987191"/>
                </a:lnTo>
                <a:lnTo>
                  <a:pt x="0" y="19871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9482" y="3509961"/>
            <a:ext cx="7219059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C014D876-D0A0-42F8-90DA-C251485D7837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8577" y="6476037"/>
            <a:ext cx="968188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45D8186-99EE-4364-AA57-C9F4FAA3363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0434" y="1522771"/>
            <a:ext cx="6302647" cy="198719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879" y="1833197"/>
            <a:ext cx="1505479" cy="136633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22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 userDrawn="1"/>
        </p:nvSpPr>
        <p:spPr>
          <a:xfrm flipV="1">
            <a:off x="0" y="0"/>
            <a:ext cx="9144000" cy="416859"/>
          </a:xfrm>
          <a:custGeom>
            <a:avLst/>
            <a:gdLst>
              <a:gd name="connsiteX0" fmla="*/ 0 w 9144000"/>
              <a:gd name="connsiteY0" fmla="*/ 416859 h 416859"/>
              <a:gd name="connsiteX1" fmla="*/ 208430 w 9144000"/>
              <a:gd name="connsiteY1" fmla="*/ 416859 h 416859"/>
              <a:gd name="connsiteX2" fmla="*/ 2700616 w 9144000"/>
              <a:gd name="connsiteY2" fmla="*/ 416859 h 416859"/>
              <a:gd name="connsiteX3" fmla="*/ 9144000 w 9144000"/>
              <a:gd name="connsiteY3" fmla="*/ 416859 h 416859"/>
              <a:gd name="connsiteX4" fmla="*/ 9144000 w 9144000"/>
              <a:gd name="connsiteY4" fmla="*/ 256136 h 416859"/>
              <a:gd name="connsiteX5" fmla="*/ 2770095 w 9144000"/>
              <a:gd name="connsiteY5" fmla="*/ 256136 h 416859"/>
              <a:gd name="connsiteX6" fmla="*/ 2770095 w 9144000"/>
              <a:gd name="connsiteY6" fmla="*/ 208430 h 416859"/>
              <a:gd name="connsiteX7" fmla="*/ 2561665 w 9144000"/>
              <a:gd name="connsiteY7" fmla="*/ 0 h 416859"/>
              <a:gd name="connsiteX8" fmla="*/ 69478 w 9144000"/>
              <a:gd name="connsiteY8" fmla="*/ 0 h 416859"/>
              <a:gd name="connsiteX9" fmla="*/ 0 w 9144000"/>
              <a:gd name="connsiteY9" fmla="*/ 69478 h 416859"/>
              <a:gd name="connsiteX10" fmla="*/ 0 w 9144000"/>
              <a:gd name="connsiteY10" fmla="*/ 208429 h 416859"/>
              <a:gd name="connsiteX11" fmla="*/ 9632 w 9144000"/>
              <a:gd name="connsiteY11" fmla="*/ 256136 h 416859"/>
              <a:gd name="connsiteX12" fmla="*/ 0 w 9144000"/>
              <a:gd name="connsiteY12" fmla="*/ 256136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16859">
                <a:moveTo>
                  <a:pt x="0" y="416859"/>
                </a:moveTo>
                <a:lnTo>
                  <a:pt x="208430" y="416859"/>
                </a:lnTo>
                <a:lnTo>
                  <a:pt x="2700616" y="416859"/>
                </a:lnTo>
                <a:lnTo>
                  <a:pt x="9144000" y="416859"/>
                </a:lnTo>
                <a:lnTo>
                  <a:pt x="9144000" y="256136"/>
                </a:lnTo>
                <a:lnTo>
                  <a:pt x="2770095" y="256136"/>
                </a:lnTo>
                <a:lnTo>
                  <a:pt x="2770095" y="208430"/>
                </a:lnTo>
                <a:cubicBezTo>
                  <a:pt x="2770095" y="93317"/>
                  <a:pt x="2676778" y="0"/>
                  <a:pt x="2561665" y="0"/>
                </a:cubicBezTo>
                <a:lnTo>
                  <a:pt x="69478" y="0"/>
                </a:lnTo>
                <a:cubicBezTo>
                  <a:pt x="31106" y="0"/>
                  <a:pt x="0" y="31106"/>
                  <a:pt x="0" y="69478"/>
                </a:cubicBezTo>
                <a:lnTo>
                  <a:pt x="0" y="208429"/>
                </a:lnTo>
                <a:lnTo>
                  <a:pt x="9632" y="256136"/>
                </a:lnTo>
                <a:lnTo>
                  <a:pt x="0" y="2561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 userDrawn="1"/>
        </p:nvGrpSpPr>
        <p:grpSpPr>
          <a:xfrm flipH="1" flipV="1">
            <a:off x="0" y="5968548"/>
            <a:ext cx="9144000" cy="889452"/>
            <a:chOff x="0" y="4418633"/>
            <a:chExt cx="9144000" cy="889452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4431333"/>
              <a:ext cx="9144000" cy="5228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 16"/>
            <p:cNvSpPr/>
            <p:nvPr userDrawn="1"/>
          </p:nvSpPr>
          <p:spPr>
            <a:xfrm flipV="1">
              <a:off x="0" y="4418633"/>
              <a:ext cx="9144000" cy="889452"/>
            </a:xfrm>
            <a:custGeom>
              <a:avLst/>
              <a:gdLst>
                <a:gd name="connsiteX0" fmla="*/ 0 w 9144000"/>
                <a:gd name="connsiteY0" fmla="*/ 416859 h 416859"/>
                <a:gd name="connsiteX1" fmla="*/ 208430 w 9144000"/>
                <a:gd name="connsiteY1" fmla="*/ 416859 h 416859"/>
                <a:gd name="connsiteX2" fmla="*/ 2700616 w 9144000"/>
                <a:gd name="connsiteY2" fmla="*/ 416859 h 416859"/>
                <a:gd name="connsiteX3" fmla="*/ 9144000 w 9144000"/>
                <a:gd name="connsiteY3" fmla="*/ 416859 h 416859"/>
                <a:gd name="connsiteX4" fmla="*/ 9144000 w 9144000"/>
                <a:gd name="connsiteY4" fmla="*/ 256136 h 416859"/>
                <a:gd name="connsiteX5" fmla="*/ 2770095 w 9144000"/>
                <a:gd name="connsiteY5" fmla="*/ 256136 h 416859"/>
                <a:gd name="connsiteX6" fmla="*/ 2770095 w 9144000"/>
                <a:gd name="connsiteY6" fmla="*/ 208430 h 416859"/>
                <a:gd name="connsiteX7" fmla="*/ 2561665 w 9144000"/>
                <a:gd name="connsiteY7" fmla="*/ 0 h 416859"/>
                <a:gd name="connsiteX8" fmla="*/ 69478 w 9144000"/>
                <a:gd name="connsiteY8" fmla="*/ 0 h 416859"/>
                <a:gd name="connsiteX9" fmla="*/ 0 w 9144000"/>
                <a:gd name="connsiteY9" fmla="*/ 69478 h 416859"/>
                <a:gd name="connsiteX10" fmla="*/ 0 w 9144000"/>
                <a:gd name="connsiteY10" fmla="*/ 208429 h 416859"/>
                <a:gd name="connsiteX11" fmla="*/ 9632 w 9144000"/>
                <a:gd name="connsiteY11" fmla="*/ 256136 h 416859"/>
                <a:gd name="connsiteX12" fmla="*/ 0 w 9144000"/>
                <a:gd name="connsiteY12" fmla="*/ 256136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00" h="416859">
                  <a:moveTo>
                    <a:pt x="0" y="416859"/>
                  </a:moveTo>
                  <a:lnTo>
                    <a:pt x="208430" y="416859"/>
                  </a:lnTo>
                  <a:lnTo>
                    <a:pt x="2700616" y="416859"/>
                  </a:lnTo>
                  <a:lnTo>
                    <a:pt x="9144000" y="416859"/>
                  </a:lnTo>
                  <a:lnTo>
                    <a:pt x="9144000" y="256136"/>
                  </a:lnTo>
                  <a:lnTo>
                    <a:pt x="2770095" y="256136"/>
                  </a:lnTo>
                  <a:lnTo>
                    <a:pt x="2770095" y="208430"/>
                  </a:lnTo>
                  <a:cubicBezTo>
                    <a:pt x="2770095" y="93317"/>
                    <a:pt x="2676778" y="0"/>
                    <a:pt x="2561665" y="0"/>
                  </a:cubicBezTo>
                  <a:lnTo>
                    <a:pt x="69478" y="0"/>
                  </a:lnTo>
                  <a:cubicBezTo>
                    <a:pt x="31106" y="0"/>
                    <a:pt x="0" y="31106"/>
                    <a:pt x="0" y="69478"/>
                  </a:cubicBezTo>
                  <a:lnTo>
                    <a:pt x="0" y="208429"/>
                  </a:lnTo>
                  <a:lnTo>
                    <a:pt x="9632" y="256136"/>
                  </a:lnTo>
                  <a:lnTo>
                    <a:pt x="0" y="256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 userDrawn="1"/>
        </p:nvSpPr>
        <p:spPr>
          <a:xfrm flipH="1" flipV="1">
            <a:off x="0" y="6581558"/>
            <a:ext cx="9144000" cy="56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 userDrawn="1"/>
        </p:nvCxnSpPr>
        <p:spPr>
          <a:xfrm>
            <a:off x="0" y="6678877"/>
            <a:ext cx="9144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 userDrawn="1"/>
        </p:nvCxnSpPr>
        <p:spPr>
          <a:xfrm>
            <a:off x="2756647" y="121194"/>
            <a:ext cx="64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13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F8844465-473F-498B-AB84-104344E99BEF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0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ACE3B91D-7F7E-4B4E-9FD3-0162278144B3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C37EC35A-A4FD-437D-BDC1-69749181C4B5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158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993B1F09-7248-42FD-A2F5-55E333309080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2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D4CE5BA-E247-452C-9C91-04CB63F5E00F}" type="datetime1">
              <a:rPr lang="zh-TW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2018/3/6</a:t>
            </a:fld>
            <a:endParaRPr lang="zh-TW" alt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423"/>
            <a:ext cx="9291918" cy="5575151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2540000" y="1076512"/>
            <a:ext cx="6120000" cy="32160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3069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B278D89-84CB-4137-A13B-033054C91B1B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77" y="121023"/>
            <a:ext cx="8193741" cy="4916245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3362512" y="1076512"/>
            <a:ext cx="5297488" cy="28098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1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467" y="1430867"/>
            <a:ext cx="7586133" cy="4916144"/>
          </a:xfrm>
        </p:spPr>
        <p:txBody>
          <a:bodyPr/>
          <a:lstStyle>
            <a:lvl1pPr>
              <a:defRPr sz="2600">
                <a:solidFill>
                  <a:srgbClr val="0070C0"/>
                </a:solidFill>
              </a:defRPr>
            </a:lvl1pPr>
            <a:lvl2pPr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3216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C4C8784-2C92-4102-96D6-CEAD025FAB0D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323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1930204"/>
            <a:ext cx="6750425" cy="4416808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="1" baseline="0">
                <a:solidFill>
                  <a:srgbClr val="0070C0"/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041" y="1119366"/>
            <a:ext cx="871804" cy="810838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CD44AC-93D6-4A60-992B-6611B1D997BD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456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306" y="1131515"/>
            <a:ext cx="6937282" cy="1863381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3306" y="3110287"/>
            <a:ext cx="6937282" cy="3196384"/>
          </a:xfrm>
        </p:spPr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19C3304-8EBB-4DEC-AD16-7C2E1ABE50C6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45D8186-99EE-4364-AA57-C9F4FAA3363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451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9698085-3750-4035-83A0-B43919EDFCA2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660" y="6527115"/>
            <a:ext cx="240702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E0D3C5B0-2109-40E1-BE56-B59B463FB68B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660" y="6527115"/>
            <a:ext cx="240702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4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E21D900-690B-40BF-B185-86CCF00A8F59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17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06CEA68-E8AA-42A1-BE63-6D0DD1837C7B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77" y="121023"/>
            <a:ext cx="8193741" cy="4916245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3362512" y="1076512"/>
            <a:ext cx="5297488" cy="28098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1150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02E2B86-10E9-4072-A855-43418978C847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42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10475" y="0"/>
            <a:ext cx="8433525" cy="9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475" y="26895"/>
            <a:ext cx="8433525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882" y="1442109"/>
            <a:ext cx="7961860" cy="490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710475" y="6562165"/>
            <a:ext cx="8433525" cy="2958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10323"/>
            <a:ext cx="968188" cy="365125"/>
          </a:xfrm>
          <a:prstGeom prst="rect">
            <a:avLst/>
          </a:prstGeom>
        </p:spPr>
        <p:txBody>
          <a:bodyPr/>
          <a:lstStyle>
            <a:lvl1pPr algn="r"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C45D8186-99EE-4364-AA57-C9F4FAA3363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-9525" y="936000"/>
            <a:ext cx="720000" cy="5922000"/>
          </a:xfrm>
          <a:prstGeom prst="rect">
            <a:avLst/>
          </a:prstGeom>
          <a:solidFill>
            <a:srgbClr val="2B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00" y="238125"/>
            <a:ext cx="531746" cy="4826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0475" y="6532095"/>
            <a:ext cx="1032329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 baseline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58F3CEB9-3FCB-4B00-828C-18FBD1349977}" type="datetime1">
              <a:rPr lang="zh-TW" altLang="en-US" smtClean="0"/>
              <a:pPr/>
              <a:t>2018/3/6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3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82" r:id="rId14"/>
    <p:sldLayoutId id="2147483673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/>
          </a:solidFill>
          <a:latin typeface="Arial Black" panose="020B0A040201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0" indent="0" algn="just" defTabSz="914400" rtl="0" eaLnBrk="1" latinLnBrk="0" hangingPunct="1">
        <a:lnSpc>
          <a:spcPts val="3800"/>
        </a:lnSpc>
        <a:spcBef>
          <a:spcPts val="1800"/>
        </a:spcBef>
        <a:buFont typeface="Arial" panose="020B0604020202020204" pitchFamily="34" charset="0"/>
        <a:buNone/>
        <a:defRPr sz="2600" b="1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4572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8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9144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3716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18288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23.xml"/><Relationship Id="rId7" Type="http://schemas.openxmlformats.org/officeDocument/2006/relationships/slide" Target="slide37.xml"/><Relationship Id="rId12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0.xml"/><Relationship Id="rId11" Type="http://schemas.openxmlformats.org/officeDocument/2006/relationships/slide" Target="slide2.xml"/><Relationship Id="rId5" Type="http://schemas.openxmlformats.org/officeDocument/2006/relationships/slide" Target="slide24.xml"/><Relationship Id="rId10" Type="http://schemas.openxmlformats.org/officeDocument/2006/relationships/slide" Target="slide48.xml"/><Relationship Id="rId4" Type="http://schemas.openxmlformats.org/officeDocument/2006/relationships/slide" Target="slide27.xml"/><Relationship Id="rId9" Type="http://schemas.openxmlformats.org/officeDocument/2006/relationships/slide" Target="slide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slide" Target="slide2.xml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59105" y="3577196"/>
            <a:ext cx="6869435" cy="2931181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0066"/>
                </a:solidFill>
              </a:rPr>
              <a:t>CH 6  </a:t>
            </a:r>
            <a:r>
              <a:rPr lang="zh-TW" altLang="en-US" sz="3200" b="1" dirty="0">
                <a:solidFill>
                  <a:srgbClr val="FF0066"/>
                </a:solidFill>
              </a:rPr>
              <a:t>認識程式語言</a:t>
            </a:r>
            <a:endParaRPr lang="en-US" altLang="zh-TW" sz="3200" b="1" dirty="0">
              <a:solidFill>
                <a:srgbClr val="FF0066"/>
              </a:solidFill>
            </a:endParaRPr>
          </a:p>
          <a:p>
            <a:pPr algn="l"/>
            <a:r>
              <a:rPr lang="en-US" altLang="zh-TW" sz="2800" dirty="0"/>
              <a:t>6-1 </a:t>
            </a:r>
            <a:r>
              <a:rPr lang="zh-TW" altLang="en-US" sz="2800" dirty="0"/>
              <a:t>程式語言簡介</a:t>
            </a:r>
            <a:endParaRPr lang="en-US" altLang="zh-TW" sz="2800" dirty="0"/>
          </a:p>
          <a:p>
            <a:pPr algn="l"/>
            <a:r>
              <a:rPr lang="en-US" altLang="zh-TW" sz="2800" dirty="0"/>
              <a:t>6-2 Visual Basic </a:t>
            </a:r>
            <a:r>
              <a:rPr lang="zh-TW" altLang="en-US" sz="2800" dirty="0"/>
              <a:t>實務演練</a:t>
            </a:r>
            <a:endParaRPr lang="en-US" altLang="zh-TW" sz="28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95282" y="1522771"/>
            <a:ext cx="6517799" cy="1987190"/>
          </a:xfrm>
        </p:spPr>
        <p:txBody>
          <a:bodyPr anchor="ctr">
            <a:normAutofit/>
          </a:bodyPr>
          <a:lstStyle/>
          <a:p>
            <a:r>
              <a:rPr lang="zh-TW" altLang="en-US" sz="8000" dirty="0"/>
              <a:t>計算機概論 </a:t>
            </a:r>
            <a:r>
              <a:rPr lang="en-US" altLang="zh-TW" sz="8000" dirty="0"/>
              <a:t>A</a:t>
            </a:r>
            <a:endParaRPr lang="zh-TW" altLang="en-US" sz="8000" dirty="0"/>
          </a:p>
        </p:txBody>
      </p:sp>
      <p:sp>
        <p:nvSpPr>
          <p:cNvPr id="6" name="矩形 5"/>
          <p:cNvSpPr/>
          <p:nvPr/>
        </p:nvSpPr>
        <p:spPr>
          <a:xfrm>
            <a:off x="6359766" y="6127234"/>
            <a:ext cx="2659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計算機概論 </a:t>
            </a:r>
            <a:r>
              <a:rPr lang="en-US" altLang="zh-TW" sz="1600" b="1" dirty="0"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A (PC05123)</a:t>
            </a:r>
            <a:endParaRPr lang="zh-TW" altLang="en-US" sz="1600" b="1" dirty="0">
              <a:solidFill>
                <a:schemeClr val="bg1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14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/>
              <a:t>演算法</a:t>
            </a:r>
            <a:r>
              <a:rPr lang="en-US" altLang="zh-TW" sz="4000" dirty="0"/>
              <a:t>(</a:t>
            </a:r>
            <a:r>
              <a:rPr lang="zh-TW" altLang="en-US" sz="4000" dirty="0"/>
              <a:t>判斷某整數為偶數或奇數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</a:t>
            </a:r>
            <a:r>
              <a:rPr lang="en-US" altLang="zh-TW" dirty="0"/>
              <a:t>1 &gt;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程式開始。</a:t>
            </a:r>
          </a:p>
          <a:p>
            <a:r>
              <a:rPr lang="zh-TW" altLang="en-US" dirty="0"/>
              <a:t>步驟</a:t>
            </a:r>
            <a:r>
              <a:rPr lang="en-US" altLang="zh-TW" dirty="0"/>
              <a:t>2 &gt;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輸入整數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。</a:t>
            </a:r>
          </a:p>
          <a:p>
            <a:r>
              <a:rPr lang="zh-TW" altLang="en-US" dirty="0"/>
              <a:t>步驟</a:t>
            </a:r>
            <a:r>
              <a:rPr lang="en-US" altLang="zh-TW" dirty="0"/>
              <a:t>3 &gt;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求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除以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的餘數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M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。</a:t>
            </a:r>
          </a:p>
          <a:p>
            <a:r>
              <a:rPr lang="zh-TW" altLang="en-US" dirty="0"/>
              <a:t>步驟</a:t>
            </a:r>
            <a:r>
              <a:rPr lang="en-US" altLang="zh-TW" dirty="0"/>
              <a:t>4 &gt;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若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M = 0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，則顯示「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為偶數」，</a:t>
            </a:r>
          </a:p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               否則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顯示「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為奇數」。</a:t>
            </a:r>
          </a:p>
          <a:p>
            <a:r>
              <a:rPr lang="zh-TW" altLang="en-US" dirty="0"/>
              <a:t>步驟</a:t>
            </a:r>
            <a:r>
              <a:rPr lang="en-US" altLang="zh-TW" dirty="0"/>
              <a:t>5 &gt;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程式結束。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8" name="矩形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BC995414-9AAF-4D7D-BFFB-E01C694B3998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D33CABEF-B91C-48AC-97CC-B617AE018B4B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88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/>
              <a:t>流程圖（</a:t>
            </a:r>
            <a:r>
              <a:rPr lang="en-US" altLang="zh-TW" sz="4000" dirty="0"/>
              <a:t>flowchart</a:t>
            </a:r>
            <a:r>
              <a:rPr lang="zh-TW" altLang="en-US" sz="4000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1467" y="1430867"/>
            <a:ext cx="3218827" cy="4916144"/>
          </a:xfrm>
        </p:spPr>
        <p:txBody>
          <a:bodyPr>
            <a:normAutofit/>
          </a:bodyPr>
          <a:lstStyle/>
          <a:p>
            <a:r>
              <a:rPr lang="zh-TW" altLang="en-US" dirty="0"/>
              <a:t>流程圖（</a:t>
            </a:r>
            <a:r>
              <a:rPr lang="en-US" altLang="zh-TW" dirty="0"/>
              <a:t>flowchart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利用特定圖形符號表示演算法的方式</a:t>
            </a:r>
            <a:r>
              <a:rPr lang="zh-TW" altLang="en-US" sz="2600" b="1" dirty="0">
                <a:latin typeface="微軟正黑體" panose="020B0604030504040204" pitchFamily="34" charset="-120"/>
              </a:rPr>
              <a:t>，藉此可以增加演算法的說明性，讓處理方法與步驟更加一目了然。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E57E06E-94B0-4ADC-8393-664226F4FA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5431" y="1918943"/>
            <a:ext cx="3405946" cy="3990058"/>
          </a:xfrm>
          <a:prstGeom prst="rect">
            <a:avLst/>
          </a:prstGeom>
        </p:spPr>
      </p:pic>
      <p:sp>
        <p:nvSpPr>
          <p:cNvPr id="9" name="矩形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36FBB1A2-5BEA-4C0F-87C3-F929BE87E474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076C52E9-30CD-4A9A-8622-C3D6CFBCB38B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48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/>
              <a:t>流程圖（</a:t>
            </a:r>
            <a:r>
              <a:rPr lang="en-US" altLang="zh-TW" sz="4000" dirty="0"/>
              <a:t>flowchart</a:t>
            </a:r>
            <a:r>
              <a:rPr lang="zh-TW" altLang="en-US" sz="4000" dirty="0"/>
              <a:t>）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pSp>
        <p:nvGrpSpPr>
          <p:cNvPr id="43" name="群組 42"/>
          <p:cNvGrpSpPr/>
          <p:nvPr/>
        </p:nvGrpSpPr>
        <p:grpSpPr>
          <a:xfrm>
            <a:off x="1356848" y="1215343"/>
            <a:ext cx="7677563" cy="5133942"/>
            <a:chOff x="1356848" y="1215343"/>
            <a:chExt cx="7677563" cy="5133942"/>
          </a:xfrm>
        </p:grpSpPr>
        <p:graphicFrame>
          <p:nvGraphicFramePr>
            <p:cNvPr id="8" name="內容版面配置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791527"/>
                </p:ext>
              </p:extLst>
            </p:nvPr>
          </p:nvGraphicFramePr>
          <p:xfrm>
            <a:off x="1356848" y="1215343"/>
            <a:ext cx="7677563" cy="513394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72120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341302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2543340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</a:tblGrid>
                <a:tr h="430285"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baseline="0" dirty="0"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符號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baseline="0" dirty="0"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說明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baseline="0" dirty="0"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範例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671951">
                  <a:tc>
                    <a:txBody>
                      <a:bodyPr/>
                      <a:lstStyle/>
                      <a:p>
                        <a:endPara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起迄符號</a:t>
                        </a:r>
                      </a:p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代表流程圖的開始與結束。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671951">
                  <a:tc>
                    <a:txBody>
                      <a:bodyPr/>
                      <a:lstStyle/>
                      <a:p>
                        <a:endPara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處理符號</a:t>
                        </a:r>
                      </a:p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表示要執行的處理動作。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671951">
                  <a:tc>
                    <a:txBody>
                      <a:bodyPr/>
                      <a:lstStyle/>
                      <a:p>
                        <a:endPara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決策符號</a:t>
                        </a:r>
                      </a:p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根據條件判斷並選擇。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  <a:tr h="671951">
                  <a:tc>
                    <a:txBody>
                      <a:bodyPr/>
                      <a:lstStyle/>
                      <a:p>
                        <a:endPara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輸入 </a:t>
                        </a:r>
                        <a:r>
                          <a:rPr lang="en-US" altLang="zh-TW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/ </a:t>
                        </a:r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輸出符號</a:t>
                        </a:r>
                      </a:p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從外界輸入資料或把處理結果輸出。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xmlns="" val="10004"/>
                    </a:ext>
                  </a:extLst>
                </a:tr>
                <a:tr h="671951">
                  <a:tc>
                    <a:txBody>
                      <a:bodyPr/>
                      <a:lstStyle/>
                      <a:p>
                        <a:endPara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流向線符號</a:t>
                        </a:r>
                      </a:p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以箭頭代表程式進行的流程。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xmlns="" val="10005"/>
                    </a:ext>
                  </a:extLst>
                </a:tr>
                <a:tr h="671951">
                  <a:tc>
                    <a:txBody>
                      <a:bodyPr/>
                      <a:lstStyle/>
                      <a:p>
                        <a:endPara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連接符號</a:t>
                        </a:r>
                      </a:p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用來連接流程圖的兩個部份。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xmlns="" val="10006"/>
                    </a:ext>
                  </a:extLst>
                </a:tr>
                <a:tr h="671951">
                  <a:tc>
                    <a:txBody>
                      <a:bodyPr/>
                      <a:lstStyle/>
                      <a:p>
                        <a:endPara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說明符號</a:t>
                        </a:r>
                      </a:p>
                      <a:p>
                        <a:r>
                          <a:rPr lang="zh-TW" altLang="en-US" sz="1600" baseline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</a:rPr>
                          <a:t>加上說明用的註解文字。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xmlns="" val="10007"/>
                    </a:ext>
                  </a:extLst>
                </a:tr>
              </a:tbl>
            </a:graphicData>
          </a:graphic>
        </p:graphicFrame>
        <p:sp>
          <p:nvSpPr>
            <p:cNvPr id="6" name="圓角矩形 5"/>
            <p:cNvSpPr/>
            <p:nvPr/>
          </p:nvSpPr>
          <p:spPr>
            <a:xfrm>
              <a:off x="1622738" y="1777285"/>
              <a:ext cx="1171977" cy="412123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E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程序 6"/>
            <p:cNvSpPr/>
            <p:nvPr/>
          </p:nvSpPr>
          <p:spPr>
            <a:xfrm>
              <a:off x="1622738" y="2446986"/>
              <a:ext cx="1171977" cy="412124"/>
            </a:xfrm>
            <a:prstGeom prst="flowChartProcess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決策 8"/>
            <p:cNvSpPr/>
            <p:nvPr/>
          </p:nvSpPr>
          <p:spPr>
            <a:xfrm>
              <a:off x="1622738" y="3052294"/>
              <a:ext cx="1171977" cy="566670"/>
            </a:xfrm>
            <a:prstGeom prst="flowChartDecision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  </a:t>
              </a:r>
              <a:endParaRPr lang="zh-TW" altLang="en-US" dirty="0"/>
            </a:p>
          </p:txBody>
        </p:sp>
        <p:sp>
          <p:nvSpPr>
            <p:cNvPr id="10" name="流程圖: 資料 9"/>
            <p:cNvSpPr/>
            <p:nvPr/>
          </p:nvSpPr>
          <p:spPr>
            <a:xfrm>
              <a:off x="1622738" y="3773510"/>
              <a:ext cx="1171977" cy="476518"/>
            </a:xfrm>
            <a:prstGeom prst="flowChartInputOutpu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1996225" y="4443211"/>
              <a:ext cx="0" cy="450761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V="1">
              <a:off x="2318197" y="4456090"/>
              <a:ext cx="0" cy="450761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橢圓 16"/>
            <p:cNvSpPr/>
            <p:nvPr/>
          </p:nvSpPr>
          <p:spPr>
            <a:xfrm>
              <a:off x="1970467" y="5112913"/>
              <a:ext cx="412124" cy="39924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左中括弧 18"/>
            <p:cNvSpPr/>
            <p:nvPr/>
          </p:nvSpPr>
          <p:spPr>
            <a:xfrm>
              <a:off x="1906073" y="5782615"/>
              <a:ext cx="824248" cy="450761"/>
            </a:xfrm>
            <a:prstGeom prst="leftBracket">
              <a:avLst>
                <a:gd name="adj" fmla="val 0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>
              <a:stCxn id="19" idx="1"/>
            </p:cNvCxnSpPr>
            <p:nvPr/>
          </p:nvCxnSpPr>
          <p:spPr>
            <a:xfrm flipH="1">
              <a:off x="1558344" y="6007996"/>
              <a:ext cx="347729" cy="643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圓角矩形 21"/>
            <p:cNvSpPr/>
            <p:nvPr/>
          </p:nvSpPr>
          <p:spPr>
            <a:xfrm>
              <a:off x="6748532" y="1750018"/>
              <a:ext cx="875762" cy="412123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E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開始</a:t>
              </a: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7701569" y="1750018"/>
              <a:ext cx="875762" cy="412123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E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結束</a:t>
              </a:r>
            </a:p>
          </p:txBody>
        </p:sp>
        <p:sp>
          <p:nvSpPr>
            <p:cNvPr id="24" name="流程圖: 程序 23"/>
            <p:cNvSpPr/>
            <p:nvPr/>
          </p:nvSpPr>
          <p:spPr>
            <a:xfrm>
              <a:off x="6735651" y="2446986"/>
              <a:ext cx="1841680" cy="412124"/>
            </a:xfrm>
            <a:prstGeom prst="flowChartProcess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SUM=SUM+2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流程圖: 決策 24"/>
            <p:cNvSpPr/>
            <p:nvPr/>
          </p:nvSpPr>
          <p:spPr>
            <a:xfrm>
              <a:off x="6806485" y="3052294"/>
              <a:ext cx="1700011" cy="566670"/>
            </a:xfrm>
            <a:prstGeom prst="flowChartDecision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 &gt;=10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流程圖: 資料 25"/>
            <p:cNvSpPr/>
            <p:nvPr/>
          </p:nvSpPr>
          <p:spPr>
            <a:xfrm>
              <a:off x="6568227" y="3773510"/>
              <a:ext cx="2112134" cy="476518"/>
            </a:xfrm>
            <a:prstGeom prst="flowChartInputOutpu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輸出 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8" name="肘形接點 27"/>
            <p:cNvCxnSpPr/>
            <p:nvPr/>
          </p:nvCxnSpPr>
          <p:spPr>
            <a:xfrm>
              <a:off x="7147775" y="4456090"/>
              <a:ext cx="1030310" cy="321972"/>
            </a:xfrm>
            <a:prstGeom prst="bentConnector3">
              <a:avLst>
                <a:gd name="adj1" fmla="val 0"/>
              </a:avLst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6787166" y="5112913"/>
              <a:ext cx="412124" cy="39924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8125315" y="5112913"/>
              <a:ext cx="412124" cy="39924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3" name="直線單箭頭接點 32"/>
            <p:cNvCxnSpPr/>
            <p:nvPr/>
          </p:nvCxnSpPr>
          <p:spPr>
            <a:xfrm flipV="1">
              <a:off x="7509642" y="5312535"/>
              <a:ext cx="629808" cy="1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左中括弧 35"/>
            <p:cNvSpPr/>
            <p:nvPr/>
          </p:nvSpPr>
          <p:spPr>
            <a:xfrm>
              <a:off x="6942708" y="5782615"/>
              <a:ext cx="1563788" cy="450761"/>
            </a:xfrm>
            <a:prstGeom prst="leftBracket">
              <a:avLst>
                <a:gd name="adj" fmla="val 0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7" name="直線接點 36"/>
            <p:cNvCxnSpPr>
              <a:stCxn id="36" idx="1"/>
            </p:cNvCxnSpPr>
            <p:nvPr/>
          </p:nvCxnSpPr>
          <p:spPr>
            <a:xfrm flipH="1">
              <a:off x="6594980" y="6007996"/>
              <a:ext cx="347728" cy="643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7039716" y="583241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TW" altLang="en-US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計算當月薪水</a:t>
              </a:r>
            </a:p>
          </p:txBody>
        </p:sp>
      </p:grpSp>
      <p:sp>
        <p:nvSpPr>
          <p:cNvPr id="34" name="矩形 3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02998214-42A6-4829-8FC7-0377C5CF8FE0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125AFAFD-EB0D-4223-ABDE-0EE1308F933F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83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>
          <a:xfrm>
            <a:off x="3362511" y="1076513"/>
            <a:ext cx="5405487" cy="3444688"/>
          </a:xfrm>
        </p:spPr>
        <p:txBody>
          <a:bodyPr>
            <a:noAutofit/>
          </a:bodyPr>
          <a:lstStyle/>
          <a:p>
            <a:pPr>
              <a:lnSpc>
                <a:spcPts val="3400"/>
              </a:lnSpc>
              <a:spcBef>
                <a:spcPts val="1200"/>
              </a:spcBef>
            </a:pPr>
            <a:r>
              <a:rPr lang="zh-TW" altLang="en-US" sz="1800" dirty="0">
                <a:latin typeface="微軟正黑體" panose="020B0604030504040204" pitchFamily="34" charset="-120"/>
              </a:rPr>
              <a:t>下列有關演算法的敘述，何者不正確？</a:t>
            </a:r>
            <a:endParaRPr lang="en-US" altLang="zh-TW" sz="1800" dirty="0">
              <a:latin typeface="微軟正黑體" panose="020B0604030504040204" pitchFamily="34" charset="-120"/>
            </a:endParaRPr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altLang="zh-TW" sz="1800" dirty="0">
                <a:latin typeface="微軟正黑體" panose="020B0604030504040204" pitchFamily="34" charset="-120"/>
              </a:rPr>
              <a:t>(A)</a:t>
            </a:r>
            <a:r>
              <a:rPr lang="zh-TW" altLang="en-US" sz="1800" dirty="0">
                <a:latin typeface="微軟正黑體" panose="020B0604030504040204" pitchFamily="34" charset="-120"/>
              </a:rPr>
              <a:t>演算法描述解決問題的步驟　</a:t>
            </a:r>
            <a:endParaRPr lang="en-US" altLang="zh-TW" sz="1800" dirty="0">
              <a:latin typeface="微軟正黑體" panose="020B0604030504040204" pitchFamily="34" charset="-120"/>
            </a:endParaRPr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altLang="zh-TW" sz="1800" dirty="0">
                <a:latin typeface="微軟正黑體" panose="020B0604030504040204" pitchFamily="34" charset="-120"/>
              </a:rPr>
              <a:t>(B)</a:t>
            </a:r>
            <a:r>
              <a:rPr lang="zh-TW" altLang="en-US" sz="1800" dirty="0">
                <a:latin typeface="微軟正黑體" panose="020B0604030504040204" pitchFamily="34" charset="-120"/>
              </a:rPr>
              <a:t>每一個問題只存在一種演算法　</a:t>
            </a:r>
            <a:endParaRPr lang="en-US" altLang="zh-TW" sz="1800" dirty="0">
              <a:latin typeface="微軟正黑體" panose="020B0604030504040204" pitchFamily="34" charset="-120"/>
            </a:endParaRPr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altLang="zh-TW" sz="1800" dirty="0">
                <a:latin typeface="微軟正黑體" panose="020B0604030504040204" pitchFamily="34" charset="-120"/>
              </a:rPr>
              <a:t>(C)</a:t>
            </a:r>
            <a:r>
              <a:rPr lang="zh-TW" altLang="en-US" sz="1800" dirty="0">
                <a:latin typeface="微軟正黑體" panose="020B0604030504040204" pitchFamily="34" charset="-120"/>
              </a:rPr>
              <a:t>演算法可以利用流程圖或文字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敘述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方式來表達　</a:t>
            </a:r>
            <a:endParaRPr lang="en-US" altLang="zh-TW" sz="1800" dirty="0"/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altLang="zh-TW" sz="1800" dirty="0"/>
              <a:t>(D)</a:t>
            </a:r>
            <a:r>
              <a:rPr lang="zh-TW" altLang="en-US" sz="1800" dirty="0"/>
              <a:t>演算法的推演步驟可以利用程式</a:t>
            </a:r>
            <a:r>
              <a:rPr lang="zh-TW" altLang="en-US" sz="1800" dirty="0" smtClean="0"/>
              <a:t>語言</a:t>
            </a:r>
            <a:r>
              <a:rPr lang="zh-TW" altLang="en-US" sz="1800" dirty="0"/>
              <a:t>加以描述</a:t>
            </a:r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我選擇</a:t>
              </a:r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A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我選擇</a:t>
              </a:r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B</a:t>
              </a:r>
              <a:endParaRPr lang="zh-TW" altLang="en-US" sz="200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我選擇</a:t>
              </a:r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C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我選擇</a:t>
              </a:r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D</a:t>
              </a:r>
              <a:endParaRPr lang="zh-TW" altLang="en-US" sz="20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5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>
          <a:xfrm>
            <a:off x="3302001" y="1076512"/>
            <a:ext cx="2657998" cy="2504888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2800" dirty="0"/>
              <a:t>假設三人體重分別為 </a:t>
            </a:r>
            <a:r>
              <a:rPr lang="en-US" altLang="zh-TW" sz="2800" dirty="0"/>
              <a:t>A</a:t>
            </a:r>
            <a:r>
              <a:rPr lang="zh-TW" altLang="en-US" sz="2800" dirty="0"/>
              <a:t>、</a:t>
            </a:r>
            <a:r>
              <a:rPr lang="en-US" altLang="zh-TW" sz="2800" dirty="0"/>
              <a:t>B</a:t>
            </a:r>
            <a:r>
              <a:rPr lang="zh-TW" altLang="en-US" sz="2800" dirty="0"/>
              <a:t>、</a:t>
            </a:r>
            <a:r>
              <a:rPr lang="en-US" altLang="zh-TW" sz="2800" dirty="0"/>
              <a:t>C </a:t>
            </a:r>
            <a:r>
              <a:rPr lang="zh-TW" altLang="en-US" sz="2800" dirty="0"/>
              <a:t>且均不相等，處理流程如圖，則下列何項為正確的敘述？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三人體重需經三次比較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360302" cy="672412"/>
            <a:chOff x="2631154" y="4793600"/>
            <a:chExt cx="3360302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將由大到小輸出三人體重</a:t>
              </a:r>
              <a:endParaRPr lang="zh-TW" alt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360302" cy="672412"/>
            <a:chOff x="2631154" y="4793600"/>
            <a:chExt cx="3360302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將由小到大輸出三人體重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輸出三人體重中之最大</a:t>
              </a:r>
              <a:endParaRPr lang="zh-TW" altLang="en-US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28" y="1110452"/>
            <a:ext cx="2796372" cy="247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964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6-2 Visual Basic </a:t>
            </a:r>
            <a:r>
              <a:rPr lang="zh-TW" altLang="en-US" dirty="0"/>
              <a:t>實務演練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19" name="矩形 18">
            <a:hlinkClick r:id="rId2" action="ppaction://hlinksldjump" highlightClick="1"/>
          </p:cNvPr>
          <p:cNvSpPr/>
          <p:nvPr/>
        </p:nvSpPr>
        <p:spPr>
          <a:xfrm>
            <a:off x="1586753" y="1259166"/>
            <a:ext cx="3402105" cy="982944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1. VB</a:t>
            </a:r>
            <a:r>
              <a:rPr lang="zh-TW" altLang="en-US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實務演練</a:t>
            </a:r>
          </a:p>
        </p:txBody>
      </p:sp>
      <p:sp>
        <p:nvSpPr>
          <p:cNvPr id="8" name="矩形 7">
            <a:hlinkClick r:id="rId3" action="ppaction://hlinksldjump" highlightClick="1"/>
          </p:cNvPr>
          <p:cNvSpPr/>
          <p:nvPr/>
        </p:nvSpPr>
        <p:spPr>
          <a:xfrm>
            <a:off x="5241655" y="1259166"/>
            <a:ext cx="3402105" cy="9829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2. </a:t>
            </a:r>
            <a:r>
              <a:rPr lang="zh-TW" altLang="en-US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認識資料型態</a:t>
            </a:r>
          </a:p>
        </p:txBody>
      </p:sp>
      <p:sp>
        <p:nvSpPr>
          <p:cNvPr id="14" name="矩形 13">
            <a:hlinkClick r:id="rId4" action="ppaction://hlinksldjump" highlightClick="1"/>
          </p:cNvPr>
          <p:cNvSpPr/>
          <p:nvPr/>
        </p:nvSpPr>
        <p:spPr>
          <a:xfrm>
            <a:off x="5241655" y="2328332"/>
            <a:ext cx="3402105" cy="982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4. </a:t>
            </a:r>
            <a:r>
              <a:rPr lang="zh-TW" altLang="en-US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數學運算</a:t>
            </a:r>
          </a:p>
        </p:txBody>
      </p:sp>
      <p:sp>
        <p:nvSpPr>
          <p:cNvPr id="15" name="矩形 14">
            <a:hlinkClick r:id="rId5" action="ppaction://hlinksldjump" highlightClick="1"/>
          </p:cNvPr>
          <p:cNvSpPr/>
          <p:nvPr/>
        </p:nvSpPr>
        <p:spPr>
          <a:xfrm>
            <a:off x="1586753" y="2328332"/>
            <a:ext cx="3402105" cy="982944"/>
          </a:xfrm>
          <a:prstGeom prst="rect">
            <a:avLst/>
          </a:prstGeom>
          <a:solidFill>
            <a:srgbClr val="00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3. </a:t>
            </a:r>
            <a:r>
              <a:rPr lang="zh-TW" altLang="en-US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變數宣告語法</a:t>
            </a:r>
          </a:p>
        </p:txBody>
      </p:sp>
      <p:sp>
        <p:nvSpPr>
          <p:cNvPr id="16" name="矩形 15">
            <a:hlinkClick r:id="rId6" action="ppaction://hlinksldjump" highlightClick="1"/>
          </p:cNvPr>
          <p:cNvSpPr/>
          <p:nvPr/>
        </p:nvSpPr>
        <p:spPr>
          <a:xfrm>
            <a:off x="1586753" y="3397498"/>
            <a:ext cx="3402105" cy="982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5. Label</a:t>
            </a:r>
            <a:r>
              <a:rPr lang="zh-TW" altLang="en-US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800" dirty="0" err="1">
                <a:latin typeface="Arial" panose="020B0604020202020204" pitchFamily="34" charset="0"/>
                <a:ea typeface="微軟正黑體" panose="020B0604030504040204" pitchFamily="34" charset="-120"/>
              </a:rPr>
              <a:t>TextBox</a:t>
            </a:r>
            <a:r>
              <a:rPr lang="zh-TW" altLang="en-US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    Button</a:t>
            </a:r>
            <a:r>
              <a:rPr lang="zh-TW" altLang="en-US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控制項</a:t>
            </a:r>
          </a:p>
        </p:txBody>
      </p:sp>
      <p:sp>
        <p:nvSpPr>
          <p:cNvPr id="17" name="矩形 16">
            <a:hlinkClick r:id="rId7" action="ppaction://hlinksldjump" highlightClick="1"/>
          </p:cNvPr>
          <p:cNvSpPr/>
          <p:nvPr/>
        </p:nvSpPr>
        <p:spPr>
          <a:xfrm>
            <a:off x="5241655" y="3397498"/>
            <a:ext cx="3402105" cy="982944"/>
          </a:xfrm>
          <a:prstGeom prst="rect">
            <a:avLst/>
          </a:prstGeom>
          <a:solidFill>
            <a:srgbClr val="BC8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6. </a:t>
            </a:r>
            <a:r>
              <a:rPr lang="zh-TW" altLang="en-US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認識</a:t>
            </a:r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InputBox</a:t>
            </a:r>
            <a:r>
              <a:rPr lang="zh-TW" altLang="en-US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    </a:t>
            </a:r>
            <a:r>
              <a:rPr lang="en-US" altLang="zh-TW" sz="2800" dirty="0" err="1">
                <a:latin typeface="Arial" panose="020B0604020202020204" pitchFamily="34" charset="0"/>
                <a:ea typeface="微軟正黑體" panose="020B0604030504040204" pitchFamily="34" charset="-120"/>
              </a:rPr>
              <a:t>MsgBox</a:t>
            </a:r>
            <a:r>
              <a:rPr lang="zh-TW" altLang="en-US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函數</a:t>
            </a:r>
          </a:p>
        </p:txBody>
      </p:sp>
      <p:sp>
        <p:nvSpPr>
          <p:cNvPr id="18" name="矩形 17">
            <a:hlinkClick r:id="rId8" action="ppaction://hlinksldjump" highlightClick="1"/>
          </p:cNvPr>
          <p:cNvSpPr/>
          <p:nvPr/>
        </p:nvSpPr>
        <p:spPr>
          <a:xfrm>
            <a:off x="5241655" y="4466664"/>
            <a:ext cx="3402105" cy="982944"/>
          </a:xfrm>
          <a:prstGeom prst="rect">
            <a:avLst/>
          </a:prstGeom>
          <a:solidFill>
            <a:srgbClr val="FF5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8.</a:t>
            </a:r>
            <a:b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認識</a:t>
            </a:r>
            <a:r>
              <a:rPr lang="en-US" altLang="zh-TW" sz="2400" dirty="0" err="1">
                <a:latin typeface="Arial" panose="020B0604020202020204" pitchFamily="34" charset="0"/>
                <a:ea typeface="微軟正黑體" panose="020B0604030504040204" pitchFamily="34" charset="-120"/>
              </a:rPr>
              <a:t>RadioButton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控制項</a:t>
            </a:r>
            <a:endParaRPr lang="zh-TW" altLang="en-US" sz="28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hlinkClick r:id="rId9" action="ppaction://hlinksldjump" highlightClick="1"/>
          </p:cNvPr>
          <p:cNvSpPr/>
          <p:nvPr/>
        </p:nvSpPr>
        <p:spPr>
          <a:xfrm>
            <a:off x="1586753" y="4466664"/>
            <a:ext cx="3402105" cy="9829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7.</a:t>
            </a:r>
            <a:b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認識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If–Then–Else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敘述</a:t>
            </a:r>
          </a:p>
        </p:txBody>
      </p:sp>
      <p:sp>
        <p:nvSpPr>
          <p:cNvPr id="21" name="矩形 20">
            <a:hlinkClick r:id="rId10" action="ppaction://hlinksldjump" highlightClick="1"/>
          </p:cNvPr>
          <p:cNvSpPr/>
          <p:nvPr/>
        </p:nvSpPr>
        <p:spPr>
          <a:xfrm>
            <a:off x="1586753" y="5535830"/>
            <a:ext cx="3402105" cy="982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微軟正黑體" panose="020B0604030504040204" pitchFamily="34" charset="-120"/>
              </a:rPr>
              <a:t>9. 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認識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Timer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控制項</a:t>
            </a:r>
          </a:p>
        </p:txBody>
      </p:sp>
      <p:sp>
        <p:nvSpPr>
          <p:cNvPr id="24" name="矩形 23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xmlns="" id="{253F69D1-7336-4D22-8AF5-E369B356CA77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xmlns="" id="{25474D76-3283-4151-BC61-B267E890BCFA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7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85" y="1215340"/>
            <a:ext cx="7461829" cy="53051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VB </a:t>
            </a:r>
            <a:r>
              <a:rPr lang="zh-TW" altLang="en-US" dirty="0"/>
              <a:t>實務演練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1471085" y="1471953"/>
            <a:ext cx="360000" cy="36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endParaRPr lang="zh-TW" sz="20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" name="摺角紙張 20"/>
          <p:cNvSpPr/>
          <p:nvPr/>
        </p:nvSpPr>
        <p:spPr>
          <a:xfrm>
            <a:off x="1831085" y="1918943"/>
            <a:ext cx="4781249" cy="1319890"/>
          </a:xfrm>
          <a:prstGeom prst="foldedCorner">
            <a:avLst>
              <a:gd name="adj" fmla="val 10304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tIns="0" rIns="72000" bIns="0" rtlCol="0" anchor="ctr"/>
          <a:lstStyle/>
          <a:p>
            <a:r>
              <a:rPr lang="zh-TW" altLang="en-US" sz="2400" dirty="0">
                <a:ln w="57150">
                  <a:noFill/>
                </a:ln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</a:t>
            </a:r>
          </a:p>
          <a:p>
            <a:r>
              <a:rPr lang="zh-TW" altLang="en-US" sz="2400" dirty="0">
                <a:ln w="571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又稱為「快捷列」，一些常用的功能都會放在工具列上。</a:t>
            </a:r>
          </a:p>
        </p:txBody>
      </p:sp>
      <p:sp>
        <p:nvSpPr>
          <p:cNvPr id="11" name="矩形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10FC4E8B-3626-4BC4-8D56-497CF86D46DB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79CA886A-FE57-46D9-AE52-880C734C8D01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36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85" y="1215340"/>
            <a:ext cx="7461829" cy="53051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VB </a:t>
            </a:r>
            <a:r>
              <a:rPr lang="zh-TW" altLang="en-US" dirty="0"/>
              <a:t>實務演練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3486150" y="2337359"/>
            <a:ext cx="360000" cy="36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kern="10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zh-TW" sz="2000" kern="10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摺角紙張 18"/>
          <p:cNvSpPr/>
          <p:nvPr/>
        </p:nvSpPr>
        <p:spPr>
          <a:xfrm>
            <a:off x="3846150" y="2833343"/>
            <a:ext cx="4781249" cy="1319890"/>
          </a:xfrm>
          <a:prstGeom prst="foldedCorner">
            <a:avLst>
              <a:gd name="adj" fmla="val 10304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tIns="0" rIns="72000" bIns="0" rtlCol="0" anchor="ctr"/>
          <a:lstStyle/>
          <a:p>
            <a:r>
              <a:rPr lang="zh-TW" altLang="en-US" sz="2400" dirty="0">
                <a:ln w="57150">
                  <a:noFill/>
                </a:ln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表單</a:t>
            </a:r>
          </a:p>
          <a:p>
            <a:r>
              <a:rPr lang="zh-TW" altLang="en-US" sz="2400" dirty="0">
                <a:ln w="571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就是程式的主要外觀，表單的形式為視窗或對話方塊。</a:t>
            </a:r>
          </a:p>
        </p:txBody>
      </p:sp>
      <p:sp>
        <p:nvSpPr>
          <p:cNvPr id="11" name="矩形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5ED6D77B-0521-445C-BE67-31BE8109D0A5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926D9867-280B-49CF-AF50-491C2A342AAB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017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85" y="1215340"/>
            <a:ext cx="7461829" cy="53051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VB </a:t>
            </a:r>
            <a:r>
              <a:rPr lang="zh-TW" altLang="en-US" dirty="0"/>
              <a:t>實務演練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7152154" y="1716613"/>
            <a:ext cx="360000" cy="36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kern="10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zh-TW" sz="2000" kern="10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摺角紙張 21"/>
          <p:cNvSpPr/>
          <p:nvPr/>
        </p:nvSpPr>
        <p:spPr>
          <a:xfrm>
            <a:off x="1471084" y="1668779"/>
            <a:ext cx="5036219" cy="2203974"/>
          </a:xfrm>
          <a:prstGeom prst="foldedCorner">
            <a:avLst>
              <a:gd name="adj" fmla="val 10304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tIns="0" rIns="72000" bIns="0" rtlCol="0" anchor="ctr"/>
          <a:lstStyle/>
          <a:p>
            <a:r>
              <a:rPr lang="zh-TW" altLang="en-US" sz="2400" dirty="0">
                <a:ln w="57150">
                  <a:noFill/>
                </a:ln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方案總管</a:t>
            </a:r>
          </a:p>
          <a:p>
            <a:r>
              <a:rPr lang="zh-TW" altLang="en-US" sz="2400" dirty="0">
                <a:ln w="571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與程式相關的所有檔案會組成一個「專案」，方案總管則用來管理專案中的每一個檔案，如程式碼或表單。</a:t>
            </a:r>
          </a:p>
        </p:txBody>
      </p:sp>
      <p:sp>
        <p:nvSpPr>
          <p:cNvPr id="11" name="矩形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DB93AF09-810B-4F68-885C-CEEC62B30A8B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9A569D4F-3F63-46E9-92C3-0FA0FFD30948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996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85" y="1215340"/>
            <a:ext cx="7461829" cy="53051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VB </a:t>
            </a:r>
            <a:r>
              <a:rPr lang="zh-TW" altLang="en-US" dirty="0"/>
              <a:t>實務演練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178392" y="1795118"/>
            <a:ext cx="360000" cy="36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kern="10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endParaRPr lang="zh-TW" sz="2000" kern="10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摺角紙張 18"/>
          <p:cNvSpPr/>
          <p:nvPr/>
        </p:nvSpPr>
        <p:spPr>
          <a:xfrm>
            <a:off x="3284975" y="2155118"/>
            <a:ext cx="4781249" cy="1731082"/>
          </a:xfrm>
          <a:prstGeom prst="foldedCorner">
            <a:avLst>
              <a:gd name="adj" fmla="val 10304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tIns="0" rIns="72000" bIns="0" rtlCol="0" anchor="ctr"/>
          <a:lstStyle/>
          <a:p>
            <a:r>
              <a:rPr lang="zh-TW" altLang="en-US" sz="2400" dirty="0">
                <a:ln w="57150">
                  <a:noFill/>
                </a:ln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工具箱</a:t>
            </a:r>
          </a:p>
          <a:p>
            <a:r>
              <a:rPr lang="zh-TW" altLang="en-US" sz="2400" dirty="0">
                <a:ln w="571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工具箱上的各種物件，可以用來布置表單畫面，且每個物件都有各自的屬性可以調整。</a:t>
            </a:r>
          </a:p>
        </p:txBody>
      </p:sp>
      <p:sp>
        <p:nvSpPr>
          <p:cNvPr id="11" name="矩形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FFDBCD71-08DC-429C-8FF0-FCFA1B5DE816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A54411E8-9673-4635-B95C-D7C2D727212A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86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6-1 </a:t>
            </a:r>
            <a:r>
              <a:rPr lang="zh-TW" altLang="en-US" dirty="0"/>
              <a:t>程式語言簡介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14" name="矩形 13">
            <a:hlinkClick r:id="rId2" action="ppaction://hlinksldjump" highlightClick="1"/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3" action="ppaction://hlinksldjump" highlightClick="1"/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4" action="ppaction://hlinksldjump" highlightClick="1"/>
          </p:cNvPr>
          <p:cNvSpPr/>
          <p:nvPr/>
        </p:nvSpPr>
        <p:spPr>
          <a:xfrm>
            <a:off x="1546413" y="1166966"/>
            <a:ext cx="3519810" cy="938305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1. 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程式語言的發展世代</a:t>
            </a:r>
          </a:p>
        </p:txBody>
      </p:sp>
      <p:sp>
        <p:nvSpPr>
          <p:cNvPr id="13" name="矩形 12">
            <a:hlinkClick r:id="rId5" action="ppaction://hlinksldjump" highlightClick="1"/>
          </p:cNvPr>
          <p:cNvSpPr/>
          <p:nvPr/>
        </p:nvSpPr>
        <p:spPr>
          <a:xfrm>
            <a:off x="5352636" y="1166966"/>
            <a:ext cx="3519810" cy="938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2.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演算法與流程圖</a:t>
            </a:r>
          </a:p>
        </p:txBody>
      </p:sp>
    </p:spTree>
    <p:extLst>
      <p:ext uri="{BB962C8B-B14F-4D97-AF65-F5344CB8AC3E}">
        <p14:creationId xmlns:p14="http://schemas.microsoft.com/office/powerpoint/2010/main" val="21897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85" y="1215340"/>
            <a:ext cx="7461829" cy="53051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VB </a:t>
            </a:r>
            <a:r>
              <a:rPr lang="zh-TW" altLang="en-US" dirty="0"/>
              <a:t>實務演練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8190318" y="3255453"/>
            <a:ext cx="360000" cy="36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kern="10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endParaRPr lang="zh-TW" sz="2000" kern="10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摺角紙張 18"/>
          <p:cNvSpPr/>
          <p:nvPr/>
        </p:nvSpPr>
        <p:spPr>
          <a:xfrm>
            <a:off x="3769069" y="1467785"/>
            <a:ext cx="4781249" cy="1671422"/>
          </a:xfrm>
          <a:prstGeom prst="foldedCorner">
            <a:avLst>
              <a:gd name="adj" fmla="val 10304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tIns="0" rIns="72000" bIns="0" rtlCol="0" anchor="ctr"/>
          <a:lstStyle/>
          <a:p>
            <a:r>
              <a:rPr lang="zh-TW" altLang="en-US" sz="2400" dirty="0">
                <a:ln w="57150">
                  <a:noFill/>
                </a:ln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屬性視窗</a:t>
            </a:r>
          </a:p>
          <a:p>
            <a:r>
              <a:rPr lang="zh-TW" altLang="en-US" sz="2400" dirty="0">
                <a:ln w="571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用來設定各種物件的屬性值。如表單的屬性「</a:t>
            </a:r>
            <a:r>
              <a:rPr lang="en-US" altLang="zh-TW" sz="2400" dirty="0">
                <a:ln w="571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en-US" sz="2400" dirty="0">
                <a:ln w="571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」，可用來設定表單的名稱。</a:t>
            </a:r>
          </a:p>
        </p:txBody>
      </p:sp>
      <p:sp>
        <p:nvSpPr>
          <p:cNvPr id="14" name="矩形 1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4F4F306E-0A91-4D7B-BCAC-463AAD4CEF67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A2FF2443-78A1-4F0E-988C-D06A4DAF433D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56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在</a:t>
            </a:r>
            <a:r>
              <a:rPr lang="en-US" altLang="zh-TW" sz="2800"/>
              <a:t>Visual Basic</a:t>
            </a:r>
            <a:r>
              <a:rPr lang="zh-TW" altLang="en-US" sz="2800"/>
              <a:t>中，哪一個視窗可以用來改變標籤物件（</a:t>
            </a:r>
            <a:r>
              <a:rPr lang="en-US" altLang="zh-TW" sz="2800"/>
              <a:t>Label</a:t>
            </a:r>
            <a:r>
              <a:rPr lang="zh-TW" altLang="en-US" sz="2800"/>
              <a:t>）的標題文字（</a:t>
            </a:r>
            <a:r>
              <a:rPr lang="en-US" altLang="zh-TW" sz="2800"/>
              <a:t>Text</a:t>
            </a:r>
            <a:r>
              <a:rPr lang="zh-TW" altLang="en-US" sz="2800"/>
              <a:t>）？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方案總管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屬性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表單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工具箱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7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在</a:t>
            </a:r>
            <a:r>
              <a:rPr lang="en-US" altLang="zh-TW" sz="2800"/>
              <a:t>Visual Basic</a:t>
            </a:r>
            <a:r>
              <a:rPr lang="zh-TW" altLang="en-US" sz="2800"/>
              <a:t>中，可以從哪個屬性修改</a:t>
            </a:r>
            <a:r>
              <a:rPr lang="en-US" altLang="zh-TW" sz="2800"/>
              <a:t>Button</a:t>
            </a:r>
            <a:r>
              <a:rPr lang="zh-TW" altLang="en-US" sz="2800"/>
              <a:t>的背景顏色？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654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Text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Font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369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BackColor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Name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3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認識資料型態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使用變數前，我們需宣告變數的資料</a:t>
            </a:r>
            <a:r>
              <a:rPr lang="zh-TW" altLang="en-US" dirty="0" smtClean="0"/>
              <a:t>型態</a:t>
            </a:r>
            <a:r>
              <a:rPr lang="zh-TW" altLang="en-US" dirty="0"/>
              <a:t>，</a:t>
            </a:r>
            <a:r>
              <a:rPr lang="zh-TW" altLang="en-US" sz="2600" b="1" dirty="0" smtClean="0"/>
              <a:t>也就是</a:t>
            </a:r>
            <a:r>
              <a:rPr lang="zh-TW" altLang="en-US" sz="2600" b="1" dirty="0"/>
              <a:t>告訴電腦用什麼方式來記錄資料</a:t>
            </a:r>
            <a:r>
              <a:rPr lang="zh-TW" altLang="en-US" sz="2600" b="1" dirty="0" smtClean="0"/>
              <a:t>。</a:t>
            </a:r>
            <a:endParaRPr lang="en-US" altLang="zh-TW" dirty="0"/>
          </a:p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以下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列出最常用的資料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型態：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50662"/>
              </p:ext>
            </p:extLst>
          </p:nvPr>
        </p:nvGraphicFramePr>
        <p:xfrm>
          <a:off x="1223682" y="3364204"/>
          <a:ext cx="7662812" cy="2606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4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23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878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2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資料型態</a:t>
                      </a:r>
                      <a:endParaRPr lang="zh-TW" sz="16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代表意義</a:t>
                      </a:r>
                      <a:endParaRPr lang="zh-TW" sz="16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記憶體空間</a:t>
                      </a:r>
                      <a:endParaRPr lang="zh-TW" sz="16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內容的有效範圍</a:t>
                      </a:r>
                      <a:endParaRPr lang="zh-TW" sz="16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Short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短整數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 Bytes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-32,768 </a:t>
                      </a: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至</a:t>
                      </a: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32,767 (</a:t>
                      </a: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帶正負號</a:t>
                      </a: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Integer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整數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 Bytes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-2,147,483,648 </a:t>
                      </a: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至 </a:t>
                      </a: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2,147,483,647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Single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單精數（小數）</a:t>
                      </a:r>
                      <a:endParaRPr lang="zh-TW" sz="16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4 Bytes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1.401298E-45 </a:t>
                      </a: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到 </a:t>
                      </a: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3.4028235E+38 (</a:t>
                      </a: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正值</a:t>
                      </a: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字串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不固定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 </a:t>
                      </a: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至大約二十億個</a:t>
                      </a: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Unicode </a:t>
                      </a: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字元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Boolean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布林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不固定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True(</a:t>
                      </a: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真</a:t>
                      </a: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False(</a:t>
                      </a: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假</a:t>
                      </a: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Date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日期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8 Bytes</a:t>
                      </a:r>
                      <a:endParaRPr lang="zh-TW" sz="16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0001</a:t>
                      </a:r>
                      <a:r>
                        <a:rPr lang="zh-TW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月</a:t>
                      </a:r>
                      <a:r>
                        <a:rPr lang="en-US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日～</a:t>
                      </a:r>
                      <a:r>
                        <a:rPr lang="en-US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9999</a:t>
                      </a:r>
                      <a:r>
                        <a:rPr lang="zh-TW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12</a:t>
                      </a:r>
                      <a:r>
                        <a:rPr lang="zh-TW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月</a:t>
                      </a:r>
                      <a:r>
                        <a:rPr lang="en-US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31</a:t>
                      </a:r>
                      <a:r>
                        <a:rPr lang="zh-TW" sz="1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日</a:t>
                      </a:r>
                      <a:endParaRPr lang="zh-TW" sz="16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9E892E9C-506E-4B25-976A-8CC37E0ECA19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FAD26798-90DC-4777-B29F-EF36245DF29B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40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變數宣告語法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Dim </a:t>
            </a:r>
            <a:r>
              <a:rPr lang="zh-TW" altLang="en-US" dirty="0"/>
              <a:t>變數名稱 </a:t>
            </a:r>
            <a:r>
              <a:rPr lang="en-US" altLang="zh-TW" dirty="0"/>
              <a:t>As </a:t>
            </a:r>
            <a:r>
              <a:rPr lang="zh-TW" altLang="en-US" dirty="0"/>
              <a:t>資料型態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25779"/>
              </p:ext>
            </p:extLst>
          </p:nvPr>
        </p:nvGraphicFramePr>
        <p:xfrm>
          <a:off x="1508667" y="2251570"/>
          <a:ext cx="6425098" cy="2066328"/>
        </p:xfrm>
        <a:graphic>
          <a:graphicData uri="http://schemas.openxmlformats.org/drawingml/2006/table">
            <a:tbl>
              <a:tblPr bandRow="1"/>
              <a:tblGrid>
                <a:gridCol w="2445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791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8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b="1" kern="100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Dim</a:t>
                      </a:r>
                      <a:endParaRPr lang="zh-TW" sz="2600" b="1" kern="100" baseline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600" b="1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表示宣告之意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8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600" b="1" kern="100" baseline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變數名稱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6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自己取的變數名稱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8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b="1" kern="100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As </a:t>
                      </a:r>
                      <a:r>
                        <a:rPr lang="zh-TW" sz="2600" b="1" kern="100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6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設定變數的資料型態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49487D5E-6F4E-401F-8DB3-4D546C689B64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0051B8E5-154B-47E3-B2E8-155E2C25B63F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04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如果要用變數記錄「年齡」，請問宣告成哪一類資料型態最適當？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981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Integer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String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Date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Double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7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下列哪種資料型態佔用的記憶體最多？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981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Integer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Short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Single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Double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0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數學運算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05256" y="1595778"/>
            <a:ext cx="7586133" cy="49161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VB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的四則運算方法與平常運算數學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一樣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要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注意的是如何撰寫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語法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例如：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altLang="zh-TW" sz="2600" b="1" dirty="0" smtClean="0"/>
              <a:t>2</a:t>
            </a:r>
            <a:r>
              <a:rPr lang="zh-TW" altLang="en-US" sz="2600" b="1" dirty="0"/>
              <a:t>的</a:t>
            </a:r>
            <a:r>
              <a:rPr lang="en-US" altLang="zh-TW" sz="2600" b="1" dirty="0"/>
              <a:t>4</a:t>
            </a:r>
            <a:r>
              <a:rPr lang="zh-TW" altLang="en-US" sz="2600" b="1" dirty="0"/>
              <a:t>次方</a:t>
            </a:r>
            <a:r>
              <a:rPr lang="en-US" altLang="zh-TW" sz="2600" b="1" dirty="0"/>
              <a:t>(2</a:t>
            </a:r>
            <a:r>
              <a:rPr lang="en-US" altLang="zh-TW" sz="2600" b="1" baseline="30000" dirty="0"/>
              <a:t>4</a:t>
            </a:r>
            <a:r>
              <a:rPr lang="en-US" altLang="zh-TW" sz="2600" b="1" dirty="0"/>
              <a:t>)</a:t>
            </a:r>
            <a:r>
              <a:rPr lang="zh-TW" altLang="en-US" sz="2600" b="1" dirty="0"/>
              <a:t>，在</a:t>
            </a:r>
            <a:r>
              <a:rPr lang="en-US" altLang="zh-TW" sz="2600" b="1" dirty="0"/>
              <a:t>VB</a:t>
            </a:r>
            <a:r>
              <a:rPr lang="zh-TW" altLang="en-US" sz="2600" b="1" dirty="0"/>
              <a:t>的寫法則為</a:t>
            </a:r>
            <a:r>
              <a:rPr lang="en-US" altLang="zh-TW" sz="2600" b="1" dirty="0" smtClean="0"/>
              <a:t>2^4</a:t>
            </a:r>
          </a:p>
          <a:p>
            <a:pPr marL="457200" indent="-4572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VB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的除法還分成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種，「</a:t>
            </a:r>
            <a:r>
              <a:rPr lang="en-US" altLang="zh-TW" dirty="0"/>
              <a:t>/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」為一般除法，「</a:t>
            </a:r>
            <a:r>
              <a:rPr lang="en-US" altLang="zh-TW" dirty="0"/>
              <a:t>\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」為整數除法，「</a:t>
            </a:r>
            <a:r>
              <a:rPr lang="en-US" altLang="zh-TW" dirty="0"/>
              <a:t>Mod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」則為餘數除法。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8" name="矩形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601D1233-2049-4E57-8DE0-5F2DC306EE00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0EFB978F-2D7B-4406-8907-F09A6D4E9952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162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VB</a:t>
            </a:r>
            <a:r>
              <a:rPr lang="zh-TW" altLang="en-US" dirty="0"/>
              <a:t>的數學運算功能與寫法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68673"/>
              </p:ext>
            </p:extLst>
          </p:nvPr>
        </p:nvGraphicFramePr>
        <p:xfrm>
          <a:off x="1546412" y="1358151"/>
          <a:ext cx="7328646" cy="4988860"/>
        </p:xfrm>
        <a:graphic>
          <a:graphicData uri="http://schemas.openxmlformats.org/drawingml/2006/table">
            <a:tbl>
              <a:tblPr firstRow="1" firstCol="1" bandRow="1"/>
              <a:tblGrid>
                <a:gridCol w="1467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89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8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功能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VB</a:t>
                      </a:r>
                      <a:r>
                        <a:rPr lang="zh-TW" sz="2400" b="1" kern="1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語法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VB</a:t>
                      </a:r>
                      <a:r>
                        <a:rPr lang="zh-TW" sz="2400" b="1" kern="1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程式寫法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括號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 )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( 100</a:t>
                      </a:r>
                      <a:r>
                        <a:rPr lang="zh-TW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80)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(100</a:t>
                      </a:r>
                      <a:r>
                        <a:rPr lang="zh-TW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80) = 180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次方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^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kern="100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2^3 = 8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負號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TW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＋８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TW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 = 2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乘法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*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TW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╳</a:t>
                      </a: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TW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＊</a:t>
                      </a: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 = 60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一般除法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÷</a:t>
                      </a: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7/2=3.5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整數除法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\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÷</a:t>
                      </a: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7\2=3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餘數除法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Mod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÷</a:t>
                      </a: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 Mod 2 =1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加法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+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 = 15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減法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zh-TW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4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zh-TW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 = 12</a:t>
                      </a:r>
                      <a:endParaRPr lang="zh-TW" sz="24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矩形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1DAC1A16-F2AE-4178-9477-BF510957F7FF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B145BD38-2099-46A5-B358-42ED5AC3200D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0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altLang="zh-TW" sz="2800"/>
              <a:t>Dim a, b As Single</a:t>
            </a:r>
          </a:p>
          <a:p>
            <a:r>
              <a:rPr lang="pt-BR" altLang="zh-TW" sz="2800"/>
              <a:t>a = 7</a:t>
            </a:r>
          </a:p>
          <a:p>
            <a:r>
              <a:rPr lang="pt-BR" altLang="zh-TW" sz="2800"/>
              <a:t>b = 3</a:t>
            </a:r>
          </a:p>
          <a:p>
            <a:r>
              <a:rPr lang="zh-TW" altLang="en-US" sz="2800" b="1"/>
              <a:t>下列運算何者輸出值為</a:t>
            </a:r>
            <a:r>
              <a:rPr lang="en-US" altLang="zh-TW" sz="2800" b="1"/>
              <a:t>2.333333</a:t>
            </a:r>
            <a:r>
              <a:rPr lang="zh-TW" altLang="en-US" sz="2800" b="1"/>
              <a:t>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a \ b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a / b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109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a Mod b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a ÷ b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38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程式語言簡介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程式語言（</a:t>
            </a:r>
            <a:r>
              <a:rPr lang="en-US" altLang="zh-TW" dirty="0"/>
              <a:t>programming language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zh-TW" altLang="en-US" sz="2600" b="1" dirty="0" smtClean="0">
                <a:latin typeface="微軟正黑體" panose="020B0604030504040204" pitchFamily="34" charset="-120"/>
              </a:rPr>
              <a:t>指使用者用來與電腦溝通的文字記號，也就是電腦能夠接受的語言。</a:t>
            </a:r>
            <a:endParaRPr lang="en-US" altLang="zh-TW" sz="2600" b="1" dirty="0" smtClean="0">
              <a:latin typeface="微軟正黑體" panose="020B0604030504040204" pitchFamily="34" charset="-120"/>
            </a:endParaRP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zh-TW" altLang="en-US" sz="2600" b="1" dirty="0" smtClean="0">
                <a:latin typeface="微軟正黑體" panose="020B0604030504040204" pitchFamily="34" charset="-120"/>
              </a:rPr>
              <a:t>透過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程式語言我們才能將命令轉為電腦能夠接受的形式，並藉此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指揮電腦處理資料或解決問題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8" name="矩形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66A40E25-2DF6-4478-919C-33282C3072B8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7EED21A5-540F-455E-8DB3-F118434921AB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24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Label</a:t>
            </a:r>
            <a:r>
              <a:rPr lang="zh-TW" altLang="en-US" sz="3600" dirty="0"/>
              <a:t>、</a:t>
            </a:r>
            <a:r>
              <a:rPr lang="en-US" altLang="zh-TW" sz="3600" dirty="0" err="1"/>
              <a:t>TextBox</a:t>
            </a:r>
            <a:r>
              <a:rPr lang="zh-TW" altLang="en-US" sz="3600" dirty="0"/>
              <a:t>、</a:t>
            </a:r>
            <a:r>
              <a:rPr lang="en-US" altLang="zh-TW" sz="3600" dirty="0"/>
              <a:t>Button</a:t>
            </a:r>
            <a:r>
              <a:rPr lang="zh-TW" altLang="en-US" sz="3600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設計一個視窗應用程式</a:t>
            </a:r>
            <a:endParaRPr lang="en-US" altLang="zh-TW" dirty="0"/>
          </a:p>
          <a:p>
            <a:pPr lvl="1">
              <a:lnSpc>
                <a:spcPts val="3600"/>
              </a:lnSpc>
            </a:pPr>
            <a:r>
              <a:rPr lang="zh-TW" altLang="en-US" sz="2600" b="1" dirty="0" smtClean="0"/>
              <a:t>需要</a:t>
            </a:r>
            <a:r>
              <a:rPr lang="zh-TW" altLang="en-US" sz="2600" b="1" dirty="0"/>
              <a:t>學會表單及控制項物件的應用，只要熟悉這些控制項，我們就能輕鬆的設計圖形化的使用者介面。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65" y="3232654"/>
            <a:ext cx="4311449" cy="3077668"/>
          </a:xfrm>
          <a:prstGeom prst="rect">
            <a:avLst/>
          </a:prstGeom>
        </p:spPr>
      </p:pic>
      <p:sp>
        <p:nvSpPr>
          <p:cNvPr id="11" name="矩形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3FD045BA-BB37-4125-82D5-E0100CED6F4C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075541C8-1821-435D-A593-B6A3C30E47B7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2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Label</a:t>
            </a:r>
            <a:r>
              <a:rPr lang="zh-TW" altLang="en-US" sz="3600" dirty="0"/>
              <a:t>、</a:t>
            </a:r>
            <a:r>
              <a:rPr lang="en-US" altLang="zh-TW" sz="3600" dirty="0" err="1"/>
              <a:t>TextBox</a:t>
            </a:r>
            <a:r>
              <a:rPr lang="zh-TW" altLang="en-US" sz="3600" dirty="0"/>
              <a:t>、</a:t>
            </a:r>
            <a:r>
              <a:rPr lang="en-US" altLang="zh-TW" sz="3600" dirty="0"/>
              <a:t>Button</a:t>
            </a:r>
            <a:r>
              <a:rPr lang="zh-TW" altLang="en-US" sz="3600" dirty="0"/>
              <a:t>控制項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67" y="1582331"/>
            <a:ext cx="6182998" cy="4413647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3292306" y="2094191"/>
            <a:ext cx="1638701" cy="669582"/>
            <a:chOff x="2337565" y="2242109"/>
            <a:chExt cx="1638701" cy="669582"/>
          </a:xfrm>
        </p:grpSpPr>
        <p:sp>
          <p:nvSpPr>
            <p:cNvPr id="14" name="摺角紙張 13"/>
            <p:cNvSpPr/>
            <p:nvPr/>
          </p:nvSpPr>
          <p:spPr>
            <a:xfrm>
              <a:off x="2517565" y="2422109"/>
              <a:ext cx="1458701" cy="489582"/>
            </a:xfrm>
            <a:prstGeom prst="foldedCorner">
              <a:avLst>
                <a:gd name="adj" fmla="val 1030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72000" tIns="0" rIns="72000" bIns="0" rtlCol="0" anchor="ctr"/>
            <a:lstStyle/>
            <a:p>
              <a:pPr algn="ctr"/>
              <a:r>
                <a:rPr lang="en-US" altLang="zh-TW" sz="2400" dirty="0">
                  <a:ln w="57150">
                    <a:noFill/>
                  </a:ln>
                  <a:solidFill>
                    <a:srgbClr val="E03030"/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Label</a:t>
              </a:r>
              <a:endParaRPr lang="zh-TW" altLang="en-US" sz="2400" dirty="0">
                <a:ln w="57150">
                  <a:noFill/>
                </a:ln>
                <a:solidFill>
                  <a:srgbClr val="E03030"/>
                </a:solidFill>
                <a:latin typeface="Arial Black" panose="020B0A040201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2337565" y="2242109"/>
              <a:ext cx="360000" cy="360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zh-TW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863772" y="3168329"/>
            <a:ext cx="1817577" cy="726991"/>
            <a:chOff x="2337565" y="2242109"/>
            <a:chExt cx="1817577" cy="726991"/>
          </a:xfrm>
        </p:grpSpPr>
        <p:sp>
          <p:nvSpPr>
            <p:cNvPr id="20" name="摺角紙張 19"/>
            <p:cNvSpPr/>
            <p:nvPr/>
          </p:nvSpPr>
          <p:spPr>
            <a:xfrm>
              <a:off x="2517565" y="2422109"/>
              <a:ext cx="1637577" cy="546991"/>
            </a:xfrm>
            <a:prstGeom prst="foldedCorner">
              <a:avLst>
                <a:gd name="adj" fmla="val 1030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72000" tIns="0" rIns="72000" bIns="0" rtlCol="0" anchor="ctr"/>
            <a:lstStyle/>
            <a:p>
              <a:pPr algn="ctr"/>
              <a:r>
                <a:rPr lang="en-US" altLang="zh-TW" sz="2400" dirty="0" err="1">
                  <a:ln w="57150">
                    <a:noFill/>
                  </a:ln>
                  <a:solidFill>
                    <a:srgbClr val="E03030"/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TextBox</a:t>
              </a:r>
              <a:endParaRPr lang="zh-TW" altLang="en-US" sz="2400" dirty="0">
                <a:ln w="57150">
                  <a:noFill/>
                </a:ln>
                <a:solidFill>
                  <a:srgbClr val="E03030"/>
                </a:solidFill>
                <a:latin typeface="Arial Black" panose="020B0A040201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2337565" y="2242109"/>
              <a:ext cx="360000" cy="360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zh-TW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033919" y="4638245"/>
            <a:ext cx="1817577" cy="726991"/>
            <a:chOff x="2337565" y="2242109"/>
            <a:chExt cx="1817577" cy="726991"/>
          </a:xfrm>
        </p:grpSpPr>
        <p:sp>
          <p:nvSpPr>
            <p:cNvPr id="23" name="摺角紙張 22"/>
            <p:cNvSpPr/>
            <p:nvPr/>
          </p:nvSpPr>
          <p:spPr>
            <a:xfrm>
              <a:off x="2517565" y="2422109"/>
              <a:ext cx="1637577" cy="546991"/>
            </a:xfrm>
            <a:prstGeom prst="foldedCorner">
              <a:avLst>
                <a:gd name="adj" fmla="val 1030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72000" tIns="0" rIns="72000" bIns="0" rtlCol="0" anchor="ctr"/>
            <a:lstStyle/>
            <a:p>
              <a:pPr algn="ctr"/>
              <a:r>
                <a:rPr lang="en-US" altLang="zh-TW" sz="2400" dirty="0">
                  <a:ln w="57150">
                    <a:noFill/>
                  </a:ln>
                  <a:solidFill>
                    <a:srgbClr val="E03030"/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Button</a:t>
              </a:r>
              <a:endParaRPr lang="zh-TW" altLang="en-US" sz="2400" dirty="0">
                <a:ln w="57150">
                  <a:noFill/>
                </a:ln>
                <a:solidFill>
                  <a:srgbClr val="E03030"/>
                </a:solidFill>
                <a:latin typeface="Arial Black" panose="020B0A040201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>
              <a:off x="2337565" y="2242109"/>
              <a:ext cx="360000" cy="360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lang="zh-TW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矩形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47CE0502-5305-415F-B0FE-1C9C79F01B16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96121970-21B1-493F-A2C3-14C9BA9DAE58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124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Label (</a:t>
            </a:r>
            <a:r>
              <a:rPr lang="zh-TW" altLang="zh-TW" sz="3600" dirty="0"/>
              <a:t>標籤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通常用來顯示表單上的提示文字或顯示程式</a:t>
            </a:r>
            <a:r>
              <a:rPr lang="zh-TW" altLang="zh-TW" dirty="0" smtClean="0"/>
              <a:t>結果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07738"/>
              </p:ext>
            </p:extLst>
          </p:nvPr>
        </p:nvGraphicFramePr>
        <p:xfrm>
          <a:off x="1523907" y="2242109"/>
          <a:ext cx="7028422" cy="326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7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781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81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Text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標籤顯示的文字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781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TextAlign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文字的對齊方式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781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AutoSize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設定標籤寬度是否可自動調整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781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ForeColor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文字顏色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781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BackColor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背景顏色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781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Font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設定字型樣式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781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BoarderStyle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設定框線樣式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FC82C076-88B5-4E9A-B0E4-5E2C47ACD6D5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D6C2880F-4133-4BF1-B807-52B895A1F342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81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TextBox</a:t>
            </a:r>
            <a:r>
              <a:rPr lang="zh-TW" altLang="en-US" sz="3600" dirty="0"/>
              <a:t>（文字方塊）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通常用來輸入資料或顯示輸出</a:t>
            </a:r>
            <a:r>
              <a:rPr lang="zh-TW" altLang="zh-TW" dirty="0" smtClean="0"/>
              <a:t>結果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32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33813"/>
              </p:ext>
            </p:extLst>
          </p:nvPr>
        </p:nvGraphicFramePr>
        <p:xfrm>
          <a:off x="1452282" y="2133599"/>
          <a:ext cx="7328647" cy="387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63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80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80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Text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文字方塊顯示的文字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80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TextAlign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文字的對齊方式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080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ForeColor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文字顏色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080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BackColor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背景顏色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080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Font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設定字型樣式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080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BoarderStyle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設定框線樣式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080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PasswordChar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輸入如密碼字元時，可顯示成其他</a:t>
                      </a:r>
                      <a:r>
                        <a:rPr lang="zh-TW" sz="2000" kern="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0804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ReadOnly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設定文字方塊僅能顯示，無法輸入文字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2D33F8FC-FDD9-4FC5-A4FF-F4FF2BD3B37B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81993D8C-51D8-4BBF-B7B6-8F3F50FBB9A0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6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Button</a:t>
            </a:r>
            <a:r>
              <a:rPr lang="zh-TW" altLang="en-US" sz="3600" dirty="0"/>
              <a:t>（按鈕）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使用者</a:t>
            </a:r>
            <a:r>
              <a:rPr lang="zh-TW" altLang="en-US" dirty="0"/>
              <a:t>按一下按鈕時，可用來觸發</a:t>
            </a:r>
            <a:r>
              <a:rPr lang="en-US" altLang="zh-TW" dirty="0"/>
              <a:t>Click</a:t>
            </a:r>
            <a:r>
              <a:rPr lang="zh-TW" altLang="en-US" dirty="0"/>
              <a:t>的事件</a:t>
            </a:r>
            <a:r>
              <a:rPr lang="zh-TW" altLang="en-US" dirty="0" smtClean="0"/>
              <a:t>程序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33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28759"/>
              </p:ext>
            </p:extLst>
          </p:nvPr>
        </p:nvGraphicFramePr>
        <p:xfrm>
          <a:off x="1537354" y="2129760"/>
          <a:ext cx="6840164" cy="370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2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0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328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3283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Text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按鈕顯示的文字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3283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TextAlign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文字的對齊方式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3283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ForeColor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文字顏色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3283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BackColor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背景顏色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3283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Font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設定字型樣式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3283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Image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設定按鈕使用圖片樣式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3283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ImageAlign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設定圖片對齊的方式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0263733-A266-4246-A63F-431FA5D762E9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CE32EB9F-8AD5-46F9-BCFD-52828FE8C1A2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07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以滑鼠左鍵，點按一下按鈕物件，會引發哪一</a:t>
            </a:r>
            <a:r>
              <a:rPr lang="en-US" altLang="zh-TW" sz="2800"/>
              <a:t>VB</a:t>
            </a:r>
            <a:r>
              <a:rPr lang="zh-TW" altLang="en-US" sz="2800"/>
              <a:t>事件？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970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Resize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DoubleClick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Click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12827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KeyPress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0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哪一個檔案名稱，是</a:t>
            </a:r>
            <a:r>
              <a:rPr lang="en-US" altLang="zh-TW" sz="2800"/>
              <a:t>VB</a:t>
            </a:r>
            <a:r>
              <a:rPr lang="zh-TW" altLang="en-US" sz="2800"/>
              <a:t>儲存時產生的「專案檔」？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266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Form1.vb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1468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Calc.vbproj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47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Form1.resx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1396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App.config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5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認識</a:t>
            </a:r>
            <a:r>
              <a:rPr lang="en-US" altLang="zh-TW" sz="3600" dirty="0" err="1"/>
              <a:t>InputBox</a:t>
            </a:r>
            <a:r>
              <a:rPr lang="zh-TW" altLang="en-US" sz="3600" dirty="0"/>
              <a:t>、</a:t>
            </a:r>
            <a:r>
              <a:rPr lang="en-US" altLang="zh-TW" sz="3600" dirty="0" err="1"/>
              <a:t>MsgBox</a:t>
            </a:r>
            <a:r>
              <a:rPr lang="zh-TW" altLang="en-US" sz="3600" dirty="0"/>
              <a:t>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文字方塊、標籤</a:t>
            </a:r>
            <a:endParaRPr lang="en-US" altLang="zh-TW" dirty="0"/>
          </a:p>
          <a:p>
            <a:pPr lvl="1"/>
            <a:r>
              <a:rPr lang="zh-TW" altLang="en-US" sz="2600" b="1" dirty="0"/>
              <a:t>進行文字輸入、</a:t>
            </a:r>
            <a:r>
              <a:rPr lang="zh-TW" altLang="en-US" sz="2600" b="1" dirty="0" smtClean="0"/>
              <a:t>輸出。</a:t>
            </a:r>
            <a:endParaRPr lang="en-US" altLang="zh-TW" sz="2600" b="1" dirty="0"/>
          </a:p>
          <a:p>
            <a:r>
              <a:rPr lang="en-US" altLang="zh-TW" dirty="0" err="1"/>
              <a:t>InputBox</a:t>
            </a:r>
            <a:r>
              <a:rPr lang="zh-TW" altLang="en-US" dirty="0"/>
              <a:t>與</a:t>
            </a:r>
            <a:r>
              <a:rPr lang="en-US" altLang="zh-TW" dirty="0" err="1"/>
              <a:t>MsgBox</a:t>
            </a:r>
            <a:r>
              <a:rPr lang="zh-TW" altLang="en-US" dirty="0"/>
              <a:t>函數</a:t>
            </a:r>
            <a:endParaRPr lang="en-US" altLang="zh-TW" dirty="0"/>
          </a:p>
          <a:p>
            <a:pPr lvl="1">
              <a:lnSpc>
                <a:spcPts val="3800"/>
              </a:lnSpc>
            </a:pPr>
            <a:r>
              <a:rPr lang="zh-TW" altLang="en-US" sz="2600" b="1" dirty="0"/>
              <a:t>進行資料輸入與訊息輸出。在某些時候，使用</a:t>
            </a:r>
            <a:r>
              <a:rPr lang="en-US" altLang="zh-TW" sz="2600" b="1" dirty="0" err="1"/>
              <a:t>MsgBox</a:t>
            </a:r>
            <a:r>
              <a:rPr lang="zh-TW" altLang="en-US" sz="2600" b="1" dirty="0"/>
              <a:t>函數，可以更明確的提醒使用者該注意的訊息。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36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4E0A763F-8467-49AC-B50C-B61B3909C7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28" y="4346755"/>
            <a:ext cx="3514090" cy="1771015"/>
          </a:xfrm>
          <a:prstGeom prst="rect">
            <a:avLst/>
          </a:prstGeom>
        </p:spPr>
      </p:pic>
      <p:sp>
        <p:nvSpPr>
          <p:cNvPr id="9" name="矩形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956B41B6-4CAE-4EAF-BDBB-4FA81B5AF6F6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E83C72AE-63E8-47EE-9602-F40AC34AD29D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095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InputBox</a:t>
            </a:r>
            <a:r>
              <a:rPr lang="zh-TW" altLang="en-US" sz="3600" dirty="0"/>
              <a:t>函數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37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16" y="1582331"/>
            <a:ext cx="5639219" cy="2842028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3123074" y="1204045"/>
            <a:ext cx="1638701" cy="726992"/>
            <a:chOff x="2337565" y="2242109"/>
            <a:chExt cx="1638701" cy="726992"/>
          </a:xfrm>
        </p:grpSpPr>
        <p:sp>
          <p:nvSpPr>
            <p:cNvPr id="11" name="摺角紙張 10"/>
            <p:cNvSpPr/>
            <p:nvPr/>
          </p:nvSpPr>
          <p:spPr>
            <a:xfrm>
              <a:off x="2517565" y="2422109"/>
              <a:ext cx="1458701" cy="546992"/>
            </a:xfrm>
            <a:prstGeom prst="foldedCorner">
              <a:avLst>
                <a:gd name="adj" fmla="val 1030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72000" tIns="108000" rIns="72000" bIns="0" rtlCol="0" anchor="ctr"/>
            <a:lstStyle/>
            <a:p>
              <a:pPr algn="ctr"/>
              <a:r>
                <a:rPr lang="zh-TW" altLang="en-US" sz="2400" dirty="0">
                  <a:ln w="57150">
                    <a:noFill/>
                  </a:ln>
                  <a:solidFill>
                    <a:srgbClr val="E03030"/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提示訊息</a:t>
              </a:r>
            </a:p>
          </p:txBody>
        </p:sp>
        <p:sp>
          <p:nvSpPr>
            <p:cNvPr id="14" name="橢圓 13"/>
            <p:cNvSpPr/>
            <p:nvPr/>
          </p:nvSpPr>
          <p:spPr>
            <a:xfrm>
              <a:off x="2337565" y="2242109"/>
              <a:ext cx="360000" cy="360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zh-TW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32021"/>
              </p:ext>
            </p:extLst>
          </p:nvPr>
        </p:nvGraphicFramePr>
        <p:xfrm>
          <a:off x="1544401" y="4759151"/>
          <a:ext cx="7315198" cy="1521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5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語法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2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InputBox ( </a:t>
                      </a: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提示訊息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, [</a:t>
                      </a: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標題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] , [</a:t>
                      </a: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預設值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] )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b="1" kern="10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Age = InputBox( “</a:t>
                      </a:r>
                      <a:r>
                        <a:rPr lang="zh-TW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請輸入你的年齡</a:t>
                      </a:r>
                      <a:r>
                        <a:rPr lang="en-US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” , ”</a:t>
                      </a:r>
                      <a:r>
                        <a:rPr lang="zh-TW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年齡</a:t>
                      </a:r>
                      <a:r>
                        <a:rPr lang="en-US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” )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5" name="群組 14"/>
          <p:cNvGrpSpPr/>
          <p:nvPr/>
        </p:nvGrpSpPr>
        <p:grpSpPr>
          <a:xfrm>
            <a:off x="4382649" y="2078104"/>
            <a:ext cx="1638701" cy="726992"/>
            <a:chOff x="2337565" y="2242109"/>
            <a:chExt cx="1638701" cy="726992"/>
          </a:xfrm>
        </p:grpSpPr>
        <p:sp>
          <p:nvSpPr>
            <p:cNvPr id="16" name="摺角紙張 15"/>
            <p:cNvSpPr/>
            <p:nvPr/>
          </p:nvSpPr>
          <p:spPr>
            <a:xfrm>
              <a:off x="2517565" y="2422109"/>
              <a:ext cx="1458701" cy="546992"/>
            </a:xfrm>
            <a:prstGeom prst="foldedCorner">
              <a:avLst>
                <a:gd name="adj" fmla="val 1030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72000" tIns="108000" rIns="72000" bIns="0" rtlCol="0" anchor="ctr"/>
            <a:lstStyle/>
            <a:p>
              <a:pPr algn="ctr"/>
              <a:r>
                <a:rPr lang="zh-TW" altLang="en-US" sz="2400" dirty="0">
                  <a:ln w="57150">
                    <a:noFill/>
                  </a:ln>
                  <a:solidFill>
                    <a:srgbClr val="E03030"/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標題</a:t>
              </a:r>
            </a:p>
          </p:txBody>
        </p:sp>
        <p:sp>
          <p:nvSpPr>
            <p:cNvPr id="17" name="橢圓 16"/>
            <p:cNvSpPr/>
            <p:nvPr/>
          </p:nvSpPr>
          <p:spPr>
            <a:xfrm>
              <a:off x="2337565" y="2242109"/>
              <a:ext cx="360000" cy="360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zh-TW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996296" y="3268013"/>
            <a:ext cx="1638701" cy="726992"/>
            <a:chOff x="2337565" y="2242109"/>
            <a:chExt cx="1638701" cy="726992"/>
          </a:xfrm>
        </p:grpSpPr>
        <p:sp>
          <p:nvSpPr>
            <p:cNvPr id="19" name="摺角紙張 18"/>
            <p:cNvSpPr/>
            <p:nvPr/>
          </p:nvSpPr>
          <p:spPr>
            <a:xfrm>
              <a:off x="2517565" y="2422109"/>
              <a:ext cx="1458701" cy="546992"/>
            </a:xfrm>
            <a:prstGeom prst="foldedCorner">
              <a:avLst>
                <a:gd name="adj" fmla="val 1030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72000" tIns="108000" rIns="72000" bIns="0" rtlCol="0" anchor="ctr"/>
            <a:lstStyle/>
            <a:p>
              <a:pPr algn="ctr"/>
              <a:r>
                <a:rPr lang="zh-TW" altLang="en-US" sz="2400" dirty="0">
                  <a:ln w="57150">
                    <a:noFill/>
                  </a:ln>
                  <a:solidFill>
                    <a:srgbClr val="E03030"/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預設值</a:t>
              </a:r>
            </a:p>
          </p:txBody>
        </p:sp>
        <p:sp>
          <p:nvSpPr>
            <p:cNvPr id="20" name="橢圓 19"/>
            <p:cNvSpPr/>
            <p:nvPr/>
          </p:nvSpPr>
          <p:spPr>
            <a:xfrm>
              <a:off x="2337565" y="2242109"/>
              <a:ext cx="360000" cy="360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lang="zh-TW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 2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CBC9FDE3-F7E2-4B38-9136-85D074C2937F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32DEAF07-F93A-4EC8-804C-02065FF0A99B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74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01" y="1384045"/>
            <a:ext cx="6005195" cy="30622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MsgBox</a:t>
            </a:r>
            <a:r>
              <a:rPr lang="zh-TW" altLang="en-US" sz="3600" dirty="0"/>
              <a:t>函數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38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6443301" y="2083635"/>
            <a:ext cx="1638701" cy="726992"/>
            <a:chOff x="2337565" y="2242109"/>
            <a:chExt cx="1638701" cy="726992"/>
          </a:xfrm>
        </p:grpSpPr>
        <p:sp>
          <p:nvSpPr>
            <p:cNvPr id="11" name="摺角紙張 10"/>
            <p:cNvSpPr/>
            <p:nvPr/>
          </p:nvSpPr>
          <p:spPr>
            <a:xfrm>
              <a:off x="2517565" y="2422109"/>
              <a:ext cx="1458701" cy="546992"/>
            </a:xfrm>
            <a:prstGeom prst="foldedCorner">
              <a:avLst>
                <a:gd name="adj" fmla="val 1030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72000" tIns="108000" rIns="72000" bIns="0" rtlCol="0" anchor="ctr"/>
            <a:lstStyle/>
            <a:p>
              <a:pPr algn="ctr"/>
              <a:r>
                <a:rPr lang="zh-TW" altLang="en-US" sz="2400" dirty="0">
                  <a:ln w="57150">
                    <a:noFill/>
                  </a:ln>
                  <a:solidFill>
                    <a:srgbClr val="E03030"/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提示訊息</a:t>
              </a:r>
            </a:p>
          </p:txBody>
        </p:sp>
        <p:sp>
          <p:nvSpPr>
            <p:cNvPr id="14" name="橢圓 13"/>
            <p:cNvSpPr/>
            <p:nvPr/>
          </p:nvSpPr>
          <p:spPr>
            <a:xfrm>
              <a:off x="2337565" y="2242109"/>
              <a:ext cx="360000" cy="360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zh-TW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60803"/>
              </p:ext>
            </p:extLst>
          </p:nvPr>
        </p:nvGraphicFramePr>
        <p:xfrm>
          <a:off x="1544401" y="4880174"/>
          <a:ext cx="7315198" cy="1521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5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語法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2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</a:t>
                      </a:r>
                      <a:r>
                        <a:rPr lang="en-US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( </a:t>
                      </a:r>
                      <a:r>
                        <a:rPr lang="zh-TW" alt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訊息 </a:t>
                      </a:r>
                      <a:r>
                        <a:rPr lang="en-US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, [</a:t>
                      </a:r>
                      <a:r>
                        <a:rPr lang="zh-TW" alt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格式代碼</a:t>
                      </a:r>
                      <a:r>
                        <a:rPr lang="en-US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] , [</a:t>
                      </a:r>
                      <a:r>
                        <a:rPr lang="zh-TW" alt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標題</a:t>
                      </a:r>
                      <a:r>
                        <a:rPr lang="en-US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] )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b="1" kern="10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</a:t>
                      </a:r>
                      <a:r>
                        <a:rPr lang="en-US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( "</a:t>
                      </a:r>
                      <a:r>
                        <a:rPr lang="zh-TW" alt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系統即將關閉，是否儲存檔案？</a:t>
                      </a:r>
                      <a:r>
                        <a:rPr lang="en-US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", 3 + 48 , "</a:t>
                      </a:r>
                      <a:r>
                        <a:rPr lang="zh-TW" alt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注意</a:t>
                      </a:r>
                      <a:r>
                        <a:rPr lang="en-US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" )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5" name="群組 14"/>
          <p:cNvGrpSpPr/>
          <p:nvPr/>
        </p:nvGrpSpPr>
        <p:grpSpPr>
          <a:xfrm>
            <a:off x="2755555" y="3953662"/>
            <a:ext cx="1638701" cy="726992"/>
            <a:chOff x="2337565" y="2242109"/>
            <a:chExt cx="1638701" cy="726992"/>
          </a:xfrm>
        </p:grpSpPr>
        <p:sp>
          <p:nvSpPr>
            <p:cNvPr id="16" name="摺角紙張 15"/>
            <p:cNvSpPr/>
            <p:nvPr/>
          </p:nvSpPr>
          <p:spPr>
            <a:xfrm>
              <a:off x="2517565" y="2422109"/>
              <a:ext cx="1458701" cy="546992"/>
            </a:xfrm>
            <a:prstGeom prst="foldedCorner">
              <a:avLst>
                <a:gd name="adj" fmla="val 1030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72000" tIns="108000" rIns="72000" bIns="0" rtlCol="0" anchor="ctr"/>
            <a:lstStyle/>
            <a:p>
              <a:pPr algn="ctr"/>
              <a:r>
                <a:rPr lang="zh-TW" altLang="en-US" sz="2400" dirty="0">
                  <a:ln w="57150">
                    <a:noFill/>
                  </a:ln>
                  <a:solidFill>
                    <a:srgbClr val="E03030"/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格式代碼</a:t>
              </a:r>
            </a:p>
          </p:txBody>
        </p:sp>
        <p:sp>
          <p:nvSpPr>
            <p:cNvPr id="17" name="橢圓 16"/>
            <p:cNvSpPr/>
            <p:nvPr/>
          </p:nvSpPr>
          <p:spPr>
            <a:xfrm>
              <a:off x="2337565" y="2242109"/>
              <a:ext cx="360000" cy="360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zh-TW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755555" y="1111164"/>
            <a:ext cx="1638701" cy="726992"/>
            <a:chOff x="2337565" y="2242109"/>
            <a:chExt cx="1638701" cy="726992"/>
          </a:xfrm>
        </p:grpSpPr>
        <p:sp>
          <p:nvSpPr>
            <p:cNvPr id="19" name="摺角紙張 18"/>
            <p:cNvSpPr/>
            <p:nvPr/>
          </p:nvSpPr>
          <p:spPr>
            <a:xfrm>
              <a:off x="2517565" y="2422109"/>
              <a:ext cx="1458701" cy="546992"/>
            </a:xfrm>
            <a:prstGeom prst="foldedCorner">
              <a:avLst>
                <a:gd name="adj" fmla="val 1030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72000" tIns="108000" rIns="72000" bIns="0" rtlCol="0" anchor="ctr"/>
            <a:lstStyle/>
            <a:p>
              <a:pPr algn="ctr"/>
              <a:r>
                <a:rPr lang="zh-TW" altLang="en-US" sz="2400" dirty="0">
                  <a:ln w="57150">
                    <a:noFill/>
                  </a:ln>
                  <a:solidFill>
                    <a:srgbClr val="E03030"/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標題</a:t>
              </a:r>
            </a:p>
          </p:txBody>
        </p:sp>
        <p:sp>
          <p:nvSpPr>
            <p:cNvPr id="20" name="橢圓 19"/>
            <p:cNvSpPr/>
            <p:nvPr/>
          </p:nvSpPr>
          <p:spPr>
            <a:xfrm>
              <a:off x="2337565" y="2242109"/>
              <a:ext cx="360000" cy="360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lang="zh-TW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504147" y="2748807"/>
            <a:ext cx="1638701" cy="726992"/>
            <a:chOff x="2337565" y="2242109"/>
            <a:chExt cx="1638701" cy="726992"/>
          </a:xfrm>
        </p:grpSpPr>
        <p:sp>
          <p:nvSpPr>
            <p:cNvPr id="23" name="摺角紙張 22"/>
            <p:cNvSpPr/>
            <p:nvPr/>
          </p:nvSpPr>
          <p:spPr>
            <a:xfrm>
              <a:off x="2517565" y="2422109"/>
              <a:ext cx="1458701" cy="546992"/>
            </a:xfrm>
            <a:prstGeom prst="foldedCorner">
              <a:avLst>
                <a:gd name="adj" fmla="val 1030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72000" tIns="108000" rIns="72000" bIns="0" rtlCol="0" anchor="ctr"/>
            <a:lstStyle/>
            <a:p>
              <a:pPr algn="ctr"/>
              <a:r>
                <a:rPr lang="zh-TW" altLang="en-US" sz="2400" dirty="0">
                  <a:ln w="57150">
                    <a:noFill/>
                  </a:ln>
                  <a:solidFill>
                    <a:srgbClr val="E03030"/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格式代碼</a:t>
              </a:r>
            </a:p>
          </p:txBody>
        </p:sp>
        <p:sp>
          <p:nvSpPr>
            <p:cNvPr id="24" name="橢圓 23"/>
            <p:cNvSpPr/>
            <p:nvPr/>
          </p:nvSpPr>
          <p:spPr>
            <a:xfrm>
              <a:off x="2337565" y="2242109"/>
              <a:ext cx="360000" cy="360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zh-TW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矩形 2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0F2AD606-B354-408D-A57A-469BFE173113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EBFEABCA-328C-49DC-B5E5-99DB4702C592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75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程式語言的發展世代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程式語言依其發展可大致分為五個</a:t>
            </a:r>
            <a:r>
              <a:rPr lang="zh-TW" altLang="en-US" dirty="0" smtClean="0"/>
              <a:t>世代</a:t>
            </a:r>
            <a:endParaRPr lang="en-US" altLang="zh-TW" dirty="0"/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600" b="1" dirty="0" smtClean="0">
                <a:solidFill>
                  <a:srgbClr val="0070C0"/>
                </a:solidFill>
                <a:latin typeface="微軟正黑體" panose="020B0604030504040204" pitchFamily="34" charset="-120"/>
              </a:rPr>
              <a:t>低階語言</a:t>
            </a:r>
            <a:r>
              <a:rPr lang="zh-TW" altLang="en-US" sz="2600" b="1" dirty="0">
                <a:latin typeface="微軟正黑體" panose="020B0604030504040204" pitchFamily="34" charset="-120"/>
              </a:rPr>
              <a:t>（</a:t>
            </a:r>
            <a:r>
              <a:rPr lang="en-US" altLang="zh-TW" sz="2600" b="1" dirty="0">
                <a:latin typeface="微軟正黑體" panose="020B0604030504040204" pitchFamily="34" charset="-120"/>
              </a:rPr>
              <a:t>low-level language</a:t>
            </a:r>
            <a:r>
              <a:rPr lang="zh-TW" altLang="en-US" sz="2600" b="1" dirty="0">
                <a:latin typeface="微軟正黑體" panose="020B0604030504040204" pitchFamily="34" charset="-120"/>
              </a:rPr>
              <a:t>）指的是會隨著使用的</a:t>
            </a:r>
            <a:r>
              <a:rPr lang="en-US" altLang="zh-TW" sz="2600" b="1" dirty="0">
                <a:latin typeface="微軟正黑體" panose="020B0604030504040204" pitchFamily="34" charset="-120"/>
              </a:rPr>
              <a:t>CPU</a:t>
            </a:r>
            <a:r>
              <a:rPr lang="zh-TW" altLang="en-US" sz="2600" b="1" dirty="0">
                <a:latin typeface="微軟正黑體" panose="020B0604030504040204" pitchFamily="34" charset="-120"/>
              </a:rPr>
              <a:t>架構不同（如</a:t>
            </a:r>
            <a:r>
              <a:rPr lang="en-US" altLang="zh-TW" sz="2600" b="1" dirty="0">
                <a:latin typeface="微軟正黑體" panose="020B0604030504040204" pitchFamily="34" charset="-120"/>
              </a:rPr>
              <a:t>X86</a:t>
            </a:r>
            <a:r>
              <a:rPr lang="zh-TW" altLang="en-US" sz="2600" b="1" dirty="0">
                <a:latin typeface="微軟正黑體" panose="020B0604030504040204" pitchFamily="34" charset="-120"/>
              </a:rPr>
              <a:t>或</a:t>
            </a:r>
            <a:r>
              <a:rPr lang="en-US" altLang="zh-TW" sz="2600" b="1" dirty="0">
                <a:latin typeface="微軟正黑體" panose="020B0604030504040204" pitchFamily="34" charset="-120"/>
              </a:rPr>
              <a:t>Power PC</a:t>
            </a:r>
            <a:r>
              <a:rPr lang="zh-TW" altLang="en-US" sz="2600" b="1" dirty="0">
                <a:latin typeface="微軟正黑體" panose="020B0604030504040204" pitchFamily="34" charset="-120"/>
              </a:rPr>
              <a:t>）而有顯著的差異的語言。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600" b="1" dirty="0" smtClean="0">
                <a:latin typeface="微軟正黑體" panose="020B0604030504040204" pitchFamily="34" charset="-120"/>
              </a:rPr>
              <a:t>低階語言包括</a:t>
            </a:r>
            <a:r>
              <a:rPr lang="zh-TW" altLang="en-US" sz="2600" b="1" dirty="0" smtClean="0">
                <a:solidFill>
                  <a:srgbClr val="0070C0"/>
                </a:solidFill>
                <a:latin typeface="微軟正黑體" panose="020B0604030504040204" pitchFamily="34" charset="-120"/>
              </a:rPr>
              <a:t>機器語言</a:t>
            </a:r>
            <a:r>
              <a:rPr lang="zh-TW" altLang="en-US" sz="2600" b="1" dirty="0">
                <a:latin typeface="微軟正黑體" panose="020B0604030504040204" pitchFamily="34" charset="-120"/>
              </a:rPr>
              <a:t>與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組合語言</a:t>
            </a:r>
            <a:r>
              <a:rPr lang="zh-TW" altLang="en-US" sz="2600" b="1" dirty="0">
                <a:latin typeface="微軟正黑體" panose="020B0604030504040204" pitchFamily="34" charset="-120"/>
              </a:rPr>
              <a:t>，其優點是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執行速度快</a:t>
            </a:r>
            <a:r>
              <a:rPr lang="zh-TW" altLang="en-US" sz="2600" b="1" dirty="0">
                <a:latin typeface="微軟正黑體" panose="020B0604030504040204" pitchFamily="34" charset="-120"/>
              </a:rPr>
              <a:t>，但缺點為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編寫程式較為困難</a:t>
            </a:r>
            <a:r>
              <a:rPr lang="zh-TW" altLang="en-US" sz="2600" b="1" dirty="0">
                <a:latin typeface="微軟正黑體" panose="020B0604030504040204" pitchFamily="34" charset="-120"/>
              </a:rPr>
              <a:t>且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程式碼不易被理解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8" name="矩形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CA89C4F7-4840-40C0-B1BF-2F9FA9B543BA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C6A382D2-622B-48F9-AF22-38DEBC5FF21B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3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MsgBox</a:t>
            </a:r>
            <a:r>
              <a:rPr lang="zh-TW" altLang="en-US" sz="3600" dirty="0"/>
              <a:t>函數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39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57687"/>
              </p:ext>
            </p:extLst>
          </p:nvPr>
        </p:nvGraphicFramePr>
        <p:xfrm>
          <a:off x="1546411" y="1210229"/>
          <a:ext cx="7342095" cy="504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852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58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種類</a:t>
                      </a:r>
                      <a:endParaRPr lang="zh-TW" sz="1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格式碼</a:t>
                      </a:r>
                      <a:endParaRPr lang="zh-TW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常數名稱</a:t>
                      </a:r>
                      <a:endParaRPr lang="zh-TW" sz="1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612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按鈕</a:t>
                      </a:r>
                      <a:endParaRPr lang="zh-TW" sz="1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sz="16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MsgBoxStyle.OKOnly</a:t>
                      </a:r>
                      <a:endParaRPr lang="zh-TW" sz="16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6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sz="1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MsgBoxStyle.OKCancel</a:t>
                      </a:r>
                      <a:endParaRPr lang="zh-TW" sz="16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</a:t>
                      </a:r>
                      <a:endParaRPr lang="en-US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6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sz="1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MsgBoxStyle.AbortRetryIgnore</a:t>
                      </a:r>
                      <a:endParaRPr lang="zh-TW" sz="16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  </a:t>
                      </a:r>
                      <a:endParaRPr lang="en-US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6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3</a:t>
                      </a:r>
                      <a:endParaRPr lang="zh-TW" sz="1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MsgBoxStyle.YesNoCancel</a:t>
                      </a:r>
                      <a:endParaRPr lang="zh-TW" sz="16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  </a:t>
                      </a:r>
                      <a:endParaRPr lang="zh-TW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6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4</a:t>
                      </a:r>
                      <a:endParaRPr lang="zh-TW" sz="1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MsgBoxStyle.YesNo</a:t>
                      </a:r>
                      <a:endParaRPr lang="zh-TW" sz="16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</a:t>
                      </a:r>
                      <a:endParaRPr lang="en-US" sz="1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6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sz="1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MsgBoxStyle.RetryCancel</a:t>
                      </a:r>
                      <a:endParaRPr lang="zh-TW" sz="16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</a:t>
                      </a:r>
                      <a:endParaRPr lang="en-US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061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圖示</a:t>
                      </a:r>
                      <a:endParaRPr lang="zh-TW" sz="1800" b="1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16</a:t>
                      </a:r>
                      <a:endParaRPr lang="zh-TW" sz="1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MsgBoxStyle.Critical</a:t>
                      </a:r>
                      <a:endParaRPr lang="zh-TW" sz="16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06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32</a:t>
                      </a:r>
                      <a:endParaRPr lang="zh-TW" sz="1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MsgBoxStyle.Question</a:t>
                      </a:r>
                      <a:endParaRPr lang="zh-TW" sz="16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06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48</a:t>
                      </a:r>
                      <a:endParaRPr lang="zh-TW" sz="1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MsgBoxStyle.Exclamation</a:t>
                      </a:r>
                      <a:endParaRPr lang="zh-TW" sz="16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06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64</a:t>
                      </a:r>
                      <a:endParaRPr lang="zh-TW" sz="1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MsgBoxStyle.Information</a:t>
                      </a:r>
                      <a:endParaRPr lang="zh-TW" sz="16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6316885" y="1743148"/>
            <a:ext cx="2514600" cy="4434996"/>
            <a:chOff x="6316885" y="1743148"/>
            <a:chExt cx="2514600" cy="4434996"/>
          </a:xfrm>
        </p:grpSpPr>
        <p:pic>
          <p:nvPicPr>
            <p:cNvPr id="14370" name="圖片 4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4795" y="2188286"/>
              <a:ext cx="8382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69" name="圖片 4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236" y="1743148"/>
              <a:ext cx="8382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68" name="圖片 4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582" y="2188286"/>
              <a:ext cx="8382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67" name="圖片 4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6885" y="2668336"/>
              <a:ext cx="8382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66" name="圖片 4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4795" y="4027077"/>
              <a:ext cx="8382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65" name="圖片 4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923" y="2668336"/>
              <a:ext cx="8382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64" name="圖片 4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6885" y="3142208"/>
              <a:ext cx="8382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63" name="圖片 5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5085" y="3142208"/>
              <a:ext cx="8382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62" name="圖片 5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582" y="4027077"/>
              <a:ext cx="8382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61" name="圖片 5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4795" y="3567067"/>
              <a:ext cx="8382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60" name="圖片 5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582" y="3571328"/>
              <a:ext cx="8382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59" name="圖片 5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404" y="2668336"/>
              <a:ext cx="8382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58" name="圖片 5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285" y="3142208"/>
              <a:ext cx="8382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57" name="圖片 56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769" y="447364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56" name="圖片 57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769" y="494020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55" name="圖片 58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769" y="540677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54" name="圖片 59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769" y="587334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矩形 42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xmlns="" id="{F19357C0-83EE-4CF3-9C0D-C2676CE3DEE3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4" name="矩形 43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xmlns="" id="{3CC2D3B2-5CE8-48BD-B427-32E8D9D5FD2F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4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如果</a:t>
            </a:r>
            <a:r>
              <a:rPr lang="en-US" altLang="zh-TW" sz="2800"/>
              <a:t>MsgBox</a:t>
            </a:r>
            <a:r>
              <a:rPr lang="zh-TW" altLang="en-US" sz="2800"/>
              <a:t>要出現    狀態圖示及「確定」、「取消」按鈕，應設定哪個格式碼？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1+16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49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4+48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17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01" y="1095216"/>
            <a:ext cx="477054" cy="46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43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認識</a:t>
            </a:r>
            <a:r>
              <a:rPr lang="en-US" altLang="zh-TW" sz="3600" dirty="0"/>
              <a:t>If–Then–Else</a:t>
            </a:r>
            <a:r>
              <a:rPr lang="zh-TW" altLang="zh-TW" sz="3600" dirty="0"/>
              <a:t>敘述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範例：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如果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年齡大於等於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歲，則可以觀賞「保護級」電影，如果年齡小於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歲，則不得觀看「限制級」</a:t>
            </a:r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電影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dirty="0" smtClean="0"/>
              <a:t>程式</a:t>
            </a:r>
            <a:r>
              <a:rPr lang="zh-TW" altLang="en-US" dirty="0"/>
              <a:t>需要透過條件判斷成立或不成立，再依判斷結果執行不同的敘述時，我們就可以使用</a:t>
            </a:r>
            <a:r>
              <a:rPr lang="en-US" altLang="zh-TW" dirty="0"/>
              <a:t>If–Then-Else</a:t>
            </a:r>
            <a:r>
              <a:rPr lang="zh-TW" altLang="en-US" dirty="0"/>
              <a:t>敘述。</a:t>
            </a:r>
          </a:p>
          <a:p>
            <a:endParaRPr lang="en-US" altLang="zh-TW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41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25" name="矩形 2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8EE33288-E696-4C1B-8C77-352DC82F4344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D2579739-BD1E-4AB3-95D6-480E2181CE8D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14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認識</a:t>
            </a:r>
            <a:r>
              <a:rPr lang="en-US" altLang="zh-TW" sz="3600" dirty="0"/>
              <a:t>If–Then–Else</a:t>
            </a:r>
            <a:r>
              <a:rPr lang="zh-TW" altLang="zh-TW" sz="3600" dirty="0"/>
              <a:t>敘述</a:t>
            </a:r>
            <a:endParaRPr lang="zh-TW" altLang="en-US" sz="3600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42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02859"/>
              </p:ext>
            </p:extLst>
          </p:nvPr>
        </p:nvGraphicFramePr>
        <p:xfrm>
          <a:off x="1677612" y="1297229"/>
          <a:ext cx="7251234" cy="21106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10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40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12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If-Then</a:t>
                      </a: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語法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94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If </a:t>
                      </a: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條件 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Then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敘述區塊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End If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Dim score as Single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If score &gt;=60 Then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(“</a:t>
                      </a: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恭喜您通過考試！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”)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End If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7038"/>
              </p:ext>
            </p:extLst>
          </p:nvPr>
        </p:nvGraphicFramePr>
        <p:xfrm>
          <a:off x="1685229" y="3712031"/>
          <a:ext cx="7236000" cy="26059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447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1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37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If-Then-Else</a:t>
                      </a: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語法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21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If </a:t>
                      </a: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條件 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Then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敘述區塊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Else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敘述區塊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End If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Dim score as Single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If score &gt;=60 Then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(“</a:t>
                      </a: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恭喜您通過考試！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”)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Else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MsgBox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(“</a:t>
                      </a: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喔喔，成績不合格！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”)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End If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矩形 2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FD75B663-3DAA-4534-A97D-FDACD60C2C5D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D8BB2953-20A2-4841-9243-05FD53015EB8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27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sz="1800" dirty="0"/>
              <a:t>執行下列</a:t>
            </a:r>
            <a:r>
              <a:rPr lang="en-US" altLang="zh-TW" sz="1800" dirty="0"/>
              <a:t>VB</a:t>
            </a:r>
            <a:r>
              <a:rPr lang="zh-TW" altLang="en-US" sz="1800" dirty="0"/>
              <a:t>程式片段後，變數</a:t>
            </a:r>
            <a:r>
              <a:rPr lang="en-US" altLang="zh-TW" sz="1800" dirty="0"/>
              <a:t>a</a:t>
            </a:r>
            <a:r>
              <a:rPr lang="zh-TW" altLang="en-US" sz="1800" dirty="0"/>
              <a:t>的值為何？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1400" dirty="0"/>
              <a:t>a = 0 : b = 2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1400" dirty="0"/>
              <a:t>If a &lt; b Then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sz="1400" dirty="0" smtClean="0"/>
              <a:t>    </a:t>
            </a:r>
            <a:r>
              <a:rPr lang="en-US" altLang="zh-TW" sz="1400" dirty="0" smtClean="0"/>
              <a:t>a </a:t>
            </a:r>
            <a:r>
              <a:rPr lang="en-US" altLang="zh-TW" sz="1400" dirty="0"/>
              <a:t>= a + 5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1400" dirty="0"/>
              <a:t>Else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sz="1400" dirty="0" smtClean="0"/>
              <a:t>    </a:t>
            </a:r>
            <a:r>
              <a:rPr lang="en-US" altLang="zh-TW" sz="1400" dirty="0" smtClean="0"/>
              <a:t>a </a:t>
            </a:r>
            <a:r>
              <a:rPr lang="en-US" altLang="zh-TW" sz="1400" dirty="0"/>
              <a:t>= a +2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1400" dirty="0"/>
              <a:t>End If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1400" dirty="0"/>
              <a:t>a = a * b</a:t>
            </a:r>
            <a:endParaRPr lang="zh-TW" altLang="en-US" sz="14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10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4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0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2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35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34" y="1259165"/>
            <a:ext cx="6936572" cy="49114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認識</a:t>
            </a:r>
            <a:r>
              <a:rPr lang="en-US" altLang="zh-TW" sz="3600" dirty="0" err="1"/>
              <a:t>RadioButton</a:t>
            </a:r>
            <a:r>
              <a:rPr lang="zh-TW" altLang="zh-TW" sz="3600" dirty="0"/>
              <a:t>控制項</a:t>
            </a:r>
            <a:endParaRPr lang="zh-TW" altLang="en-US" sz="3600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44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5660599" y="2242109"/>
            <a:ext cx="2564217" cy="726992"/>
            <a:chOff x="2337565" y="2242109"/>
            <a:chExt cx="2564217" cy="726992"/>
          </a:xfrm>
        </p:grpSpPr>
        <p:sp>
          <p:nvSpPr>
            <p:cNvPr id="11" name="摺角紙張 10"/>
            <p:cNvSpPr/>
            <p:nvPr/>
          </p:nvSpPr>
          <p:spPr>
            <a:xfrm>
              <a:off x="2517565" y="2422109"/>
              <a:ext cx="2384217" cy="546992"/>
            </a:xfrm>
            <a:prstGeom prst="foldedCorner">
              <a:avLst>
                <a:gd name="adj" fmla="val 1030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72000" tIns="108000" rIns="72000" bIns="0" rtlCol="0" anchor="ctr"/>
            <a:lstStyle/>
            <a:p>
              <a:pPr algn="ctr"/>
              <a:r>
                <a:rPr lang="en-US" altLang="zh-TW" sz="2400" dirty="0" err="1">
                  <a:ln w="57150">
                    <a:noFill/>
                  </a:ln>
                  <a:solidFill>
                    <a:srgbClr val="E03030"/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RadioButton</a:t>
              </a:r>
              <a:endParaRPr lang="zh-TW" altLang="en-US" sz="2400" dirty="0">
                <a:ln w="57150">
                  <a:noFill/>
                </a:ln>
                <a:solidFill>
                  <a:srgbClr val="E03030"/>
                </a:solidFill>
                <a:latin typeface="Arial Black" panose="020B0A040201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2337565" y="2242109"/>
              <a:ext cx="360000" cy="360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zh-TW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27BEEF40-A0AE-4A63-87CE-2C5892674742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9C921304-3686-47E9-9B19-4C24FC36E174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02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RadioButton</a:t>
            </a:r>
            <a:r>
              <a:rPr lang="en-US" altLang="zh-TW" sz="3600" dirty="0"/>
              <a:t> (</a:t>
            </a:r>
            <a:r>
              <a:rPr lang="zh-TW" altLang="zh-TW" sz="3600" dirty="0"/>
              <a:t>選項按鈕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設計</a:t>
            </a:r>
            <a:r>
              <a:rPr lang="zh-TW" altLang="zh-TW" dirty="0"/>
              <a:t>成同一群</a:t>
            </a:r>
            <a:r>
              <a:rPr lang="zh-TW" altLang="zh-TW" dirty="0" smtClean="0"/>
              <a:t>組，</a:t>
            </a:r>
            <a:r>
              <a:rPr lang="zh-TW" altLang="en-US" dirty="0" smtClean="0"/>
              <a:t>則</a:t>
            </a:r>
            <a:r>
              <a:rPr lang="zh-TW" altLang="zh-TW" dirty="0" smtClean="0"/>
              <a:t>只</a:t>
            </a:r>
            <a:r>
              <a:rPr lang="zh-TW" altLang="zh-TW" dirty="0"/>
              <a:t>能選取其中一個選項</a:t>
            </a:r>
            <a:r>
              <a:rPr lang="zh-TW" altLang="zh-TW" dirty="0" smtClean="0"/>
              <a:t>按鈕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45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73031"/>
              </p:ext>
            </p:extLst>
          </p:nvPr>
        </p:nvGraphicFramePr>
        <p:xfrm>
          <a:off x="1505239" y="2105553"/>
          <a:ext cx="7100877" cy="38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42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Text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TW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選項按鈕顯示的文字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TextAlign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文字的對齊方式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AutoSize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設定選項按鈕是否自動調整大小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ForeColor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文字顏色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BackColor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背景顏色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Font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設定字型樣式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Image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選項按鈕顯示的影像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242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CheckAlign</a:t>
                      </a:r>
                      <a:endParaRPr lang="zh-TW" sz="20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控制項內核取方塊的位置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68D29F44-4B9A-450D-B043-A4740E1279C2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9339D442-DB6C-48D7-A55F-9D487259A643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01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通常</a:t>
            </a:r>
            <a:r>
              <a:rPr lang="en-US" altLang="zh-TW" sz="2800"/>
              <a:t>VB</a:t>
            </a:r>
            <a:r>
              <a:rPr lang="zh-TW" altLang="en-US" sz="2800"/>
              <a:t>程式中，若要提供「單選題」選項時，應使用哪個控制項？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CheckBox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Button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MsgBox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1596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RadioButton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0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65" y="3932032"/>
            <a:ext cx="4570166" cy="23432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認識</a:t>
            </a:r>
            <a:r>
              <a:rPr lang="en-US" altLang="zh-TW" sz="3600" dirty="0"/>
              <a:t>Timer</a:t>
            </a:r>
            <a:r>
              <a:rPr lang="zh-TW" altLang="zh-TW" sz="3600" dirty="0"/>
              <a:t>控制項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依照使用者定義間隔時間引發事件的</a:t>
            </a:r>
            <a:r>
              <a:rPr lang="zh-TW" altLang="zh-TW" dirty="0" smtClean="0"/>
              <a:t>元件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47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84266"/>
              </p:ext>
            </p:extLst>
          </p:nvPr>
        </p:nvGraphicFramePr>
        <p:xfrm>
          <a:off x="1780372" y="2508153"/>
          <a:ext cx="7254040" cy="1073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3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403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20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4038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Inteval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每毫秒引發事件的頻率</a:t>
                      </a:r>
                      <a:r>
                        <a:rPr lang="en-US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</a:b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（設定為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1000</a:t>
                      </a: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，表示每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秒引發一次事件）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矩形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D820026D-4443-4A93-B668-5B16160A69F7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40059D91-DC0C-4D35-98F6-3E98D798671C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997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設計</a:t>
            </a:r>
            <a:r>
              <a:rPr lang="en-US" altLang="zh-TW" sz="2800"/>
              <a:t>VB</a:t>
            </a:r>
            <a:r>
              <a:rPr lang="zh-TW" altLang="en-US" sz="2800"/>
              <a:t>程式時，若希望每隔</a:t>
            </a:r>
            <a:r>
              <a:rPr lang="en-US" altLang="zh-TW" sz="2800"/>
              <a:t>3</a:t>
            </a:r>
            <a:r>
              <a:rPr lang="zh-TW" altLang="en-US" sz="2800"/>
              <a:t>秒引發某一事件，應使用下列哪一控制項？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097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TextBox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830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Timer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Label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Button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24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程式語言的發展世代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1468" y="1430867"/>
            <a:ext cx="7509932" cy="49161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</a:rPr>
              <a:t>高階語言（</a:t>
            </a:r>
            <a:r>
              <a:rPr lang="en-US" altLang="zh-TW" dirty="0">
                <a:latin typeface="微軟正黑體" panose="020B0604030504040204" pitchFamily="34" charset="-120"/>
              </a:rPr>
              <a:t>high-level language</a:t>
            </a:r>
            <a:r>
              <a:rPr lang="zh-TW" altLang="en-US" dirty="0">
                <a:latin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zh-TW" altLang="en-US" sz="2600" b="1" dirty="0">
                <a:latin typeface="微軟正黑體" panose="020B0604030504040204" pitchFamily="34" charset="-120"/>
              </a:rPr>
              <a:t>語法則已經接近人類日常生活用語，在高階語言中，一個命令就可以代表數個組合語言中的命令，因此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設計程式的難度較低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。相對的也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佔用較大的記憶體資源</a:t>
            </a:r>
            <a:r>
              <a:rPr lang="zh-TW" altLang="en-US" sz="2600" b="1" dirty="0">
                <a:latin typeface="微軟正黑體" panose="020B0604030504040204" pitchFamily="34" charset="-120"/>
              </a:rPr>
              <a:t>且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執行速度較慢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。</a:t>
            </a:r>
            <a:endParaRPr lang="zh-TW" altLang="en-US" sz="2600" b="1" dirty="0">
              <a:latin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8" name="矩形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B95CA0F1-8A10-45D2-A250-1B335295F1B1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0A1E29DD-127A-4A8B-AC98-9AE66F968C0D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85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若希望</a:t>
            </a:r>
            <a:r>
              <a:rPr lang="en-US" altLang="zh-TW" sz="2800"/>
              <a:t>Timer</a:t>
            </a:r>
            <a:r>
              <a:rPr lang="zh-TW" altLang="en-US" sz="2800"/>
              <a:t>每隔</a:t>
            </a:r>
            <a:r>
              <a:rPr lang="en-US" altLang="zh-TW" sz="2800"/>
              <a:t>5</a:t>
            </a:r>
            <a:r>
              <a:rPr lang="zh-TW" altLang="en-US" sz="2800"/>
              <a:t>秒引發一次事件，則「</a:t>
            </a:r>
            <a:r>
              <a:rPr lang="en-US" altLang="zh-TW" sz="2800"/>
              <a:t>Interval</a:t>
            </a:r>
            <a:r>
              <a:rPr lang="zh-TW" altLang="en-US" sz="2800"/>
              <a:t>」應設定為多少？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5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50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500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5000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1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程式語言的發展世代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18294"/>
              </p:ext>
            </p:extLst>
          </p:nvPr>
        </p:nvGraphicFramePr>
        <p:xfrm>
          <a:off x="1426128" y="1356976"/>
          <a:ext cx="7608285" cy="429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016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53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世代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代表實例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5376">
                <a:tc>
                  <a:txBody>
                    <a:bodyPr/>
                    <a:lstStyle/>
                    <a:p>
                      <a:r>
                        <a:rPr lang="zh-TW" altLang="en-US" sz="2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第一代語言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低階語言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機器語言（</a:t>
                      </a:r>
                      <a:r>
                        <a:rPr lang="en-US" altLang="zh-TW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和</a:t>
                      </a:r>
                      <a:r>
                        <a:rPr lang="en-US" altLang="zh-TW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組成的機器碼</a:t>
                      </a:r>
                      <a:r>
                        <a:rPr lang="zh-TW" altLang="en-US" sz="2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）</a:t>
                      </a:r>
                      <a:endParaRPr lang="zh-TW" altLang="en-US" sz="20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5376">
                <a:tc>
                  <a:txBody>
                    <a:bodyPr/>
                    <a:lstStyle/>
                    <a:p>
                      <a:r>
                        <a:rPr lang="zh-TW" altLang="en-US" sz="2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第二代語言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組合語言</a:t>
                      </a:r>
                      <a:endParaRPr lang="zh-TW" altLang="en-US" sz="20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63410">
                <a:tc>
                  <a:txBody>
                    <a:bodyPr/>
                    <a:lstStyle/>
                    <a:p>
                      <a:r>
                        <a:rPr lang="zh-TW" altLang="en-US" sz="2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第三代語言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高階語言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程序式語言：</a:t>
                      </a:r>
                    </a:p>
                    <a:p>
                      <a:r>
                        <a:rPr lang="en-US" altLang="zh-TW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FORTRAN</a:t>
                      </a:r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COBOL</a:t>
                      </a:r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ALGOL</a:t>
                      </a:r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VB</a:t>
                      </a:r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</a:t>
                      </a:r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BASIC</a:t>
                      </a:r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Pascal</a:t>
                      </a:r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Delphi</a:t>
                      </a:r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Java</a:t>
                      </a:r>
                      <a:r>
                        <a:rPr lang="en-US" altLang="zh-TW" sz="2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...</a:t>
                      </a:r>
                      <a:endParaRPr lang="zh-TW" altLang="en-US" sz="20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5376">
                <a:tc>
                  <a:txBody>
                    <a:bodyPr/>
                    <a:lstStyle/>
                    <a:p>
                      <a:r>
                        <a:rPr lang="zh-TW" altLang="en-US" sz="2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第四代語言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資料庫查詢語言：</a:t>
                      </a:r>
                      <a:r>
                        <a:rPr lang="en-US" altLang="zh-TW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5376">
                <a:tc>
                  <a:txBody>
                    <a:bodyPr/>
                    <a:lstStyle/>
                    <a:p>
                      <a:r>
                        <a:rPr lang="zh-TW" altLang="en-US" sz="2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第五代語言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人工智慧語言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專家</a:t>
                      </a:r>
                      <a:r>
                        <a:rPr lang="zh-TW" altLang="en-US" sz="2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系統</a:t>
                      </a:r>
                      <a:endParaRPr lang="zh-TW" altLang="en-US" sz="20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8FD97F2C-FCA7-4D99-AA8C-73EF7B52A4FF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95AD4BAC-DAB8-4DB3-8757-E3102F8EFE49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29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程式設計師通常不使用機器語言來撰寫程式，主要是因為機器語言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可讀性差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須經編譯才能執行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執行速度較慢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無法控制硬體設備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422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每次執行時都必須用來重新翻譯程式原始碼為機器語言的是　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直譯器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編譯器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組譯器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編輯器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7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演算法（</a:t>
            </a:r>
            <a:r>
              <a:rPr lang="en-US" altLang="zh-TW" dirty="0"/>
              <a:t>algorithm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程式語言是用來與電腦溝通的工具</a:t>
            </a:r>
            <a:endParaRPr lang="en-US" altLang="zh-TW" dirty="0"/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zh-TW" altLang="en-US" sz="2600" b="1" dirty="0">
                <a:latin typeface="微軟正黑體" panose="020B0604030504040204" pitchFamily="34" charset="-120"/>
              </a:rPr>
              <a:t>程式設計師則需針對各種問題想出適當的處理流程，並將之寫成一系列有順序的指令，也就是程式（</a:t>
            </a:r>
            <a:r>
              <a:rPr lang="en-US" altLang="zh-TW" sz="2600" b="1" dirty="0">
                <a:latin typeface="微軟正黑體" panose="020B0604030504040204" pitchFamily="34" charset="-120"/>
              </a:rPr>
              <a:t>program</a:t>
            </a:r>
            <a:r>
              <a:rPr lang="zh-TW" altLang="en-US" sz="2600" b="1" dirty="0">
                <a:latin typeface="微軟正黑體" panose="020B0604030504040204" pitchFamily="34" charset="-120"/>
              </a:rPr>
              <a:t>）。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r>
              <a:rPr lang="zh-TW" altLang="en-US" dirty="0"/>
              <a:t>電腦只能依照「程式」指示逐步完成工作</a:t>
            </a:r>
            <a:endParaRPr lang="en-US" altLang="zh-TW" dirty="0"/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zh-TW" altLang="en-US" sz="2600" b="1" dirty="0"/>
              <a:t>因此在設計程式時必須先將問題分解成許多小步驟，然後再依一定次序逐步執行，而這個描述問題解決程序的方法便稱做</a:t>
            </a:r>
            <a:r>
              <a:rPr lang="zh-TW" altLang="en-US" sz="2600" b="1" dirty="0">
                <a:solidFill>
                  <a:srgbClr val="0070C0"/>
                </a:solidFill>
              </a:rPr>
              <a:t>演算法（</a:t>
            </a:r>
            <a:r>
              <a:rPr lang="en-US" altLang="zh-TW" sz="2600" b="1" dirty="0">
                <a:solidFill>
                  <a:srgbClr val="0070C0"/>
                </a:solidFill>
              </a:rPr>
              <a:t>algorithm</a:t>
            </a:r>
            <a:r>
              <a:rPr lang="zh-TW" altLang="en-US" sz="2600" b="1" dirty="0">
                <a:solidFill>
                  <a:srgbClr val="0070C0"/>
                </a:solidFill>
              </a:rPr>
              <a:t>）</a:t>
            </a:r>
            <a:r>
              <a:rPr lang="zh-TW" altLang="en-US" sz="2600" b="1" dirty="0"/>
              <a:t>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8" name="矩形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98B2B659-3B7C-443D-9D75-4CBDF3479DF5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6-1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6015CB76-4EA8-4170-A993-1B5607C0F426}"/>
              </a:ext>
            </a:extLst>
          </p:cNvPr>
          <p:cNvSpPr/>
          <p:nvPr/>
        </p:nvSpPr>
        <p:spPr>
          <a:xfrm>
            <a:off x="-1" y="1595778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6-2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13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2622</Words>
  <Application>Microsoft Office PowerPoint</Application>
  <PresentationFormat>如螢幕大小 (4:3)</PresentationFormat>
  <Paragraphs>756</Paragraphs>
  <Slides>50</Slides>
  <Notes>42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1" baseType="lpstr">
      <vt:lpstr>2_Office 佈景主題</vt:lpstr>
      <vt:lpstr>計算機概論 A</vt:lpstr>
      <vt:lpstr>6-1 程式語言簡介</vt:lpstr>
      <vt:lpstr>程式語言簡介</vt:lpstr>
      <vt:lpstr>程式語言的發展世代</vt:lpstr>
      <vt:lpstr>程式語言的發展世代</vt:lpstr>
      <vt:lpstr>程式語言的發展世代</vt:lpstr>
      <vt:lpstr>PowerPoint 簡報</vt:lpstr>
      <vt:lpstr>PowerPoint 簡報</vt:lpstr>
      <vt:lpstr>演算法（algorithm）</vt:lpstr>
      <vt:lpstr>演算法(判斷某整數為偶數或奇數)</vt:lpstr>
      <vt:lpstr>流程圖（flowchart）</vt:lpstr>
      <vt:lpstr>流程圖（flowchart）</vt:lpstr>
      <vt:lpstr>PowerPoint 簡報</vt:lpstr>
      <vt:lpstr>PowerPoint 簡報</vt:lpstr>
      <vt:lpstr>6-2 Visual Basic 實務演練</vt:lpstr>
      <vt:lpstr>VB 實務演練</vt:lpstr>
      <vt:lpstr>VB 實務演練</vt:lpstr>
      <vt:lpstr>VB 實務演練</vt:lpstr>
      <vt:lpstr>VB 實務演練</vt:lpstr>
      <vt:lpstr>VB 實務演練</vt:lpstr>
      <vt:lpstr>PowerPoint 簡報</vt:lpstr>
      <vt:lpstr>PowerPoint 簡報</vt:lpstr>
      <vt:lpstr>認識資料型態</vt:lpstr>
      <vt:lpstr>變數宣告語法</vt:lpstr>
      <vt:lpstr>PowerPoint 簡報</vt:lpstr>
      <vt:lpstr>PowerPoint 簡報</vt:lpstr>
      <vt:lpstr>數學運算</vt:lpstr>
      <vt:lpstr>VB的數學運算功能與寫法</vt:lpstr>
      <vt:lpstr>PowerPoint 簡報</vt:lpstr>
      <vt:lpstr>Label、TextBox、Button控制項</vt:lpstr>
      <vt:lpstr>Label、TextBox、Button控制項</vt:lpstr>
      <vt:lpstr>Label (標籤)</vt:lpstr>
      <vt:lpstr>TextBox（文字方塊）</vt:lpstr>
      <vt:lpstr>Button（按鈕）</vt:lpstr>
      <vt:lpstr>PowerPoint 簡報</vt:lpstr>
      <vt:lpstr>PowerPoint 簡報</vt:lpstr>
      <vt:lpstr>認識InputBox、MsgBox函數</vt:lpstr>
      <vt:lpstr>InputBox函數</vt:lpstr>
      <vt:lpstr>MsgBox函數</vt:lpstr>
      <vt:lpstr>MsgBox函數</vt:lpstr>
      <vt:lpstr>PowerPoint 簡報</vt:lpstr>
      <vt:lpstr>認識If–Then–Else敘述</vt:lpstr>
      <vt:lpstr>認識If–Then–Else敘述</vt:lpstr>
      <vt:lpstr>PowerPoint 簡報</vt:lpstr>
      <vt:lpstr>認識RadioButton控制項</vt:lpstr>
      <vt:lpstr>RadioButton (選項按鈕)</vt:lpstr>
      <vt:lpstr>PowerPoint 簡報</vt:lpstr>
      <vt:lpstr>認識Timer控制項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Jet</dc:creator>
  <cp:lastModifiedBy>User</cp:lastModifiedBy>
  <cp:revision>236</cp:revision>
  <dcterms:created xsi:type="dcterms:W3CDTF">2015-05-05T16:50:52Z</dcterms:created>
  <dcterms:modified xsi:type="dcterms:W3CDTF">2018-03-06T01:29:49Z</dcterms:modified>
</cp:coreProperties>
</file>