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48" r:id="rId1"/>
  </p:sldMasterIdLst>
  <p:notesMasterIdLst>
    <p:notesMasterId r:id="rId11"/>
  </p:notesMasterIdLst>
  <p:sldIdLst>
    <p:sldId id="256" r:id="rId2"/>
    <p:sldId id="271" r:id="rId3"/>
    <p:sldId id="272" r:id="rId4"/>
    <p:sldId id="273" r:id="rId5"/>
    <p:sldId id="274" r:id="rId6"/>
    <p:sldId id="270" r:id="rId7"/>
    <p:sldId id="275" r:id="rId8"/>
    <p:sldId id="276" r:id="rId9"/>
    <p:sldId id="269" r:id="rId1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61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446829-6B47-43BB-8853-92519529E652}" type="datetimeFigureOut">
              <a:rPr lang="zh-TW" altLang="en-US" smtClean="0"/>
              <a:t>2013/7/21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F42B64-4154-4514-9162-7302F912FC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74377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AA0815CD-3793-40A1-8BA5-11A5242F91B4}" type="datetime1">
              <a:rPr lang="zh-TW" altLang="en-US" smtClean="0"/>
              <a:t>2013/7/21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1" name="矩形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矩形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矩形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矩形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92749-48AB-4DEC-8335-2614A194AFCD}" type="datetime1">
              <a:rPr lang="zh-TW" altLang="en-US" smtClean="0"/>
              <a:t>2013/7/21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5EE8B-8D82-4E13-800D-C3A72FBA1AB2}" type="datetime1">
              <a:rPr lang="zh-TW" altLang="en-US" smtClean="0"/>
              <a:t>2013/7/21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直線接點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等腰三角形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直線接點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9A55A-619F-45C9-9B8A-970477FEBF14}" type="datetime1">
              <a:rPr lang="zh-TW" altLang="en-US" smtClean="0"/>
              <a:t>2013/7/21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A703D5C3-D1D1-453C-A3F0-A8A0B3138CC2}" type="datetime1">
              <a:rPr lang="zh-TW" altLang="en-US" smtClean="0"/>
              <a:t>2013/7/21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6C18D-4298-43CB-A3FE-A120E64D535B}" type="datetime1">
              <a:rPr lang="zh-TW" altLang="en-US" smtClean="0"/>
              <a:t>2013/7/21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0135F-F179-43F7-9AF8-0E1D7BDA777A}" type="datetime1">
              <a:rPr lang="zh-TW" altLang="en-US" smtClean="0"/>
              <a:t>2013/7/21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83527-7F2F-4E20-A62F-E32BCB06BFA0}" type="datetime1">
              <a:rPr lang="zh-TW" altLang="en-US" smtClean="0"/>
              <a:t>2013/7/21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等腰三角形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C5478-E2DC-45BB-AD73-7BE1A6B7531A}" type="datetime1">
              <a:rPr lang="zh-TW" altLang="en-US" smtClean="0"/>
              <a:t>2013/7/21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5" name="直線接點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等腰三角形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CAD8B-D2F5-4931-A24F-80A348750417}" type="datetime1">
              <a:rPr lang="zh-TW" altLang="en-US" smtClean="0"/>
              <a:t>2013/7/21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直線接點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直線接點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等腰三角形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內容版面配置區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89B07-C609-4FEF-97F9-D734D31EE1E7}" type="datetime1">
              <a:rPr lang="zh-TW" altLang="en-US" smtClean="0"/>
              <a:t>2013/7/21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直線接點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等腰三角形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6B60F74F-366E-45A1-88F2-675AA7E3C42E}" type="datetime1">
              <a:rPr lang="zh-TW" altLang="en-US" smtClean="0"/>
              <a:t>2013/7/21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8" name="直線接點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直線接點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等腰三角形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50" r:id="rId2"/>
    <p:sldLayoutId id="2147483951" r:id="rId3"/>
    <p:sldLayoutId id="2147483952" r:id="rId4"/>
    <p:sldLayoutId id="2147483953" r:id="rId5"/>
    <p:sldLayoutId id="2147483954" r:id="rId6"/>
    <p:sldLayoutId id="2147483955" r:id="rId7"/>
    <p:sldLayoutId id="2147483956" r:id="rId8"/>
    <p:sldLayoutId id="2147483957" r:id="rId9"/>
    <p:sldLayoutId id="2147483958" r:id="rId10"/>
    <p:sldLayoutId id="2147483959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Program of Graduate </a:t>
            </a:r>
            <a:r>
              <a:rPr lang="en-US" altLang="zh-TW" dirty="0" smtClean="0"/>
              <a:t>Training (2)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err="1" smtClean="0"/>
              <a:t>Jia</a:t>
            </a:r>
            <a:r>
              <a:rPr lang="en-US" altLang="zh-TW" dirty="0" smtClean="0"/>
              <a:t> Wei Chang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77462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The elements / processes of research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2</a:t>
            </a:fld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TW" b="1" dirty="0" smtClean="0">
                <a:solidFill>
                  <a:srgbClr val="FF0000"/>
                </a:solidFill>
              </a:rPr>
              <a:t>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b="1" dirty="0" smtClean="0">
                <a:solidFill>
                  <a:srgbClr val="FF0000"/>
                </a:solidFill>
              </a:rPr>
              <a:t>Related Works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b="1" dirty="0" smtClean="0">
                <a:solidFill>
                  <a:srgbClr val="FF0000"/>
                </a:solidFill>
              </a:rPr>
              <a:t>Methodology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Experiments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Results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Discussion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Conclusion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82394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Introduction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3</a:t>
            </a:fld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Background</a:t>
            </a:r>
          </a:p>
          <a:p>
            <a:pPr lvl="1"/>
            <a:r>
              <a:rPr lang="zh-TW" altLang="en-US" dirty="0" smtClean="0"/>
              <a:t>敘述研究問題的契因 </a:t>
            </a:r>
            <a:r>
              <a:rPr lang="en-US" altLang="zh-TW" dirty="0" smtClean="0"/>
              <a:t>(</a:t>
            </a:r>
            <a:r>
              <a:rPr lang="zh-TW" altLang="en-US" dirty="0" smtClean="0"/>
              <a:t>此</a:t>
            </a:r>
            <a:r>
              <a:rPr lang="zh-TW" altLang="en-US" dirty="0"/>
              <a:t>原因</a:t>
            </a:r>
            <a:r>
              <a:rPr lang="zh-TW" altLang="en-US" dirty="0" smtClean="0"/>
              <a:t>是攸關你的研究問題</a:t>
            </a:r>
            <a:r>
              <a:rPr lang="en-US" altLang="zh-TW" dirty="0" smtClean="0"/>
              <a:t>)</a:t>
            </a:r>
          </a:p>
          <a:p>
            <a:pPr lvl="1"/>
            <a:r>
              <a:rPr lang="en-US" altLang="zh-TW" dirty="0" smtClean="0"/>
              <a:t>Ex: </a:t>
            </a:r>
            <a:r>
              <a:rPr lang="zh-TW" altLang="en-US" dirty="0" smtClean="0"/>
              <a:t>中文學習熱潮興起，目前卻非常缺乏中文的教材或學習工具。而且西方語言和中文，是屬於截然不同的語言系統，差異甚大，故西方人不容易學習。</a:t>
            </a:r>
            <a:endParaRPr lang="en-US" altLang="zh-TW" dirty="0" smtClean="0"/>
          </a:p>
          <a:p>
            <a:r>
              <a:rPr lang="en-US" altLang="zh-TW" dirty="0" smtClean="0"/>
              <a:t>Motivation </a:t>
            </a:r>
            <a:r>
              <a:rPr lang="en-US" altLang="zh-TW" dirty="0" smtClean="0">
                <a:solidFill>
                  <a:srgbClr val="FF0000"/>
                </a:solidFill>
              </a:rPr>
              <a:t>(**</a:t>
            </a:r>
            <a:r>
              <a:rPr lang="zh-TW" altLang="en-US" dirty="0">
                <a:solidFill>
                  <a:srgbClr val="FF0000"/>
                </a:solidFill>
              </a:rPr>
              <a:t>最重要也最</a:t>
            </a:r>
            <a:r>
              <a:rPr lang="zh-TW" altLang="en-US" dirty="0" smtClean="0">
                <a:solidFill>
                  <a:srgbClr val="FF0000"/>
                </a:solidFill>
              </a:rPr>
              <a:t>難</a:t>
            </a:r>
            <a:r>
              <a:rPr lang="en-US" altLang="zh-TW" dirty="0" smtClean="0">
                <a:solidFill>
                  <a:srgbClr val="FF0000"/>
                </a:solidFill>
              </a:rPr>
              <a:t>**)</a:t>
            </a:r>
          </a:p>
          <a:p>
            <a:pPr lvl="1"/>
            <a:r>
              <a:rPr lang="zh-TW" altLang="en-US" dirty="0"/>
              <a:t>凸</a:t>
            </a:r>
            <a:r>
              <a:rPr lang="zh-TW" altLang="en-US" dirty="0" smtClean="0"/>
              <a:t>顯研究問題的重要性或價值、須連貫</a:t>
            </a:r>
            <a:r>
              <a:rPr lang="en-US" altLang="zh-TW" dirty="0" smtClean="0"/>
              <a:t>Background</a:t>
            </a:r>
            <a:r>
              <a:rPr lang="zh-TW" altLang="en-US" dirty="0" smtClean="0"/>
              <a:t>和</a:t>
            </a:r>
            <a:r>
              <a:rPr lang="en-US" altLang="zh-TW" dirty="0" smtClean="0"/>
              <a:t>Goal</a:t>
            </a:r>
          </a:p>
          <a:p>
            <a:pPr lvl="1"/>
            <a:r>
              <a:rPr lang="en-US" altLang="zh-TW" dirty="0" smtClean="0"/>
              <a:t>Ex: </a:t>
            </a:r>
            <a:r>
              <a:rPr lang="zh-TW" altLang="en-US" dirty="0" smtClean="0"/>
              <a:t>因為上述現象與困難，外國學習者很難有效率地學習中文字，造成推廣中華文化、吸引外國人才等困難。</a:t>
            </a:r>
            <a:endParaRPr lang="en-US" altLang="zh-TW" dirty="0" smtClean="0"/>
          </a:p>
          <a:p>
            <a:r>
              <a:rPr lang="en-US" altLang="zh-TW" dirty="0" smtClean="0"/>
              <a:t>Goal</a:t>
            </a:r>
          </a:p>
          <a:p>
            <a:pPr lvl="1"/>
            <a:r>
              <a:rPr lang="en-US" altLang="zh-TW" dirty="0" smtClean="0"/>
              <a:t>Ex: </a:t>
            </a:r>
            <a:r>
              <a:rPr lang="zh-TW" altLang="en-US" dirty="0" smtClean="0"/>
              <a:t>所以為了解決某某問題，我要開發一個中文學習系統。</a:t>
            </a:r>
            <a:endParaRPr lang="zh-TW" altLang="en-US" dirty="0"/>
          </a:p>
        </p:txBody>
      </p:sp>
      <p:sp>
        <p:nvSpPr>
          <p:cNvPr id="5" name="等腰三角形 4"/>
          <p:cNvSpPr/>
          <p:nvPr/>
        </p:nvSpPr>
        <p:spPr>
          <a:xfrm rot="10800000">
            <a:off x="7452320" y="188640"/>
            <a:ext cx="1296144" cy="1428258"/>
          </a:xfrm>
          <a:prstGeom prst="triangl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7452320" y="179348"/>
            <a:ext cx="1281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Background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7484928" y="748451"/>
            <a:ext cx="1188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Motivation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7790058" y="1580953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Goal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939216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Related Works</a:t>
            </a:r>
            <a:r>
              <a:rPr lang="zh-TW" altLang="en-US" dirty="0" smtClean="0"/>
              <a:t> </a:t>
            </a:r>
            <a:r>
              <a:rPr lang="en-US" altLang="zh-TW" dirty="0" smtClean="0">
                <a:solidFill>
                  <a:srgbClr val="FF0000"/>
                </a:solidFill>
              </a:rPr>
              <a:t>(</a:t>
            </a:r>
            <a:r>
              <a:rPr lang="zh-TW" altLang="en-US" dirty="0" smtClean="0">
                <a:solidFill>
                  <a:srgbClr val="FF0000"/>
                </a:solidFill>
              </a:rPr>
              <a:t>**基本功，最花時間**</a:t>
            </a:r>
            <a:r>
              <a:rPr lang="en-US" altLang="zh-TW" dirty="0" smtClean="0">
                <a:solidFill>
                  <a:srgbClr val="FF0000"/>
                </a:solidFill>
              </a:rPr>
              <a:t>)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4</a:t>
            </a:fld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如果你的研究問題，沒有人做</a:t>
            </a:r>
            <a:r>
              <a:rPr lang="zh-TW" altLang="en-US" dirty="0" smtClean="0"/>
              <a:t>過。</a:t>
            </a:r>
            <a:endParaRPr lang="en-US" altLang="zh-TW" dirty="0" smtClean="0"/>
          </a:p>
          <a:p>
            <a:pPr lvl="1">
              <a:buFont typeface="Wingdings" pitchFamily="2" charset="2"/>
              <a:buChar char="Ø"/>
            </a:pPr>
            <a:r>
              <a:rPr lang="zh-TW" altLang="en-US" dirty="0"/>
              <a:t>介紹</a:t>
            </a:r>
            <a:r>
              <a:rPr lang="zh-TW" altLang="en-US" dirty="0" smtClean="0"/>
              <a:t>相關研究 </a:t>
            </a:r>
            <a:r>
              <a:rPr lang="en-US" altLang="zh-TW" dirty="0" smtClean="0"/>
              <a:t>(</a:t>
            </a:r>
            <a:r>
              <a:rPr lang="zh-TW" altLang="en-US" dirty="0" smtClean="0"/>
              <a:t>最好要有</a:t>
            </a:r>
            <a:r>
              <a:rPr lang="zh-TW" altLang="en-US" b="1" dirty="0" smtClean="0">
                <a:solidFill>
                  <a:srgbClr val="FF0000"/>
                </a:solidFill>
              </a:rPr>
              <a:t>直接關係</a:t>
            </a:r>
            <a:r>
              <a:rPr lang="en-US" altLang="zh-TW" dirty="0" smtClean="0"/>
              <a:t>)</a:t>
            </a:r>
          </a:p>
          <a:p>
            <a:pPr lvl="1">
              <a:buFont typeface="Wingdings" pitchFamily="2" charset="2"/>
              <a:buChar char="Ø"/>
            </a:pPr>
            <a:r>
              <a:rPr lang="zh-TW" altLang="en-US" dirty="0"/>
              <a:t>介紹你會用到的已有</a:t>
            </a:r>
            <a:r>
              <a:rPr lang="zh-TW" altLang="en-US" dirty="0" smtClean="0"/>
              <a:t>技術或理論</a:t>
            </a:r>
            <a:endParaRPr lang="en-US" altLang="zh-TW" dirty="0" smtClean="0"/>
          </a:p>
          <a:p>
            <a:pPr lvl="1">
              <a:buFont typeface="Wingdings" pitchFamily="2" charset="2"/>
              <a:buChar char="Ø"/>
            </a:pPr>
            <a:endParaRPr lang="en-US" altLang="zh-TW" dirty="0" smtClean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如果你的研究問題，已有人做過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>
              <a:buFont typeface="Wingdings" pitchFamily="2" charset="2"/>
              <a:buChar char="Ø"/>
            </a:pPr>
            <a:r>
              <a:rPr lang="zh-TW" altLang="en-US" dirty="0"/>
              <a:t>介紹人家怎麼做</a:t>
            </a:r>
            <a:r>
              <a:rPr lang="zh-TW" altLang="en-US" dirty="0" smtClean="0"/>
              <a:t>的</a:t>
            </a:r>
            <a:r>
              <a:rPr lang="en-US" altLang="zh-TW" dirty="0" smtClean="0"/>
              <a:t>/</a:t>
            </a:r>
            <a:r>
              <a:rPr lang="zh-TW" altLang="en-US" dirty="0" smtClean="0"/>
              <a:t>優點</a:t>
            </a:r>
            <a:r>
              <a:rPr lang="en-US" altLang="zh-TW" dirty="0" smtClean="0"/>
              <a:t>/</a:t>
            </a:r>
            <a:r>
              <a:rPr lang="zh-TW" altLang="en-US" b="1" dirty="0" smtClean="0">
                <a:solidFill>
                  <a:srgbClr val="FF0000"/>
                </a:solidFill>
              </a:rPr>
              <a:t>缺點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pPr lvl="1">
              <a:buFont typeface="Wingdings" pitchFamily="2" charset="2"/>
              <a:buChar char="Ø"/>
            </a:pPr>
            <a:r>
              <a:rPr lang="zh-TW" altLang="en-US" dirty="0" smtClean="0"/>
              <a:t>介紹你會用到的已有技術</a:t>
            </a:r>
            <a:r>
              <a:rPr lang="zh-TW" altLang="en-US" dirty="0"/>
              <a:t>或</a:t>
            </a:r>
            <a:r>
              <a:rPr lang="zh-TW" altLang="en-US" dirty="0" smtClean="0"/>
              <a:t>理論</a:t>
            </a:r>
            <a:endParaRPr lang="en-US" altLang="zh-TW" dirty="0" smtClean="0"/>
          </a:p>
          <a:p>
            <a:pPr lvl="1">
              <a:buFont typeface="Wingdings" pitchFamily="2" charset="2"/>
              <a:buChar char="Ø"/>
            </a:pPr>
            <a:endParaRPr lang="en-US" altLang="zh-TW" dirty="0"/>
          </a:p>
          <a:p>
            <a:pPr>
              <a:buFont typeface="Wingdings" pitchFamily="2" charset="2"/>
              <a:buChar char="ü"/>
            </a:pPr>
            <a:r>
              <a:rPr lang="zh-TW" altLang="en-US" b="1" dirty="0">
                <a:solidFill>
                  <a:srgbClr val="FF0000"/>
                </a:solidFill>
              </a:rPr>
              <a:t>前兩</a:t>
            </a:r>
            <a:r>
              <a:rPr lang="zh-TW" altLang="en-US" b="1" dirty="0" smtClean="0">
                <a:solidFill>
                  <a:srgbClr val="FF0000"/>
                </a:solidFill>
              </a:rPr>
              <a:t>章，其實是論文最難寫的地方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pPr>
              <a:buFont typeface="Wingdings" pitchFamily="2" charset="2"/>
              <a:buChar char="ü"/>
            </a:pPr>
            <a:r>
              <a:rPr lang="zh-TW" altLang="en-US" b="1" dirty="0" smtClean="0">
                <a:solidFill>
                  <a:srgbClr val="FF0000"/>
                </a:solidFill>
              </a:rPr>
              <a:t>整理參考文獻的重要性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pPr lvl="1">
              <a:buFont typeface="Wingdings" pitchFamily="2" charset="2"/>
              <a:buChar char="Ø"/>
            </a:pP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59832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Methodology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5</a:t>
            </a:fld>
            <a:endParaRPr lang="zh-TW" altLang="en-US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zh-TW" altLang="en-US" dirty="0"/>
              <a:t>針對你的研究問題來設計</a:t>
            </a:r>
            <a:r>
              <a:rPr lang="zh-TW" altLang="en-US" dirty="0" smtClean="0"/>
              <a:t>方法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力求對症下藥</a:t>
            </a:r>
            <a:endParaRPr lang="en-US" altLang="zh-TW" dirty="0" smtClean="0"/>
          </a:p>
          <a:p>
            <a:pPr lvl="1"/>
            <a:r>
              <a:rPr lang="zh-TW" altLang="en-US" dirty="0"/>
              <a:t>嚴謹的</a:t>
            </a:r>
            <a:r>
              <a:rPr lang="zh-TW" altLang="en-US" dirty="0" smtClean="0"/>
              <a:t>設計：任何步驟都需要合理的理由或邏輯支持</a:t>
            </a:r>
            <a:endParaRPr lang="en-US" altLang="zh-TW" dirty="0" smtClean="0"/>
          </a:p>
          <a:p>
            <a:pPr lvl="2"/>
            <a:r>
              <a:rPr lang="zh-TW" altLang="en-US" dirty="0"/>
              <a:t>最好的狀況是有學理、文獻的支持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2"/>
            <a:r>
              <a:rPr lang="zh-TW" altLang="en-US" dirty="0"/>
              <a:t>否則，</a:t>
            </a:r>
            <a:r>
              <a:rPr lang="zh-TW" altLang="en-US" dirty="0" smtClean="0"/>
              <a:t>必須論述</a:t>
            </a:r>
            <a:r>
              <a:rPr lang="zh-TW" altLang="en-US" dirty="0"/>
              <a:t>或證明此步驟的合理性。</a:t>
            </a:r>
            <a:endParaRPr lang="en-US" altLang="zh-TW" dirty="0" smtClean="0"/>
          </a:p>
          <a:p>
            <a:pPr lvl="1"/>
            <a:r>
              <a:rPr lang="zh-TW" altLang="en-US" dirty="0"/>
              <a:t>勿做多餘的</a:t>
            </a:r>
            <a:r>
              <a:rPr lang="zh-TW" altLang="en-US" dirty="0" smtClean="0"/>
              <a:t>事情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Ex:</a:t>
            </a:r>
            <a:r>
              <a:rPr lang="zh-TW" altLang="en-US" dirty="0" smtClean="0"/>
              <a:t>  原先要解決</a:t>
            </a:r>
            <a:r>
              <a:rPr lang="en-US" altLang="zh-TW" dirty="0" smtClean="0"/>
              <a:t>A</a:t>
            </a:r>
            <a:r>
              <a:rPr lang="zh-TW" altLang="en-US" dirty="0" smtClean="0"/>
              <a:t>問題，卻做了某步驟解決毫不相干的</a:t>
            </a:r>
            <a:r>
              <a:rPr lang="en-US" altLang="zh-TW" dirty="0" smtClean="0"/>
              <a:t>B</a:t>
            </a:r>
            <a:r>
              <a:rPr lang="zh-TW" altLang="en-US" dirty="0" smtClean="0"/>
              <a:t>問題，但</a:t>
            </a:r>
            <a:r>
              <a:rPr lang="en-US" altLang="zh-TW" dirty="0" smtClean="0"/>
              <a:t>A</a:t>
            </a:r>
            <a:r>
              <a:rPr lang="zh-TW" altLang="en-US" dirty="0" smtClean="0"/>
              <a:t>問題可能沒有完全解決甚至沒有解決。</a:t>
            </a:r>
            <a:endParaRPr lang="en-US" altLang="zh-TW" dirty="0" smtClean="0"/>
          </a:p>
          <a:p>
            <a:pPr lvl="2"/>
            <a:endParaRPr lang="en-US" altLang="zh-TW" dirty="0" smtClean="0"/>
          </a:p>
          <a:p>
            <a:r>
              <a:rPr lang="zh-TW" altLang="en-US" dirty="0" smtClean="0"/>
              <a:t>在</a:t>
            </a:r>
            <a:r>
              <a:rPr lang="en-US" altLang="zh-TW" dirty="0" smtClean="0"/>
              <a:t>Related Works</a:t>
            </a:r>
            <a:r>
              <a:rPr lang="zh-TW" altLang="en-US" dirty="0" smtClean="0"/>
              <a:t>提到的優點和缺點，在此必須一併參考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相關研究的優點，可以拿來當作設計方法的基礎。</a:t>
            </a:r>
            <a:endParaRPr lang="en-US" altLang="zh-TW" dirty="0" smtClean="0"/>
          </a:p>
          <a:p>
            <a:pPr lvl="1"/>
            <a:r>
              <a:rPr lang="zh-TW" altLang="en-US" dirty="0"/>
              <a:t>缺點</a:t>
            </a:r>
            <a:r>
              <a:rPr lang="zh-TW" altLang="en-US" dirty="0" smtClean="0"/>
              <a:t>，則可以作為欲突破與解決的研究問題；此種方式亦是一種找論文題目的方法。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263028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How to study </a:t>
            </a:r>
            <a:r>
              <a:rPr lang="en-US" altLang="zh-TW" dirty="0"/>
              <a:t>papers efficiently?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6</a:t>
            </a:fld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To find out the </a:t>
            </a:r>
            <a:r>
              <a:rPr lang="en-US" altLang="zh-TW" dirty="0"/>
              <a:t>high quality </a:t>
            </a:r>
            <a:r>
              <a:rPr lang="en-US" altLang="zh-TW" dirty="0" smtClean="0"/>
              <a:t>resource.</a:t>
            </a:r>
            <a:r>
              <a:rPr lang="zh-TW" altLang="en-US" dirty="0" smtClean="0"/>
              <a:t> 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To pick up the useful papers of your issue.</a:t>
            </a:r>
          </a:p>
          <a:p>
            <a:endParaRPr lang="en-US" altLang="zh-TW" dirty="0"/>
          </a:p>
          <a:p>
            <a:r>
              <a:rPr lang="en-US" altLang="zh-TW" dirty="0" smtClean="0"/>
              <a:t>To follow different reading sequences based upon the background knowledge you have.</a:t>
            </a:r>
          </a:p>
          <a:p>
            <a:pPr lvl="1"/>
            <a:r>
              <a:rPr lang="en-US" altLang="zh-TW" dirty="0" smtClean="0"/>
              <a:t>You are an expert of this issue.</a:t>
            </a:r>
          </a:p>
          <a:p>
            <a:pPr lvl="1"/>
            <a:r>
              <a:rPr lang="en-US" altLang="zh-TW" dirty="0"/>
              <a:t>You are a </a:t>
            </a:r>
            <a:r>
              <a:rPr lang="en-US" altLang="zh-TW" dirty="0" smtClean="0"/>
              <a:t>beginner of this issue.</a:t>
            </a:r>
          </a:p>
          <a:p>
            <a:endParaRPr lang="en-US" altLang="zh-TW" dirty="0"/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1472105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How to study </a:t>
            </a:r>
            <a:r>
              <a:rPr lang="en-US" altLang="zh-TW" dirty="0"/>
              <a:t>papers efficiently?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7</a:t>
            </a:fld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"/>
          </p:nvPr>
        </p:nvSpPr>
        <p:spPr>
          <a:xfrm>
            <a:off x="457200" y="1268760"/>
            <a:ext cx="8229600" cy="4937760"/>
          </a:xfrm>
        </p:spPr>
        <p:txBody>
          <a:bodyPr>
            <a:normAutofit fontScale="70000" lnSpcReduction="20000"/>
          </a:bodyPr>
          <a:lstStyle/>
          <a:p>
            <a:r>
              <a:rPr lang="en-US" altLang="zh-TW" dirty="0" smtClean="0"/>
              <a:t>I recommend you follow this reading sequence when you are a beginner.</a:t>
            </a:r>
          </a:p>
          <a:p>
            <a:pPr lvl="1"/>
            <a:r>
              <a:rPr lang="en-US" altLang="zh-TW" sz="2600" dirty="0" smtClean="0"/>
              <a:t>Abstract</a:t>
            </a:r>
          </a:p>
          <a:p>
            <a:pPr lvl="2"/>
            <a:r>
              <a:rPr lang="en-US" altLang="zh-TW" sz="2300" dirty="0" smtClean="0"/>
              <a:t>To check the relevance between title and content of paper.</a:t>
            </a:r>
          </a:p>
          <a:p>
            <a:pPr lvl="3"/>
            <a:r>
              <a:rPr lang="en-US" altLang="zh-TW" sz="2000" dirty="0" smtClean="0"/>
              <a:t>Relevance, then read it.</a:t>
            </a:r>
          </a:p>
          <a:p>
            <a:pPr lvl="3"/>
            <a:r>
              <a:rPr lang="en-US" altLang="zh-TW" sz="2000" dirty="0" smtClean="0"/>
              <a:t>Non-relevance,  then skip it.</a:t>
            </a:r>
          </a:p>
          <a:p>
            <a:pPr lvl="1"/>
            <a:r>
              <a:rPr lang="en-US" altLang="zh-TW" sz="2600" dirty="0" smtClean="0"/>
              <a:t>Introduction </a:t>
            </a:r>
          </a:p>
          <a:p>
            <a:pPr lvl="2"/>
            <a:r>
              <a:rPr lang="en-US" altLang="zh-TW" sz="2300" dirty="0"/>
              <a:t>If </a:t>
            </a:r>
            <a:r>
              <a:rPr lang="en-US" altLang="zh-TW" sz="2300" dirty="0" smtClean="0"/>
              <a:t>you read more than 3(5) SCI/SSCI journal papers of the same </a:t>
            </a:r>
            <a:r>
              <a:rPr lang="en-US" altLang="zh-TW" sz="2300" dirty="0"/>
              <a:t>(about this)</a:t>
            </a:r>
            <a:r>
              <a:rPr lang="en-US" altLang="zh-TW" sz="2300" dirty="0" smtClean="0"/>
              <a:t> issue, you could skip it.</a:t>
            </a:r>
          </a:p>
          <a:p>
            <a:pPr lvl="1"/>
            <a:r>
              <a:rPr lang="en-US" altLang="zh-TW" sz="2600" dirty="0" smtClean="0"/>
              <a:t>Related Works</a:t>
            </a:r>
          </a:p>
          <a:p>
            <a:pPr lvl="2"/>
            <a:r>
              <a:rPr lang="en-US" altLang="zh-TW" sz="2300" dirty="0" smtClean="0"/>
              <a:t>If </a:t>
            </a:r>
            <a:r>
              <a:rPr lang="en-US" altLang="zh-TW" sz="2300" dirty="0"/>
              <a:t>you </a:t>
            </a:r>
            <a:r>
              <a:rPr lang="en-US" altLang="zh-TW" sz="2300" dirty="0" smtClean="0"/>
              <a:t>read more than 5(10) SCI/SSCI journal papers of the same (about </a:t>
            </a:r>
            <a:r>
              <a:rPr lang="en-US" altLang="zh-TW" sz="2300" dirty="0"/>
              <a:t>this</a:t>
            </a:r>
            <a:r>
              <a:rPr lang="en-US" altLang="zh-TW" sz="2300" dirty="0" smtClean="0"/>
              <a:t>) issue, you could skip it.</a:t>
            </a:r>
          </a:p>
          <a:p>
            <a:pPr lvl="1"/>
            <a:r>
              <a:rPr lang="en-US" altLang="zh-TW" sz="2600" dirty="0" smtClean="0"/>
              <a:t>Conclusion</a:t>
            </a:r>
          </a:p>
          <a:p>
            <a:pPr lvl="2"/>
            <a:r>
              <a:rPr lang="en-US" altLang="zh-TW" sz="2300" dirty="0" smtClean="0"/>
              <a:t>To check this paper solved the research problems or not.</a:t>
            </a:r>
          </a:p>
          <a:p>
            <a:pPr lvl="3"/>
            <a:r>
              <a:rPr lang="en-US" altLang="zh-TW" sz="2000" dirty="0" smtClean="0"/>
              <a:t>Yes, you have to focus on the methodology of this paper.</a:t>
            </a:r>
          </a:p>
          <a:p>
            <a:pPr lvl="3"/>
            <a:r>
              <a:rPr lang="en-US" altLang="zh-TW" sz="2000" dirty="0" smtClean="0"/>
              <a:t>No, you must to focus on the discussion of this paper.</a:t>
            </a:r>
          </a:p>
          <a:p>
            <a:pPr lvl="1"/>
            <a:r>
              <a:rPr lang="en-US" altLang="zh-TW" sz="2600" dirty="0" smtClean="0"/>
              <a:t>Methodology &amp; Experiments</a:t>
            </a:r>
          </a:p>
          <a:p>
            <a:pPr lvl="1"/>
            <a:r>
              <a:rPr lang="en-US" altLang="zh-TW" sz="2600" dirty="0" smtClean="0"/>
              <a:t>Discussion </a:t>
            </a:r>
            <a:r>
              <a:rPr lang="en-US" altLang="zh-TW" sz="2600" dirty="0" smtClean="0">
                <a:solidFill>
                  <a:srgbClr val="FF0000"/>
                </a:solidFill>
              </a:rPr>
              <a:t>(***)</a:t>
            </a:r>
          </a:p>
          <a:p>
            <a:pPr lvl="1"/>
            <a:endParaRPr lang="en-US" altLang="zh-TW" dirty="0" smtClean="0"/>
          </a:p>
          <a:p>
            <a:pPr marL="274320" lvl="2" indent="-274320">
              <a:spcBef>
                <a:spcPts val="600"/>
              </a:spcBef>
              <a:buClr>
                <a:schemeClr val="accent1"/>
              </a:buClr>
            </a:pPr>
            <a:r>
              <a:rPr lang="en-US" altLang="zh-TW" sz="2600" dirty="0"/>
              <a:t>To analyze why this paper can publish on this SCI/SSCI journal</a:t>
            </a:r>
            <a:r>
              <a:rPr lang="en-US" altLang="zh-TW" sz="2600" dirty="0" smtClean="0"/>
              <a:t>.</a:t>
            </a:r>
            <a:endParaRPr lang="en-US" altLang="zh-TW" sz="2600" dirty="0"/>
          </a:p>
        </p:txBody>
      </p:sp>
    </p:spTree>
    <p:extLst>
      <p:ext uri="{BB962C8B-B14F-4D97-AF65-F5344CB8AC3E}">
        <p14:creationId xmlns:p14="http://schemas.microsoft.com/office/powerpoint/2010/main" val="21135492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How to study </a:t>
            </a:r>
            <a:r>
              <a:rPr lang="en-US" altLang="zh-TW" dirty="0"/>
              <a:t>papers efficiently?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8</a:t>
            </a:fld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dirty="0" smtClean="0"/>
              <a:t>I recommend you follow this reading sequence when you are an expert (After you read more than 10 SCI/SSCI journal papers about this issue).</a:t>
            </a:r>
          </a:p>
          <a:p>
            <a:pPr lvl="1"/>
            <a:r>
              <a:rPr lang="en-US" altLang="zh-TW" dirty="0" smtClean="0"/>
              <a:t>Abstract</a:t>
            </a:r>
          </a:p>
          <a:p>
            <a:pPr lvl="2"/>
            <a:r>
              <a:rPr lang="en-US" altLang="zh-TW" dirty="0"/>
              <a:t>To check the relevance between title and content of paper.</a:t>
            </a:r>
          </a:p>
          <a:p>
            <a:pPr lvl="3"/>
            <a:r>
              <a:rPr lang="en-US" altLang="zh-TW" dirty="0"/>
              <a:t>Relevance, then read it.</a:t>
            </a:r>
          </a:p>
          <a:p>
            <a:pPr lvl="3"/>
            <a:r>
              <a:rPr lang="en-US" altLang="zh-TW" dirty="0"/>
              <a:t>Non-relevance,  then skip it.</a:t>
            </a:r>
          </a:p>
          <a:p>
            <a:pPr lvl="1"/>
            <a:r>
              <a:rPr lang="en-US" altLang="zh-TW" dirty="0" smtClean="0"/>
              <a:t>Conclusion</a:t>
            </a:r>
          </a:p>
          <a:p>
            <a:pPr lvl="2"/>
            <a:r>
              <a:rPr lang="en-US" altLang="zh-TW" dirty="0" smtClean="0"/>
              <a:t>To check this paper solved the research problems or not.</a:t>
            </a:r>
          </a:p>
          <a:p>
            <a:pPr lvl="3"/>
            <a:r>
              <a:rPr lang="en-US" altLang="zh-TW" dirty="0" smtClean="0"/>
              <a:t>Yes, you have to focus on the methodology of this paper.</a:t>
            </a:r>
          </a:p>
          <a:p>
            <a:pPr lvl="3"/>
            <a:r>
              <a:rPr lang="en-US" altLang="zh-TW" dirty="0" smtClean="0"/>
              <a:t>No, you must to focus on the discussion of this paper.</a:t>
            </a:r>
          </a:p>
          <a:p>
            <a:pPr lvl="1"/>
            <a:r>
              <a:rPr lang="en-US" altLang="zh-TW" dirty="0" smtClean="0"/>
              <a:t>Methodology &amp; Experiments</a:t>
            </a:r>
          </a:p>
          <a:p>
            <a:pPr lvl="1"/>
            <a:r>
              <a:rPr lang="en-US" altLang="zh-TW" dirty="0" smtClean="0"/>
              <a:t>Discussion </a:t>
            </a:r>
            <a:r>
              <a:rPr lang="en-US" altLang="zh-TW" dirty="0" smtClean="0">
                <a:solidFill>
                  <a:srgbClr val="FF0000"/>
                </a:solidFill>
              </a:rPr>
              <a:t>(***)</a:t>
            </a:r>
          </a:p>
          <a:p>
            <a:pPr lvl="1"/>
            <a:endParaRPr lang="en-US" altLang="zh-TW" dirty="0" smtClean="0"/>
          </a:p>
          <a:p>
            <a:pPr marL="274320" lvl="2" indent="-274320">
              <a:spcBef>
                <a:spcPts val="600"/>
              </a:spcBef>
              <a:buClr>
                <a:schemeClr val="accent1"/>
              </a:buClr>
            </a:pPr>
            <a:r>
              <a:rPr lang="en-US" altLang="zh-TW" sz="2600" dirty="0"/>
              <a:t>To analyze why this paper can publish on this SCI/SSCI journal</a:t>
            </a:r>
            <a:r>
              <a:rPr lang="en-US" altLang="zh-TW" sz="2600" dirty="0" smtClean="0"/>
              <a:t>.</a:t>
            </a:r>
            <a:endParaRPr lang="en-US" altLang="zh-TW" sz="2600" dirty="0"/>
          </a:p>
        </p:txBody>
      </p:sp>
    </p:spTree>
    <p:extLst>
      <p:ext uri="{BB962C8B-B14F-4D97-AF65-F5344CB8AC3E}">
        <p14:creationId xmlns:p14="http://schemas.microsoft.com/office/powerpoint/2010/main" val="39587106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Second </a:t>
            </a:r>
            <a:r>
              <a:rPr lang="en-US" altLang="zh-TW" dirty="0" smtClean="0"/>
              <a:t>Practice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9</a:t>
            </a:fld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dirty="0" smtClean="0"/>
              <a:t>Try to follow the reading sequence I suggested.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Read a journal </a:t>
            </a:r>
            <a:r>
              <a:rPr lang="en-US" altLang="zh-TW" dirty="0" smtClean="0"/>
              <a:t>paper which is SCI/SSCI of Q1/Q2.</a:t>
            </a:r>
          </a:p>
          <a:p>
            <a:endParaRPr lang="en-US" altLang="zh-TW" dirty="0"/>
          </a:p>
          <a:p>
            <a:r>
              <a:rPr lang="en-US" altLang="zh-TW" dirty="0" smtClean="0"/>
              <a:t>Report in next time</a:t>
            </a:r>
          </a:p>
          <a:p>
            <a:pPr lvl="1"/>
            <a:r>
              <a:rPr lang="en-US" altLang="zh-TW" dirty="0" smtClean="0"/>
              <a:t>Focus on following parts with details</a:t>
            </a:r>
          </a:p>
          <a:p>
            <a:pPr lvl="2"/>
            <a:r>
              <a:rPr lang="en-US" altLang="zh-TW" dirty="0" smtClean="0"/>
              <a:t>Abstract (To find out what elements/parts of abstract.)</a:t>
            </a:r>
          </a:p>
          <a:p>
            <a:pPr lvl="2"/>
            <a:r>
              <a:rPr lang="en-US" altLang="zh-TW" dirty="0" smtClean="0"/>
              <a:t>Introduction (What is the Background/Motivation/Goal of this paper?)</a:t>
            </a:r>
          </a:p>
          <a:p>
            <a:pPr lvl="2"/>
            <a:r>
              <a:rPr lang="en-US" altLang="zh-TW" dirty="0" smtClean="0"/>
              <a:t>Related Works (What theories/</a:t>
            </a:r>
            <a:r>
              <a:rPr lang="en-US" altLang="zh-TW" dirty="0" smtClean="0"/>
              <a:t>techniques this paper used?)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Conclusion</a:t>
            </a:r>
          </a:p>
          <a:p>
            <a:pPr lvl="3"/>
            <a:r>
              <a:rPr lang="en-US" altLang="zh-TW" dirty="0" smtClean="0"/>
              <a:t>What is the research problems/goals of this paper?</a:t>
            </a:r>
          </a:p>
          <a:p>
            <a:pPr lvl="3"/>
            <a:r>
              <a:rPr lang="en-US" altLang="zh-TW" dirty="0" smtClean="0"/>
              <a:t>Does this paper reach the goals/solved the problems?</a:t>
            </a:r>
          </a:p>
          <a:p>
            <a:pPr lvl="4"/>
            <a:r>
              <a:rPr lang="en-US" altLang="zh-TW" dirty="0" smtClean="0"/>
              <a:t>If no, why this paper doesn’t reach the goals</a:t>
            </a:r>
            <a:r>
              <a:rPr lang="en-US" altLang="zh-TW" dirty="0"/>
              <a:t>? </a:t>
            </a:r>
            <a:r>
              <a:rPr lang="en-US" altLang="zh-TW" dirty="0" smtClean="0"/>
              <a:t>(The reasons of </a:t>
            </a:r>
            <a:r>
              <a:rPr lang="en-US" altLang="zh-TW" dirty="0"/>
              <a:t>the macro </a:t>
            </a:r>
            <a:r>
              <a:rPr lang="en-US" altLang="zh-TW" dirty="0" smtClean="0"/>
              <a:t>view.)</a:t>
            </a:r>
            <a:endParaRPr lang="en-US" altLang="zh-TW" dirty="0" smtClean="0"/>
          </a:p>
          <a:p>
            <a:pPr lvl="4"/>
            <a:r>
              <a:rPr lang="en-US" altLang="zh-TW" dirty="0" smtClean="0"/>
              <a:t>If yes, you must to read the detail of methodology, experiments &amp; results, then report next time.</a:t>
            </a:r>
          </a:p>
          <a:p>
            <a:pPr lvl="2"/>
            <a:r>
              <a:rPr lang="en-US" altLang="zh-TW" dirty="0" smtClean="0"/>
              <a:t>Why </a:t>
            </a:r>
            <a:r>
              <a:rPr lang="en-US" altLang="zh-TW" dirty="0"/>
              <a:t>this paper can publish on this SCI/SSCI </a:t>
            </a:r>
            <a:r>
              <a:rPr lang="en-US" altLang="zh-TW" dirty="0" smtClean="0"/>
              <a:t>journal</a:t>
            </a:r>
            <a:r>
              <a:rPr lang="en-US" altLang="zh-TW" dirty="0"/>
              <a:t>?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Time limitation</a:t>
            </a:r>
            <a:r>
              <a:rPr lang="en-US" altLang="zh-TW" dirty="0" smtClean="0"/>
              <a:t>: </a:t>
            </a:r>
            <a:r>
              <a:rPr lang="en-US" altLang="zh-TW" dirty="0" smtClean="0"/>
              <a:t>30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mins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1764170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原創">
  <a:themeElements>
    <a:clrScheme name="原創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原創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原創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219</TotalTime>
  <Words>836</Words>
  <Application>Microsoft Office PowerPoint</Application>
  <PresentationFormat>如螢幕大小 (4:3)</PresentationFormat>
  <Paragraphs>109</Paragraphs>
  <Slides>9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0" baseType="lpstr">
      <vt:lpstr>原創</vt:lpstr>
      <vt:lpstr>Program of Graduate Training (2)</vt:lpstr>
      <vt:lpstr>The elements / processes of research</vt:lpstr>
      <vt:lpstr>Introduction</vt:lpstr>
      <vt:lpstr>Related Works (**基本功，最花時間**)</vt:lpstr>
      <vt:lpstr>Methodology</vt:lpstr>
      <vt:lpstr>How to study papers efficiently?</vt:lpstr>
      <vt:lpstr>How to study papers efficiently?</vt:lpstr>
      <vt:lpstr>How to study papers efficiently?</vt:lpstr>
      <vt:lpstr>Second Practice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 of Graduate Training</dc:title>
  <dc:creator>JWChang</dc:creator>
  <cp:lastModifiedBy>JWChang</cp:lastModifiedBy>
  <cp:revision>246</cp:revision>
  <dcterms:created xsi:type="dcterms:W3CDTF">2013-07-14T14:21:31Z</dcterms:created>
  <dcterms:modified xsi:type="dcterms:W3CDTF">2013-07-21T10:10:24Z</dcterms:modified>
</cp:coreProperties>
</file>