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2"/>
  </p:notesMasterIdLst>
  <p:sldIdLst>
    <p:sldId id="256" r:id="rId2"/>
    <p:sldId id="271" r:id="rId3"/>
    <p:sldId id="272" r:id="rId4"/>
    <p:sldId id="276" r:id="rId5"/>
    <p:sldId id="277" r:id="rId6"/>
    <p:sldId id="273" r:id="rId7"/>
    <p:sldId id="274" r:id="rId8"/>
    <p:sldId id="278" r:id="rId9"/>
    <p:sldId id="275" r:id="rId10"/>
    <p:sldId id="26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6829-6B47-43BB-8853-92519529E652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2B64-4154-4514-9162-7302F912F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0815CD-3793-40A1-8BA5-11A5242F91B4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2749-48AB-4DEC-8335-2614A194AFCD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EE8B-8D82-4E13-800D-C3A72FBA1AB2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5A-619F-45C9-9B8A-970477FEBF14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03D5C3-D1D1-453C-A3F0-A8A0B3138CC2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C18D-4298-43CB-A3FE-A120E64D535B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35F-F179-43F7-9AF8-0E1D7BDA777A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527-7F2F-4E20-A62F-E32BCB06BFA0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478-E2DC-45BB-AD73-7BE1A6B7531A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AD8B-D2F5-4931-A24F-80A348750417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B07-C609-4FEF-97F9-D734D31EE1E7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60F74F-366E-45A1-88F2-675AA7E3C42E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 of Graduate Training (3)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Jia</a:t>
            </a:r>
            <a:r>
              <a:rPr lang="en-US" altLang="zh-TW" dirty="0" smtClean="0"/>
              <a:t> Wei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Third Practice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Try to follow the reading sequence I suggested.</a:t>
            </a:r>
          </a:p>
          <a:p>
            <a:pPr lvl="1"/>
            <a:r>
              <a:rPr lang="en-US" altLang="zh-TW" dirty="0" smtClean="0"/>
              <a:t>Read a journal paper which is SCI/SSCI of Q1/Q2.</a:t>
            </a:r>
          </a:p>
          <a:p>
            <a:endParaRPr lang="en-US" altLang="zh-TW" dirty="0"/>
          </a:p>
          <a:p>
            <a:r>
              <a:rPr lang="en-US" altLang="zh-TW" dirty="0" smtClean="0"/>
              <a:t>Report in next time</a:t>
            </a:r>
          </a:p>
          <a:p>
            <a:pPr lvl="1"/>
            <a:r>
              <a:rPr lang="en-US" altLang="zh-TW" dirty="0" smtClean="0"/>
              <a:t>Focus on following parts with details</a:t>
            </a:r>
          </a:p>
          <a:p>
            <a:pPr lvl="2"/>
            <a:r>
              <a:rPr lang="en-US" altLang="zh-TW" dirty="0"/>
              <a:t>Experiments </a:t>
            </a:r>
            <a:r>
              <a:rPr lang="en-US" altLang="zh-TW" dirty="0" smtClean="0"/>
              <a:t>(Tell me why and how to design this experiments?)</a:t>
            </a:r>
          </a:p>
          <a:p>
            <a:pPr lvl="2"/>
            <a:r>
              <a:rPr lang="en-US" altLang="zh-TW" dirty="0" smtClean="0"/>
              <a:t>Results (What the information from experimental data?)</a:t>
            </a:r>
          </a:p>
          <a:p>
            <a:pPr lvl="2"/>
            <a:r>
              <a:rPr lang="en-US" altLang="zh-TW" dirty="0" smtClean="0"/>
              <a:t>Discussion (Why the experimental data?)</a:t>
            </a:r>
          </a:p>
          <a:p>
            <a:pPr lvl="2"/>
            <a:r>
              <a:rPr lang="en-US" altLang="zh-TW" dirty="0" smtClean="0"/>
              <a:t>Conclusion</a:t>
            </a:r>
          </a:p>
          <a:p>
            <a:pPr lvl="3"/>
            <a:r>
              <a:rPr lang="en-US" altLang="zh-TW" dirty="0" smtClean="0"/>
              <a:t>What is the research problems/goals of this paper?</a:t>
            </a:r>
          </a:p>
          <a:p>
            <a:pPr lvl="3"/>
            <a:r>
              <a:rPr lang="en-US" altLang="zh-TW" dirty="0" smtClean="0"/>
              <a:t>Does this paper reach the goals/solved the problems?</a:t>
            </a:r>
          </a:p>
          <a:p>
            <a:pPr lvl="4"/>
            <a:r>
              <a:rPr lang="en-US" altLang="zh-TW" dirty="0" smtClean="0"/>
              <a:t>If no, why this paper doesn’t reach the goals</a:t>
            </a:r>
            <a:r>
              <a:rPr lang="en-US" altLang="zh-TW" dirty="0"/>
              <a:t>? </a:t>
            </a:r>
            <a:r>
              <a:rPr lang="en-US" altLang="zh-TW" dirty="0" smtClean="0"/>
              <a:t>(The reasons of </a:t>
            </a:r>
            <a:r>
              <a:rPr lang="en-US" altLang="zh-TW" dirty="0"/>
              <a:t>the macro </a:t>
            </a:r>
            <a:r>
              <a:rPr lang="en-US" altLang="zh-TW" dirty="0" smtClean="0"/>
              <a:t>view.)</a:t>
            </a:r>
          </a:p>
          <a:p>
            <a:pPr lvl="4"/>
            <a:r>
              <a:rPr lang="en-US" altLang="zh-TW" dirty="0" smtClean="0"/>
              <a:t>If yes</a:t>
            </a:r>
            <a:r>
              <a:rPr lang="en-US" altLang="zh-TW" smtClean="0"/>
              <a:t>, the </a:t>
            </a:r>
            <a:r>
              <a:rPr lang="en-US" altLang="zh-TW" dirty="0" smtClean="0"/>
              <a:t>details of methodology, experiments &amp; results.</a:t>
            </a:r>
          </a:p>
          <a:p>
            <a:pPr lvl="2"/>
            <a:r>
              <a:rPr lang="en-US" altLang="zh-TW" dirty="0" smtClean="0"/>
              <a:t>Why </a:t>
            </a:r>
            <a:r>
              <a:rPr lang="en-US" altLang="zh-TW" dirty="0"/>
              <a:t>this paper can publish on this SCI/SSCI </a:t>
            </a:r>
            <a:r>
              <a:rPr lang="en-US" altLang="zh-TW" dirty="0" smtClean="0"/>
              <a:t>journal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 limitation: 30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641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elements / processes of research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Related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Conclusion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Experiments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What’s your research goal ?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design of experiments is based upon your research goals or problems!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Two kinds of the experiments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TW" dirty="0"/>
              <a:t>Qualitative </a:t>
            </a:r>
            <a:r>
              <a:rPr lang="en-US" altLang="zh-TW" dirty="0" smtClean="0"/>
              <a:t>analysis (</a:t>
            </a:r>
            <a:r>
              <a:rPr lang="zh-TW" altLang="en-US" dirty="0" smtClean="0"/>
              <a:t>質性分析</a:t>
            </a:r>
            <a:r>
              <a:rPr lang="en-US" altLang="zh-TW" dirty="0" smtClean="0"/>
              <a:t>)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SSCI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1062990" lvl="2" indent="-514350">
              <a:buFont typeface="Wingdings" pitchFamily="2" charset="2"/>
              <a:buChar char="l"/>
            </a:pPr>
            <a:r>
              <a:rPr lang="zh-TW" altLang="en-US" dirty="0" smtClean="0"/>
              <a:t>人文</a:t>
            </a:r>
            <a:r>
              <a:rPr lang="en-US" altLang="zh-TW" dirty="0"/>
              <a:t>&gt;</a:t>
            </a:r>
            <a:r>
              <a:rPr lang="zh-TW" altLang="en-US" dirty="0" smtClean="0"/>
              <a:t>社會</a:t>
            </a:r>
            <a:r>
              <a:rPr lang="en-US" altLang="zh-TW" dirty="0"/>
              <a:t>&gt;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工程</a:t>
            </a:r>
            <a:endParaRPr lang="en-US" altLang="zh-TW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zh-TW" dirty="0"/>
              <a:t>Quantitative </a:t>
            </a:r>
            <a:r>
              <a:rPr lang="en-US" altLang="zh-TW" dirty="0" smtClean="0"/>
              <a:t>analysis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量化分析</a:t>
            </a:r>
            <a:r>
              <a:rPr lang="en-US" altLang="zh-TW" dirty="0" smtClean="0"/>
              <a:t>)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SCI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1062990" lvl="2" indent="-514350">
              <a:buFont typeface="Wingdings" pitchFamily="2" charset="2"/>
              <a:buChar char="l"/>
            </a:pPr>
            <a:r>
              <a:rPr lang="zh-TW" altLang="en-US" dirty="0" smtClean="0"/>
              <a:t>工程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社會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人文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28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Experiments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TW" dirty="0" smtClean="0"/>
              <a:t>Qualitative analysis (</a:t>
            </a:r>
            <a:r>
              <a:rPr lang="zh-TW" altLang="en-US" dirty="0" smtClean="0"/>
              <a:t>質性分析</a:t>
            </a:r>
            <a:r>
              <a:rPr lang="en-US" altLang="zh-TW" dirty="0" smtClean="0"/>
              <a:t>)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SSCI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1062990" lvl="2" indent="-514350">
              <a:buFont typeface="Wingdings" pitchFamily="2" charset="2"/>
              <a:buChar char="l"/>
            </a:pPr>
            <a:r>
              <a:rPr lang="zh-TW" altLang="en-US" dirty="0" smtClean="0"/>
              <a:t>人文</a:t>
            </a:r>
            <a:r>
              <a:rPr lang="en-US" altLang="zh-TW" dirty="0"/>
              <a:t>&gt;</a:t>
            </a:r>
            <a:r>
              <a:rPr lang="zh-TW" altLang="en-US" dirty="0" smtClean="0"/>
              <a:t>社會</a:t>
            </a:r>
            <a:r>
              <a:rPr lang="en-US" altLang="zh-TW" dirty="0"/>
              <a:t>&gt;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工程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問卷分析</a:t>
            </a:r>
            <a:endParaRPr lang="en-US" altLang="zh-TW" dirty="0" smtClean="0"/>
          </a:p>
          <a:p>
            <a:pPr lvl="1"/>
            <a:r>
              <a:rPr lang="en-US" altLang="zh-TW" dirty="0"/>
              <a:t>Technology Acceptance </a:t>
            </a:r>
            <a:r>
              <a:rPr lang="en-US" altLang="zh-TW" dirty="0" smtClean="0"/>
              <a:t>Model – </a:t>
            </a:r>
            <a:r>
              <a:rPr lang="en-US" altLang="zh-TW" b="1" dirty="0" smtClean="0"/>
              <a:t>Is it </a:t>
            </a:r>
            <a:r>
              <a:rPr lang="en-US" altLang="zh-TW" b="1" dirty="0" smtClean="0">
                <a:solidFill>
                  <a:srgbClr val="FF0000"/>
                </a:solidFill>
              </a:rPr>
              <a:t>useful </a:t>
            </a:r>
            <a:r>
              <a:rPr lang="en-US" altLang="zh-TW" b="1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zh-TW" dirty="0" smtClean="0"/>
              <a:t>Successful Information System Model – </a:t>
            </a:r>
            <a:r>
              <a:rPr lang="en-US" altLang="zh-TW" b="1" dirty="0" smtClean="0"/>
              <a:t>Is it </a:t>
            </a:r>
            <a:r>
              <a:rPr lang="en-US" altLang="zh-TW" b="1" dirty="0" smtClean="0">
                <a:solidFill>
                  <a:srgbClr val="FF0000"/>
                </a:solidFill>
              </a:rPr>
              <a:t>reliable</a:t>
            </a:r>
            <a:r>
              <a:rPr lang="en-US" altLang="zh-TW" b="1" dirty="0" smtClean="0"/>
              <a:t>?</a:t>
            </a:r>
          </a:p>
          <a:p>
            <a:pPr lvl="1"/>
            <a:r>
              <a:rPr lang="en-US" altLang="zh-TW" dirty="0" smtClean="0"/>
              <a:t>Other Models</a:t>
            </a:r>
          </a:p>
          <a:p>
            <a:endParaRPr lang="en-US" altLang="zh-TW" dirty="0"/>
          </a:p>
          <a:p>
            <a:r>
              <a:rPr lang="zh-TW" altLang="en-US" dirty="0" smtClean="0"/>
              <a:t>訪談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questions are </a:t>
            </a:r>
            <a:r>
              <a:rPr lang="en-US" altLang="zh-TW" smtClean="0"/>
              <a:t>based </a:t>
            </a:r>
            <a:r>
              <a:rPr lang="en-US" altLang="zh-TW" smtClean="0"/>
              <a:t>on</a:t>
            </a:r>
            <a:r>
              <a:rPr lang="en-US" altLang="zh-TW" smtClean="0"/>
              <a:t> </a:t>
            </a:r>
            <a:r>
              <a:rPr lang="en-US" altLang="zh-TW" dirty="0" smtClean="0"/>
              <a:t>your research problems.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Experiments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TW" dirty="0" smtClean="0"/>
              <a:t>Quantitative analysis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量化分析</a:t>
            </a:r>
            <a:r>
              <a:rPr lang="en-US" altLang="zh-TW" dirty="0" smtClean="0"/>
              <a:t>)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SCI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1062990" lvl="2" indent="-514350">
              <a:buFont typeface="Wingdings" pitchFamily="2" charset="2"/>
              <a:buChar char="l"/>
            </a:pPr>
            <a:r>
              <a:rPr lang="zh-TW" altLang="en-US" dirty="0" smtClean="0"/>
              <a:t>工程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社會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人文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評估指標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Performance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Accuracy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Precision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Recall</a:t>
            </a:r>
          </a:p>
          <a:p>
            <a:pPr marL="1062990" lvl="2" indent="-514350">
              <a:buFont typeface="Wingdings" pitchFamily="2" charset="2"/>
              <a:buChar char="l"/>
            </a:pPr>
            <a:r>
              <a:rPr lang="en-US" altLang="zh-TW" dirty="0" smtClean="0"/>
              <a:t>F-Measure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Time Complexity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TW" dirty="0" smtClean="0"/>
              <a:t>Big O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TW" dirty="0" smtClean="0"/>
              <a:t>The time of the real data testing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Others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You can design an </a:t>
            </a:r>
            <a:r>
              <a:rPr lang="en-US" altLang="zh-TW" dirty="0" smtClean="0">
                <a:solidFill>
                  <a:srgbClr val="FF0000"/>
                </a:solidFill>
              </a:rPr>
              <a:t>evaluation method</a:t>
            </a:r>
            <a:r>
              <a:rPr lang="en-US" altLang="zh-TW" dirty="0"/>
              <a:t> </a:t>
            </a:r>
            <a:r>
              <a:rPr lang="en-US" altLang="zh-TW" dirty="0" smtClean="0"/>
              <a:t>based on </a:t>
            </a:r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research </a:t>
            </a:r>
            <a:r>
              <a:rPr lang="en-US" altLang="zh-TW" dirty="0" smtClean="0">
                <a:solidFill>
                  <a:srgbClr val="FF0000"/>
                </a:solidFill>
              </a:rPr>
              <a:t>problem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/>
              <a:t>. The method should be </a:t>
            </a:r>
            <a:r>
              <a:rPr lang="en-US" altLang="zh-TW" dirty="0">
                <a:solidFill>
                  <a:srgbClr val="FF0000"/>
                </a:solidFill>
              </a:rPr>
              <a:t>logical and reliable</a:t>
            </a:r>
            <a:r>
              <a:rPr lang="en-US" altLang="zh-TW" dirty="0" smtClean="0"/>
              <a:t>!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You have to </a:t>
            </a:r>
            <a:r>
              <a:rPr lang="en-US" altLang="zh-TW" dirty="0" smtClean="0">
                <a:solidFill>
                  <a:srgbClr val="FF0000"/>
                </a:solidFill>
              </a:rPr>
              <a:t>discuss</a:t>
            </a:r>
            <a:r>
              <a:rPr lang="en-US" altLang="zh-TW" dirty="0" smtClean="0"/>
              <a:t> with your advisor or </a:t>
            </a:r>
            <a:r>
              <a:rPr lang="en-US" altLang="zh-TW" dirty="0" smtClean="0"/>
              <a:t>the experts.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6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Results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通常會描述實驗數據中，所產生的概況。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質化</a:t>
            </a:r>
            <a:endParaRPr lang="en-US" altLang="zh-TW" dirty="0" smtClean="0"/>
          </a:p>
          <a:p>
            <a:pPr lvl="1"/>
            <a:r>
              <a:rPr lang="zh-TW" altLang="en-US" dirty="0"/>
              <a:t>問卷</a:t>
            </a:r>
            <a:r>
              <a:rPr lang="zh-TW" altLang="en-US" dirty="0" smtClean="0"/>
              <a:t>分析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利用統計方法來驗證假設是否成立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顯著性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訪談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整理出訪談者們的所有意見，較為主要意見有哪些！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量化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概述評估指標的分布狀況，尤其是主要指標的趨勢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27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Discussion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針對實驗數據所產生的概況，進行討論。</a:t>
            </a:r>
            <a:endParaRPr lang="en-US" altLang="zh-TW" dirty="0" smtClean="0"/>
          </a:p>
          <a:p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實驗數據是否如預期一樣？</a:t>
            </a:r>
            <a:endParaRPr lang="en-US" altLang="zh-TW" dirty="0" smtClean="0"/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/>
              <a:t>相同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搭配原先設立的基礎學理來解釋數據，為何會如此呈現！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通常，代表你成功解決了問題。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/>
              <a:t>不同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須深入探討並更仔細觀察實驗數據，為何數據會產生出與預期相異的結果！</a:t>
            </a:r>
            <a:endParaRPr lang="en-US" altLang="zh-TW" dirty="0" smtClean="0"/>
          </a:p>
          <a:p>
            <a:pPr marL="1051560" lvl="2" indent="-457200">
              <a:buFont typeface="+mj-lt"/>
              <a:buAutoNum type="alphaUcPeriod"/>
            </a:pPr>
            <a:r>
              <a:rPr lang="zh-TW" altLang="en-US" dirty="0" smtClean="0"/>
              <a:t>實驗設計有問題   </a:t>
            </a:r>
            <a:r>
              <a:rPr lang="en-US" altLang="zh-TW" dirty="0" smtClean="0"/>
              <a:t>49%</a:t>
            </a:r>
          </a:p>
          <a:p>
            <a:pPr marL="1051560" lvl="2" indent="-457200">
              <a:buFont typeface="+mj-lt"/>
              <a:buAutoNum type="alphaUcPeriod"/>
            </a:pPr>
            <a:r>
              <a:rPr lang="zh-TW" altLang="en-US" dirty="0"/>
              <a:t>原先的學理就</a:t>
            </a:r>
            <a:r>
              <a:rPr lang="zh-TW" altLang="en-US" dirty="0" smtClean="0"/>
              <a:t>有問題，可能不適用在這個問題上  </a:t>
            </a:r>
            <a:r>
              <a:rPr lang="en-US" altLang="zh-TW" dirty="0" smtClean="0"/>
              <a:t>19%</a:t>
            </a:r>
          </a:p>
          <a:p>
            <a:pPr marL="1051560" lvl="2" indent="-457200">
              <a:buFont typeface="+mj-lt"/>
              <a:buAutoNum type="alphaUcPeriod"/>
            </a:pPr>
            <a:r>
              <a:rPr lang="zh-TW" altLang="en-US" dirty="0"/>
              <a:t>技術細節</a:t>
            </a:r>
            <a:r>
              <a:rPr lang="zh-TW" altLang="en-US" dirty="0" smtClean="0"/>
              <a:t>有問題   </a:t>
            </a:r>
            <a:r>
              <a:rPr lang="en-US" altLang="zh-TW" dirty="0" smtClean="0"/>
              <a:t>29%</a:t>
            </a:r>
          </a:p>
          <a:p>
            <a:pPr marL="1051560" lvl="2" indent="-457200">
              <a:buFont typeface="+mj-lt"/>
              <a:buAutoNum type="alphaUcPeriod"/>
            </a:pPr>
            <a:r>
              <a:rPr lang="zh-TW" altLang="en-US" dirty="0" smtClean="0"/>
              <a:t>以上都沒有問題  </a:t>
            </a:r>
            <a:r>
              <a:rPr lang="en-US" altLang="zh-TW" dirty="0" smtClean="0"/>
              <a:t>3%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Discussion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實驗數據與預期不同，但實驗設計</a:t>
            </a:r>
            <a:r>
              <a:rPr lang="zh-TW" altLang="en-US" dirty="0"/>
              <a:t>、</a:t>
            </a:r>
            <a:r>
              <a:rPr lang="zh-TW" altLang="en-US" dirty="0" smtClean="0"/>
              <a:t>基礎學理</a:t>
            </a:r>
            <a:r>
              <a:rPr lang="zh-TW" altLang="en-US" dirty="0"/>
              <a:t>、</a:t>
            </a:r>
            <a:r>
              <a:rPr lang="zh-TW" altLang="en-US" dirty="0" smtClean="0"/>
              <a:t>技術細節都沒問題！？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可喜可賀，非常可能誕生大研究！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詳盡觀察數據，多方討論合理的可能性！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用不同的角度看數據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/>
              <a:t>想辦法解釋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pPr lvl="3">
              <a:buFont typeface="Wingdings" pitchFamily="2" charset="2"/>
              <a:buChar char="Ø"/>
            </a:pPr>
            <a:r>
              <a:rPr lang="zh-TW" altLang="en-US" dirty="0"/>
              <a:t>大膽假設、小心</a:t>
            </a:r>
            <a:r>
              <a:rPr lang="zh-TW" altLang="en-US" dirty="0" smtClean="0"/>
              <a:t>求證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設計更縝密的實驗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從數據中</a:t>
            </a:r>
            <a:r>
              <a:rPr lang="zh-TW" altLang="en-US" dirty="0" smtClean="0"/>
              <a:t>找研究問題，並且為此再生出一個研究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751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ctr"/>
            <a:r>
              <a:rPr lang="en-US" altLang="zh-TW" b="1" dirty="0" smtClean="0">
                <a:solidFill>
                  <a:schemeClr val="tx1"/>
                </a:solidFill>
              </a:rPr>
              <a:t>Conclusion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針對實驗數據與</a:t>
            </a:r>
            <a:r>
              <a:rPr lang="zh-TW" altLang="en-US" dirty="0" smtClean="0"/>
              <a:t>討論進行總結。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研究限制</a:t>
            </a:r>
            <a:endParaRPr lang="en-US" altLang="zh-TW" dirty="0" smtClean="0"/>
          </a:p>
          <a:p>
            <a:pPr lvl="1"/>
            <a:r>
              <a:rPr lang="zh-TW" altLang="en-US" dirty="0"/>
              <a:t>研究結果</a:t>
            </a:r>
            <a:endParaRPr lang="en-US" altLang="zh-TW" dirty="0" smtClean="0"/>
          </a:p>
          <a:p>
            <a:pPr lvl="1"/>
            <a:r>
              <a:rPr lang="zh-TW" altLang="en-US" dirty="0"/>
              <a:t>研究</a:t>
            </a:r>
            <a:r>
              <a:rPr lang="zh-TW" altLang="en-US" dirty="0" smtClean="0"/>
              <a:t>貢獻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30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428</TotalTime>
  <Words>572</Words>
  <Application>Microsoft Office PowerPoint</Application>
  <PresentationFormat>如螢幕大小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Bookman Old Style</vt:lpstr>
      <vt:lpstr>Calibri</vt:lpstr>
      <vt:lpstr>Gill Sans MT</vt:lpstr>
      <vt:lpstr>Wingdings</vt:lpstr>
      <vt:lpstr>Wingdings 3</vt:lpstr>
      <vt:lpstr>原創</vt:lpstr>
      <vt:lpstr>Program of Graduate Training (3)</vt:lpstr>
      <vt:lpstr>The elements / processes of research</vt:lpstr>
      <vt:lpstr>Experiments</vt:lpstr>
      <vt:lpstr>Experiments</vt:lpstr>
      <vt:lpstr>Experiments</vt:lpstr>
      <vt:lpstr>Results</vt:lpstr>
      <vt:lpstr>Discussion</vt:lpstr>
      <vt:lpstr>Discussion</vt:lpstr>
      <vt:lpstr>Conclusion</vt:lpstr>
      <vt:lpstr>Third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of Graduate Training</dc:title>
  <dc:creator>JWChang</dc:creator>
  <cp:lastModifiedBy>家瑋 張</cp:lastModifiedBy>
  <cp:revision>330</cp:revision>
  <dcterms:created xsi:type="dcterms:W3CDTF">2013-07-14T14:21:31Z</dcterms:created>
  <dcterms:modified xsi:type="dcterms:W3CDTF">2018-09-12T13:14:26Z</dcterms:modified>
</cp:coreProperties>
</file>