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05" r:id="rId1"/>
  </p:sldMasterIdLst>
  <p:notesMasterIdLst>
    <p:notesMasterId r:id="rId32"/>
  </p:notesMasterIdLst>
  <p:sldIdLst>
    <p:sldId id="435" r:id="rId2"/>
    <p:sldId id="416" r:id="rId3"/>
    <p:sldId id="436" r:id="rId4"/>
    <p:sldId id="437" r:id="rId5"/>
    <p:sldId id="464" r:id="rId6"/>
    <p:sldId id="465" r:id="rId7"/>
    <p:sldId id="467" r:id="rId8"/>
    <p:sldId id="438" r:id="rId9"/>
    <p:sldId id="439" r:id="rId10"/>
    <p:sldId id="440" r:id="rId11"/>
    <p:sldId id="441" r:id="rId12"/>
    <p:sldId id="442" r:id="rId13"/>
    <p:sldId id="444" r:id="rId14"/>
    <p:sldId id="445" r:id="rId15"/>
    <p:sldId id="446" r:id="rId16"/>
    <p:sldId id="447" r:id="rId17"/>
    <p:sldId id="448" r:id="rId18"/>
    <p:sldId id="449" r:id="rId19"/>
    <p:sldId id="453" r:id="rId20"/>
    <p:sldId id="454" r:id="rId21"/>
    <p:sldId id="455" r:id="rId22"/>
    <p:sldId id="456" r:id="rId23"/>
    <p:sldId id="457" r:id="rId24"/>
    <p:sldId id="458" r:id="rId25"/>
    <p:sldId id="459" r:id="rId26"/>
    <p:sldId id="460" r:id="rId27"/>
    <p:sldId id="461" r:id="rId28"/>
    <p:sldId id="462" r:id="rId29"/>
    <p:sldId id="463" r:id="rId30"/>
    <p:sldId id="384" r:id="rId3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206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258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CFBB87-18E0-4A0B-87C6-465E04F6E92E}" type="datetimeFigureOut">
              <a:rPr lang="zh-TW" altLang="en-US" smtClean="0"/>
              <a:t>2019/10/8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B24A1E-F1C3-48AD-BDE7-98824D8B76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75572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46f6abcd18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46f6abcd18_0_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g46f6abcd18_0_2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zh-TW"/>
              <a:t>20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46f6abcd18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46f6abcd18_0_6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g46f6abcd18_0_6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zh-TW"/>
              <a:t>29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46f6abcd18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46f6abcd18_0_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g46f6abcd18_0_3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zh-TW"/>
              <a:t>21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47335483ea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47335483ea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g47335483ea_0_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zh-TW"/>
              <a:t>22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47335483ea_0_3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47335483ea_0_37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g47335483ea_0_37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zh-TW"/>
              <a:t>23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47fb49c34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47fb49c34e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g47fb49c34e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zh-TW"/>
              <a:t>24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46f6abcd18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46f6abcd18_0_7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g46f6abcd18_0_7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zh-TW"/>
              <a:t>25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46f6abcd18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46f6abcd18_0_8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g46f6abcd18_0_8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zh-TW"/>
              <a:t>26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46f6abcd18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46f6abcd18_0_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g46f6abcd18_0_4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zh-TW"/>
              <a:t>27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46f6abcd18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46f6abcd18_0_5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g46f6abcd18_0_5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zh-TW"/>
              <a:t>28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CBEC735E-60AB-44DC-B0A8-DC8AF5BACA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64876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735E-60AB-44DC-B0A8-DC8AF5BACA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3450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735E-60AB-44DC-B0A8-DC8AF5BACA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17379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735E-60AB-44DC-B0A8-DC8AF5BACA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37547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735E-60AB-44DC-B0A8-DC8AF5BACA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09178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735E-60AB-44DC-B0A8-DC8AF5BACA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83792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735E-60AB-44DC-B0A8-DC8AF5BACA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61594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735E-60AB-44DC-B0A8-DC8AF5BACA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93084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735E-60AB-44DC-B0A8-DC8AF5BACA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8896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152401"/>
            <a:ext cx="9160933" cy="468454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914400" y="1828801"/>
            <a:ext cx="5029200" cy="1249211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46800" y="1828801"/>
            <a:ext cx="5029200" cy="1249211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1828800" y="6248401"/>
            <a:ext cx="2540000" cy="244411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4741333" y="6248401"/>
            <a:ext cx="3860800" cy="244411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8957733" y="6248401"/>
            <a:ext cx="2540000" cy="244411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446EEB-9468-4F5A-B953-0C15F5393E84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1511144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標題，文字及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152401"/>
            <a:ext cx="9160933" cy="468454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914400" y="1828801"/>
            <a:ext cx="5029200" cy="1249211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6146800" y="1828801"/>
            <a:ext cx="5029200" cy="1249211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6146800" y="3733801"/>
            <a:ext cx="5029200" cy="1249211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日期版面配置區 5"/>
          <p:cNvSpPr>
            <a:spLocks noGrp="1"/>
          </p:cNvSpPr>
          <p:nvPr>
            <p:ph type="dt" sz="half" idx="10"/>
          </p:nvPr>
        </p:nvSpPr>
        <p:spPr>
          <a:xfrm>
            <a:off x="1828800" y="6248401"/>
            <a:ext cx="2540000" cy="244411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頁尾版面配置區 6"/>
          <p:cNvSpPr>
            <a:spLocks noGrp="1"/>
          </p:cNvSpPr>
          <p:nvPr>
            <p:ph type="ftr" sz="quarter" idx="11"/>
          </p:nvPr>
        </p:nvSpPr>
        <p:spPr>
          <a:xfrm>
            <a:off x="4741333" y="6248401"/>
            <a:ext cx="3860800" cy="244411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>
          <a:xfrm>
            <a:off x="8957733" y="6248401"/>
            <a:ext cx="2540000" cy="244411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DB1FE8-1C2F-43A9-8341-74FED075A3DD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32386539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735E-60AB-44DC-B0A8-DC8AF5BACA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7614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735E-60AB-44DC-B0A8-DC8AF5BACA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3355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735E-60AB-44DC-B0A8-DC8AF5BACA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0267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735E-60AB-44DC-B0A8-DC8AF5BACA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8558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735E-60AB-44DC-B0A8-DC8AF5BACA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7841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735E-60AB-44DC-B0A8-DC8AF5BACA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9136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735E-60AB-44DC-B0A8-DC8AF5BACA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2570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735E-60AB-44DC-B0A8-DC8AF5BACA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5478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BEC735E-60AB-44DC-B0A8-DC8AF5BACA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60464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6" r:id="rId1"/>
    <p:sldLayoutId id="2147483807" r:id="rId2"/>
    <p:sldLayoutId id="2147483808" r:id="rId3"/>
    <p:sldLayoutId id="2147483809" r:id="rId4"/>
    <p:sldLayoutId id="2147483810" r:id="rId5"/>
    <p:sldLayoutId id="2147483811" r:id="rId6"/>
    <p:sldLayoutId id="2147483812" r:id="rId7"/>
    <p:sldLayoutId id="2147483813" r:id="rId8"/>
    <p:sldLayoutId id="2147483814" r:id="rId9"/>
    <p:sldLayoutId id="2147483815" r:id="rId10"/>
    <p:sldLayoutId id="2147483816" r:id="rId11"/>
    <p:sldLayoutId id="2147483817" r:id="rId12"/>
    <p:sldLayoutId id="2147483818" r:id="rId13"/>
    <p:sldLayoutId id="2147483819" r:id="rId14"/>
    <p:sldLayoutId id="2147483820" r:id="rId15"/>
    <p:sldLayoutId id="2147483821" r:id="rId16"/>
    <p:sldLayoutId id="2147483822" r:id="rId17"/>
    <p:sldLayoutId id="2147483823" r:id="rId18"/>
    <p:sldLayoutId id="2147483824" r:id="rId19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ydvnVw80I_8" TargetMode="External"/><Relationship Id="rId2" Type="http://schemas.openxmlformats.org/officeDocument/2006/relationships/hyperlink" Target="https://www.youtube.com/watch?v=tNa99PG8hR8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ead01.com/zh-tw/7K8yE3.html#.Wq9pSqhuaUk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zPG4NjIkCjc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zh.wikipedia.org/wiki/%E6%9C%80%E5%B0%8F%E4%BA%8C%E4%B9%98%E6%B3%95" TargetMode="External"/><Relationship Id="rId2" Type="http://schemas.openxmlformats.org/officeDocument/2006/relationships/hyperlink" Target="https://www.youtube.com/watch?v=zPG4NjIkCjc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csie.ntnu.edu.tw/~u91029/Regression.html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tacamp.com/community/tutorials/scikit-learn-python" TargetMode="External"/><Relationship Id="rId2" Type="http://schemas.openxmlformats.org/officeDocument/2006/relationships/hyperlink" Target="https://morvanzhou.github.io/tutorials/machine-learning/sklearn/2-4-model-attributes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3962399" y="1543643"/>
            <a:ext cx="7197726" cy="2421464"/>
          </a:xfrm>
        </p:spPr>
        <p:txBody>
          <a:bodyPr>
            <a:normAutofit fontScale="90000"/>
          </a:bodyPr>
          <a:lstStyle/>
          <a:p>
            <a:r>
              <a:rPr lang="en-US" altLang="zh-TW" sz="8000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Python</a:t>
            </a:r>
            <a:br>
              <a:rPr lang="en-US" altLang="zh-TW" sz="8000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8000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進階程式設計</a:t>
            </a:r>
            <a:endParaRPr lang="zh-TW" altLang="en-US" sz="67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548724"/>
          </a:xfrm>
        </p:spPr>
        <p:txBody>
          <a:bodyPr>
            <a:noAutofit/>
          </a:bodyPr>
          <a:lstStyle/>
          <a:p>
            <a:r>
              <a:rPr lang="zh-TW" altLang="en-US" sz="3200" b="1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張家瑋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博士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助理教授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國立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臺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中科技大學資訊工程系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94616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參考來源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62743" y="2142067"/>
            <a:ext cx="9554483" cy="2673773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Visualizing a Decision Tree - Machine Learning Recipes #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2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Decision Analysis 3: Decision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Trees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4"/>
              </a:rPr>
              <a:t>C4.5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4"/>
              </a:rPr>
              <a:t>決策樹算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  <a:hlinkClick r:id="rId4"/>
              </a:rPr>
              <a:t>法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735E-60AB-44DC-B0A8-DC8AF5BACA8B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8942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Thinking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副標題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TW" altLang="en-US" sz="4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重點</a:t>
            </a:r>
            <a:r>
              <a:rPr lang="zh-TW" altLang="en-US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1827072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重點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13795" y="2096064"/>
            <a:ext cx="10353762" cy="998118"/>
          </a:xfrm>
        </p:spPr>
        <p:txBody>
          <a:bodyPr>
            <a:normAutofit/>
          </a:bodyPr>
          <a:lstStyle/>
          <a:p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Overfitting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過度擬合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Pruning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剪枝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735E-60AB-44DC-B0A8-DC8AF5BACA8B}" type="slidenum">
              <a:rPr lang="zh-TW" altLang="en-US" smtClean="0"/>
              <a:t>12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/>
          <a:srcRect l="15916" t="34670" r="5867" b="9104"/>
          <a:stretch/>
        </p:blipFill>
        <p:spPr>
          <a:xfrm>
            <a:off x="1044147" y="3121890"/>
            <a:ext cx="9281669" cy="3393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4989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Linear Regression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副標題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數值</a:t>
            </a:r>
            <a:r>
              <a:rPr lang="zh-TW" altLang="en-US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型輸出</a:t>
            </a:r>
          </a:p>
        </p:txBody>
      </p:sp>
    </p:spTree>
    <p:extLst>
      <p:ext uri="{BB962C8B-B14F-4D97-AF65-F5344CB8AC3E}">
        <p14:creationId xmlns:p14="http://schemas.microsoft.com/office/powerpoint/2010/main" val="31957143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概念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735E-60AB-44DC-B0A8-DC8AF5BACA8B}" type="slidenum">
              <a:rPr lang="zh-TW" altLang="en-US" smtClean="0"/>
              <a:t>14</a:t>
            </a:fld>
            <a:endParaRPr lang="zh-TW" altLang="en-US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255" y="1935921"/>
            <a:ext cx="10886839" cy="3943823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1788" y="2234935"/>
            <a:ext cx="3712306" cy="3644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9822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EXAMPLE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zPG4NjIkCjc"/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779023" y="1711695"/>
            <a:ext cx="8624430" cy="4851241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735E-60AB-44DC-B0A8-DC8AF5BACA8B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31665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參考來源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701446" y="1935921"/>
            <a:ext cx="10353762" cy="2958296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An Introduction to Linear Regression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Analysis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最小平方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法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4"/>
              </a:rPr>
              <a:t>http://www.csie.ntnu.edu.tw/~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  <a:hlinkClick r:id="rId4"/>
              </a:rPr>
              <a:t>u91029/Regression.html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735E-60AB-44DC-B0A8-DC8AF5BACA8B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89390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Thinking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副標題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TW" altLang="en-US" sz="4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重點</a:t>
            </a:r>
            <a:r>
              <a:rPr lang="zh-TW" altLang="en-US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35149079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重點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735E-60AB-44DC-B0A8-DC8AF5BACA8B}" type="slidenum">
              <a:rPr lang="zh-TW" altLang="en-US" smtClean="0"/>
              <a:t>18</a:t>
            </a:fld>
            <a:endParaRPr lang="zh-TW" altLang="en-US"/>
          </a:p>
        </p:txBody>
      </p:sp>
      <p:grpSp>
        <p:nvGrpSpPr>
          <p:cNvPr id="5" name="群組 4"/>
          <p:cNvGrpSpPr/>
          <p:nvPr/>
        </p:nvGrpSpPr>
        <p:grpSpPr>
          <a:xfrm>
            <a:off x="1767174" y="2053540"/>
            <a:ext cx="8746837" cy="3962400"/>
            <a:chOff x="1256145" y="1708727"/>
            <a:chExt cx="8746837" cy="3962400"/>
          </a:xfrm>
        </p:grpSpPr>
        <p:sp>
          <p:nvSpPr>
            <p:cNvPr id="6" name="矩形 5"/>
            <p:cNvSpPr/>
            <p:nvPr/>
          </p:nvSpPr>
          <p:spPr>
            <a:xfrm>
              <a:off x="1256145" y="1708727"/>
              <a:ext cx="8746837" cy="39624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7" name="Picture 4" descr="http://www.csie.ntnu.edu.tw/~u91029/LinearRegression2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18180" y="1972866"/>
              <a:ext cx="3952875" cy="19431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6" descr="http://www.csie.ntnu.edu.tw/~u91029/LinearRegression3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33090" y="3583565"/>
              <a:ext cx="3590925" cy="190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5067362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Python</a:t>
            </a:r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實作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169939" y="1935921"/>
            <a:ext cx="8602690" cy="3695136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莫煩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sklearn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常用屬性與功能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(Linear Regression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範例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Scikit-Learn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教學：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Python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與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機器學習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735E-60AB-44DC-B0A8-DC8AF5BACA8B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1267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分類 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Classification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副標題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3473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5"/>
          <p:cNvSpPr txBox="1">
            <a:spLocks noGrp="1"/>
          </p:cNvSpPr>
          <p:nvPr>
            <p:ph type="body" idx="1"/>
          </p:nvPr>
        </p:nvSpPr>
        <p:spPr>
          <a:xfrm>
            <a:off x="1776000" y="1629000"/>
            <a:ext cx="8640000" cy="3600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50800" marR="101600" lvl="0" indent="0" algn="l" rtl="0">
              <a:lnSpc>
                <a:spcPct val="121429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i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  <a:sym typeface="Arial"/>
              </a:rPr>
              <a:t>#  ---導入模塊---</a:t>
            </a:r>
            <a:endParaRPr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Verdana"/>
              <a:sym typeface="Verdana"/>
            </a:endParaRPr>
          </a:p>
          <a:p>
            <a:pPr marL="50800" marR="101600" lvl="0">
              <a:lnSpc>
                <a:spcPct val="121429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zh-TW" dirty="0">
                <a:solidFill>
                  <a:srgbClr val="FFFFFF"/>
                </a:solidFill>
                <a:highlight>
                  <a:srgbClr val="274E13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  <a:sym typeface="Arial"/>
              </a:rPr>
              <a:t>from sklearn import datasets</a:t>
            </a:r>
            <a:br>
              <a:rPr lang="zh-TW" dirty="0">
                <a:solidFill>
                  <a:srgbClr val="FFFFFF"/>
                </a:solidFill>
                <a:highlight>
                  <a:srgbClr val="274E13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  <a:sym typeface="Arial"/>
              </a:rPr>
            </a:br>
            <a:r>
              <a:rPr lang="zh-TW" dirty="0">
                <a:solidFill>
                  <a:srgbClr val="FFFFFF"/>
                </a:solidFill>
                <a:highlight>
                  <a:srgbClr val="274E13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  <a:sym typeface="Arial"/>
              </a:rPr>
              <a:t>from </a:t>
            </a:r>
            <a:r>
              <a:rPr lang="en-US" altLang="zh-TW" dirty="0" err="1">
                <a:solidFill>
                  <a:srgbClr val="FFFFFF"/>
                </a:solidFill>
                <a:highlight>
                  <a:srgbClr val="274E13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  <a:sym typeface="Arial"/>
              </a:rPr>
              <a:t>sklearn.model_selection.train_test_split</a:t>
            </a:r>
            <a:r>
              <a:rPr lang="zh-TW" dirty="0">
                <a:solidFill>
                  <a:srgbClr val="FFFFFF"/>
                </a:solidFill>
                <a:highlight>
                  <a:srgbClr val="274E13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  <a:sym typeface="Arial"/>
              </a:rPr>
              <a:t/>
            </a:r>
            <a:br>
              <a:rPr lang="zh-TW" dirty="0">
                <a:solidFill>
                  <a:srgbClr val="FFFFFF"/>
                </a:solidFill>
                <a:highlight>
                  <a:srgbClr val="274E13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  <a:sym typeface="Arial"/>
              </a:rPr>
            </a:br>
            <a:r>
              <a:rPr lang="zh-TW" dirty="0">
                <a:solidFill>
                  <a:srgbClr val="FFFFFF"/>
                </a:solidFill>
                <a:highlight>
                  <a:srgbClr val="274E13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  <a:sym typeface="Arial"/>
              </a:rPr>
              <a:t>import pandas as pd</a:t>
            </a:r>
            <a:endParaRPr dirty="0">
              <a:solidFill>
                <a:srgbClr val="FFFFFF"/>
              </a:solidFill>
              <a:highlight>
                <a:srgbClr val="274E13"/>
              </a:highlight>
              <a:latin typeface="微軟正黑體" panose="020B0604030504040204" pitchFamily="34" charset="-120"/>
              <a:ea typeface="微軟正黑體" panose="020B0604030504040204" pitchFamily="34" charset="-120"/>
              <a:cs typeface="Verdana"/>
              <a:sym typeface="Verdana"/>
            </a:endParaRPr>
          </a:p>
          <a:p>
            <a:pPr marL="50800" marR="101600" lvl="0" indent="0" algn="l" rtl="0">
              <a:lnSpc>
                <a:spcPct val="121429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i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  <a:sym typeface="Arial"/>
              </a:rPr>
              <a:t># ---資料處理---</a:t>
            </a:r>
            <a:endParaRPr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Verdana"/>
              <a:sym typeface="Verdana"/>
            </a:endParaRPr>
          </a:p>
          <a:p>
            <a:pPr marL="50800" marR="101600" lvl="0" indent="0" algn="l" rtl="0">
              <a:lnSpc>
                <a:spcPct val="121429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zh-TW" dirty="0">
                <a:solidFill>
                  <a:srgbClr val="FFFFFF"/>
                </a:solidFill>
                <a:highlight>
                  <a:srgbClr val="274E13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  <a:sym typeface="Arial"/>
              </a:rPr>
              <a:t>wine = datasets.load_wine()</a:t>
            </a:r>
            <a:endParaRPr dirty="0">
              <a:solidFill>
                <a:srgbClr val="FFFFFF"/>
              </a:solidFill>
              <a:highlight>
                <a:srgbClr val="274E13"/>
              </a:highlight>
              <a:latin typeface="微軟正黑體" panose="020B0604030504040204" pitchFamily="34" charset="-120"/>
              <a:ea typeface="微軟正黑體" panose="020B0604030504040204" pitchFamily="34" charset="-120"/>
              <a:cs typeface="Arial"/>
              <a:sym typeface="Arial"/>
            </a:endParaRPr>
          </a:p>
          <a:p>
            <a:pPr marL="50800" marR="101600" lvl="0" indent="0" algn="l" rtl="0">
              <a:lnSpc>
                <a:spcPct val="121429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zh-TW" dirty="0">
                <a:solidFill>
                  <a:srgbClr val="FFFFFF"/>
                </a:solidFill>
                <a:highlight>
                  <a:srgbClr val="274E13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  <a:sym typeface="Arial"/>
              </a:rPr>
              <a:t>print(wine)</a:t>
            </a:r>
            <a:r>
              <a:rPr lang="zh-TW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  <a:sym typeface="Arial"/>
              </a:rPr>
              <a:t/>
            </a:r>
            <a:br>
              <a:rPr lang="zh-TW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  <a:sym typeface="Arial"/>
              </a:rPr>
            </a:br>
            <a:r>
              <a:rPr lang="zh-TW" i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  <a:sym typeface="Arial"/>
              </a:rPr>
              <a:t># 載入SKlearn內建資料集</a:t>
            </a:r>
            <a:endParaRPr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735E-60AB-44DC-B0A8-DC8AF5BACA8B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12095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6"/>
          <p:cNvSpPr txBox="1">
            <a:spLocks noGrp="1"/>
          </p:cNvSpPr>
          <p:nvPr>
            <p:ph type="body" idx="1"/>
          </p:nvPr>
        </p:nvSpPr>
        <p:spPr>
          <a:xfrm>
            <a:off x="336000" y="369000"/>
            <a:ext cx="11520000" cy="1080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zh-TW" sz="6000" dirty="0">
                <a:solidFill>
                  <a:srgbClr val="FFFFFF"/>
                </a:solidFill>
                <a:highlight>
                  <a:srgbClr val="274E13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print(wine) </a:t>
            </a:r>
            <a:r>
              <a:rPr lang="zh-TW" sz="2400" i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#將資料集內容打印出來</a:t>
            </a:r>
            <a:endParaRPr sz="2400" i="1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8" name="Google Shape;198;p26"/>
          <p:cNvSpPr txBox="1"/>
          <p:nvPr/>
        </p:nvSpPr>
        <p:spPr>
          <a:xfrm>
            <a:off x="336000" y="1449000"/>
            <a:ext cx="11520000" cy="54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rgbClr val="FFFFFF"/>
                </a:solidFill>
              </a:rPr>
              <a:t>{'data': array([[1.423e+01, 1.710e+00, 2.430e+00, ..., 1.040e+00, 3.920e+00,</a:t>
            </a:r>
            <a:br>
              <a:rPr lang="zh-TW" sz="2000">
                <a:solidFill>
                  <a:srgbClr val="FFFFFF"/>
                </a:solidFill>
              </a:rPr>
            </a:br>
            <a:r>
              <a:rPr lang="zh-TW" sz="2000">
                <a:solidFill>
                  <a:srgbClr val="FFFFFF"/>
                </a:solidFill>
              </a:rPr>
              <a:t>        1.065e+03],</a:t>
            </a:r>
            <a:br>
              <a:rPr lang="zh-TW" sz="2000">
                <a:solidFill>
                  <a:srgbClr val="FFFFFF"/>
                </a:solidFill>
              </a:rPr>
            </a:br>
            <a:r>
              <a:rPr lang="zh-TW" sz="2000">
                <a:solidFill>
                  <a:srgbClr val="FFFFFF"/>
                </a:solidFill>
              </a:rPr>
              <a:t>       [1.320e+01, 1.780e+00, 2.140e+00, ..., 1.050e+00, 3.400e+00,</a:t>
            </a:r>
            <a:br>
              <a:rPr lang="zh-TW" sz="2000">
                <a:solidFill>
                  <a:srgbClr val="FFFFFF"/>
                </a:solidFill>
              </a:rPr>
            </a:br>
            <a:r>
              <a:rPr lang="zh-TW" sz="2000">
                <a:solidFill>
                  <a:srgbClr val="FFFFFF"/>
                </a:solidFill>
              </a:rPr>
              <a:t>        1.050e+03],</a:t>
            </a:r>
            <a:br>
              <a:rPr lang="zh-TW" sz="2000">
                <a:solidFill>
                  <a:srgbClr val="FFFFFF"/>
                </a:solidFill>
              </a:rPr>
            </a:br>
            <a:r>
              <a:rPr lang="zh-TW" sz="2000">
                <a:solidFill>
                  <a:srgbClr val="FFFFFF"/>
                </a:solidFill>
              </a:rPr>
              <a:t>       [1.316e+01, 2.360e+00, 2.670e+00, ..., 1.030e+00, 3.170e+00,</a:t>
            </a:r>
            <a:br>
              <a:rPr lang="zh-TW" sz="2000">
                <a:solidFill>
                  <a:srgbClr val="FFFFFF"/>
                </a:solidFill>
              </a:rPr>
            </a:br>
            <a:r>
              <a:rPr lang="zh-TW" sz="2000">
                <a:solidFill>
                  <a:srgbClr val="FFFFFF"/>
                </a:solidFill>
              </a:rPr>
              <a:t>        1.185e+03],</a:t>
            </a:r>
            <a:br>
              <a:rPr lang="zh-TW" sz="2000">
                <a:solidFill>
                  <a:srgbClr val="FFFFFF"/>
                </a:solidFill>
              </a:rPr>
            </a:br>
            <a:r>
              <a:rPr lang="zh-TW" sz="2000">
                <a:solidFill>
                  <a:srgbClr val="FFFFFF"/>
                </a:solidFill>
              </a:rPr>
              <a:t>       ...,</a:t>
            </a:r>
            <a:br>
              <a:rPr lang="zh-TW" sz="2000">
                <a:solidFill>
                  <a:srgbClr val="FFFFFF"/>
                </a:solidFill>
              </a:rPr>
            </a:br>
            <a:r>
              <a:rPr lang="zh-TW" sz="2000">
                <a:solidFill>
                  <a:srgbClr val="FFFFFF"/>
                </a:solidFill>
              </a:rPr>
              <a:t>       [1.327e+01, 4.280e+00, 2.260e+00, ..., 5.900e-01, 1.560e+00,</a:t>
            </a:r>
            <a:br>
              <a:rPr lang="zh-TW" sz="2000">
                <a:solidFill>
                  <a:srgbClr val="FFFFFF"/>
                </a:solidFill>
              </a:rPr>
            </a:br>
            <a:r>
              <a:rPr lang="zh-TW" sz="2000">
                <a:solidFill>
                  <a:srgbClr val="FFFFFF"/>
                </a:solidFill>
              </a:rPr>
              <a:t>        8.350e+02],</a:t>
            </a:r>
            <a:br>
              <a:rPr lang="zh-TW" sz="2000">
                <a:solidFill>
                  <a:srgbClr val="FFFFFF"/>
                </a:solidFill>
              </a:rPr>
            </a:br>
            <a:r>
              <a:rPr lang="zh-TW" sz="2000">
                <a:solidFill>
                  <a:srgbClr val="FFFFFF"/>
                </a:solidFill>
              </a:rPr>
              <a:t>       [1.317e+01, 2.590e+00, 2.370e+00, ..., 6.000e-01, 1.620e+00,</a:t>
            </a:r>
            <a:br>
              <a:rPr lang="zh-TW" sz="2000">
                <a:solidFill>
                  <a:srgbClr val="FFFFFF"/>
                </a:solidFill>
              </a:rPr>
            </a:br>
            <a:r>
              <a:rPr lang="zh-TW" sz="2000">
                <a:solidFill>
                  <a:srgbClr val="FFFFFF"/>
                </a:solidFill>
              </a:rPr>
              <a:t>        8.400e+02],</a:t>
            </a:r>
            <a:br>
              <a:rPr lang="zh-TW" sz="2000">
                <a:solidFill>
                  <a:srgbClr val="FFFFFF"/>
                </a:solidFill>
              </a:rPr>
            </a:br>
            <a:r>
              <a:rPr lang="zh-TW" sz="2000">
                <a:solidFill>
                  <a:srgbClr val="FFFFFF"/>
                </a:solidFill>
              </a:rPr>
              <a:t>       [1.413e+01, 4.100e+00, 2.740e+00, ..., 6.100e-01, 1.600e+00,</a:t>
            </a:r>
            <a:br>
              <a:rPr lang="zh-TW" sz="2000">
                <a:solidFill>
                  <a:srgbClr val="FFFFFF"/>
                </a:solidFill>
              </a:rPr>
            </a:br>
            <a:r>
              <a:rPr lang="zh-TW" sz="2000">
                <a:solidFill>
                  <a:srgbClr val="FFFFFF"/>
                </a:solidFill>
              </a:rPr>
              <a:t>        5.600e+02]])</a:t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199" name="Google Shape;199;p26"/>
          <p:cNvSpPr txBox="1"/>
          <p:nvPr/>
        </p:nvSpPr>
        <p:spPr>
          <a:xfrm>
            <a:off x="8256000" y="2709000"/>
            <a:ext cx="36000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← data為酒的特徵</a:t>
            </a:r>
            <a:endParaRPr sz="3000">
              <a:solidFill>
                <a:srgbClr val="FFFF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735E-60AB-44DC-B0A8-DC8AF5BACA8B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11857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7"/>
          <p:cNvSpPr txBox="1">
            <a:spLocks noGrp="1"/>
          </p:cNvSpPr>
          <p:nvPr>
            <p:ph type="body" idx="1"/>
          </p:nvPr>
        </p:nvSpPr>
        <p:spPr>
          <a:xfrm>
            <a:off x="336000" y="369000"/>
            <a:ext cx="11520000" cy="1080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zh-TW" sz="6000" dirty="0">
                <a:solidFill>
                  <a:srgbClr val="FFFFFF"/>
                </a:solidFill>
                <a:highlight>
                  <a:srgbClr val="274E13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print(wine) </a:t>
            </a:r>
            <a:r>
              <a:rPr lang="zh-TW" sz="2400" i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#將資料集內容打印出來</a:t>
            </a:r>
            <a:endParaRPr sz="2400" i="1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7" name="Google Shape;207;p27"/>
          <p:cNvSpPr txBox="1"/>
          <p:nvPr/>
        </p:nvSpPr>
        <p:spPr>
          <a:xfrm>
            <a:off x="336000" y="1809000"/>
            <a:ext cx="11520000" cy="46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rgbClr val="FFFFFF"/>
                </a:solidFill>
              </a:rPr>
              <a:t>'target': array([0, 0, 0, 0, 0, 0, 0, 0, 0, 0, 0, 0, 0, 0, 0, 0, 0, 0, 0, 0, 0, 0,</a:t>
            </a:r>
            <a:br>
              <a:rPr lang="zh-TW" sz="2000">
                <a:solidFill>
                  <a:srgbClr val="FFFFFF"/>
                </a:solidFill>
              </a:rPr>
            </a:br>
            <a:r>
              <a:rPr lang="zh-TW" sz="2000">
                <a:solidFill>
                  <a:srgbClr val="FFFFFF"/>
                </a:solidFill>
              </a:rPr>
              <a:t>       0, 0, 0, 0, 0, 0, 0, 0, 0, 0, 0, 0, 0, 0, 0, 0, 0, 0, 0, 0, 0, 0,</a:t>
            </a:r>
            <a:br>
              <a:rPr lang="zh-TW" sz="2000">
                <a:solidFill>
                  <a:srgbClr val="FFFFFF"/>
                </a:solidFill>
              </a:rPr>
            </a:br>
            <a:r>
              <a:rPr lang="zh-TW" sz="2000">
                <a:solidFill>
                  <a:srgbClr val="FFFFFF"/>
                </a:solidFill>
              </a:rPr>
              <a:t>       0, 0, 0, 0, 0, 0, 0, 0, 0, 0, 0, 0, 0, 0, 0, 1, 1, 1, 1, 1, 1, 1,</a:t>
            </a:r>
            <a:br>
              <a:rPr lang="zh-TW" sz="2000">
                <a:solidFill>
                  <a:srgbClr val="FFFFFF"/>
                </a:solidFill>
              </a:rPr>
            </a:br>
            <a:r>
              <a:rPr lang="zh-TW" sz="2000">
                <a:solidFill>
                  <a:srgbClr val="FFFFFF"/>
                </a:solidFill>
              </a:rPr>
              <a:t>       1, 1, 1, 1, 1, 1, 1, 1, 1, 1, 1, 1, 1, 1, 1, 1, 1, 1, 1, 1, 1, 1,</a:t>
            </a:r>
            <a:br>
              <a:rPr lang="zh-TW" sz="2000">
                <a:solidFill>
                  <a:srgbClr val="FFFFFF"/>
                </a:solidFill>
              </a:rPr>
            </a:br>
            <a:r>
              <a:rPr lang="zh-TW" sz="2000">
                <a:solidFill>
                  <a:srgbClr val="FFFFFF"/>
                </a:solidFill>
              </a:rPr>
              <a:t>       1, 1, 1, 1, 1, 1, 1, 1, 1, 1, 1, 1, 1, 1, 1, 1, 1, 1, 1, 1, 1, 1,</a:t>
            </a:r>
            <a:br>
              <a:rPr lang="zh-TW" sz="2000">
                <a:solidFill>
                  <a:srgbClr val="FFFFFF"/>
                </a:solidFill>
              </a:rPr>
            </a:br>
            <a:r>
              <a:rPr lang="zh-TW" sz="2000">
                <a:solidFill>
                  <a:srgbClr val="FFFFFF"/>
                </a:solidFill>
              </a:rPr>
              <a:t>       1, 1, 1, 1, 1, 1, 1, 1, 1, 1, 1, 1, 1, 1, 1, 1, 1, 1, 1, 1, 2, 2,</a:t>
            </a:r>
            <a:br>
              <a:rPr lang="zh-TW" sz="2000">
                <a:solidFill>
                  <a:srgbClr val="FFFFFF"/>
                </a:solidFill>
              </a:rPr>
            </a:br>
            <a:r>
              <a:rPr lang="zh-TW" sz="2000">
                <a:solidFill>
                  <a:srgbClr val="FFFFFF"/>
                </a:solidFill>
              </a:rPr>
              <a:t>       2, 2, 2, 2, 2, 2, 2, 2, 2, 2, 2, 2, 2, 2, 2, 2, 2, 2, 2, 2, 2, 2,</a:t>
            </a:r>
            <a:br>
              <a:rPr lang="zh-TW" sz="2000">
                <a:solidFill>
                  <a:srgbClr val="FFFFFF"/>
                </a:solidFill>
              </a:rPr>
            </a:br>
            <a:r>
              <a:rPr lang="zh-TW" sz="2000">
                <a:solidFill>
                  <a:srgbClr val="FFFFFF"/>
                </a:solidFill>
              </a:rPr>
              <a:t>       2, 2, 2, 2, 2, 2, 2, 2, 2, 2, 2, 2, 2, 2, 2, 2, 2, 2, 2, 2, 2, 2,</a:t>
            </a:r>
            <a:br>
              <a:rPr lang="zh-TW" sz="2000">
                <a:solidFill>
                  <a:srgbClr val="FFFFFF"/>
                </a:solidFill>
              </a:rPr>
            </a:br>
            <a:r>
              <a:rPr lang="zh-TW" sz="2000">
                <a:solidFill>
                  <a:srgbClr val="FFFFFF"/>
                </a:solidFill>
              </a:rPr>
              <a:t>       2, 2])</a:t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208" name="Google Shape;208;p27"/>
          <p:cNvSpPr txBox="1"/>
          <p:nvPr/>
        </p:nvSpPr>
        <p:spPr>
          <a:xfrm>
            <a:off x="7356000" y="3249000"/>
            <a:ext cx="4680000" cy="18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← target為上頁各項特徵</a:t>
            </a:r>
            <a:endParaRPr sz="3000" dirty="0">
              <a:solidFill>
                <a:srgbClr val="FFFF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所對應到的酒種類</a:t>
            </a:r>
            <a:endParaRPr sz="3000" dirty="0">
              <a:solidFill>
                <a:srgbClr val="FFFF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類別分為0,1,2三種標籤</a:t>
            </a:r>
            <a:endParaRPr sz="3000" dirty="0">
              <a:solidFill>
                <a:srgbClr val="FFFF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735E-60AB-44DC-B0A8-DC8AF5BACA8B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16299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8"/>
          <p:cNvSpPr txBox="1">
            <a:spLocks noGrp="1"/>
          </p:cNvSpPr>
          <p:nvPr>
            <p:ph type="body" idx="1"/>
          </p:nvPr>
        </p:nvSpPr>
        <p:spPr>
          <a:xfrm>
            <a:off x="1596000" y="1629000"/>
            <a:ext cx="9000000" cy="3600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50800" marR="101600" lvl="0" indent="0" algn="l" rtl="0">
              <a:lnSpc>
                <a:spcPct val="121429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zh-TW" sz="1800" dirty="0">
                <a:solidFill>
                  <a:srgbClr val="FFFFFF"/>
                </a:solidFill>
                <a:highlight>
                  <a:srgbClr val="274E13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  <a:sym typeface="Arial"/>
              </a:rPr>
              <a:t>wine_data =  wine.data</a:t>
            </a:r>
            <a:br>
              <a:rPr lang="zh-TW" sz="1800" dirty="0">
                <a:solidFill>
                  <a:srgbClr val="FFFFFF"/>
                </a:solidFill>
                <a:highlight>
                  <a:srgbClr val="274E13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  <a:sym typeface="Arial"/>
              </a:rPr>
            </a:br>
            <a:r>
              <a:rPr lang="zh-TW" sz="1800" i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  <a:sym typeface="Arial"/>
              </a:rPr>
              <a:t># 定義資料特徵</a:t>
            </a:r>
            <a:r>
              <a:rPr lang="zh-TW" sz="18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  <a:sym typeface="Arial"/>
              </a:rPr>
              <a:t/>
            </a:r>
            <a:br>
              <a:rPr lang="zh-TW" sz="18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  <a:sym typeface="Arial"/>
              </a:rPr>
            </a:br>
            <a:r>
              <a:rPr lang="zh-TW" sz="1800" dirty="0">
                <a:solidFill>
                  <a:srgbClr val="FFFFFF"/>
                </a:solidFill>
                <a:highlight>
                  <a:srgbClr val="274E13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  <a:sym typeface="Arial"/>
              </a:rPr>
              <a:t>wine_target = wine.target</a:t>
            </a:r>
            <a:r>
              <a:rPr lang="zh-TW" sz="18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  <a:sym typeface="Arial"/>
              </a:rPr>
              <a:t/>
            </a:r>
            <a:br>
              <a:rPr lang="zh-TW" sz="18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  <a:sym typeface="Arial"/>
              </a:rPr>
            </a:br>
            <a:r>
              <a:rPr lang="zh-TW" sz="1800" i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  <a:sym typeface="Arial"/>
              </a:rPr>
              <a:t># 定義資料標籤</a:t>
            </a:r>
            <a:r>
              <a:rPr lang="zh-TW" sz="18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  <a:sym typeface="Arial"/>
              </a:rPr>
              <a:t/>
            </a:r>
            <a:br>
              <a:rPr lang="zh-TW" sz="18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  <a:sym typeface="Arial"/>
              </a:rPr>
            </a:br>
            <a:r>
              <a:rPr lang="zh-TW" sz="1800" i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  <a:sym typeface="Arial"/>
              </a:rPr>
              <a:t># print(pd.DataFrame(wine.data))</a:t>
            </a:r>
            <a:r>
              <a:rPr lang="zh-TW" sz="18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  <a:sym typeface="Arial"/>
              </a:rPr>
              <a:t/>
            </a:r>
            <a:br>
              <a:rPr lang="zh-TW" sz="18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  <a:sym typeface="Arial"/>
              </a:rPr>
            </a:br>
            <a:r>
              <a:rPr lang="zh-TW" sz="1800" i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  <a:sym typeface="Arial"/>
              </a:rPr>
              <a:t># 印出資料特徵查看</a:t>
            </a:r>
            <a:r>
              <a:rPr lang="zh-TW" sz="18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  <a:sym typeface="Arial"/>
              </a:rPr>
              <a:t/>
            </a:r>
            <a:br>
              <a:rPr lang="zh-TW" sz="18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  <a:sym typeface="Arial"/>
              </a:rPr>
            </a:br>
            <a:r>
              <a:rPr lang="zh-TW" sz="1800" i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  <a:sym typeface="Arial"/>
              </a:rPr>
              <a:t># print(pd.DataFrame(wine.target))</a:t>
            </a:r>
            <a:r>
              <a:rPr lang="zh-TW" sz="18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  <a:sym typeface="Arial"/>
              </a:rPr>
              <a:t/>
            </a:r>
            <a:br>
              <a:rPr lang="zh-TW" sz="18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  <a:sym typeface="Arial"/>
              </a:rPr>
            </a:br>
            <a:r>
              <a:rPr lang="zh-TW" sz="1800" i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  <a:sym typeface="Arial"/>
              </a:rPr>
              <a:t># 印出資料標籤查看</a:t>
            </a:r>
            <a:r>
              <a:rPr lang="zh-TW" sz="18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  <a:sym typeface="Arial"/>
              </a:rPr>
              <a:t/>
            </a:r>
            <a:br>
              <a:rPr lang="zh-TW" sz="18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  <a:sym typeface="Arial"/>
              </a:rPr>
            </a:br>
            <a:r>
              <a:rPr lang="zh-TW" sz="1800" dirty="0">
                <a:solidFill>
                  <a:srgbClr val="FFFFFF"/>
                </a:solidFill>
                <a:highlight>
                  <a:srgbClr val="274E13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  <a:sym typeface="Arial"/>
              </a:rPr>
              <a:t>x_train, x_test, y_train, y_test = train_test_split(wine_data, wine_target, test_size = 0.2)</a:t>
            </a:r>
            <a:br>
              <a:rPr lang="zh-TW" sz="1800" dirty="0">
                <a:solidFill>
                  <a:srgbClr val="FFFFFF"/>
                </a:solidFill>
                <a:highlight>
                  <a:srgbClr val="274E13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  <a:sym typeface="Arial"/>
              </a:rPr>
            </a:br>
            <a:r>
              <a:rPr lang="zh-TW" sz="1800" i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  <a:sym typeface="Arial"/>
              </a:rPr>
              <a:t># 使用"train_test_spit"將數據分成訓練和測試兩類,test_size = 0.2,代表測試數據佔20%</a:t>
            </a:r>
            <a:endParaRPr sz="1400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735E-60AB-44DC-B0A8-DC8AF5BACA8B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85019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9"/>
          <p:cNvSpPr txBox="1"/>
          <p:nvPr/>
        </p:nvSpPr>
        <p:spPr>
          <a:xfrm>
            <a:off x="336000" y="1577425"/>
            <a:ext cx="11520000" cy="10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chemeClr val="lt1"/>
                </a:solidFill>
                <a:highlight>
                  <a:srgbClr val="274E13"/>
                </a:highlight>
              </a:rPr>
              <a:t>[1.207e+01, 2.160e+00, 2.170e+00, 2.100e+01, 8.500e+01, 2.600e+00, 2.650e+00, 3.700e-01,</a:t>
            </a:r>
            <a:endParaRPr sz="2000">
              <a:solidFill>
                <a:schemeClr val="lt1"/>
              </a:solidFill>
              <a:highlight>
                <a:srgbClr val="274E13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chemeClr val="lt1"/>
                </a:solidFill>
                <a:highlight>
                  <a:srgbClr val="274E13"/>
                </a:highlight>
              </a:rPr>
              <a:t> 1.350e+00, 2.760e+00, 8.600e-01, 3.280e+00, 3.780e+02]</a:t>
            </a:r>
            <a:endParaRPr sz="2000">
              <a:highlight>
                <a:srgbClr val="274E13"/>
              </a:highlight>
            </a:endParaRPr>
          </a:p>
        </p:txBody>
      </p:sp>
      <p:sp>
        <p:nvSpPr>
          <p:cNvPr id="223" name="Google Shape;223;p29"/>
          <p:cNvSpPr txBox="1"/>
          <p:nvPr/>
        </p:nvSpPr>
        <p:spPr>
          <a:xfrm>
            <a:off x="336000" y="585750"/>
            <a:ext cx="11520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0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將data打印出一列，來查看一下特徵有哪些</a:t>
            </a:r>
            <a:endParaRPr sz="4000" b="1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4" name="Google Shape;224;p29"/>
          <p:cNvSpPr txBox="1"/>
          <p:nvPr/>
        </p:nvSpPr>
        <p:spPr>
          <a:xfrm>
            <a:off x="336000" y="2709000"/>
            <a:ext cx="576000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rgbClr val="FFFFFF"/>
                </a:solidFill>
              </a:rPr>
              <a:t>(1) Alcohol	→	</a:t>
            </a:r>
            <a:r>
              <a:rPr lang="zh-TW" sz="2000">
                <a:solidFill>
                  <a:schemeClr val="lt1"/>
                </a:solidFill>
                <a:highlight>
                  <a:srgbClr val="274E13"/>
                </a:highlight>
              </a:rPr>
              <a:t>1.207e+01</a:t>
            </a:r>
            <a:r>
              <a:rPr lang="zh-TW" sz="1600">
                <a:solidFill>
                  <a:srgbClr val="FFFFFF"/>
                </a:solidFill>
              </a:rPr>
              <a:t/>
            </a:r>
            <a:br>
              <a:rPr lang="zh-TW" sz="1600">
                <a:solidFill>
                  <a:srgbClr val="FFFFFF"/>
                </a:solidFill>
              </a:rPr>
            </a:br>
            <a:r>
              <a:rPr lang="zh-TW" sz="1600">
                <a:solidFill>
                  <a:srgbClr val="FFFFFF"/>
                </a:solidFill>
              </a:rPr>
              <a:t>(3) Ash 	→	</a:t>
            </a:r>
            <a:r>
              <a:rPr lang="zh-TW" sz="2000">
                <a:solidFill>
                  <a:schemeClr val="lt1"/>
                </a:solidFill>
                <a:highlight>
                  <a:srgbClr val="274E13"/>
                </a:highlight>
              </a:rPr>
              <a:t>2.170e+00</a:t>
            </a:r>
            <a:r>
              <a:rPr lang="zh-TW" sz="1600">
                <a:solidFill>
                  <a:srgbClr val="FFFFFF"/>
                </a:solidFill>
              </a:rPr>
              <a:t/>
            </a:r>
            <a:br>
              <a:rPr lang="zh-TW" sz="1600">
                <a:solidFill>
                  <a:srgbClr val="FFFFFF"/>
                </a:solidFill>
              </a:rPr>
            </a:br>
            <a:r>
              <a:rPr lang="zh-TW" sz="1600">
                <a:solidFill>
                  <a:srgbClr val="FFFFFF"/>
                </a:solidFill>
              </a:rPr>
              <a:t>(5) Magnesium 	→	</a:t>
            </a:r>
            <a:r>
              <a:rPr lang="zh-TW" sz="2000">
                <a:solidFill>
                  <a:schemeClr val="lt1"/>
                </a:solidFill>
                <a:highlight>
                  <a:srgbClr val="274E13"/>
                </a:highlight>
              </a:rPr>
              <a:t>8.500e+01</a:t>
            </a:r>
            <a:r>
              <a:rPr lang="zh-TW" sz="1600">
                <a:solidFill>
                  <a:srgbClr val="FFFFFF"/>
                </a:solidFill>
              </a:rPr>
              <a:t/>
            </a:r>
            <a:br>
              <a:rPr lang="zh-TW" sz="1600">
                <a:solidFill>
                  <a:srgbClr val="FFFFFF"/>
                </a:solidFill>
              </a:rPr>
            </a:br>
            <a:r>
              <a:rPr lang="zh-TW" sz="1600">
                <a:solidFill>
                  <a:srgbClr val="FFFFFF"/>
                </a:solidFill>
              </a:rPr>
              <a:t>(7) Flavanoids 	→	</a:t>
            </a:r>
            <a:r>
              <a:rPr lang="zh-TW" sz="2000">
                <a:solidFill>
                  <a:schemeClr val="lt1"/>
                </a:solidFill>
                <a:highlight>
                  <a:srgbClr val="274E13"/>
                </a:highlight>
              </a:rPr>
              <a:t>2.650e+00</a:t>
            </a:r>
            <a:r>
              <a:rPr lang="zh-TW" sz="1600">
                <a:solidFill>
                  <a:srgbClr val="FFFFFF"/>
                </a:solidFill>
              </a:rPr>
              <a:t/>
            </a:r>
            <a:br>
              <a:rPr lang="zh-TW" sz="1600">
                <a:solidFill>
                  <a:srgbClr val="FFFFFF"/>
                </a:solidFill>
              </a:rPr>
            </a:br>
            <a:r>
              <a:rPr lang="zh-TW" sz="1600">
                <a:solidFill>
                  <a:srgbClr val="FFFFFF"/>
                </a:solidFill>
              </a:rPr>
              <a:t>(9) Proanthocyanins 	→	</a:t>
            </a:r>
            <a:r>
              <a:rPr lang="zh-TW" sz="2000">
                <a:solidFill>
                  <a:schemeClr val="lt1"/>
                </a:solidFill>
                <a:highlight>
                  <a:srgbClr val="274E13"/>
                </a:highlight>
              </a:rPr>
              <a:t>1.350e+00</a:t>
            </a:r>
            <a:r>
              <a:rPr lang="zh-TW" sz="1600">
                <a:solidFill>
                  <a:srgbClr val="FFFFFF"/>
                </a:solidFill>
              </a:rPr>
              <a:t/>
            </a:r>
            <a:br>
              <a:rPr lang="zh-TW" sz="1600">
                <a:solidFill>
                  <a:srgbClr val="FFFFFF"/>
                </a:solidFill>
              </a:rPr>
            </a:br>
            <a:r>
              <a:rPr lang="zh-TW" sz="1600">
                <a:solidFill>
                  <a:srgbClr val="FFFFFF"/>
                </a:solidFill>
              </a:rPr>
              <a:t>(11)Hue 	→	</a:t>
            </a:r>
            <a:r>
              <a:rPr lang="zh-TW" sz="2000">
                <a:solidFill>
                  <a:schemeClr val="lt1"/>
                </a:solidFill>
                <a:highlight>
                  <a:srgbClr val="274E13"/>
                </a:highlight>
              </a:rPr>
              <a:t>8.600e-01</a:t>
            </a:r>
            <a:r>
              <a:rPr lang="zh-TW" sz="1600">
                <a:solidFill>
                  <a:srgbClr val="FFFFFF"/>
                </a:solidFill>
              </a:rPr>
              <a:t/>
            </a:r>
            <a:br>
              <a:rPr lang="zh-TW" sz="1600">
                <a:solidFill>
                  <a:srgbClr val="FFFFFF"/>
                </a:solidFill>
              </a:rPr>
            </a:br>
            <a:r>
              <a:rPr lang="zh-TW" sz="1600">
                <a:solidFill>
                  <a:srgbClr val="FFFFFF"/>
                </a:solidFill>
              </a:rPr>
              <a:t>(13)Proline	→	</a:t>
            </a:r>
            <a:r>
              <a:rPr lang="zh-TW" sz="2000">
                <a:solidFill>
                  <a:schemeClr val="lt1"/>
                </a:solidFill>
                <a:highlight>
                  <a:srgbClr val="274E13"/>
                </a:highlight>
              </a:rPr>
              <a:t>3.780e+02</a:t>
            </a:r>
            <a:endParaRPr sz="1600">
              <a:solidFill>
                <a:srgbClr val="FFFFFF"/>
              </a:solidFill>
            </a:endParaRPr>
          </a:p>
        </p:txBody>
      </p:sp>
      <p:sp>
        <p:nvSpPr>
          <p:cNvPr id="225" name="Google Shape;225;p29"/>
          <p:cNvSpPr txBox="1"/>
          <p:nvPr/>
        </p:nvSpPr>
        <p:spPr>
          <a:xfrm>
            <a:off x="6096000" y="2709000"/>
            <a:ext cx="576000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 dirty="0">
                <a:solidFill>
                  <a:srgbClr val="FFFFFF"/>
                </a:solidFill>
              </a:rPr>
              <a:t>(2) Malic acid	→	</a:t>
            </a:r>
            <a:r>
              <a:rPr lang="zh-TW" sz="2000" dirty="0">
                <a:solidFill>
                  <a:schemeClr val="lt1"/>
                </a:solidFill>
                <a:highlight>
                  <a:srgbClr val="274E13"/>
                </a:highlight>
              </a:rPr>
              <a:t>2.160e+00</a:t>
            </a:r>
            <a:r>
              <a:rPr lang="zh-TW" sz="1600" dirty="0">
                <a:solidFill>
                  <a:srgbClr val="FFFFFF"/>
                </a:solidFill>
              </a:rPr>
              <a:t/>
            </a:r>
            <a:br>
              <a:rPr lang="zh-TW" sz="1600" dirty="0">
                <a:solidFill>
                  <a:srgbClr val="FFFFFF"/>
                </a:solidFill>
              </a:rPr>
            </a:br>
            <a:r>
              <a:rPr lang="zh-TW" sz="1600" dirty="0">
                <a:solidFill>
                  <a:srgbClr val="FFFFFF"/>
                </a:solidFill>
              </a:rPr>
              <a:t>(4) Alcalinity of ash 	→	</a:t>
            </a:r>
            <a:r>
              <a:rPr lang="zh-TW" sz="2000" dirty="0">
                <a:solidFill>
                  <a:schemeClr val="lt1"/>
                </a:solidFill>
                <a:highlight>
                  <a:srgbClr val="274E13"/>
                </a:highlight>
              </a:rPr>
              <a:t>2.100e+01</a:t>
            </a:r>
            <a:r>
              <a:rPr lang="zh-TW" sz="1600" dirty="0">
                <a:solidFill>
                  <a:srgbClr val="FFFFFF"/>
                </a:solidFill>
              </a:rPr>
              <a:t/>
            </a:r>
            <a:br>
              <a:rPr lang="zh-TW" sz="1600" dirty="0">
                <a:solidFill>
                  <a:srgbClr val="FFFFFF"/>
                </a:solidFill>
              </a:rPr>
            </a:br>
            <a:r>
              <a:rPr lang="zh-TW" sz="1600" dirty="0">
                <a:solidFill>
                  <a:srgbClr val="FFFFFF"/>
                </a:solidFill>
              </a:rPr>
              <a:t>(6) Total phenols 	→	</a:t>
            </a:r>
            <a:r>
              <a:rPr lang="zh-TW" sz="2000" dirty="0">
                <a:solidFill>
                  <a:schemeClr val="lt1"/>
                </a:solidFill>
                <a:highlight>
                  <a:srgbClr val="274E13"/>
                </a:highlight>
              </a:rPr>
              <a:t>2.600e+00</a:t>
            </a:r>
            <a:r>
              <a:rPr lang="zh-TW" sz="1600" dirty="0">
                <a:solidFill>
                  <a:srgbClr val="FFFFFF"/>
                </a:solidFill>
              </a:rPr>
              <a:t/>
            </a:r>
            <a:br>
              <a:rPr lang="zh-TW" sz="1600" dirty="0">
                <a:solidFill>
                  <a:srgbClr val="FFFFFF"/>
                </a:solidFill>
              </a:rPr>
            </a:br>
            <a:r>
              <a:rPr lang="zh-TW" sz="1600" dirty="0">
                <a:solidFill>
                  <a:srgbClr val="FFFFFF"/>
                </a:solidFill>
              </a:rPr>
              <a:t>(8) Nonflavanoid phenols 	→	</a:t>
            </a:r>
            <a:r>
              <a:rPr lang="zh-TW" sz="2000" dirty="0">
                <a:solidFill>
                  <a:schemeClr val="lt1"/>
                </a:solidFill>
                <a:highlight>
                  <a:srgbClr val="274E13"/>
                </a:highlight>
              </a:rPr>
              <a:t>3.700e-01</a:t>
            </a:r>
            <a:r>
              <a:rPr lang="zh-TW" sz="1600" dirty="0">
                <a:solidFill>
                  <a:srgbClr val="FFFFFF"/>
                </a:solidFill>
              </a:rPr>
              <a:t/>
            </a:r>
            <a:br>
              <a:rPr lang="zh-TW" sz="1600" dirty="0">
                <a:solidFill>
                  <a:srgbClr val="FFFFFF"/>
                </a:solidFill>
              </a:rPr>
            </a:br>
            <a:r>
              <a:rPr lang="zh-TW" sz="1600" dirty="0">
                <a:solidFill>
                  <a:srgbClr val="FFFFFF"/>
                </a:solidFill>
              </a:rPr>
              <a:t>(10)Color intensity 	→	</a:t>
            </a:r>
            <a:r>
              <a:rPr lang="zh-TW" sz="2000" dirty="0">
                <a:solidFill>
                  <a:schemeClr val="lt1"/>
                </a:solidFill>
                <a:highlight>
                  <a:srgbClr val="274E13"/>
                </a:highlight>
              </a:rPr>
              <a:t>2.760e+00</a:t>
            </a:r>
            <a:r>
              <a:rPr lang="zh-TW" sz="1600" dirty="0">
                <a:solidFill>
                  <a:srgbClr val="FFFFFF"/>
                </a:solidFill>
              </a:rPr>
              <a:t/>
            </a:r>
            <a:br>
              <a:rPr lang="zh-TW" sz="1600" dirty="0">
                <a:solidFill>
                  <a:srgbClr val="FFFFFF"/>
                </a:solidFill>
              </a:rPr>
            </a:br>
            <a:r>
              <a:rPr lang="zh-TW" sz="1600" dirty="0">
                <a:solidFill>
                  <a:srgbClr val="FFFFFF"/>
                </a:solidFill>
              </a:rPr>
              <a:t>(12)OD280/OD315 of diluted wines </a:t>
            </a:r>
            <a:r>
              <a:rPr lang="zh-TW" sz="1600" dirty="0" smtClean="0">
                <a:solidFill>
                  <a:srgbClr val="FFFFFF"/>
                </a:solidFill>
              </a:rPr>
              <a:t>→</a:t>
            </a:r>
            <a:r>
              <a:rPr lang="zh-TW" sz="1600" dirty="0">
                <a:solidFill>
                  <a:srgbClr val="FFFFFF"/>
                </a:solidFill>
              </a:rPr>
              <a:t>	</a:t>
            </a:r>
            <a:r>
              <a:rPr lang="zh-TW" sz="2000" dirty="0">
                <a:solidFill>
                  <a:schemeClr val="lt1"/>
                </a:solidFill>
                <a:highlight>
                  <a:srgbClr val="274E13"/>
                </a:highlight>
              </a:rPr>
              <a:t>3.280e+00</a:t>
            </a:r>
            <a:endParaRPr sz="1600" dirty="0">
              <a:solidFill>
                <a:srgbClr val="FFFFFF"/>
              </a:solidFill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735E-60AB-44DC-B0A8-DC8AF5BACA8B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07891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0"/>
          <p:cNvSpPr txBox="1"/>
          <p:nvPr/>
        </p:nvSpPr>
        <p:spPr>
          <a:xfrm>
            <a:off x="2496000" y="1449000"/>
            <a:ext cx="7200000" cy="54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rgbClr val="FFFFFF"/>
                </a:solidFill>
              </a:rPr>
              <a:t>print('x_test:測試用特徵')</a:t>
            </a:r>
            <a:endParaRPr sz="24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rgbClr val="FFFFFF"/>
                </a:solidFill>
              </a:rPr>
              <a:t>print(x_test)</a:t>
            </a:r>
            <a:endParaRPr sz="24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rgbClr val="FFFFFF"/>
                </a:solidFill>
              </a:rPr>
              <a:t>print('----------------------------------------------------------')</a:t>
            </a:r>
            <a:endParaRPr sz="24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rgbClr val="FFFFFF"/>
                </a:solidFill>
              </a:rPr>
              <a:t>print('x_train:訓練用特徵')</a:t>
            </a:r>
            <a:endParaRPr sz="24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rgbClr val="FFFFFF"/>
                </a:solidFill>
              </a:rPr>
              <a:t>print(x_train)</a:t>
            </a:r>
            <a:endParaRPr sz="24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rgbClr val="FFFFFF"/>
                </a:solidFill>
              </a:rPr>
              <a:t>print('----------------------------------------------------------')</a:t>
            </a:r>
            <a:endParaRPr sz="24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rgbClr val="FFFFFF"/>
                </a:solidFill>
              </a:rPr>
              <a:t>print('y_test:測試用標籤')</a:t>
            </a:r>
            <a:endParaRPr sz="24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rgbClr val="FFFFFF"/>
                </a:solidFill>
              </a:rPr>
              <a:t>print(y_test)</a:t>
            </a:r>
            <a:endParaRPr sz="24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rgbClr val="FFFFFF"/>
                </a:solidFill>
              </a:rPr>
              <a:t>print('----------------------------------------------------------')</a:t>
            </a:r>
            <a:endParaRPr sz="24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rgbClr val="FFFFFF"/>
                </a:solidFill>
              </a:rPr>
              <a:t>print('y_train:訓練用標籤')</a:t>
            </a:r>
            <a:endParaRPr sz="24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rgbClr val="FFFFFF"/>
                </a:solidFill>
              </a:rPr>
              <a:t>print(y_train)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233" name="Google Shape;233;p30"/>
          <p:cNvSpPr txBox="1"/>
          <p:nvPr/>
        </p:nvSpPr>
        <p:spPr>
          <a:xfrm>
            <a:off x="2023650" y="433950"/>
            <a:ext cx="8144700" cy="9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000" b="1" dirty="0">
                <a:solidFill>
                  <a:srgbClr val="FFFFFF"/>
                </a:solidFill>
                <a:highlight>
                  <a:srgbClr val="274E13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查看訓練及測試資料集數據</a:t>
            </a:r>
            <a:endParaRPr sz="4000" b="1" dirty="0">
              <a:solidFill>
                <a:srgbClr val="FFFFFF"/>
              </a:solidFill>
              <a:highlight>
                <a:srgbClr val="274E13"/>
              </a:highligh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735E-60AB-44DC-B0A8-DC8AF5BACA8B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80761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1"/>
          <p:cNvSpPr txBox="1"/>
          <p:nvPr/>
        </p:nvSpPr>
        <p:spPr>
          <a:xfrm>
            <a:off x="696000" y="-91101"/>
            <a:ext cx="6388381" cy="72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 dirty="0">
                <a:solidFill>
                  <a:srgbClr val="FFFFFF"/>
                </a:solidFill>
              </a:rPr>
              <a:t>x_test:測試用特徵</a:t>
            </a:r>
            <a:br>
              <a:rPr lang="zh-TW" sz="1300" dirty="0">
                <a:solidFill>
                  <a:srgbClr val="FFFFFF"/>
                </a:solidFill>
              </a:rPr>
            </a:br>
            <a:r>
              <a:rPr lang="zh-TW" sz="1300" dirty="0">
                <a:solidFill>
                  <a:srgbClr val="FFFFFF"/>
                </a:solidFill>
              </a:rPr>
              <a:t>[[1.207e+01 2.160e+00 2.170e+00 2.100e+01 8.500e+01 2.600e+00 2.650e+00</a:t>
            </a:r>
            <a:br>
              <a:rPr lang="zh-TW" sz="1300" dirty="0">
                <a:solidFill>
                  <a:srgbClr val="FFFFFF"/>
                </a:solidFill>
              </a:rPr>
            </a:br>
            <a:r>
              <a:rPr lang="zh-TW" sz="1300" dirty="0">
                <a:solidFill>
                  <a:srgbClr val="FFFFFF"/>
                </a:solidFill>
              </a:rPr>
              <a:t>  3.700e-01 1.350e+00 2.760e+00 8.600e-01 3.280e+00 3.780e+02]</a:t>
            </a:r>
            <a:br>
              <a:rPr lang="zh-TW" sz="1300" dirty="0">
                <a:solidFill>
                  <a:srgbClr val="FFFFFF"/>
                </a:solidFill>
              </a:rPr>
            </a:br>
            <a:r>
              <a:rPr lang="zh-TW" sz="1300" dirty="0">
                <a:solidFill>
                  <a:srgbClr val="FFFFFF"/>
                </a:solidFill>
              </a:rPr>
              <a:t> [1.382e+01 1.750e+00 2.420e+00 1.400e+01 1.110e+02 3.880e+00 3.740e+00</a:t>
            </a:r>
            <a:br>
              <a:rPr lang="zh-TW" sz="1300" dirty="0">
                <a:solidFill>
                  <a:srgbClr val="FFFFFF"/>
                </a:solidFill>
              </a:rPr>
            </a:br>
            <a:r>
              <a:rPr lang="zh-TW" sz="1300" dirty="0">
                <a:solidFill>
                  <a:srgbClr val="FFFFFF"/>
                </a:solidFill>
              </a:rPr>
              <a:t>  3.200e-01 1.870e+00 7.050e+00 1.010e+00 3.260e+00 1.190e+03]</a:t>
            </a:r>
            <a:br>
              <a:rPr lang="zh-TW" sz="1300" dirty="0">
                <a:solidFill>
                  <a:srgbClr val="FFFFFF"/>
                </a:solidFill>
              </a:rPr>
            </a:br>
            <a:r>
              <a:rPr lang="zh-TW" sz="1300" dirty="0">
                <a:solidFill>
                  <a:srgbClr val="FFFFFF"/>
                </a:solidFill>
              </a:rPr>
              <a:t> [1.369e+01 3.260e+00 2.540e+00 2.000e+01 1.070e+02 1.830e+00 5.600e-01</a:t>
            </a:r>
            <a:br>
              <a:rPr lang="zh-TW" sz="1300" dirty="0">
                <a:solidFill>
                  <a:srgbClr val="FFFFFF"/>
                </a:solidFill>
              </a:rPr>
            </a:br>
            <a:r>
              <a:rPr lang="zh-TW" sz="1300" dirty="0">
                <a:solidFill>
                  <a:srgbClr val="FFFFFF"/>
                </a:solidFill>
              </a:rPr>
              <a:t>  5.000e-01 8.000e-01 5.880e+00 9.600e-01 1.820e+00 6.800e+02]</a:t>
            </a:r>
            <a:br>
              <a:rPr lang="zh-TW" sz="1300" dirty="0">
                <a:solidFill>
                  <a:srgbClr val="FFFFFF"/>
                </a:solidFill>
              </a:rPr>
            </a:br>
            <a:r>
              <a:rPr lang="zh-TW" sz="1300" dirty="0">
                <a:solidFill>
                  <a:srgbClr val="FFFFFF"/>
                </a:solidFill>
              </a:rPr>
              <a:t> [1.141e+01 7.400e-01 2.500e+00 2.100e+01 8.800e+01 2.480e+00 2.010e+00</a:t>
            </a:r>
            <a:br>
              <a:rPr lang="zh-TW" sz="1300" dirty="0">
                <a:solidFill>
                  <a:srgbClr val="FFFFFF"/>
                </a:solidFill>
              </a:rPr>
            </a:br>
            <a:r>
              <a:rPr lang="zh-TW" sz="1300" dirty="0">
                <a:solidFill>
                  <a:srgbClr val="FFFFFF"/>
                </a:solidFill>
              </a:rPr>
              <a:t>  4.200e-01 1.440e+00 3.080e+00 1.100e+00 2.310e+00 4.340e+02]</a:t>
            </a:r>
            <a:br>
              <a:rPr lang="zh-TW" sz="1300" dirty="0">
                <a:solidFill>
                  <a:srgbClr val="FFFFFF"/>
                </a:solidFill>
              </a:rPr>
            </a:br>
            <a:r>
              <a:rPr lang="zh-TW" sz="1300" dirty="0">
                <a:solidFill>
                  <a:srgbClr val="FFFFFF"/>
                </a:solidFill>
              </a:rPr>
              <a:t> [1.182e+01 1.720e+00 1.880e+00 1.950e+01 8.600e+01 2.500e+00 1.640e+00</a:t>
            </a:r>
            <a:br>
              <a:rPr lang="zh-TW" sz="1300" dirty="0">
                <a:solidFill>
                  <a:srgbClr val="FFFFFF"/>
                </a:solidFill>
              </a:rPr>
            </a:br>
            <a:r>
              <a:rPr lang="zh-TW" sz="1300" dirty="0">
                <a:solidFill>
                  <a:srgbClr val="FFFFFF"/>
                </a:solidFill>
              </a:rPr>
              <a:t>  3.700e-01 1.420e+00 2.060e+00 9.400e-01 2.440e+00 4.150e+02]]</a:t>
            </a:r>
            <a:br>
              <a:rPr lang="zh-TW" sz="1300" dirty="0">
                <a:solidFill>
                  <a:srgbClr val="FFFFFF"/>
                </a:solidFill>
              </a:rPr>
            </a:br>
            <a:r>
              <a:rPr lang="zh-TW" sz="1300" dirty="0">
                <a:solidFill>
                  <a:srgbClr val="FFFFFF"/>
                </a:solidFill>
              </a:rPr>
              <a:t>----------------------------------------------------------</a:t>
            </a:r>
            <a:br>
              <a:rPr lang="zh-TW" sz="1300" dirty="0">
                <a:solidFill>
                  <a:srgbClr val="FFFFFF"/>
                </a:solidFill>
              </a:rPr>
            </a:br>
            <a:r>
              <a:rPr lang="zh-TW" sz="1300" dirty="0">
                <a:solidFill>
                  <a:srgbClr val="FFFFFF"/>
                </a:solidFill>
              </a:rPr>
              <a:t>x_train:訓練用特徵</a:t>
            </a:r>
            <a:br>
              <a:rPr lang="zh-TW" sz="1300" dirty="0">
                <a:solidFill>
                  <a:srgbClr val="FFFFFF"/>
                </a:solidFill>
              </a:rPr>
            </a:br>
            <a:r>
              <a:rPr lang="zh-TW" sz="1300" dirty="0">
                <a:solidFill>
                  <a:srgbClr val="FFFFFF"/>
                </a:solidFill>
              </a:rPr>
              <a:t>[[1.358e+01 1.660e+00 2.360e+00 ... 1.090e+00 2.880e+00 1.515e+03]</a:t>
            </a:r>
            <a:br>
              <a:rPr lang="zh-TW" sz="1300" dirty="0">
                <a:solidFill>
                  <a:srgbClr val="FFFFFF"/>
                </a:solidFill>
              </a:rPr>
            </a:br>
            <a:r>
              <a:rPr lang="zh-TW" sz="1300" dirty="0">
                <a:solidFill>
                  <a:srgbClr val="FFFFFF"/>
                </a:solidFill>
              </a:rPr>
              <a:t> [1.406e+01 2.150e+00 2.610e+00 ... 1.060e+00 3.580e+00 1.295e+03]</a:t>
            </a:r>
            <a:br>
              <a:rPr lang="zh-TW" sz="1300" dirty="0">
                <a:solidFill>
                  <a:srgbClr val="FFFFFF"/>
                </a:solidFill>
              </a:rPr>
            </a:br>
            <a:r>
              <a:rPr lang="zh-TW" sz="1300" dirty="0">
                <a:solidFill>
                  <a:srgbClr val="FFFFFF"/>
                </a:solidFill>
              </a:rPr>
              <a:t> [1.243e+01 1.530e+00 2.290e+00 ... 6.900e-01 2.840e+00 3.520e+02]</a:t>
            </a:r>
            <a:br>
              <a:rPr lang="zh-TW" sz="1300" dirty="0">
                <a:solidFill>
                  <a:srgbClr val="FFFFFF"/>
                </a:solidFill>
              </a:rPr>
            </a:br>
            <a:r>
              <a:rPr lang="zh-TW" sz="1300" dirty="0">
                <a:solidFill>
                  <a:srgbClr val="FFFFFF"/>
                </a:solidFill>
              </a:rPr>
              <a:t> ...</a:t>
            </a:r>
            <a:br>
              <a:rPr lang="zh-TW" sz="1300" dirty="0">
                <a:solidFill>
                  <a:srgbClr val="FFFFFF"/>
                </a:solidFill>
              </a:rPr>
            </a:br>
            <a:r>
              <a:rPr lang="zh-TW" sz="1300" dirty="0">
                <a:solidFill>
                  <a:srgbClr val="FFFFFF"/>
                </a:solidFill>
              </a:rPr>
              <a:t> [1.216e+01 1.610e+00 2.310e+00 ... 1.330e+00 2.260e+00 4.950e+02]</a:t>
            </a:r>
            <a:br>
              <a:rPr lang="zh-TW" sz="1300" dirty="0">
                <a:solidFill>
                  <a:srgbClr val="FFFFFF"/>
                </a:solidFill>
              </a:rPr>
            </a:br>
            <a:r>
              <a:rPr lang="zh-TW" sz="1300" dirty="0">
                <a:solidFill>
                  <a:srgbClr val="FFFFFF"/>
                </a:solidFill>
              </a:rPr>
              <a:t> [1.200e+01 3.430e+00 2.000e+00 ... 9.300e-01 3.050e+00 5.640e+02]</a:t>
            </a:r>
            <a:br>
              <a:rPr lang="zh-TW" sz="1300" dirty="0">
                <a:solidFill>
                  <a:srgbClr val="FFFFFF"/>
                </a:solidFill>
              </a:rPr>
            </a:br>
            <a:r>
              <a:rPr lang="zh-TW" sz="1300" dirty="0">
                <a:solidFill>
                  <a:srgbClr val="FFFFFF"/>
                </a:solidFill>
              </a:rPr>
              <a:t> [1.182e+01 1.470e+00 1.990e+00 ... 9.500e-01 3.330e+00 4.950e+02]]</a:t>
            </a:r>
            <a:br>
              <a:rPr lang="zh-TW" sz="1300" dirty="0">
                <a:solidFill>
                  <a:srgbClr val="FFFFFF"/>
                </a:solidFill>
              </a:rPr>
            </a:br>
            <a:r>
              <a:rPr lang="zh-TW" sz="1300" dirty="0">
                <a:solidFill>
                  <a:srgbClr val="FFFFFF"/>
                </a:solidFill>
              </a:rPr>
              <a:t>----------------------------------------------------------</a:t>
            </a:r>
            <a:br>
              <a:rPr lang="zh-TW" sz="1300" dirty="0">
                <a:solidFill>
                  <a:srgbClr val="FFFFFF"/>
                </a:solidFill>
              </a:rPr>
            </a:br>
            <a:r>
              <a:rPr lang="zh-TW" sz="1300" dirty="0">
                <a:solidFill>
                  <a:srgbClr val="FFFFFF"/>
                </a:solidFill>
              </a:rPr>
              <a:t>y_test:測試用標籤</a:t>
            </a:r>
            <a:br>
              <a:rPr lang="zh-TW" sz="1300" dirty="0">
                <a:solidFill>
                  <a:srgbClr val="FFFFFF"/>
                </a:solidFill>
              </a:rPr>
            </a:br>
            <a:r>
              <a:rPr lang="zh-TW" sz="1300" dirty="0">
                <a:solidFill>
                  <a:srgbClr val="FFFFFF"/>
                </a:solidFill>
              </a:rPr>
              <a:t>[1 0 2 1 1 0 1 1 1 2 1 2 0 1 1 2 2 2 0 1 1 0 2 2 1 0 0 1 2 1 2 2 0 1 1 0]</a:t>
            </a:r>
            <a:br>
              <a:rPr lang="zh-TW" sz="1300" dirty="0">
                <a:solidFill>
                  <a:srgbClr val="FFFFFF"/>
                </a:solidFill>
              </a:rPr>
            </a:br>
            <a:r>
              <a:rPr lang="zh-TW" sz="1300" dirty="0">
                <a:solidFill>
                  <a:srgbClr val="FFFFFF"/>
                </a:solidFill>
              </a:rPr>
              <a:t>----------------------------------------------------------</a:t>
            </a:r>
            <a:br>
              <a:rPr lang="zh-TW" sz="1300" dirty="0">
                <a:solidFill>
                  <a:srgbClr val="FFFFFF"/>
                </a:solidFill>
              </a:rPr>
            </a:br>
            <a:r>
              <a:rPr lang="zh-TW" sz="1300" dirty="0">
                <a:solidFill>
                  <a:srgbClr val="FFFFFF"/>
                </a:solidFill>
              </a:rPr>
              <a:t>y_train:訓練用標籤</a:t>
            </a:r>
            <a:br>
              <a:rPr lang="zh-TW" sz="1300" dirty="0">
                <a:solidFill>
                  <a:srgbClr val="FFFFFF"/>
                </a:solidFill>
              </a:rPr>
            </a:br>
            <a:r>
              <a:rPr lang="zh-TW" sz="1300" dirty="0">
                <a:solidFill>
                  <a:srgbClr val="FFFFFF"/>
                </a:solidFill>
              </a:rPr>
              <a:t>[0 0 1 0 1 2 0 1 0 0 1 1 1 0 1 1 0 0 0 0 0 0 2 2 2 2 2 0 2 0 1 1 2 1 0 0 2</a:t>
            </a:r>
            <a:br>
              <a:rPr lang="zh-TW" sz="1300" dirty="0">
                <a:solidFill>
                  <a:srgbClr val="FFFFFF"/>
                </a:solidFill>
              </a:rPr>
            </a:br>
            <a:r>
              <a:rPr lang="zh-TW" sz="1300" dirty="0">
                <a:solidFill>
                  <a:srgbClr val="FFFFFF"/>
                </a:solidFill>
              </a:rPr>
              <a:t> 1 1 0 1 2 0 2 0 2 2 1 0 1 1 2 1 0 1 0 1 1 0 0 1 0 2 2 2 1 1 2 1 2 0 1 1 1</a:t>
            </a:r>
            <a:br>
              <a:rPr lang="zh-TW" sz="1300" dirty="0">
                <a:solidFill>
                  <a:srgbClr val="FFFFFF"/>
                </a:solidFill>
              </a:rPr>
            </a:br>
            <a:r>
              <a:rPr lang="zh-TW" sz="1300" dirty="0">
                <a:solidFill>
                  <a:srgbClr val="FFFFFF"/>
                </a:solidFill>
              </a:rPr>
              <a:t> 1 0 0 1 0 0 1 1 2 1 2 0 2 1 0 2 2 1 1 1 1 2 0 0 2 1 2 1 2 1 0 0 1 1 1 0 1</a:t>
            </a:r>
            <a:br>
              <a:rPr lang="zh-TW" sz="1300" dirty="0">
                <a:solidFill>
                  <a:srgbClr val="FFFFFF"/>
                </a:solidFill>
              </a:rPr>
            </a:br>
            <a:r>
              <a:rPr lang="zh-TW" sz="1300" dirty="0">
                <a:solidFill>
                  <a:srgbClr val="FFFFFF"/>
                </a:solidFill>
              </a:rPr>
              <a:t> 1 1 0 0 0 1 2 0 0 1 2 2 0 0 2 1 2 0 2 1 0 2 1 0 0 2 0 2 1 1 1]</a:t>
            </a:r>
            <a:endParaRPr sz="1300" dirty="0">
              <a:solidFill>
                <a:srgbClr val="FFFFFF"/>
              </a:solidFill>
            </a:endParaRPr>
          </a:p>
        </p:txBody>
      </p:sp>
      <p:sp>
        <p:nvSpPr>
          <p:cNvPr id="241" name="Google Shape;241;p31"/>
          <p:cNvSpPr txBox="1"/>
          <p:nvPr/>
        </p:nvSpPr>
        <p:spPr>
          <a:xfrm>
            <a:off x="7423650" y="433950"/>
            <a:ext cx="8144700" cy="9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← 20%特徵</a:t>
            </a:r>
            <a:endParaRPr sz="3000">
              <a:solidFill>
                <a:srgbClr val="FFFF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(因數據過多只打印出5組)</a:t>
            </a:r>
            <a:endParaRPr sz="3000">
              <a:solidFill>
                <a:srgbClr val="FFFF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42" name="Google Shape;242;p31"/>
          <p:cNvSpPr txBox="1"/>
          <p:nvPr/>
        </p:nvSpPr>
        <p:spPr>
          <a:xfrm>
            <a:off x="7423650" y="2953950"/>
            <a:ext cx="8144700" cy="9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← 80%特徵</a:t>
            </a:r>
            <a:endParaRPr sz="3000">
              <a:solidFill>
                <a:srgbClr val="FFFF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43" name="Google Shape;243;p31"/>
          <p:cNvSpPr txBox="1"/>
          <p:nvPr/>
        </p:nvSpPr>
        <p:spPr>
          <a:xfrm>
            <a:off x="7423650" y="4573950"/>
            <a:ext cx="8144700" cy="9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← 20%標籤</a:t>
            </a:r>
            <a:endParaRPr sz="3000">
              <a:solidFill>
                <a:srgbClr val="FFFF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44" name="Google Shape;244;p31"/>
          <p:cNvSpPr txBox="1"/>
          <p:nvPr/>
        </p:nvSpPr>
        <p:spPr>
          <a:xfrm>
            <a:off x="7423650" y="5473950"/>
            <a:ext cx="8144700" cy="9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← 80%標籤</a:t>
            </a:r>
            <a:endParaRPr sz="3000" dirty="0">
              <a:solidFill>
                <a:srgbClr val="FFFF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735E-60AB-44DC-B0A8-DC8AF5BACA8B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3236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2"/>
          <p:cNvSpPr txBox="1">
            <a:spLocks noGrp="1"/>
          </p:cNvSpPr>
          <p:nvPr>
            <p:ph type="title"/>
          </p:nvPr>
        </p:nvSpPr>
        <p:spPr>
          <a:xfrm>
            <a:off x="720000" y="360000"/>
            <a:ext cx="10131300" cy="1468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KNN-曼哈頓距離分類器</a:t>
            </a:r>
            <a:endParaRPr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52" name="Google Shape;252;p32"/>
          <p:cNvPicPr preferRelativeResize="0"/>
          <p:nvPr/>
        </p:nvPicPr>
        <p:blipFill rotWithShape="1">
          <a:blip r:embed="rId3">
            <a:alphaModFix/>
          </a:blip>
          <a:srcRect l="23791" t="45235" r="21715" b="28478"/>
          <a:stretch/>
        </p:blipFill>
        <p:spPr>
          <a:xfrm>
            <a:off x="336000" y="2160000"/>
            <a:ext cx="11520000" cy="3111580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32"/>
          <p:cNvSpPr txBox="1"/>
          <p:nvPr/>
        </p:nvSpPr>
        <p:spPr>
          <a:xfrm>
            <a:off x="9852575" y="4578575"/>
            <a:ext cx="2193300" cy="9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/>
              <a:t>← 下方為預測結果</a:t>
            </a:r>
            <a:endParaRPr sz="160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735E-60AB-44DC-B0A8-DC8AF5BACA8B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32674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3"/>
          <p:cNvSpPr txBox="1">
            <a:spLocks noGrp="1"/>
          </p:cNvSpPr>
          <p:nvPr>
            <p:ph type="title"/>
          </p:nvPr>
        </p:nvSpPr>
        <p:spPr>
          <a:xfrm>
            <a:off x="720000" y="360000"/>
            <a:ext cx="10131300" cy="1468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KNN-歐幾里得距離分類器</a:t>
            </a:r>
            <a:endParaRPr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61" name="Google Shape;261;p33"/>
          <p:cNvPicPr preferRelativeResize="0"/>
          <p:nvPr/>
        </p:nvPicPr>
        <p:blipFill rotWithShape="1">
          <a:blip r:embed="rId3">
            <a:alphaModFix/>
          </a:blip>
          <a:srcRect l="23860" t="12663" r="21862" b="54782"/>
          <a:stretch/>
        </p:blipFill>
        <p:spPr>
          <a:xfrm>
            <a:off x="335988" y="2160000"/>
            <a:ext cx="11520000" cy="3838595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33"/>
          <p:cNvSpPr txBox="1"/>
          <p:nvPr/>
        </p:nvSpPr>
        <p:spPr>
          <a:xfrm>
            <a:off x="9910700" y="5392425"/>
            <a:ext cx="2193300" cy="9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/>
              <a:t>← 下方為預測結果</a:t>
            </a:r>
            <a:endParaRPr sz="160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735E-60AB-44DC-B0A8-DC8AF5BACA8B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9078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4"/>
          <p:cNvSpPr txBox="1">
            <a:spLocks noGrp="1"/>
          </p:cNvSpPr>
          <p:nvPr>
            <p:ph type="title"/>
          </p:nvPr>
        </p:nvSpPr>
        <p:spPr>
          <a:xfrm>
            <a:off x="720000" y="360000"/>
            <a:ext cx="10131300" cy="1468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決策樹分類器</a:t>
            </a:r>
            <a:endParaRPr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70" name="Google Shape;270;p34"/>
          <p:cNvPicPr preferRelativeResize="0"/>
          <p:nvPr/>
        </p:nvPicPr>
        <p:blipFill rotWithShape="1">
          <a:blip r:embed="rId3">
            <a:alphaModFix/>
          </a:blip>
          <a:srcRect l="23905" t="46619" r="21996" b="20478"/>
          <a:stretch/>
        </p:blipFill>
        <p:spPr>
          <a:xfrm>
            <a:off x="334800" y="2160000"/>
            <a:ext cx="11520000" cy="3943455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34"/>
          <p:cNvSpPr txBox="1"/>
          <p:nvPr/>
        </p:nvSpPr>
        <p:spPr>
          <a:xfrm>
            <a:off x="10004975" y="5416775"/>
            <a:ext cx="2193300" cy="9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/>
              <a:t>← 下方為預測結果</a:t>
            </a:r>
            <a:endParaRPr sz="160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735E-60AB-44DC-B0A8-DC8AF5BACA8B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8457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決策樹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Decision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Tree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副標題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zh-TW" altLang="en-US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012315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Thank you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2726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概念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358536" y="2142068"/>
            <a:ext cx="9458689" cy="2351555"/>
          </a:xfrm>
        </p:spPr>
        <p:txBody>
          <a:bodyPr>
            <a:normAutofit/>
          </a:bodyPr>
          <a:lstStyle/>
          <a:p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該決策樹方法先根據訓練集數據形成決策樹，如果該樹不能對所有對象給出正確的分類，那麼選擇一些例外加入到訓練集數據中，重複該過程一直到形成正確的決策集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735E-60AB-44DC-B0A8-DC8AF5BACA8B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9400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923636" y="1143001"/>
            <a:ext cx="10369549" cy="468454"/>
          </a:xfrm>
        </p:spPr>
        <p:txBody>
          <a:bodyPr>
            <a:noAutofit/>
          </a:bodyPr>
          <a:lstStyle/>
          <a:p>
            <a:pPr algn="ctr" eaLnBrk="1" hangingPunct="1"/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資訊理論 </a:t>
            </a:r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(information theory) 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200727" y="2250525"/>
            <a:ext cx="10273724" cy="3652221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假設一個事件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 </a:t>
            </a:r>
            <a:r>
              <a:rPr lang="en-US" altLang="zh-TW" sz="2400" i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n</a:t>
            </a:r>
            <a:r>
              <a:rPr lang="zh-TW" altLang="en-US" sz="2400" i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種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結果，發生的機率分別為</a:t>
            </a:r>
            <a:r>
              <a:rPr lang="en-US" altLang="zh-TW" sz="2400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P(v</a:t>
            </a:r>
            <a:r>
              <a:rPr lang="en-US" altLang="zh-TW" sz="2400" i="1" baseline="-25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en-US" altLang="zh-TW" sz="2400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…, </a:t>
            </a:r>
            <a:r>
              <a:rPr lang="en-US" altLang="zh-TW" sz="2400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P(v</a:t>
            </a:r>
            <a:r>
              <a:rPr lang="zh-TW" altLang="en-US" sz="2400" i="1" baseline="-25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ｎ</a:t>
            </a:r>
            <a:r>
              <a:rPr lang="en-US" altLang="zh-TW" sz="2400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，這些機率都是已知的，則定義這個事件發生後所得到的資訊量為 ：</a:t>
            </a:r>
          </a:p>
          <a:p>
            <a:pPr eaLnBrk="1" hangingPunct="1"/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eaLnBrk="1" hangingPunct="1"/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eaLnBrk="1" hangingPunct="1"/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eaLnBrk="1" hangingPunct="1"/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eaLnBrk="1" hangingPunct="1"/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各種結果發生機率愈平均，所求資訊量也愈大</a:t>
            </a:r>
          </a:p>
          <a:p>
            <a:pPr eaLnBrk="1" hangingPunct="1"/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資訊量可以當作亂度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(Entropy)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的指標，資訊量愈大，表示亂度愈大</a:t>
            </a:r>
          </a:p>
          <a:p>
            <a:pPr eaLnBrk="1" hangingPunct="1"/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解決屬性選擇的問題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</a:p>
        </p:txBody>
      </p:sp>
      <p:graphicFrame>
        <p:nvGraphicFramePr>
          <p:cNvPr id="20484" name="Object 4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902502535"/>
              </p:ext>
            </p:extLst>
          </p:nvPr>
        </p:nvGraphicFramePr>
        <p:xfrm>
          <a:off x="2543606" y="3326119"/>
          <a:ext cx="6301316" cy="76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方程式" r:id="rId3" imgW="2667000" imgH="431800" progId="Equation.3">
                  <p:embed/>
                </p:oleObj>
              </mc:Choice>
              <mc:Fallback>
                <p:oleObj name="方程式" r:id="rId3" imgW="2667000" imgH="431800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3606" y="3326119"/>
                        <a:ext cx="6301316" cy="765175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446EEB-9468-4F5A-B953-0C15F5393E84}" type="slidenum">
              <a:rPr lang="zh-TW" altLang="en-US" smtClean="0"/>
              <a:pPr>
                <a:defRPr/>
              </a:pPr>
              <a:t>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78633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82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103445" y="1844824"/>
            <a:ext cx="10363200" cy="4506913"/>
          </a:xfrm>
          <a:prstGeom prst="rect">
            <a:avLst/>
          </a:prstGeom>
        </p:spPr>
        <p:txBody>
          <a:bodyPr lIns="91429" tIns="45714" rIns="91429" bIns="45714"/>
          <a:lstStyle/>
          <a:p>
            <a:pPr eaLnBrk="1" hangingPunct="1"/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昆蘭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(Quinlan)(1979)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提出，以雪南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(Shannon)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(1949)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的資訊理論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(Information theory)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為依據。</a:t>
            </a:r>
          </a:p>
          <a:p>
            <a:pPr eaLnBrk="1" hangingPunct="1"/>
            <a:r>
              <a:rPr lang="zh-TW" altLang="en-US" sz="2400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資訊理論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若一事件有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k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種結果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對應的機率為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</a:t>
            </a:r>
            <a:r>
              <a:rPr lang="en-US" altLang="zh-TW" sz="2400" baseline="-25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。則此事件發生後所得到的</a:t>
            </a:r>
            <a:r>
              <a:rPr lang="zh-TW" altLang="en-US" sz="24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資訊量 </a:t>
            </a:r>
            <a:r>
              <a:rPr lang="en-US" altLang="zh-TW" sz="24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zh-TW" altLang="en-US" sz="24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400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視為</a:t>
            </a:r>
            <a:r>
              <a:rPr lang="en-US" altLang="zh-TW" sz="2400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Entropy</a:t>
            </a:r>
            <a:r>
              <a:rPr lang="en-US" altLang="zh-TW" sz="24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b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</a:t>
            </a:r>
            <a:r>
              <a:rPr lang="en-US" altLang="zh-TW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I=-(p</a:t>
            </a:r>
            <a:r>
              <a:rPr lang="en-US" altLang="zh-TW" baseline="-25000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en-US" altLang="zh-TW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*log</a:t>
            </a:r>
            <a:r>
              <a:rPr lang="en-US" altLang="zh-TW" baseline="-25000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en-US" altLang="zh-TW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(p</a:t>
            </a:r>
            <a:r>
              <a:rPr lang="en-US" altLang="zh-TW" baseline="-25000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en-US" altLang="zh-TW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)+ p</a:t>
            </a:r>
            <a:r>
              <a:rPr lang="en-US" altLang="zh-TW" baseline="-25000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en-US" altLang="zh-TW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*log</a:t>
            </a:r>
            <a:r>
              <a:rPr lang="en-US" altLang="zh-TW" baseline="-25000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en-US" altLang="zh-TW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(p</a:t>
            </a:r>
            <a:r>
              <a:rPr lang="en-US" altLang="zh-TW" baseline="-25000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en-US" altLang="zh-TW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)+…+ </a:t>
            </a:r>
            <a:r>
              <a:rPr lang="en-US" altLang="zh-TW" dirty="0" err="1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</a:t>
            </a:r>
            <a:r>
              <a:rPr lang="en-US" altLang="zh-TW" baseline="-25000" dirty="0" err="1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k</a:t>
            </a:r>
            <a:r>
              <a:rPr lang="en-US" altLang="zh-TW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*log</a:t>
            </a:r>
            <a:r>
              <a:rPr lang="en-US" altLang="zh-TW" baseline="-25000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en-US" altLang="zh-TW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dirty="0" err="1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</a:t>
            </a:r>
            <a:r>
              <a:rPr lang="en-US" altLang="zh-TW" baseline="-25000" dirty="0" err="1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k</a:t>
            </a:r>
            <a:r>
              <a:rPr lang="en-US" altLang="zh-TW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))</a:t>
            </a:r>
            <a:br>
              <a:rPr lang="en-US" altLang="zh-TW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lang="en-US" altLang="zh-TW" dirty="0">
              <a:solidFill>
                <a:srgbClr val="FFFF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 eaLnBrk="1" hangingPunct="1"/>
            <a:r>
              <a:rPr lang="en-US" altLang="zh-TW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Example 1: </a:t>
            </a:r>
            <a:r>
              <a:rPr lang="zh-TW" altLang="en-US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設 </a:t>
            </a:r>
            <a:r>
              <a:rPr lang="en-US" altLang="zh-TW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k=4</a:t>
            </a:r>
            <a:r>
              <a:rPr lang="en-US" altLang="zh-TW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itchFamily="2" charset="2"/>
              </a:rPr>
              <a:t> p</a:t>
            </a:r>
            <a:r>
              <a:rPr lang="en-US" altLang="zh-TW" baseline="-25000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itchFamily="2" charset="2"/>
              </a:rPr>
              <a:t>1</a:t>
            </a:r>
            <a:r>
              <a:rPr lang="en-US" altLang="zh-TW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itchFamily="2" charset="2"/>
              </a:rPr>
              <a:t>=0.25,p</a:t>
            </a:r>
            <a:r>
              <a:rPr lang="en-US" altLang="zh-TW" baseline="-25000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itchFamily="2" charset="2"/>
              </a:rPr>
              <a:t>2</a:t>
            </a:r>
            <a:r>
              <a:rPr lang="en-US" altLang="zh-TW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itchFamily="2" charset="2"/>
              </a:rPr>
              <a:t>=0.25,p</a:t>
            </a:r>
            <a:r>
              <a:rPr lang="en-US" altLang="zh-TW" baseline="-25000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itchFamily="2" charset="2"/>
              </a:rPr>
              <a:t>3</a:t>
            </a:r>
            <a:r>
              <a:rPr lang="en-US" altLang="zh-TW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itchFamily="2" charset="2"/>
              </a:rPr>
              <a:t>=0.25,p</a:t>
            </a:r>
            <a:r>
              <a:rPr lang="en-US" altLang="zh-TW" baseline="-25000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itchFamily="2" charset="2"/>
              </a:rPr>
              <a:t>4</a:t>
            </a:r>
            <a:r>
              <a:rPr lang="en-US" altLang="zh-TW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itchFamily="2" charset="2"/>
              </a:rPr>
              <a:t>=0.25</a:t>
            </a:r>
            <a:br>
              <a:rPr lang="en-US" altLang="zh-TW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itchFamily="2" charset="2"/>
              </a:rPr>
            </a:br>
            <a:r>
              <a:rPr lang="en-US" altLang="zh-TW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itchFamily="2" charset="2"/>
              </a:rPr>
              <a:t>                    I=-(.25</a:t>
            </a:r>
            <a:r>
              <a:rPr lang="en-US" altLang="zh-TW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*log</a:t>
            </a:r>
            <a:r>
              <a:rPr lang="en-US" altLang="zh-TW" baseline="-25000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en-US" altLang="zh-TW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(.25)*4)=2</a:t>
            </a:r>
          </a:p>
          <a:p>
            <a:pPr lvl="1" eaLnBrk="1" hangingPunct="1"/>
            <a:r>
              <a:rPr lang="en-US" altLang="zh-TW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Example 2: </a:t>
            </a:r>
            <a:r>
              <a:rPr lang="zh-TW" altLang="en-US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設 </a:t>
            </a:r>
            <a:r>
              <a:rPr lang="en-US" altLang="zh-TW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k=4</a:t>
            </a:r>
            <a:r>
              <a:rPr lang="en-US" altLang="zh-TW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itchFamily="2" charset="2"/>
              </a:rPr>
              <a:t> p</a:t>
            </a:r>
            <a:r>
              <a:rPr lang="en-US" altLang="zh-TW" baseline="-25000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itchFamily="2" charset="2"/>
              </a:rPr>
              <a:t>1</a:t>
            </a:r>
            <a:r>
              <a:rPr lang="en-US" altLang="zh-TW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itchFamily="2" charset="2"/>
              </a:rPr>
              <a:t>=0, p</a:t>
            </a:r>
            <a:r>
              <a:rPr lang="en-US" altLang="zh-TW" baseline="-25000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itchFamily="2" charset="2"/>
              </a:rPr>
              <a:t>2</a:t>
            </a:r>
            <a:r>
              <a:rPr lang="en-US" altLang="zh-TW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itchFamily="2" charset="2"/>
              </a:rPr>
              <a:t>=0.5, p</a:t>
            </a:r>
            <a:r>
              <a:rPr lang="en-US" altLang="zh-TW" baseline="-25000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itchFamily="2" charset="2"/>
              </a:rPr>
              <a:t>3</a:t>
            </a:r>
            <a:r>
              <a:rPr lang="en-US" altLang="zh-TW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itchFamily="2" charset="2"/>
              </a:rPr>
              <a:t>=0, p</a:t>
            </a:r>
            <a:r>
              <a:rPr lang="en-US" altLang="zh-TW" baseline="-25000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itchFamily="2" charset="2"/>
              </a:rPr>
              <a:t>4</a:t>
            </a:r>
            <a:r>
              <a:rPr lang="en-US" altLang="zh-TW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itchFamily="2" charset="2"/>
              </a:rPr>
              <a:t>=0.5</a:t>
            </a:r>
            <a:br>
              <a:rPr lang="en-US" altLang="zh-TW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itchFamily="2" charset="2"/>
              </a:rPr>
            </a:br>
            <a:r>
              <a:rPr lang="en-US" altLang="zh-TW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itchFamily="2" charset="2"/>
              </a:rPr>
              <a:t>                    I=-(.5</a:t>
            </a:r>
            <a:r>
              <a:rPr lang="en-US" altLang="zh-TW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*log</a:t>
            </a:r>
            <a:r>
              <a:rPr lang="en-US" altLang="zh-TW" baseline="-25000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en-US" altLang="zh-TW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(.5)*2)=1</a:t>
            </a:r>
          </a:p>
          <a:p>
            <a:pPr lvl="1" eaLnBrk="1" hangingPunct="1"/>
            <a:r>
              <a:rPr lang="en-US" altLang="zh-TW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Example 3: </a:t>
            </a:r>
            <a:r>
              <a:rPr lang="zh-TW" altLang="en-US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設 </a:t>
            </a:r>
            <a:r>
              <a:rPr lang="en-US" altLang="zh-TW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k=4</a:t>
            </a:r>
            <a:r>
              <a:rPr lang="en-US" altLang="zh-TW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itchFamily="2" charset="2"/>
              </a:rPr>
              <a:t> p</a:t>
            </a:r>
            <a:r>
              <a:rPr lang="en-US" altLang="zh-TW" baseline="-25000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itchFamily="2" charset="2"/>
              </a:rPr>
              <a:t>1</a:t>
            </a:r>
            <a:r>
              <a:rPr lang="en-US" altLang="zh-TW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itchFamily="2" charset="2"/>
              </a:rPr>
              <a:t>=1, p</a:t>
            </a:r>
            <a:r>
              <a:rPr lang="en-US" altLang="zh-TW" baseline="-25000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itchFamily="2" charset="2"/>
              </a:rPr>
              <a:t>2</a:t>
            </a:r>
            <a:r>
              <a:rPr lang="en-US" altLang="zh-TW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itchFamily="2" charset="2"/>
              </a:rPr>
              <a:t>=0, p</a:t>
            </a:r>
            <a:r>
              <a:rPr lang="en-US" altLang="zh-TW" baseline="-25000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itchFamily="2" charset="2"/>
              </a:rPr>
              <a:t>3</a:t>
            </a:r>
            <a:r>
              <a:rPr lang="en-US" altLang="zh-TW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itchFamily="2" charset="2"/>
              </a:rPr>
              <a:t>=0, p</a:t>
            </a:r>
            <a:r>
              <a:rPr lang="en-US" altLang="zh-TW" baseline="-25000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itchFamily="2" charset="2"/>
              </a:rPr>
              <a:t>4</a:t>
            </a:r>
            <a:r>
              <a:rPr lang="en-US" altLang="zh-TW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itchFamily="2" charset="2"/>
              </a:rPr>
              <a:t>=0</a:t>
            </a:r>
            <a:br>
              <a:rPr lang="en-US" altLang="zh-TW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itchFamily="2" charset="2"/>
              </a:rPr>
            </a:br>
            <a:r>
              <a:rPr lang="en-US" altLang="zh-TW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itchFamily="2" charset="2"/>
              </a:rPr>
              <a:t>                    I=-(1</a:t>
            </a:r>
            <a:r>
              <a:rPr lang="en-US" altLang="zh-TW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*log</a:t>
            </a:r>
            <a:r>
              <a:rPr lang="en-US" altLang="zh-TW" baseline="-25000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en-US" altLang="zh-TW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(1))=</a:t>
            </a:r>
            <a:r>
              <a:rPr lang="en-US" altLang="zh-TW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用熵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(Entropy)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衡量資料的一致性</a:t>
            </a:r>
            <a:endParaRPr lang="en-US" altLang="zh-TW" dirty="0">
              <a:solidFill>
                <a:schemeClr val="hlink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199457" y="548680"/>
            <a:ext cx="9892145" cy="720080"/>
          </a:xfrm>
        </p:spPr>
        <p:txBody>
          <a:bodyPr>
            <a:normAutofit/>
          </a:bodyPr>
          <a:lstStyle/>
          <a:p>
            <a:pPr algn="ctr"/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亂</a:t>
            </a:r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度</a:t>
            </a:r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(Entropy)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735E-60AB-44DC-B0A8-DC8AF5BACA8B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0482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333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333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333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333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333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333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333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333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333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8" dur="80"/>
                                        <p:tgtEl>
                                          <p:spTgt spid="333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" dur="80"/>
                                        <p:tgtEl>
                                          <p:spTgt spid="333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80"/>
                                        <p:tgtEl>
                                          <p:spTgt spid="333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5" dur="80"/>
                                        <p:tgtEl>
                                          <p:spTgt spid="333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6" dur="80"/>
                                        <p:tgtEl>
                                          <p:spTgt spid="333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80"/>
                                        <p:tgtEl>
                                          <p:spTgt spid="333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2" dur="80"/>
                                        <p:tgtEl>
                                          <p:spTgt spid="333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3" dur="80"/>
                                        <p:tgtEl>
                                          <p:spTgt spid="333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80"/>
                                        <p:tgtEl>
                                          <p:spTgt spid="333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3827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200729" y="941295"/>
            <a:ext cx="8928100" cy="468454"/>
          </a:xfrm>
        </p:spPr>
        <p:txBody>
          <a:bodyPr>
            <a:noAutofit/>
          </a:bodyPr>
          <a:lstStyle/>
          <a:p>
            <a:pPr algn="ctr" eaLnBrk="1" hangingPunct="1"/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利用資訊獲利做屬性選取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879387" y="1988840"/>
            <a:ext cx="8206093" cy="3643475"/>
          </a:xfrm>
        </p:spPr>
        <p:txBody>
          <a:bodyPr>
            <a:noAutofit/>
          </a:bodyPr>
          <a:lstStyle/>
          <a:p>
            <a:pPr eaLnBrk="1" hangingPunct="1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決策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樹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分類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的目的</a:t>
            </a:r>
          </a:p>
          <a:p>
            <a:pPr lvl="1" eaLnBrk="1" hangingPunct="1"/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訓練樣本分成亂度最小的子集合</a:t>
            </a:r>
          </a:p>
          <a:p>
            <a:pPr lvl="1" eaLnBrk="1" hangingPunct="1"/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所有樣本都屬於同一分類標記的子集合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 eaLnBrk="1" hangingPunct="1"/>
            <a:endParaRPr lang="zh-TW" altLang="en-US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eaLnBrk="1" hangingPunct="1"/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ID3</a:t>
            </a:r>
          </a:p>
          <a:p>
            <a:pPr lvl="1"/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測試後資訊量最小的屬性為優先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選取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也就是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選擇資訊獲利最大的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屬性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DB1FE8-1C2F-43A9-8341-74FED075A3DD}" type="slidenum">
              <a:rPr lang="zh-TW" altLang="en-US" smtClean="0"/>
              <a:pPr>
                <a:defRPr/>
              </a:pPr>
              <a:t>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0289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ID3</a:t>
            </a:r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EXAMPLE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0579" t="24024" r="14220"/>
          <a:stretch/>
        </p:blipFill>
        <p:spPr>
          <a:xfrm>
            <a:off x="255788" y="2238277"/>
            <a:ext cx="5733287" cy="3397505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735E-60AB-44DC-B0A8-DC8AF5BACA8B}" type="slidenum">
              <a:rPr lang="zh-TW" altLang="en-US" smtClean="0"/>
              <a:t>8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/>
          <a:srcRect l="31145" t="8594" r="9700" b="24382"/>
          <a:stretch/>
        </p:blipFill>
        <p:spPr>
          <a:xfrm>
            <a:off x="6164566" y="2238277"/>
            <a:ext cx="5801359" cy="3342642"/>
          </a:xfrm>
          <a:prstGeom prst="rect">
            <a:avLst/>
          </a:prstGeom>
        </p:spPr>
      </p:pic>
      <p:sp>
        <p:nvSpPr>
          <p:cNvPr id="7" name="橢圓形圖說文字 6"/>
          <p:cNvSpPr/>
          <p:nvPr/>
        </p:nvSpPr>
        <p:spPr>
          <a:xfrm>
            <a:off x="4695984" y="5871585"/>
            <a:ext cx="2586181" cy="494145"/>
          </a:xfrm>
          <a:prstGeom prst="wedgeEllipseCallout">
            <a:avLst>
              <a:gd name="adj1" fmla="val -15167"/>
              <a:gd name="adj2" fmla="val -116661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9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個買，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個不買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橢圓 7"/>
          <p:cNvSpPr/>
          <p:nvPr/>
        </p:nvSpPr>
        <p:spPr>
          <a:xfrm>
            <a:off x="7813964" y="2142836"/>
            <a:ext cx="2299854" cy="92363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形圖說文字 8"/>
          <p:cNvSpPr/>
          <p:nvPr/>
        </p:nvSpPr>
        <p:spPr>
          <a:xfrm>
            <a:off x="673547" y="5871584"/>
            <a:ext cx="2586181" cy="494145"/>
          </a:xfrm>
          <a:prstGeom prst="wedgeEllipseCallout">
            <a:avLst>
              <a:gd name="adj1" fmla="val -15167"/>
              <a:gd name="adj2" fmla="val -116661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三個年紀區間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弧形箭號 (下彎) 9"/>
          <p:cNvSpPr/>
          <p:nvPr/>
        </p:nvSpPr>
        <p:spPr>
          <a:xfrm>
            <a:off x="5509275" y="2493819"/>
            <a:ext cx="1233270" cy="572655"/>
          </a:xfrm>
          <a:prstGeom prst="curved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9560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資訊</a:t>
            </a:r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熵 </a:t>
            </a:r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&amp;</a:t>
            </a:r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資訊量</a:t>
            </a:r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增益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735E-60AB-44DC-B0A8-DC8AF5BACA8B}" type="slidenum">
              <a:rPr lang="zh-TW" altLang="en-US" smtClean="0"/>
              <a:t>9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5423" y="2130856"/>
            <a:ext cx="3705225" cy="638175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6299199" y="2265278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買與不買</a:t>
            </a:r>
            <a:r>
              <a:rPr lang="zh-TW" altLang="en-US" b="1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的資訊熵</a:t>
            </a: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5423" y="2895185"/>
            <a:ext cx="4257675" cy="676275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5423" y="3697614"/>
            <a:ext cx="5314950" cy="685800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6824710" y="3048656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年輕人、買與不買的資訊</a:t>
            </a:r>
            <a:r>
              <a:rPr lang="zh-TW" altLang="en-US" b="1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熵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7876642" y="3855848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年紀、買與不買的總資訊</a:t>
            </a:r>
            <a:r>
              <a:rPr lang="zh-TW" altLang="en-US" b="1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熵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2447637" y="4846253"/>
            <a:ext cx="47804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Gain(age)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=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0.94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–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0.694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=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0.246</a:t>
            </a:r>
          </a:p>
          <a:p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Gain(student) = 0.94 – 0.789 = 0.151</a:t>
            </a:r>
          </a:p>
          <a:p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Gain(</a:t>
            </a:r>
            <a:r>
              <a:rPr lang="en-US" altLang="zh-TW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credit_rating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 = 0.94 – 0.892 = 0.048</a:t>
            </a:r>
          </a:p>
          <a:p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Gain(income) = 0.94 – 0.911 = 0.029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橢圓 12"/>
          <p:cNvSpPr/>
          <p:nvPr/>
        </p:nvSpPr>
        <p:spPr>
          <a:xfrm>
            <a:off x="5394036" y="3697613"/>
            <a:ext cx="304800" cy="68580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7205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體">
  <a:themeElements>
    <a:clrScheme name="天體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天體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天體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61DDDE80-2DFA-4F2A-B66F-72059846BDA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天體</Template>
  <TotalTime>5717</TotalTime>
  <Words>1052</Words>
  <Application>Microsoft Office PowerPoint</Application>
  <PresentationFormat>寬螢幕</PresentationFormat>
  <Paragraphs>144</Paragraphs>
  <Slides>30</Slides>
  <Notes>10</Notes>
  <HiddenSlides>0</HiddenSlides>
  <MMClips>1</MMClips>
  <ScaleCrop>false</ScaleCrop>
  <HeadingPairs>
    <vt:vector size="8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30</vt:i4>
      </vt:variant>
    </vt:vector>
  </HeadingPairs>
  <TitlesOfParts>
    <vt:vector size="39" baseType="lpstr">
      <vt:lpstr>微軟正黑體</vt:lpstr>
      <vt:lpstr>新細明體</vt:lpstr>
      <vt:lpstr>Arial</vt:lpstr>
      <vt:lpstr>Calibri</vt:lpstr>
      <vt:lpstr>Calibri Light</vt:lpstr>
      <vt:lpstr>Verdana</vt:lpstr>
      <vt:lpstr>Wingdings</vt:lpstr>
      <vt:lpstr>天體</vt:lpstr>
      <vt:lpstr>方程式</vt:lpstr>
      <vt:lpstr>Python 進階程式設計</vt:lpstr>
      <vt:lpstr>分類  Classification</vt:lpstr>
      <vt:lpstr>決策樹 Decision Tree</vt:lpstr>
      <vt:lpstr>概念</vt:lpstr>
      <vt:lpstr>資訊理論 (information theory) </vt:lpstr>
      <vt:lpstr>亂度(Entropy)</vt:lpstr>
      <vt:lpstr>利用資訊獲利做屬性選取</vt:lpstr>
      <vt:lpstr>ID3 EXAMPLE</vt:lpstr>
      <vt:lpstr>資訊熵 &amp; 資訊量增益</vt:lpstr>
      <vt:lpstr>參考來源</vt:lpstr>
      <vt:lpstr>Thinking</vt:lpstr>
      <vt:lpstr>重點</vt:lpstr>
      <vt:lpstr>Linear Regression</vt:lpstr>
      <vt:lpstr>概念</vt:lpstr>
      <vt:lpstr>EXAMPLE</vt:lpstr>
      <vt:lpstr>參考來源</vt:lpstr>
      <vt:lpstr>Thinking</vt:lpstr>
      <vt:lpstr>重點</vt:lpstr>
      <vt:lpstr>Python 實作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KNN-曼哈頓距離分類器</vt:lpstr>
      <vt:lpstr>KNN-歐幾里得距離分類器</vt:lpstr>
      <vt:lpstr>決策樹分類器</vt:lpstr>
      <vt:lpstr>Thank you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人工智慧應用實務</dc:title>
  <dc:creator>張家瑋</dc:creator>
  <cp:lastModifiedBy>家瑋 張</cp:lastModifiedBy>
  <cp:revision>808</cp:revision>
  <dcterms:created xsi:type="dcterms:W3CDTF">2018-01-01T14:24:17Z</dcterms:created>
  <dcterms:modified xsi:type="dcterms:W3CDTF">2019-10-08T11:50:06Z</dcterms:modified>
</cp:coreProperties>
</file>