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59" r:id="rId3"/>
    <p:sldId id="380" r:id="rId4"/>
    <p:sldId id="332" r:id="rId5"/>
    <p:sldId id="333" r:id="rId6"/>
    <p:sldId id="334" r:id="rId7"/>
    <p:sldId id="335" r:id="rId8"/>
    <p:sldId id="336" r:id="rId9"/>
    <p:sldId id="337" r:id="rId10"/>
    <p:sldId id="338" r:id="rId11"/>
    <p:sldId id="388" r:id="rId12"/>
    <p:sldId id="387" r:id="rId13"/>
    <p:sldId id="389" r:id="rId14"/>
    <p:sldId id="390" r:id="rId15"/>
    <p:sldId id="339" r:id="rId16"/>
    <p:sldId id="340" r:id="rId17"/>
    <p:sldId id="341" r:id="rId18"/>
    <p:sldId id="342" r:id="rId19"/>
    <p:sldId id="343" r:id="rId20"/>
    <p:sldId id="344" r:id="rId21"/>
    <p:sldId id="381" r:id="rId22"/>
    <p:sldId id="346" r:id="rId23"/>
    <p:sldId id="348" r:id="rId24"/>
    <p:sldId id="350" r:id="rId25"/>
    <p:sldId id="352" r:id="rId26"/>
    <p:sldId id="379" r:id="rId27"/>
    <p:sldId id="382" r:id="rId28"/>
    <p:sldId id="383" r:id="rId29"/>
    <p:sldId id="279"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4E686-87AC-4C91-A2B2-13D2DB9E9D6E}" type="datetimeFigureOut">
              <a:rPr lang="zh-TW" altLang="en-US" smtClean="0"/>
              <a:t>2018/10/1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C4BB2-A89A-43D9-8AB0-79A8BDE43755}" type="slidenum">
              <a:rPr lang="zh-TW" altLang="en-US" smtClean="0"/>
              <a:t>‹#›</a:t>
            </a:fld>
            <a:endParaRPr lang="zh-TW" altLang="en-US"/>
          </a:p>
        </p:txBody>
      </p:sp>
    </p:spTree>
    <p:extLst>
      <p:ext uri="{BB962C8B-B14F-4D97-AF65-F5344CB8AC3E}">
        <p14:creationId xmlns:p14="http://schemas.microsoft.com/office/powerpoint/2010/main" val="410395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1B24A1E-F1C3-48AD-BDE7-98824D8B7601}" type="slidenum">
              <a:rPr lang="zh-TW" altLang="en-US" smtClean="0"/>
              <a:t>19</a:t>
            </a:fld>
            <a:endParaRPr lang="zh-TW" altLang="en-US"/>
          </a:p>
        </p:txBody>
      </p:sp>
    </p:spTree>
    <p:extLst>
      <p:ext uri="{BB962C8B-B14F-4D97-AF65-F5344CB8AC3E}">
        <p14:creationId xmlns:p14="http://schemas.microsoft.com/office/powerpoint/2010/main" val="1595540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74263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384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12256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763690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944737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49927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1742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15102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82173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25019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65462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37708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3573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38676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42675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14276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0900D39-E541-45DB-ADB4-970795EE9B1C}" type="datetimeFigureOut">
              <a:rPr lang="zh-TW" altLang="en-US" smtClean="0"/>
              <a:t>2018/10/1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28246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900D39-E541-45DB-ADB4-970795EE9B1C}" type="datetimeFigureOut">
              <a:rPr lang="zh-TW" altLang="en-US" smtClean="0"/>
              <a:t>2018/10/1</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4367F-F3AE-4765-8E0E-2FA8436AFA7E}" type="slidenum">
              <a:rPr lang="zh-TW" altLang="en-US" smtClean="0"/>
              <a:t>‹#›</a:t>
            </a:fld>
            <a:endParaRPr lang="zh-TW" altLang="en-US"/>
          </a:p>
        </p:txBody>
      </p:sp>
    </p:spTree>
    <p:extLst>
      <p:ext uri="{BB962C8B-B14F-4D97-AF65-F5344CB8AC3E}">
        <p14:creationId xmlns:p14="http://schemas.microsoft.com/office/powerpoint/2010/main" val="159349721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ideo" Target="https://www.youtube.com/embed/Cgxsv1riJh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kaggle.com/c/dogs-vs-cats-redux-kernels-edi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doi.org/10.1016/j.ipl.2017.07.01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video" Target="https://www.youtube.com/embed/GRQuRcpf5G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40riCqvRo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zh-TW" altLang="en-US" sz="8000" b="1" dirty="0" smtClean="0">
                <a:latin typeface="微軟正黑體" panose="020B0604030504040204" pitchFamily="34" charset="-120"/>
                <a:ea typeface="微軟正黑體" panose="020B0604030504040204" pitchFamily="34" charset="-120"/>
              </a:rPr>
              <a:t>多  媒  體  系  統</a:t>
            </a:r>
            <a:r>
              <a:rPr lang="en-US" altLang="zh-TW" sz="5300" b="1" dirty="0" smtClean="0">
                <a:latin typeface="微軟正黑體" panose="020B0604030504040204" pitchFamily="34" charset="-120"/>
                <a:ea typeface="微軟正黑體" panose="020B0604030504040204" pitchFamily="34" charset="-120"/>
              </a:rPr>
              <a:t>Multimedia System</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1003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(3/3)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4033166"/>
          </a:xfrm>
        </p:spPr>
        <p:txBody>
          <a:bodyPr>
            <a:noAutofit/>
          </a:bodyPr>
          <a:lstStyle/>
          <a:p>
            <a:pPr marL="457200" indent="-457200">
              <a:buFont typeface="+mj-lt"/>
              <a:buAutoNum type="arabicPeriod" startAt="5"/>
            </a:pPr>
            <a:r>
              <a:rPr lang="zh-TW" altLang="en-US" sz="2400" b="1" dirty="0" smtClean="0">
                <a:effectLst/>
                <a:latin typeface="微軟正黑體" panose="020B0604030504040204" pitchFamily="34" charset="-120"/>
                <a:ea typeface="微軟正黑體" panose="020B0604030504040204" pitchFamily="34" charset="-120"/>
              </a:rPr>
              <a:t>進階</a:t>
            </a:r>
            <a:r>
              <a:rPr lang="zh-TW" altLang="en-US" sz="2400" b="1" dirty="0">
                <a:effectLst/>
                <a:latin typeface="微軟正黑體" panose="020B0604030504040204" pitchFamily="34" charset="-120"/>
                <a:ea typeface="微軟正黑體" panose="020B0604030504040204" pitchFamily="34" charset="-120"/>
              </a:rPr>
              <a:t>處理</a:t>
            </a:r>
            <a:r>
              <a:rPr lang="zh-TW" altLang="en-US" sz="2400" b="1" dirty="0" smtClean="0">
                <a:effectLst/>
                <a:latin typeface="微軟正黑體" panose="020B0604030504040204" pitchFamily="34" charset="-120"/>
                <a:ea typeface="微軟正黑體" panose="020B0604030504040204" pitchFamily="34" charset="-120"/>
              </a:rPr>
              <a:t>：資料往往已經精煉到很</a:t>
            </a:r>
            <a:r>
              <a:rPr lang="zh-TW" altLang="en-US" sz="2400" b="1" dirty="0">
                <a:effectLst/>
                <a:latin typeface="微軟正黑體" panose="020B0604030504040204" pitchFamily="34" charset="-120"/>
                <a:ea typeface="微軟正黑體" panose="020B0604030504040204" pitchFamily="34" charset="-120"/>
              </a:rPr>
              <a:t>小的數量</a:t>
            </a:r>
            <a:r>
              <a:rPr lang="zh-TW" altLang="en-US" sz="2400" b="1" dirty="0" smtClean="0">
                <a:effectLst/>
                <a:latin typeface="微軟正黑體" panose="020B0604030504040204" pitchFamily="34" charset="-120"/>
                <a:ea typeface="微軟正黑體" panose="020B0604030504040204" pitchFamily="34" charset="-120"/>
              </a:rPr>
              <a:t>，如含有</a:t>
            </a:r>
            <a:r>
              <a:rPr lang="zh-TW" altLang="en-US" sz="2400" b="1" dirty="0">
                <a:effectLst/>
                <a:latin typeface="微軟正黑體" panose="020B0604030504040204" pitchFamily="34" charset="-120"/>
                <a:ea typeface="微軟正黑體" panose="020B0604030504040204" pitchFamily="34" charset="-120"/>
              </a:rPr>
              <a:t>目標物體的</a:t>
            </a:r>
            <a:r>
              <a:rPr lang="zh-TW" altLang="en-US" sz="2400" b="1" dirty="0" smtClean="0">
                <a:effectLst/>
                <a:latin typeface="微軟正黑體" panose="020B0604030504040204" pitchFamily="34" charset="-120"/>
                <a:ea typeface="微軟正黑體" panose="020B0604030504040204" pitchFamily="34" charset="-120"/>
              </a:rPr>
              <a:t>部分。</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驗證</a:t>
            </a:r>
            <a:r>
              <a:rPr lang="zh-TW" altLang="en-US" b="1" dirty="0" smtClean="0">
                <a:effectLst/>
                <a:latin typeface="微軟正黑體" panose="020B0604030504040204" pitchFamily="34" charset="-120"/>
                <a:ea typeface="微軟正黑體" panose="020B0604030504040204" pitchFamily="34" charset="-120"/>
              </a:rPr>
              <a:t>得到的資料是否符合前提要求</a:t>
            </a: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估測</a:t>
            </a:r>
            <a:r>
              <a:rPr lang="zh-TW" altLang="en-US" b="1" dirty="0">
                <a:effectLst/>
                <a:latin typeface="微軟正黑體" panose="020B0604030504040204" pitchFamily="34" charset="-120"/>
                <a:ea typeface="微軟正黑體" panose="020B0604030504040204" pitchFamily="34" charset="-120"/>
              </a:rPr>
              <a:t>特定係數，比如目標的姿態，體積</a:t>
            </a:r>
          </a:p>
          <a:p>
            <a:pPr lvl="1"/>
            <a:r>
              <a:rPr lang="zh-TW" altLang="en-US" b="1" dirty="0">
                <a:effectLst/>
                <a:latin typeface="微軟正黑體" panose="020B0604030504040204" pitchFamily="34" charset="-120"/>
                <a:ea typeface="微軟正黑體" panose="020B0604030504040204" pitchFamily="34" charset="-120"/>
              </a:rPr>
              <a:t>對目標進行</a:t>
            </a:r>
            <a:r>
              <a:rPr lang="zh-TW" altLang="en-US" b="1" dirty="0">
                <a:solidFill>
                  <a:srgbClr val="FFFF00"/>
                </a:solidFill>
                <a:effectLst/>
                <a:latin typeface="微軟正黑體" panose="020B0604030504040204" pitchFamily="34" charset="-120"/>
                <a:ea typeface="微軟正黑體" panose="020B0604030504040204" pitchFamily="34" charset="-120"/>
              </a:rPr>
              <a:t>分類</a:t>
            </a:r>
            <a:endParaRPr lang="zh-TW" altLang="en-US" dirty="0">
              <a:solidFill>
                <a:srgbClr val="FFFF00"/>
              </a:solidFill>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10</a:t>
            </a:fld>
            <a:endParaRPr lang="zh-TW" altLang="en-US"/>
          </a:p>
        </p:txBody>
      </p:sp>
    </p:spTree>
    <p:extLst>
      <p:ext uri="{BB962C8B-B14F-4D97-AF65-F5344CB8AC3E}">
        <p14:creationId xmlns:p14="http://schemas.microsoft.com/office/powerpoint/2010/main" val="95208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11</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240249" y="2504834"/>
            <a:ext cx="5628409" cy="2926773"/>
          </a:xfrm>
          <a:prstGeom prst="rect">
            <a:avLst/>
          </a:prstGeom>
        </p:spPr>
      </p:pic>
      <p:sp>
        <p:nvSpPr>
          <p:cNvPr id="10" name="矩形 9"/>
          <p:cNvSpPr/>
          <p:nvPr/>
        </p:nvSpPr>
        <p:spPr>
          <a:xfrm>
            <a:off x="5868658" y="2882660"/>
            <a:ext cx="5991110" cy="1969770"/>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顏色都是由紅綠藍三原色（</a:t>
            </a:r>
            <a:r>
              <a:rPr lang="en-US" altLang="zh-TW" sz="1600" dirty="0">
                <a:latin typeface="微軟正黑體" panose="020B0604030504040204" pitchFamily="34" charset="-120"/>
                <a:ea typeface="微軟正黑體" panose="020B0604030504040204" pitchFamily="34" charset="-120"/>
              </a:rPr>
              <a:t>RGB</a:t>
            </a:r>
            <a:r>
              <a:rPr lang="zh-TW" altLang="en-US" sz="1600" dirty="0">
                <a:latin typeface="微軟正黑體" panose="020B0604030504040204" pitchFamily="34" charset="-120"/>
                <a:ea typeface="微軟正黑體" panose="020B0604030504040204" pitchFamily="34" charset="-120"/>
              </a:rPr>
              <a:t>）構成的，</a:t>
            </a:r>
            <a:r>
              <a:rPr lang="zh-TW" altLang="en-US" sz="1600" dirty="0" smtClean="0">
                <a:latin typeface="微軟正黑體" panose="020B0604030504040204" pitchFamily="34" charset="-120"/>
                <a:ea typeface="微軟正黑體" panose="020B0604030504040204" pitchFamily="34" charset="-120"/>
              </a:rPr>
              <a:t>所以</a:t>
            </a:r>
            <a:r>
              <a:rPr lang="zh-TW" altLang="en-US" sz="1600" dirty="0">
                <a:latin typeface="微軟正黑體" panose="020B0604030504040204" pitchFamily="34" charset="-120"/>
                <a:ea typeface="微軟正黑體" panose="020B0604030504040204" pitchFamily="34" charset="-120"/>
              </a:rPr>
              <a:t>左</a:t>
            </a:r>
            <a:r>
              <a:rPr lang="zh-TW" altLang="en-US" sz="1600" dirty="0" smtClean="0">
                <a:latin typeface="微軟正黑體" panose="020B0604030504040204" pitchFamily="34" charset="-120"/>
                <a:ea typeface="微軟正黑體" panose="020B0604030504040204" pitchFamily="34" charset="-120"/>
              </a:rPr>
              <a:t>圖</a:t>
            </a:r>
            <a:r>
              <a:rPr lang="zh-TW" altLang="en-US" sz="1600" dirty="0">
                <a:latin typeface="微軟正黑體" panose="020B0604030504040204" pitchFamily="34" charset="-120"/>
                <a:ea typeface="微軟正黑體" panose="020B0604030504040204" pitchFamily="34" charset="-120"/>
              </a:rPr>
              <a:t>共有</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張直方圖（三原色直方圖 </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最後合成的直方圖）</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每種原色都可以取</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個值，那麼整個顏色空間共有</a:t>
            </a:r>
            <a:r>
              <a:rPr lang="en-US" altLang="zh-TW" sz="1600" dirty="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a:t>
            </a:r>
            <a:r>
              <a:rPr lang="en-US" altLang="zh-TW" sz="1600" dirty="0">
                <a:latin typeface="微軟正黑體" panose="020B0604030504040204" pitchFamily="34" charset="-120"/>
                <a:ea typeface="微軟正黑體" panose="020B0604030504040204" pitchFamily="34" charset="-120"/>
              </a:rPr>
              <a:t>256</a:t>
            </a:r>
            <a:r>
              <a:rPr lang="zh-TW" altLang="en-US" sz="1600" dirty="0">
                <a:latin typeface="微軟正黑體" panose="020B0604030504040204" pitchFamily="34" charset="-120"/>
                <a:ea typeface="微軟正黑體" panose="020B0604030504040204" pitchFamily="34" charset="-120"/>
              </a:rPr>
              <a:t>的三次方）</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針對</a:t>
            </a:r>
            <a:r>
              <a:rPr lang="en-US" altLang="zh-TW" sz="1600" dirty="0" smtClean="0">
                <a:latin typeface="微軟正黑體" panose="020B0604030504040204" pitchFamily="34" charset="-120"/>
                <a:ea typeface="微軟正黑體" panose="020B0604030504040204" pitchFamily="34" charset="-120"/>
              </a:rPr>
              <a:t>1600</a:t>
            </a:r>
            <a:r>
              <a:rPr lang="zh-TW" altLang="en-US" sz="1600" dirty="0">
                <a:latin typeface="微軟正黑體" panose="020B0604030504040204" pitchFamily="34" charset="-120"/>
                <a:ea typeface="微軟正黑體" panose="020B0604030504040204" pitchFamily="34" charset="-120"/>
              </a:rPr>
              <a:t>萬種顏色比較直方圖，計算</a:t>
            </a:r>
            <a:r>
              <a:rPr lang="zh-TW" altLang="en-US" sz="1600" dirty="0" smtClean="0">
                <a:latin typeface="微軟正黑體" panose="020B0604030504040204" pitchFamily="34" charset="-120"/>
                <a:ea typeface="微軟正黑體" panose="020B0604030504040204" pitchFamily="34" charset="-120"/>
              </a:rPr>
              <a:t>量太大，因此需要簡化。</a:t>
            </a:r>
            <a:endParaRPr lang="en-US" altLang="zh-TW" sz="16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smtClean="0">
                <a:latin typeface="微軟正黑體" panose="020B0604030504040204" pitchFamily="34" charset="-120"/>
                <a:ea typeface="微軟正黑體" panose="020B0604030504040204" pitchFamily="34" charset="-120"/>
              </a:rPr>
              <a:t>可以</a:t>
            </a:r>
            <a:r>
              <a:rPr lang="zh-TW" altLang="en-US" sz="1400" dirty="0">
                <a:solidFill>
                  <a:srgbClr val="FFFF00"/>
                </a:solidFill>
                <a:latin typeface="微軟正黑體" panose="020B0604030504040204" pitchFamily="34" charset="-120"/>
                <a:ea typeface="微軟正黑體" panose="020B0604030504040204" pitchFamily="34" charset="-120"/>
              </a:rPr>
              <a:t>將</a:t>
            </a:r>
            <a:r>
              <a:rPr lang="en-US" altLang="zh-TW" sz="1400" dirty="0">
                <a:solidFill>
                  <a:srgbClr val="FFFF00"/>
                </a:solidFill>
                <a:latin typeface="微軟正黑體" panose="020B0604030504040204" pitchFamily="34" charset="-120"/>
                <a:ea typeface="微軟正黑體" panose="020B0604030504040204" pitchFamily="34" charset="-120"/>
              </a:rPr>
              <a:t>0</a:t>
            </a:r>
            <a:r>
              <a:rPr lang="zh-TW" altLang="en-US" sz="1400" dirty="0">
                <a:solidFill>
                  <a:srgbClr val="FFFF00"/>
                </a:solidFill>
                <a:latin typeface="微軟正黑體" panose="020B0604030504040204" pitchFamily="34" charset="-120"/>
                <a:ea typeface="微軟正黑體" panose="020B0604030504040204" pitchFamily="34" charset="-120"/>
              </a:rPr>
              <a:t>～</a:t>
            </a:r>
            <a:r>
              <a:rPr lang="en-US" altLang="zh-TW" sz="1400" dirty="0">
                <a:solidFill>
                  <a:srgbClr val="FFFF00"/>
                </a:solidFill>
                <a:latin typeface="微軟正黑體" panose="020B0604030504040204" pitchFamily="34" charset="-120"/>
                <a:ea typeface="微軟正黑體" panose="020B0604030504040204" pitchFamily="34" charset="-120"/>
              </a:rPr>
              <a:t>255</a:t>
            </a:r>
            <a:r>
              <a:rPr lang="zh-TW" altLang="en-US" sz="1400" dirty="0">
                <a:solidFill>
                  <a:srgbClr val="FFFF00"/>
                </a:solidFill>
                <a:latin typeface="微軟正黑體" panose="020B0604030504040204" pitchFamily="34" charset="-120"/>
                <a:ea typeface="微軟正黑體" panose="020B0604030504040204" pitchFamily="34" charset="-120"/>
              </a:rPr>
              <a:t>分成四個區</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63</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0</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64</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127</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128</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191</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區，</a:t>
            </a:r>
            <a:r>
              <a:rPr lang="en-US" altLang="zh-TW" sz="1400" dirty="0">
                <a:latin typeface="微軟正黑體" panose="020B0604030504040204" pitchFamily="34" charset="-120"/>
                <a:ea typeface="微軟正黑體" panose="020B0604030504040204" pitchFamily="34" charset="-120"/>
              </a:rPr>
              <a:t>192</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255</a:t>
            </a:r>
            <a:r>
              <a:rPr lang="zh-TW" altLang="en-US" sz="1400" dirty="0">
                <a:latin typeface="微軟正黑體" panose="020B0604030504040204" pitchFamily="34" charset="-120"/>
                <a:ea typeface="微軟正黑體" panose="020B0604030504040204" pitchFamily="34" charset="-120"/>
              </a:rPr>
              <a:t>為第</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區</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n"/>
            </a:pPr>
            <a:r>
              <a:rPr lang="zh-TW" altLang="en-US" sz="1400" dirty="0">
                <a:latin typeface="微軟正黑體" panose="020B0604030504040204" pitchFamily="34" charset="-120"/>
                <a:ea typeface="微軟正黑體" panose="020B0604030504040204" pitchFamily="34" charset="-120"/>
              </a:rPr>
              <a:t>紅綠藍分別有</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個區，總共可以</a:t>
            </a:r>
            <a:r>
              <a:rPr lang="zh-TW" altLang="en-US" sz="1400" dirty="0">
                <a:solidFill>
                  <a:srgbClr val="FFFF00"/>
                </a:solidFill>
                <a:latin typeface="微軟正黑體" panose="020B0604030504040204" pitchFamily="34" charset="-120"/>
                <a:ea typeface="微軟正黑體" panose="020B0604030504040204" pitchFamily="34" charset="-120"/>
              </a:rPr>
              <a:t>構成</a:t>
            </a:r>
            <a:r>
              <a:rPr lang="en-US" altLang="zh-TW" sz="1400" dirty="0">
                <a:solidFill>
                  <a:srgbClr val="FFFF00"/>
                </a:solidFill>
                <a:latin typeface="微軟正黑體" panose="020B0604030504040204" pitchFamily="34" charset="-120"/>
                <a:ea typeface="微軟正黑體" panose="020B0604030504040204" pitchFamily="34" charset="-120"/>
              </a:rPr>
              <a:t>64</a:t>
            </a:r>
            <a:r>
              <a:rPr lang="zh-TW" altLang="en-US" sz="1400" dirty="0">
                <a:solidFill>
                  <a:srgbClr val="FFFF00"/>
                </a:solidFill>
                <a:latin typeface="微軟正黑體" panose="020B0604030504040204" pitchFamily="34" charset="-120"/>
                <a:ea typeface="微軟正黑體" panose="020B0604030504040204" pitchFamily="34" charset="-120"/>
              </a:rPr>
              <a:t>種組合</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的</a:t>
            </a:r>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次方）</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7863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Color histogram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12</a:t>
            </a:fld>
            <a:endParaRPr lang="zh-TW" altLang="en-US"/>
          </a:p>
        </p:txBody>
      </p:sp>
      <p:pic>
        <p:nvPicPr>
          <p:cNvPr id="2" name="圖片 1"/>
          <p:cNvPicPr>
            <a:picLocks noChangeAspect="1"/>
          </p:cNvPicPr>
          <p:nvPr/>
        </p:nvPicPr>
        <p:blipFill>
          <a:blip r:embed="rId2"/>
          <a:stretch>
            <a:fillRect/>
          </a:stretch>
        </p:blipFill>
        <p:spPr>
          <a:xfrm>
            <a:off x="439515" y="2169394"/>
            <a:ext cx="5632638" cy="3597654"/>
          </a:xfrm>
          <a:prstGeom prst="rect">
            <a:avLst/>
          </a:prstGeom>
        </p:spPr>
      </p:pic>
      <p:sp>
        <p:nvSpPr>
          <p:cNvPr id="6" name="矩形 5"/>
          <p:cNvSpPr/>
          <p:nvPr/>
        </p:nvSpPr>
        <p:spPr>
          <a:xfrm>
            <a:off x="6172200" y="2487829"/>
            <a:ext cx="5230368" cy="2031325"/>
          </a:xfrm>
          <a:prstGeom prst="rect">
            <a:avLst/>
          </a:prstGeom>
        </p:spPr>
        <p:txBody>
          <a:bodyPr wrap="square">
            <a:spAutoFit/>
          </a:bodyPr>
          <a:lstStyle/>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左圖</a:t>
            </a:r>
            <a:r>
              <a:rPr lang="zh-TW" altLang="en-US" dirty="0">
                <a:latin typeface="微軟正黑體" panose="020B0604030504040204" pitchFamily="34" charset="-120"/>
                <a:ea typeface="微軟正黑體" panose="020B0604030504040204" pitchFamily="34" charset="-120"/>
              </a:rPr>
              <a:t>是某張圖片的顏色分佈表，將表中最後一欄提取出來，組成一個</a:t>
            </a:r>
            <a:r>
              <a:rPr lang="en-US" altLang="zh-TW" dirty="0">
                <a:latin typeface="微軟正黑體" panose="020B0604030504040204" pitchFamily="34" charset="-120"/>
                <a:ea typeface="微軟正黑體" panose="020B0604030504040204" pitchFamily="34" charset="-120"/>
              </a:rPr>
              <a:t>64</a:t>
            </a:r>
            <a:r>
              <a:rPr lang="zh-TW" altLang="en-US" dirty="0">
                <a:latin typeface="微軟正黑體" panose="020B0604030504040204" pitchFamily="34" charset="-120"/>
                <a:ea typeface="微軟正黑體" panose="020B0604030504040204" pitchFamily="34" charset="-120"/>
              </a:rPr>
              <a:t>維向量</a:t>
            </a:r>
            <a:r>
              <a:rPr lang="en-US" altLang="zh-TW" dirty="0">
                <a:latin typeface="微軟正黑體" panose="020B0604030504040204" pitchFamily="34" charset="-120"/>
                <a:ea typeface="微軟正黑體" panose="020B0604030504040204" pitchFamily="34" charset="-120"/>
              </a:rPr>
              <a:t>(7414, 230, 0, 0, 8, ..., 109, 0, 0, 3415, 53929) </a:t>
            </a:r>
            <a:r>
              <a:rPr lang="zh-TW" altLang="en-US" dirty="0">
                <a:latin typeface="微軟正黑體" panose="020B0604030504040204" pitchFamily="34" charset="-120"/>
                <a:ea typeface="微軟正黑體" panose="020B0604030504040204" pitchFamily="34" charset="-120"/>
              </a:rPr>
              <a:t>。這個向量就是這張圖片的</a:t>
            </a:r>
            <a:r>
              <a:rPr lang="zh-TW" altLang="en-US" dirty="0">
                <a:solidFill>
                  <a:srgbClr val="FFFF00"/>
                </a:solidFill>
                <a:latin typeface="微軟正黑體" panose="020B0604030504040204" pitchFamily="34" charset="-120"/>
                <a:ea typeface="微軟正黑體" panose="020B0604030504040204" pitchFamily="34" charset="-120"/>
              </a:rPr>
              <a:t>特徵值</a:t>
            </a:r>
            <a:r>
              <a:rPr lang="zh-TW" altLang="en-US" dirty="0">
                <a:latin typeface="微軟正黑體" panose="020B0604030504040204" pitchFamily="34" charset="-120"/>
                <a:ea typeface="微軟正黑體" panose="020B0604030504040204" pitchFamily="34" charset="-120"/>
              </a:rPr>
              <a:t>或者叫</a:t>
            </a:r>
            <a:r>
              <a:rPr lang="en-US" altLang="zh-TW" dirty="0">
                <a:latin typeface="微軟正黑體" panose="020B0604030504040204" pitchFamily="34" charset="-120"/>
                <a:ea typeface="微軟正黑體" panose="020B0604030504040204" pitchFamily="34" charset="-120"/>
              </a:rPr>
              <a:t>"</a:t>
            </a:r>
            <a:r>
              <a:rPr lang="zh-TW" altLang="en-US" dirty="0">
                <a:solidFill>
                  <a:srgbClr val="FFFF00"/>
                </a:solidFill>
                <a:latin typeface="微軟正黑體" panose="020B0604030504040204" pitchFamily="34" charset="-120"/>
                <a:ea typeface="微軟正黑體" panose="020B0604030504040204" pitchFamily="34" charset="-120"/>
              </a:rPr>
              <a:t>指紋</a:t>
            </a:r>
            <a:r>
              <a:rPr lang="en-US" altLang="zh-TW"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尋找</a:t>
            </a:r>
            <a:r>
              <a:rPr lang="zh-TW" altLang="en-US" dirty="0">
                <a:latin typeface="微軟正黑體" panose="020B0604030504040204" pitchFamily="34" charset="-120"/>
                <a:ea typeface="微軟正黑體" panose="020B0604030504040204" pitchFamily="34" charset="-120"/>
              </a:rPr>
              <a:t>相似圖片就</a:t>
            </a:r>
            <a:r>
              <a:rPr lang="zh-TW" altLang="en-US" dirty="0" smtClean="0">
                <a:latin typeface="微軟正黑體" panose="020B0604030504040204" pitchFamily="34" charset="-120"/>
                <a:ea typeface="微軟正黑體" panose="020B0604030504040204" pitchFamily="34" charset="-120"/>
              </a:rPr>
              <a:t>變成</a:t>
            </a:r>
            <a:r>
              <a:rPr lang="zh-TW" altLang="en-US" dirty="0" smtClean="0">
                <a:solidFill>
                  <a:srgbClr val="FFFF00"/>
                </a:solidFill>
                <a:latin typeface="微軟正黑體" panose="020B0604030504040204" pitchFamily="34" charset="-120"/>
                <a:ea typeface="微軟正黑體" panose="020B0604030504040204" pitchFamily="34" charset="-120"/>
              </a:rPr>
              <a:t>找出</a:t>
            </a:r>
            <a:r>
              <a:rPr lang="zh-TW" altLang="en-US" dirty="0">
                <a:solidFill>
                  <a:srgbClr val="FFFF00"/>
                </a:solidFill>
                <a:latin typeface="微軟正黑體" panose="020B0604030504040204" pitchFamily="34" charset="-120"/>
                <a:ea typeface="微軟正黑體" panose="020B0604030504040204" pitchFamily="34" charset="-120"/>
              </a:rPr>
              <a:t>與其最相似的</a:t>
            </a:r>
            <a:r>
              <a:rPr lang="zh-TW" altLang="en-US" dirty="0" smtClean="0">
                <a:solidFill>
                  <a:srgbClr val="FFFF00"/>
                </a:solidFill>
                <a:latin typeface="微軟正黑體" panose="020B0604030504040204" pitchFamily="34" charset="-120"/>
                <a:ea typeface="微軟正黑體" panose="020B0604030504040204" pitchFamily="34" charset="-120"/>
              </a:rPr>
              <a:t>向量</a:t>
            </a:r>
            <a:r>
              <a:rPr lang="zh-TW" altLang="en-US" dirty="0" smtClean="0">
                <a:latin typeface="微軟正黑體" panose="020B0604030504040204" pitchFamily="34" charset="-120"/>
                <a:ea typeface="微軟正黑體" panose="020B0604030504040204" pitchFamily="34" charset="-120"/>
              </a:rPr>
              <a:t>，可利用</a:t>
            </a:r>
            <a:r>
              <a:rPr lang="en-US" altLang="zh-TW" dirty="0" smtClean="0">
                <a:latin typeface="微軟正黑體" panose="020B0604030504040204" pitchFamily="34" charset="-120"/>
                <a:ea typeface="微軟正黑體" panose="020B0604030504040204" pitchFamily="34" charset="-120"/>
              </a:rPr>
              <a:t>Pearson</a:t>
            </a:r>
            <a:r>
              <a:rPr lang="zh-TW" altLang="en-US" dirty="0" smtClean="0">
                <a:latin typeface="微軟正黑體" panose="020B0604030504040204" pitchFamily="34" charset="-120"/>
                <a:ea typeface="微軟正黑體" panose="020B0604030504040204" pitchFamily="34" charset="-120"/>
              </a:rPr>
              <a:t>相關</a:t>
            </a:r>
            <a:r>
              <a:rPr lang="zh-TW" altLang="en-US" dirty="0">
                <a:latin typeface="微軟正黑體" panose="020B0604030504040204" pitchFamily="34" charset="-120"/>
                <a:ea typeface="微軟正黑體" panose="020B0604030504040204" pitchFamily="34" charset="-120"/>
              </a:rPr>
              <a:t>係數</a:t>
            </a:r>
            <a:r>
              <a:rPr lang="zh-TW" altLang="en-US" dirty="0" smtClean="0">
                <a:latin typeface="微軟正黑體" panose="020B0604030504040204" pitchFamily="34" charset="-120"/>
                <a:ea typeface="微軟正黑體" panose="020B0604030504040204" pitchFamily="34" charset="-120"/>
              </a:rPr>
              <a:t>或</a:t>
            </a:r>
            <a:r>
              <a:rPr lang="en-US" altLang="zh-TW" dirty="0" smtClean="0">
                <a:latin typeface="微軟正黑體" panose="020B0604030504040204" pitchFamily="34" charset="-120"/>
                <a:ea typeface="微軟正黑體" panose="020B0604030504040204" pitchFamily="34" charset="-120"/>
              </a:rPr>
              <a:t>Cosine</a:t>
            </a:r>
            <a:r>
              <a:rPr lang="zh-TW" altLang="en-US" dirty="0" smtClean="0">
                <a:latin typeface="微軟正黑體" panose="020B0604030504040204" pitchFamily="34" charset="-120"/>
                <a:ea typeface="微軟正黑體" panose="020B0604030504040204" pitchFamily="34" charset="-120"/>
              </a:rPr>
              <a:t>相似</a:t>
            </a:r>
            <a:r>
              <a:rPr lang="zh-TW" altLang="en-US" dirty="0">
                <a:latin typeface="微軟正黑體" panose="020B0604030504040204" pitchFamily="34" charset="-120"/>
                <a:ea typeface="微軟正黑體" panose="020B0604030504040204" pitchFamily="34" charset="-120"/>
              </a:rPr>
              <a:t>度算出。</a:t>
            </a:r>
          </a:p>
        </p:txBody>
      </p:sp>
    </p:spTree>
    <p:extLst>
      <p:ext uri="{BB962C8B-B14F-4D97-AF65-F5344CB8AC3E}">
        <p14:creationId xmlns:p14="http://schemas.microsoft.com/office/powerpoint/2010/main" val="424757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133600"/>
            <a:ext cx="10353762" cy="2950464"/>
          </a:xfrm>
        </p:spPr>
        <p:txBody>
          <a:bodyPr>
            <a:noAutofit/>
          </a:bodyPr>
          <a:lstStyle/>
          <a:p>
            <a:r>
              <a:rPr lang="zh-TW" altLang="en-US" sz="2000" dirty="0" smtClean="0">
                <a:latin typeface="微軟正黑體" panose="020B0604030504040204" pitchFamily="34" charset="-120"/>
                <a:ea typeface="微軟正黑體" panose="020B0604030504040204" pitchFamily="34" charset="-120"/>
              </a:rPr>
              <a:t>利用以下步驟對</a:t>
            </a:r>
            <a:r>
              <a:rPr lang="zh-TW" altLang="en-US" sz="2000" dirty="0">
                <a:latin typeface="微軟正黑體" panose="020B0604030504040204" pitchFamily="34" charset="-120"/>
                <a:ea typeface="微軟正黑體" panose="020B0604030504040204" pitchFamily="34" charset="-120"/>
              </a:rPr>
              <a:t>每張圖片</a:t>
            </a:r>
            <a:r>
              <a:rPr lang="zh-TW" altLang="en-US" sz="2000" dirty="0" smtClean="0">
                <a:latin typeface="微軟正黑體" panose="020B0604030504040204" pitchFamily="34" charset="-120"/>
                <a:ea typeface="微軟正黑體" panose="020B0604030504040204" pitchFamily="34" charset="-120"/>
              </a:rPr>
              <a:t>生成“</a:t>
            </a:r>
            <a:r>
              <a:rPr lang="zh-TW" altLang="en-US" sz="2000" dirty="0">
                <a:latin typeface="微軟正黑體" panose="020B0604030504040204" pitchFamily="34" charset="-120"/>
                <a:ea typeface="微軟正黑體" panose="020B0604030504040204" pitchFamily="34" charset="-120"/>
              </a:rPr>
              <a:t>指紋”</a:t>
            </a:r>
            <a:r>
              <a:rPr lang="zh-TW" altLang="en-US" sz="2000" dirty="0" smtClean="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fingerprint</a:t>
            </a:r>
            <a:r>
              <a:rPr lang="zh-TW" altLang="en-US"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字符</a:t>
            </a:r>
            <a:r>
              <a:rPr lang="zh-TW" altLang="en-US" sz="2000" dirty="0" smtClean="0">
                <a:latin typeface="微軟正黑體" panose="020B0604030504040204" pitchFamily="34" charset="-120"/>
                <a:ea typeface="微軟正黑體" panose="020B0604030504040204" pitchFamily="34" charset="-120"/>
              </a:rPr>
              <a:t>串來比較</a:t>
            </a:r>
            <a:r>
              <a:rPr lang="zh-TW" altLang="en-US" sz="2000" dirty="0">
                <a:latin typeface="微軟正黑體" panose="020B0604030504040204" pitchFamily="34" charset="-120"/>
                <a:ea typeface="微軟正黑體" panose="020B0604030504040204" pitchFamily="34" charset="-120"/>
              </a:rPr>
              <a:t>不同圖片的指紋</a:t>
            </a:r>
            <a:r>
              <a:rPr lang="zh-TW" altLang="en-US" sz="2000" dirty="0" smtClean="0">
                <a:latin typeface="微軟正黑體" panose="020B0604030504040204" pitchFamily="34" charset="-120"/>
                <a:ea typeface="微軟正黑體" panose="020B0604030504040204" pitchFamily="34" charset="-120"/>
              </a:rPr>
              <a:t>。</a:t>
            </a:r>
            <a:endParaRPr lang="en-US" altLang="zh-TW" sz="20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縮小尺寸</a:t>
            </a:r>
            <a:r>
              <a:rPr lang="zh-TW" altLang="en-US" sz="1800" dirty="0" smtClean="0">
                <a:latin typeface="微軟正黑體" panose="020B0604030504040204" pitchFamily="34" charset="-120"/>
                <a:ea typeface="微軟正黑體" panose="020B0604030504040204" pitchFamily="34" charset="-120"/>
              </a:rPr>
              <a:t>：只保留圖片的結構</a:t>
            </a:r>
            <a:r>
              <a:rPr lang="zh-TW" altLang="en-US" sz="1800" dirty="0">
                <a:latin typeface="微軟正黑體" panose="020B0604030504040204" pitchFamily="34" charset="-120"/>
                <a:ea typeface="微軟正黑體" panose="020B0604030504040204" pitchFamily="34" charset="-120"/>
              </a:rPr>
              <a:t>，明暗等</a:t>
            </a:r>
            <a:r>
              <a:rPr lang="zh-TW" altLang="en-US" sz="1800" dirty="0" smtClean="0">
                <a:latin typeface="微軟正黑體" panose="020B0604030504040204" pitchFamily="34" charset="-120"/>
                <a:ea typeface="微軟正黑體" panose="020B0604030504040204" pitchFamily="34" charset="-120"/>
              </a:rPr>
              <a:t>基本資訊，避免不同尺寸的差異。如縮成 </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8</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簡化</a:t>
            </a:r>
            <a:r>
              <a:rPr lang="zh-TW" altLang="en-US" sz="1800" dirty="0">
                <a:latin typeface="微軟正黑體" panose="020B0604030504040204" pitchFamily="34" charset="-120"/>
                <a:ea typeface="微軟正黑體" panose="020B0604030504040204" pitchFamily="34" charset="-120"/>
              </a:rPr>
              <a:t>色彩：</a:t>
            </a:r>
            <a:r>
              <a:rPr lang="zh-TW" altLang="en-US" sz="1800" dirty="0" smtClean="0">
                <a:latin typeface="微軟正黑體" panose="020B0604030504040204" pitchFamily="34" charset="-120"/>
                <a:ea typeface="微軟正黑體" panose="020B0604030504040204" pitchFamily="34" charset="-120"/>
              </a:rPr>
              <a:t>將圖片轉為</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級</a:t>
            </a:r>
            <a:r>
              <a:rPr lang="zh-TW" altLang="en-US" sz="1800" dirty="0" smtClean="0">
                <a:latin typeface="微軟正黑體" panose="020B0604030504040204" pitchFamily="34" charset="-120"/>
                <a:ea typeface="微軟正黑體" panose="020B0604030504040204" pitchFamily="34" charset="-120"/>
              </a:rPr>
              <a:t>灰度，</a:t>
            </a:r>
            <a:r>
              <a:rPr lang="zh-TW" altLang="en-US" sz="1800" dirty="0">
                <a:latin typeface="微軟正黑體" panose="020B0604030504040204" pitchFamily="34" charset="-120"/>
                <a:ea typeface="微軟正黑體" panose="020B0604030504040204" pitchFamily="34" charset="-120"/>
              </a:rPr>
              <a:t>所有像素點總共只有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種</a:t>
            </a:r>
            <a:r>
              <a:rPr lang="zh-TW" altLang="en-US" sz="1800" dirty="0" smtClean="0">
                <a:latin typeface="微軟正黑體" panose="020B0604030504040204" pitchFamily="34" charset="-120"/>
                <a:ea typeface="微軟正黑體" panose="020B0604030504040204" pitchFamily="34" charset="-120"/>
              </a:rPr>
              <a:t>顏色。</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a:latin typeface="微軟正黑體" panose="020B0604030504040204" pitchFamily="34" charset="-120"/>
                <a:ea typeface="微軟正黑體" panose="020B0604030504040204" pitchFamily="34" charset="-120"/>
              </a:rPr>
              <a:t>計算平均值：計算所有</a:t>
            </a:r>
            <a:r>
              <a:rPr lang="en-US" altLang="zh-TW" sz="1800" dirty="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個像素的灰度平均值。</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比較</a:t>
            </a:r>
            <a:r>
              <a:rPr lang="zh-TW" altLang="en-US" sz="1800" dirty="0">
                <a:latin typeface="微軟正黑體" panose="020B0604030504040204" pitchFamily="34" charset="-120"/>
                <a:ea typeface="微軟正黑體" panose="020B0604030504040204" pitchFamily="34" charset="-120"/>
              </a:rPr>
              <a:t>像素的灰度：將每個像素的</a:t>
            </a:r>
            <a:r>
              <a:rPr lang="zh-TW" altLang="en-US" sz="1800" dirty="0" smtClean="0">
                <a:latin typeface="微軟正黑體" panose="020B0604030504040204" pitchFamily="34" charset="-120"/>
                <a:ea typeface="微軟正黑體" panose="020B0604030504040204" pitchFamily="34" charset="-120"/>
              </a:rPr>
              <a:t>灰度與平均值比較，</a:t>
            </a:r>
            <a:r>
              <a:rPr lang="en-US" altLang="zh-TW" sz="1800" dirty="0" smtClean="0">
                <a:latin typeface="微軟正黑體" panose="020B0604030504040204" pitchFamily="34" charset="-120"/>
                <a:ea typeface="微軟正黑體" panose="020B0604030504040204" pitchFamily="34" charset="-120"/>
              </a:rPr>
              <a:t>&gt;=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1</a:t>
            </a:r>
            <a:r>
              <a:rPr lang="zh-TW" altLang="en-US"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&lt;</a:t>
            </a:r>
            <a:r>
              <a:rPr lang="zh-TW" altLang="en-US" sz="1800" dirty="0" smtClean="0">
                <a:latin typeface="微軟正黑體" panose="020B0604030504040204" pitchFamily="34" charset="-120"/>
                <a:ea typeface="微軟正黑體" panose="020B0604030504040204" pitchFamily="34" charset="-120"/>
              </a:rPr>
              <a:t>平均值</a:t>
            </a:r>
            <a:r>
              <a:rPr lang="zh-TW" altLang="en-US" sz="1800" dirty="0">
                <a:latin typeface="微軟正黑體" panose="020B0604030504040204" pitchFamily="34" charset="-120"/>
                <a:ea typeface="微軟正黑體" panose="020B0604030504040204" pitchFamily="34" charset="-120"/>
              </a:rPr>
              <a:t>，記為</a:t>
            </a:r>
            <a:r>
              <a:rPr lang="en-US" altLang="zh-TW" sz="1800" dirty="0" smtClean="0">
                <a:latin typeface="微軟正黑體" panose="020B0604030504040204" pitchFamily="34" charset="-120"/>
                <a:ea typeface="微軟正黑體" panose="020B0604030504040204" pitchFamily="34" charset="-120"/>
              </a:rPr>
              <a:t>0</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smtClean="0">
              <a:latin typeface="微軟正黑體" panose="020B0604030504040204" pitchFamily="34" charset="-120"/>
              <a:ea typeface="微軟正黑體" panose="020B0604030504040204" pitchFamily="34" charset="-120"/>
            </a:endParaRPr>
          </a:p>
          <a:p>
            <a:pPr marL="914400" lvl="1" indent="-457200">
              <a:buFont typeface="+mj-lt"/>
              <a:buAutoNum type="arabicPeriod"/>
            </a:pPr>
            <a:r>
              <a:rPr lang="zh-TW" altLang="en-US" sz="1800" dirty="0" smtClean="0">
                <a:latin typeface="微軟正黑體" panose="020B0604030504040204" pitchFamily="34" charset="-120"/>
                <a:ea typeface="微軟正黑體" panose="020B0604030504040204" pitchFamily="34" charset="-120"/>
              </a:rPr>
              <a:t>計算 </a:t>
            </a:r>
            <a:r>
              <a:rPr lang="en-US" altLang="zh-TW" sz="1800" dirty="0" smtClean="0">
                <a:latin typeface="微軟正黑體" panose="020B0604030504040204" pitchFamily="34" charset="-120"/>
                <a:ea typeface="微軟正黑體" panose="020B0604030504040204" pitchFamily="34" charset="-120"/>
              </a:rPr>
              <a:t>Hash </a:t>
            </a:r>
            <a:r>
              <a:rPr lang="zh-TW" altLang="en-US" sz="1800" dirty="0" smtClean="0">
                <a:latin typeface="微軟正黑體" panose="020B0604030504040204" pitchFamily="34" charset="-120"/>
                <a:ea typeface="微軟正黑體" panose="020B0604030504040204" pitchFamily="34" charset="-120"/>
              </a:rPr>
              <a:t>值</a:t>
            </a: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這</a:t>
            </a:r>
            <a:r>
              <a:rPr lang="en-US" altLang="zh-TW" sz="1800" dirty="0" smtClean="0">
                <a:latin typeface="微軟正黑體" panose="020B0604030504040204" pitchFamily="34" charset="-120"/>
                <a:ea typeface="微軟正黑體" panose="020B0604030504040204" pitchFamily="34" charset="-120"/>
              </a:rPr>
              <a:t>64</a:t>
            </a:r>
            <a:r>
              <a:rPr lang="zh-TW" altLang="en-US" sz="1800" dirty="0">
                <a:latin typeface="微軟正黑體" panose="020B0604030504040204" pitchFamily="34" charset="-120"/>
                <a:ea typeface="微軟正黑體" panose="020B0604030504040204" pitchFamily="34" charset="-120"/>
              </a:rPr>
              <a:t>位的</a:t>
            </a:r>
            <a:r>
              <a:rPr lang="zh-TW" altLang="en-US" sz="1800" dirty="0" smtClean="0">
                <a:latin typeface="微軟正黑體" panose="020B0604030504040204" pitchFamily="34" charset="-120"/>
                <a:ea typeface="微軟正黑體" panose="020B0604030504040204" pitchFamily="34" charset="-120"/>
              </a:rPr>
              <a:t>整數組合，就是圖片</a:t>
            </a:r>
            <a:r>
              <a:rPr lang="zh-TW" altLang="en-US" sz="1800" dirty="0">
                <a:latin typeface="微軟正黑體" panose="020B0604030504040204" pitchFamily="34" charset="-120"/>
                <a:ea typeface="微軟正黑體" panose="020B0604030504040204" pitchFamily="34" charset="-120"/>
              </a:rPr>
              <a:t>的指紋。組合的次序並不重要，只要保證所有圖片都採用同樣次序就行</a:t>
            </a:r>
            <a:r>
              <a:rPr lang="zh-TW" altLang="en-US" sz="1800" dirty="0" smtClean="0">
                <a:latin typeface="微軟正黑體" panose="020B0604030504040204" pitchFamily="34" charset="-120"/>
                <a:ea typeface="微軟正黑體" panose="020B0604030504040204" pitchFamily="34" charset="-120"/>
              </a:rPr>
              <a:t>了，在此以 </a:t>
            </a:r>
            <a:r>
              <a:rPr lang="en-US" altLang="zh-TW" sz="1800" dirty="0" smtClean="0">
                <a:latin typeface="微軟正黑體" panose="020B0604030504040204" pitchFamily="34" charset="-120"/>
                <a:ea typeface="微軟正黑體" panose="020B0604030504040204" pitchFamily="34" charset="-120"/>
              </a:rPr>
              <a:t>Hash</a:t>
            </a:r>
            <a:r>
              <a:rPr lang="zh-TW" altLang="en-US" sz="1800" dirty="0" smtClean="0">
                <a:latin typeface="微軟正黑體" panose="020B0604030504040204" pitchFamily="34" charset="-120"/>
                <a:ea typeface="微軟正黑體" panose="020B0604030504040204" pitchFamily="34" charset="-120"/>
              </a:rPr>
              <a:t> 加密方法來組成。</a:t>
            </a:r>
            <a:endParaRPr lang="en-US" altLang="zh-TW" sz="1800" dirty="0" smtClean="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13</a:t>
            </a:fld>
            <a:endParaRPr lang="zh-TW" altLang="en-US"/>
          </a:p>
        </p:txBody>
      </p:sp>
      <p:sp>
        <p:nvSpPr>
          <p:cNvPr id="2" name="矩形 1"/>
          <p:cNvSpPr/>
          <p:nvPr/>
        </p:nvSpPr>
        <p:spPr>
          <a:xfrm>
            <a:off x="1425859" y="6248400"/>
            <a:ext cx="10353762" cy="369332"/>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rPr>
              <a:t>http://www.ruanyifeng.com/blog/2011/07/principle_of_similar_image_search.html</a:t>
            </a:r>
            <a:endParaRPr lang="zh-TW" altLang="en-US" dirty="0">
              <a:latin typeface="微軟正黑體" panose="020B0604030504040204" pitchFamily="34" charset="-120"/>
              <a:ea typeface="微軟正黑體" panose="020B0604030504040204" pitchFamily="34" charset="-120"/>
            </a:endParaRPr>
          </a:p>
        </p:txBody>
      </p:sp>
      <p:sp>
        <p:nvSpPr>
          <p:cNvPr id="8" name="矩形 7"/>
          <p:cNvSpPr/>
          <p:nvPr/>
        </p:nvSpPr>
        <p:spPr>
          <a:xfrm>
            <a:off x="1791619" y="5026797"/>
            <a:ext cx="8840201" cy="523220"/>
          </a:xfrm>
          <a:prstGeom prst="rect">
            <a:avLst/>
          </a:prstGeom>
        </p:spPr>
        <p:txBody>
          <a:bodyPr wrap="square">
            <a:spAutoFit/>
          </a:bodyPr>
          <a:lstStyle/>
          <a:p>
            <a:pPr marL="285750" indent="-285750">
              <a:buFont typeface="Arial" panose="020B0604020202020204" pitchFamily="34" charset="0"/>
              <a:buChar char="•"/>
            </a:pPr>
            <a:r>
              <a:rPr lang="zh-TW" altLang="en-US" sz="1400" dirty="0">
                <a:latin typeface="微軟正黑體" panose="020B0604030504040204" pitchFamily="34" charset="-120"/>
                <a:ea typeface="微軟正黑體" panose="020B0604030504040204" pitchFamily="34" charset="-120"/>
              </a:rPr>
              <a:t>雜湊</a:t>
            </a:r>
            <a:r>
              <a:rPr lang="zh-TW" altLang="en-US" sz="1400" dirty="0" smtClean="0">
                <a:latin typeface="微軟正黑體" panose="020B0604030504040204" pitchFamily="34" charset="-120"/>
                <a:ea typeface="微軟正黑體" panose="020B0604030504040204" pitchFamily="34" charset="-120"/>
              </a:rPr>
              <a:t>演算法</a:t>
            </a:r>
            <a:r>
              <a:rPr lang="en-US" altLang="zh-TW" sz="1400" dirty="0" smtClean="0">
                <a:latin typeface="微軟正黑體" panose="020B0604030504040204" pitchFamily="34" charset="-120"/>
                <a:ea typeface="微軟正黑體" panose="020B0604030504040204" pitchFamily="34" charset="-120"/>
              </a:rPr>
              <a:t>(Hash </a:t>
            </a:r>
            <a:r>
              <a:rPr lang="en-US" altLang="zh-TW" sz="1400" dirty="0" err="1" smtClean="0">
                <a:latin typeface="微軟正黑體" panose="020B0604030504040204" pitchFamily="34" charset="-120"/>
                <a:ea typeface="微軟正黑體" panose="020B0604030504040204" pitchFamily="34" charset="-120"/>
              </a:rPr>
              <a:t>Alogrithm</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是</a:t>
            </a:r>
            <a:r>
              <a:rPr lang="zh-TW" altLang="en-US" sz="1400" dirty="0">
                <a:latin typeface="微軟正黑體" panose="020B0604030504040204" pitchFamily="34" charset="-120"/>
                <a:ea typeface="微軟正黑體" panose="020B0604030504040204" pitchFamily="34" charset="-120"/>
              </a:rPr>
              <a:t>一種</a:t>
            </a:r>
            <a:r>
              <a:rPr lang="zh-TW" altLang="en-US" sz="1400" dirty="0" smtClean="0">
                <a:latin typeface="微軟正黑體" panose="020B0604030504040204" pitchFamily="34" charset="-120"/>
                <a:ea typeface="微軟正黑體" panose="020B0604030504040204" pitchFamily="34" charset="-120"/>
              </a:rPr>
              <a:t>從資料</a:t>
            </a:r>
            <a:r>
              <a:rPr lang="zh-TW" altLang="en-US" sz="1400" dirty="0">
                <a:latin typeface="微軟正黑體" panose="020B0604030504040204" pitchFamily="34" charset="-120"/>
                <a:ea typeface="微軟正黑體" panose="020B0604030504040204" pitchFamily="34" charset="-120"/>
              </a:rPr>
              <a:t>中建立「數位指紋</a:t>
            </a:r>
            <a:r>
              <a:rPr lang="en-US" altLang="zh-TW" sz="1400" dirty="0">
                <a:latin typeface="微軟正黑體" panose="020B0604030504040204" pitchFamily="34" charset="-120"/>
                <a:ea typeface="微軟正黑體" panose="020B0604030504040204" pitchFamily="34" charset="-120"/>
              </a:rPr>
              <a:t>(Digital fingerprint)</a:t>
            </a:r>
            <a:r>
              <a:rPr lang="zh-TW" altLang="en-US" sz="1400" dirty="0">
                <a:latin typeface="微軟正黑體" panose="020B0604030504040204" pitchFamily="34" charset="-120"/>
                <a:ea typeface="微軟正黑體" panose="020B0604030504040204" pitchFamily="34" charset="-120"/>
              </a:rPr>
              <a:t>」的方法，可以將任何長度的資料轉換成一個長度較短的「雜湊值</a:t>
            </a:r>
            <a:r>
              <a:rPr lang="en-US" altLang="zh-TW" sz="1400" dirty="0">
                <a:latin typeface="微軟正黑體" panose="020B0604030504040204" pitchFamily="34" charset="-120"/>
                <a:ea typeface="微軟正黑體" panose="020B0604030504040204" pitchFamily="34" charset="-120"/>
              </a:rPr>
              <a:t>(Hash value)</a:t>
            </a:r>
            <a:r>
              <a:rPr lang="zh-TW" altLang="en-US" sz="1400" dirty="0">
                <a:latin typeface="微軟正黑體" panose="020B0604030504040204" pitchFamily="34" charset="-120"/>
                <a:ea typeface="微軟正黑體" panose="020B0604030504040204" pitchFamily="34" charset="-120"/>
              </a:rPr>
              <a:t>」，又稱為「訊息摘要</a:t>
            </a:r>
            <a:r>
              <a:rPr lang="en-US" altLang="zh-TW" sz="1400" dirty="0">
                <a:latin typeface="微軟正黑體" panose="020B0604030504040204" pitchFamily="34" charset="-120"/>
                <a:ea typeface="微軟正黑體" panose="020B0604030504040204" pitchFamily="34" charset="-120"/>
              </a:rPr>
              <a:t>(MD</a:t>
            </a:r>
            <a:r>
              <a:rPr lang="zh-TW" altLang="en-US" sz="1400" dirty="0">
                <a:latin typeface="微軟正黑體" panose="020B0604030504040204" pitchFamily="34" charset="-120"/>
                <a:ea typeface="微軟正黑體" panose="020B0604030504040204" pitchFamily="34" charset="-120"/>
              </a:rPr>
              <a:t>：</a:t>
            </a:r>
            <a:r>
              <a:rPr lang="en-US" altLang="zh-TW" sz="1400" dirty="0">
                <a:latin typeface="微軟正黑體" panose="020B0604030504040204" pitchFamily="34" charset="-120"/>
                <a:ea typeface="微軟正黑體" panose="020B0604030504040204" pitchFamily="34" charset="-120"/>
              </a:rPr>
              <a:t>Message Digest)</a:t>
            </a:r>
            <a:r>
              <a:rPr lang="zh-TW" altLang="en-US" sz="14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124989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Perceptual hash algorithm</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14</a:t>
            </a:fld>
            <a:endParaRPr lang="zh-TW" altLang="en-US"/>
          </a:p>
        </p:txBody>
      </p:sp>
      <p:grpSp>
        <p:nvGrpSpPr>
          <p:cNvPr id="11" name="群組 10"/>
          <p:cNvGrpSpPr/>
          <p:nvPr/>
        </p:nvGrpSpPr>
        <p:grpSpPr>
          <a:xfrm>
            <a:off x="1005777" y="2135447"/>
            <a:ext cx="2365710" cy="2735042"/>
            <a:chOff x="1810449" y="1696535"/>
            <a:chExt cx="2365710" cy="2735042"/>
          </a:xfrm>
        </p:grpSpPr>
        <p:pic>
          <p:nvPicPr>
            <p:cNvPr id="3" name="圖片 2"/>
            <p:cNvPicPr>
              <a:picLocks noChangeAspect="1"/>
            </p:cNvPicPr>
            <p:nvPr/>
          </p:nvPicPr>
          <p:blipFill>
            <a:blip r:embed="rId2"/>
            <a:stretch>
              <a:fillRect/>
            </a:stretch>
          </p:blipFill>
          <p:spPr>
            <a:xfrm>
              <a:off x="1810449" y="2065867"/>
              <a:ext cx="2365710" cy="2365710"/>
            </a:xfrm>
            <a:prstGeom prst="rect">
              <a:avLst/>
            </a:prstGeom>
          </p:spPr>
        </p:pic>
        <p:sp>
          <p:nvSpPr>
            <p:cNvPr id="8" name="文字方塊 7"/>
            <p:cNvSpPr txBox="1"/>
            <p:nvPr/>
          </p:nvSpPr>
          <p:spPr>
            <a:xfrm>
              <a:off x="1810449" y="1696535"/>
              <a:ext cx="64928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原圖</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grpSp>
        <p:nvGrpSpPr>
          <p:cNvPr id="9" name="群組 8"/>
          <p:cNvGrpSpPr/>
          <p:nvPr/>
        </p:nvGrpSpPr>
        <p:grpSpPr>
          <a:xfrm>
            <a:off x="3677715" y="2135447"/>
            <a:ext cx="1488645" cy="978932"/>
            <a:chOff x="4976163" y="1804257"/>
            <a:chExt cx="1488645" cy="978932"/>
          </a:xfrm>
        </p:grpSpPr>
        <p:pic>
          <p:nvPicPr>
            <p:cNvPr id="1026" name="Picture 2" descr="http://www.ruanyifeng.com/blogimg/asset/201107/bg20110721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63" y="217358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4976163" y="1804257"/>
              <a:ext cx="148864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1.</a:t>
              </a:r>
              <a:r>
                <a:rPr lang="zh-TW" altLang="en-US" b="1" dirty="0" smtClean="0">
                  <a:solidFill>
                    <a:schemeClr val="tx1"/>
                  </a:solidFill>
                  <a:latin typeface="微軟正黑體" panose="020B0604030504040204" pitchFamily="34" charset="-120"/>
                  <a:ea typeface="微軟正黑體" panose="020B0604030504040204" pitchFamily="34" charset="-120"/>
                </a:rPr>
                <a:t> 縮小 </a:t>
              </a:r>
              <a:r>
                <a:rPr lang="en-US" altLang="zh-TW" b="1" dirty="0" smtClean="0">
                  <a:solidFill>
                    <a:schemeClr val="tx1"/>
                  </a:solidFill>
                  <a:latin typeface="微軟正黑體" panose="020B0604030504040204" pitchFamily="34" charset="-120"/>
                  <a:ea typeface="微軟正黑體" panose="020B0604030504040204" pitchFamily="34" charset="-120"/>
                </a:rPr>
                <a:t>(8</a:t>
              </a:r>
              <a:r>
                <a:rPr lang="zh-TW" altLang="en-US" b="1" dirty="0" smtClean="0">
                  <a:solidFill>
                    <a:schemeClr val="tx1"/>
                  </a:solidFill>
                  <a:latin typeface="微軟正黑體" panose="020B0604030504040204" pitchFamily="34" charset="-120"/>
                  <a:ea typeface="微軟正黑體" panose="020B0604030504040204" pitchFamily="34" charset="-120"/>
                </a:rPr>
                <a:t>*</a:t>
              </a:r>
              <a:r>
                <a:rPr lang="en-US" altLang="zh-TW" b="1" dirty="0" smtClean="0">
                  <a:solidFill>
                    <a:schemeClr val="tx1"/>
                  </a:solidFill>
                  <a:latin typeface="微軟正黑體" panose="020B0604030504040204" pitchFamily="34" charset="-120"/>
                  <a:ea typeface="微軟正黑體" panose="020B0604030504040204" pitchFamily="34" charset="-120"/>
                </a:rPr>
                <a:t>8)</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pic>
        <p:nvPicPr>
          <p:cNvPr id="12" name="圖片 11"/>
          <p:cNvPicPr>
            <a:picLocks noChangeAspect="1"/>
          </p:cNvPicPr>
          <p:nvPr/>
        </p:nvPicPr>
        <p:blipFill rotWithShape="1">
          <a:blip r:embed="rId4"/>
          <a:srcRect l="36864" t="26500" b="33920"/>
          <a:stretch/>
        </p:blipFill>
        <p:spPr>
          <a:xfrm>
            <a:off x="7946136" y="2151595"/>
            <a:ext cx="3224864" cy="1064029"/>
          </a:xfrm>
          <a:prstGeom prst="rect">
            <a:avLst/>
          </a:prstGeom>
        </p:spPr>
      </p:pic>
      <p:sp>
        <p:nvSpPr>
          <p:cNvPr id="16" name="文字方塊 15"/>
          <p:cNvSpPr txBox="1"/>
          <p:nvPr/>
        </p:nvSpPr>
        <p:spPr>
          <a:xfrm>
            <a:off x="5472587" y="3631176"/>
            <a:ext cx="3287365"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3.</a:t>
            </a:r>
            <a:r>
              <a:rPr lang="zh-TW" altLang="en-US" b="1" dirty="0" smtClean="0">
                <a:solidFill>
                  <a:schemeClr val="tx1"/>
                </a:solidFill>
                <a:latin typeface="微軟正黑體" panose="020B0604030504040204" pitchFamily="34" charset="-120"/>
                <a:ea typeface="微軟正黑體" panose="020B0604030504040204" pitchFamily="34" charset="-120"/>
              </a:rPr>
              <a:t> 計算</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個像素的灰度平均值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grpSp>
        <p:nvGrpSpPr>
          <p:cNvPr id="15" name="群組 14"/>
          <p:cNvGrpSpPr/>
          <p:nvPr/>
        </p:nvGrpSpPr>
        <p:grpSpPr>
          <a:xfrm>
            <a:off x="5472586" y="4416960"/>
            <a:ext cx="3195927" cy="968129"/>
            <a:chOff x="6277260" y="4870489"/>
            <a:chExt cx="3195927" cy="968129"/>
          </a:xfrm>
        </p:grpSpPr>
        <p:sp>
          <p:nvSpPr>
            <p:cNvPr id="17" name="文字方塊 16"/>
            <p:cNvSpPr txBox="1"/>
            <p:nvPr/>
          </p:nvSpPr>
          <p:spPr>
            <a:xfrm>
              <a:off x="6277261" y="4870489"/>
              <a:ext cx="3195926"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4</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每個像素與灰度平均值比較</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050" name="Picture 2" descr="http://www.ruanyifeng.com/blogimg/asset/201107/bg20110721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260" y="5229018"/>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群組 19"/>
          <p:cNvGrpSpPr/>
          <p:nvPr/>
        </p:nvGrpSpPr>
        <p:grpSpPr>
          <a:xfrm>
            <a:off x="1005777" y="5593114"/>
            <a:ext cx="2116285" cy="731520"/>
            <a:chOff x="6277259" y="5685909"/>
            <a:chExt cx="2116285" cy="731520"/>
          </a:xfrm>
        </p:grpSpPr>
        <p:sp>
          <p:nvSpPr>
            <p:cNvPr id="18" name="文字方塊 17"/>
            <p:cNvSpPr txBox="1"/>
            <p:nvPr/>
          </p:nvSpPr>
          <p:spPr>
            <a:xfrm>
              <a:off x="6277259" y="5685909"/>
              <a:ext cx="1970631"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5.</a:t>
              </a:r>
              <a:r>
                <a:rPr lang="zh-TW" altLang="en-US" b="1" dirty="0" smtClean="0">
                  <a:solidFill>
                    <a:schemeClr val="tx1"/>
                  </a:solidFill>
                  <a:latin typeface="微軟正黑體" panose="020B0604030504040204" pitchFamily="34" charset="-120"/>
                  <a:ea typeface="微軟正黑體" panose="020B0604030504040204" pitchFamily="34" charset="-120"/>
                </a:rPr>
                <a:t> 得出 </a:t>
              </a:r>
              <a:r>
                <a:rPr lang="en-US" altLang="zh-TW" b="1" dirty="0" smtClean="0">
                  <a:solidFill>
                    <a:schemeClr val="tx1"/>
                  </a:solidFill>
                  <a:latin typeface="微軟正黑體" panose="020B0604030504040204" pitchFamily="34" charset="-120"/>
                  <a:ea typeface="微軟正黑體" panose="020B0604030504040204" pitchFamily="34" charset="-120"/>
                </a:rPr>
                <a:t>Hash</a:t>
              </a:r>
              <a:r>
                <a:rPr lang="zh-TW" altLang="en-US" b="1" dirty="0" smtClean="0">
                  <a:solidFill>
                    <a:schemeClr val="tx1"/>
                  </a:solidFill>
                  <a:latin typeface="微軟正黑體" panose="020B0604030504040204" pitchFamily="34" charset="-120"/>
                  <a:ea typeface="微軟正黑體" panose="020B0604030504040204" pitchFamily="34" charset="-120"/>
                </a:rPr>
                <a:t> 值</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6277259" y="6048097"/>
              <a:ext cx="2116285"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8f373714acfcf4d0</a:t>
              </a:r>
              <a:endParaRPr lang="zh-TW" altLang="en-US" dirty="0">
                <a:latin typeface="微軟正黑體" panose="020B0604030504040204" pitchFamily="34" charset="-120"/>
                <a:ea typeface="微軟正黑體" panose="020B0604030504040204" pitchFamily="34" charset="-120"/>
              </a:endParaRPr>
            </a:p>
          </p:txBody>
        </p:sp>
      </p:grpSp>
      <p:grpSp>
        <p:nvGrpSpPr>
          <p:cNvPr id="21" name="群組 20"/>
          <p:cNvGrpSpPr/>
          <p:nvPr/>
        </p:nvGrpSpPr>
        <p:grpSpPr>
          <a:xfrm>
            <a:off x="5472587" y="2151595"/>
            <a:ext cx="2473549" cy="978932"/>
            <a:chOff x="6277259" y="2151595"/>
            <a:chExt cx="2473549" cy="978932"/>
          </a:xfrm>
        </p:grpSpPr>
        <p:sp>
          <p:nvSpPr>
            <p:cNvPr id="14" name="文字方塊 13"/>
            <p:cNvSpPr txBox="1"/>
            <p:nvPr/>
          </p:nvSpPr>
          <p:spPr>
            <a:xfrm>
              <a:off x="6277260" y="2151595"/>
              <a:ext cx="2473548" cy="369332"/>
            </a:xfrm>
            <a:prstGeom prst="rect">
              <a:avLst/>
            </a:prstGeom>
            <a:ln>
              <a:no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TW" b="1" dirty="0">
                  <a:solidFill>
                    <a:schemeClr val="tx1"/>
                  </a:solidFill>
                  <a:latin typeface="微軟正黑體" panose="020B0604030504040204" pitchFamily="34" charset="-120"/>
                  <a:ea typeface="微軟正黑體" panose="020B0604030504040204" pitchFamily="34" charset="-120"/>
                </a:rPr>
                <a:t>2</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 簡化色彩 </a:t>
              </a:r>
              <a:r>
                <a:rPr lang="en-US" altLang="zh-TW" b="1" dirty="0" smtClean="0">
                  <a:solidFill>
                    <a:schemeClr val="tx1"/>
                  </a:solidFill>
                  <a:latin typeface="微軟正黑體" panose="020B0604030504040204" pitchFamily="34" charset="-120"/>
                  <a:ea typeface="微軟正黑體" panose="020B0604030504040204" pitchFamily="34" charset="-120"/>
                </a:rPr>
                <a:t>(64</a:t>
              </a:r>
              <a:r>
                <a:rPr lang="zh-TW" altLang="en-US" b="1" dirty="0" smtClean="0">
                  <a:solidFill>
                    <a:schemeClr val="tx1"/>
                  </a:solidFill>
                  <a:latin typeface="微軟正黑體" panose="020B0604030504040204" pitchFamily="34" charset="-120"/>
                  <a:ea typeface="微軟正黑體" panose="020B0604030504040204" pitchFamily="34" charset="-120"/>
                </a:rPr>
                <a:t>級灰度</a:t>
              </a:r>
              <a:r>
                <a:rPr lang="en-US" altLang="zh-TW" b="1" dirty="0" smtClean="0">
                  <a:solidFill>
                    <a:schemeClr val="tx1"/>
                  </a:solidFill>
                  <a:latin typeface="微軟正黑體" panose="020B0604030504040204" pitchFamily="34" charset="-120"/>
                  <a:ea typeface="微軟正黑體" panose="020B0604030504040204" pitchFamily="34" charset="-120"/>
                </a:rPr>
                <a:t>)</a:t>
              </a:r>
              <a:endParaRPr lang="zh-TW" altLang="en-US" b="1" dirty="0">
                <a:solidFill>
                  <a:schemeClr val="tx1"/>
                </a:solidFill>
                <a:latin typeface="微軟正黑體" panose="020B0604030504040204" pitchFamily="34" charset="-120"/>
                <a:ea typeface="微軟正黑體" panose="020B0604030504040204" pitchFamily="34" charset="-120"/>
              </a:endParaRPr>
            </a:p>
          </p:txBody>
        </p:sp>
        <p:pic>
          <p:nvPicPr>
            <p:cNvPr id="23" name="Picture 2" descr="http://www.ruanyifeng.com/blogimg/asset/201107/bg2011072107.png"/>
            <p:cNvPicPr>
              <a:picLocks noChangeAspect="1" noChangeArrowheads="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77259" y="2520927"/>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矩形 21"/>
          <p:cNvSpPr/>
          <p:nvPr/>
        </p:nvSpPr>
        <p:spPr>
          <a:xfrm>
            <a:off x="3122062" y="5593114"/>
            <a:ext cx="4585814" cy="646331"/>
          </a:xfrm>
          <a:prstGeom prst="rect">
            <a:avLst/>
          </a:prstGeom>
        </p:spPr>
        <p:txBody>
          <a:bodyPr wrap="square">
            <a:spAutoFit/>
          </a:bodyPr>
          <a:lstStyle/>
          <a:p>
            <a:pPr marL="171450" indent="-171450">
              <a:buFont typeface="Arial" panose="020B0604020202020204" pitchFamily="34" charset="0"/>
              <a:buChar char="•"/>
            </a:pPr>
            <a:r>
              <a:rPr lang="zh-TW" altLang="en-US" sz="1200" dirty="0">
                <a:latin typeface="微軟正黑體" panose="020B0604030504040204" pitchFamily="34" charset="-120"/>
                <a:ea typeface="微軟正黑體" panose="020B0604030504040204" pitchFamily="34" charset="-120"/>
              </a:rPr>
              <a:t>得到指紋以後，就可以對比不同的圖片，看看</a:t>
            </a:r>
            <a:r>
              <a:rPr lang="en-US" altLang="zh-TW" sz="1200" dirty="0">
                <a:latin typeface="微軟正黑體" panose="020B0604030504040204" pitchFamily="34" charset="-120"/>
                <a:ea typeface="微軟正黑體" panose="020B0604030504040204" pitchFamily="34" charset="-120"/>
              </a:rPr>
              <a:t>64</a:t>
            </a:r>
            <a:r>
              <a:rPr lang="zh-TW" altLang="en-US" sz="1200" dirty="0">
                <a:latin typeface="微軟正黑體" panose="020B0604030504040204" pitchFamily="34" charset="-120"/>
                <a:ea typeface="微軟正黑體" panose="020B0604030504040204" pitchFamily="34" charset="-120"/>
              </a:rPr>
              <a:t>位中有多少位是不一樣的</a:t>
            </a:r>
            <a:r>
              <a:rPr lang="zh-TW" altLang="en-US" sz="1200" dirty="0" smtClean="0">
                <a:latin typeface="微軟正黑體" panose="020B0604030504040204" pitchFamily="34" charset="-120"/>
                <a:ea typeface="微軟正黑體" panose="020B0604030504040204" pitchFamily="34" charset="-120"/>
              </a:rPr>
              <a:t>。如果</a:t>
            </a:r>
            <a:r>
              <a:rPr lang="zh-TW" altLang="en-US" sz="1200" dirty="0">
                <a:latin typeface="微軟正黑體" panose="020B0604030504040204" pitchFamily="34" charset="-120"/>
                <a:ea typeface="微軟正黑體" panose="020B0604030504040204" pitchFamily="34" charset="-120"/>
              </a:rPr>
              <a:t>不相同的數據位不超過</a:t>
            </a:r>
            <a:r>
              <a:rPr lang="en-US" altLang="zh-TW" sz="1200" dirty="0">
                <a:latin typeface="微軟正黑體" panose="020B0604030504040204" pitchFamily="34" charset="-120"/>
                <a:ea typeface="微軟正黑體" panose="020B0604030504040204" pitchFamily="34" charset="-120"/>
              </a:rPr>
              <a:t>5</a:t>
            </a:r>
            <a:r>
              <a:rPr lang="zh-TW" altLang="en-US" sz="1200" dirty="0">
                <a:latin typeface="微軟正黑體" panose="020B0604030504040204" pitchFamily="34" charset="-120"/>
                <a:ea typeface="微軟正黑體" panose="020B0604030504040204" pitchFamily="34" charset="-120"/>
              </a:rPr>
              <a:t>，就說明兩張圖片很相似；如果大於</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，就說明這是兩張不同的圖片。</a:t>
            </a:r>
          </a:p>
        </p:txBody>
      </p:sp>
    </p:spTree>
    <p:extLst>
      <p:ext uri="{BB962C8B-B14F-4D97-AF65-F5344CB8AC3E}">
        <p14:creationId xmlns:p14="http://schemas.microsoft.com/office/powerpoint/2010/main" val="417353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a:latin typeface="微軟正黑體" panose="020B0604030504040204" pitchFamily="34" charset="-120"/>
                <a:ea typeface="微軟正黑體" panose="020B0604030504040204" pitchFamily="34" charset="-120"/>
              </a:rPr>
              <a:t>卷積神經</a:t>
            </a:r>
            <a:r>
              <a:rPr lang="zh-TW" altLang="en-US" sz="6000" b="1" dirty="0" smtClean="0">
                <a:latin typeface="微軟正黑體" panose="020B0604030504040204" pitchFamily="34" charset="-120"/>
                <a:ea typeface="微軟正黑體" panose="020B0604030504040204" pitchFamily="34" charset="-120"/>
              </a:rPr>
              <a:t>網路</a:t>
            </a:r>
            <a:r>
              <a:rPr lang="en-US" altLang="zh-TW" sz="6000" b="1" dirty="0" smtClean="0">
                <a:latin typeface="微軟正黑體" panose="020B0604030504040204" pitchFamily="34" charset="-120"/>
                <a:ea typeface="微軟正黑體" panose="020B0604030504040204" pitchFamily="34" charset="-120"/>
              </a:rPr>
              <a:t/>
            </a:r>
            <a:br>
              <a:rPr lang="en-US" altLang="zh-TW" sz="6000" b="1" dirty="0" smtClean="0">
                <a:latin typeface="微軟正黑體" panose="020B0604030504040204" pitchFamily="34" charset="-120"/>
                <a:ea typeface="微軟正黑體" panose="020B0604030504040204" pitchFamily="34" charset="-120"/>
              </a:rPr>
            </a:br>
            <a:r>
              <a:rPr lang="en-US" altLang="zh-TW" sz="4400" dirty="0">
                <a:latin typeface="微軟正黑體" panose="020B0604030504040204" pitchFamily="34" charset="-120"/>
                <a:ea typeface="微軟正黑體" panose="020B0604030504040204" pitchFamily="34" charset="-120"/>
              </a:rPr>
              <a:t>Convolutional Neural </a:t>
            </a:r>
            <a:r>
              <a:rPr lang="en-US" altLang="zh-TW" sz="4400" dirty="0" smtClean="0">
                <a:latin typeface="微軟正黑體" panose="020B0604030504040204" pitchFamily="34" charset="-120"/>
                <a:ea typeface="微軟正黑體" panose="020B0604030504040204" pitchFamily="34" charset="-120"/>
              </a:rPr>
              <a:t>Network</a:t>
            </a:r>
            <a:endParaRPr lang="zh-TW" altLang="en-US" sz="44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normAutofit/>
          </a:bodyPr>
          <a:lstStyle/>
          <a:p>
            <a:r>
              <a:rPr lang="zh-TW" altLang="en-US" sz="2000" dirty="0">
                <a:latin typeface="微軟正黑體" panose="020B0604030504040204" pitchFamily="34" charset="-120"/>
                <a:ea typeface="微軟正黑體" panose="020B0604030504040204" pitchFamily="34" charset="-120"/>
              </a:rPr>
              <a:t>參考文獻</a:t>
            </a:r>
            <a:endParaRPr lang="en-US" altLang="zh-TW" sz="2000" dirty="0">
              <a:latin typeface="微軟正黑體" panose="020B0604030504040204" pitchFamily="34" charset="-120"/>
              <a:ea typeface="微軟正黑體" panose="020B0604030504040204" pitchFamily="34" charset="-120"/>
            </a:endParaRPr>
          </a:p>
          <a:p>
            <a:r>
              <a:rPr lang="en-US" altLang="zh-TW" sz="2000" dirty="0">
                <a:latin typeface="微軟正黑體" panose="020B0604030504040204" pitchFamily="34" charset="-120"/>
                <a:ea typeface="微軟正黑體" panose="020B0604030504040204" pitchFamily="34" charset="-120"/>
              </a:rPr>
              <a:t>https://goo.gl/fJvJG1</a:t>
            </a:r>
          </a:p>
          <a:p>
            <a:r>
              <a:rPr lang="en-US" altLang="zh-TW" sz="2000" dirty="0">
                <a:latin typeface="微軟正黑體" panose="020B0604030504040204" pitchFamily="34" charset="-120"/>
                <a:ea typeface="微軟正黑體" panose="020B0604030504040204" pitchFamily="34" charset="-120"/>
              </a:rPr>
              <a:t>https://</a:t>
            </a:r>
            <a:r>
              <a:rPr lang="en-US" altLang="zh-TW" sz="2000" dirty="0" smtClean="0">
                <a:latin typeface="微軟正黑體" panose="020B0604030504040204" pitchFamily="34" charset="-120"/>
                <a:ea typeface="微軟正黑體" panose="020B0604030504040204" pitchFamily="34" charset="-120"/>
              </a:rPr>
              <a:t>goo.gl/q5ykpk</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1302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7984" y="431287"/>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42" name="Picture 2" descr="https://brohrer.github.io/images/cnn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77" y="4256852"/>
            <a:ext cx="4365812" cy="24194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313" y="1666895"/>
            <a:ext cx="6129341" cy="2489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16</a:t>
            </a:fld>
            <a:endParaRPr lang="zh-TW" altLang="en-US"/>
          </a:p>
        </p:txBody>
      </p:sp>
    </p:spTree>
    <p:extLst>
      <p:ext uri="{BB962C8B-B14F-4D97-AF65-F5344CB8AC3E}">
        <p14:creationId xmlns:p14="http://schemas.microsoft.com/office/powerpoint/2010/main" val="3946128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htseng.files.wordpress.com/2017/09/4293_y4guzm1rtq.png?w=11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9038" y="3977581"/>
            <a:ext cx="4605065" cy="266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1588008" y="419573"/>
            <a:ext cx="9144000" cy="865188"/>
          </a:xfrm>
        </p:spPr>
        <p:txBody>
          <a:bodyPr>
            <a:noAutofit/>
          </a:bodyPr>
          <a:lstStyle/>
          <a:p>
            <a:pPr algn="ctr"/>
            <a:r>
              <a:rPr lang="en-US" altLang="zh-TW" sz="4000" b="1" dirty="0" smtClean="0">
                <a:latin typeface="微軟正黑體" panose="020B0604030504040204" pitchFamily="34" charset="-120"/>
                <a:ea typeface="微軟正黑體" panose="020B0604030504040204" pitchFamily="34" charset="-120"/>
              </a:rPr>
              <a:t>Convolutional </a:t>
            </a:r>
            <a:r>
              <a:rPr lang="en-US" altLang="zh-TW" sz="4000" b="1" dirty="0">
                <a:latin typeface="微軟正黑體" panose="020B0604030504040204" pitchFamily="34" charset="-120"/>
                <a:ea typeface="微軟正黑體" panose="020B0604030504040204" pitchFamily="34" charset="-120"/>
              </a:rPr>
              <a:t>Neural </a:t>
            </a:r>
            <a:r>
              <a:rPr lang="en-US" altLang="zh-TW" sz="4000" b="1" dirty="0" smtClean="0">
                <a:latin typeface="微軟正黑體" panose="020B0604030504040204" pitchFamily="34" charset="-120"/>
                <a:ea typeface="微軟正黑體" panose="020B0604030504040204" pitchFamily="34" charset="-120"/>
              </a:rPr>
              <a:t>Network</a:t>
            </a:r>
            <a:endParaRPr lang="zh-TW" altLang="en-US" sz="4000" b="1" dirty="0">
              <a:latin typeface="微軟正黑體" panose="020B0604030504040204" pitchFamily="34" charset="-120"/>
              <a:ea typeface="微軟正黑體" panose="020B0604030504040204" pitchFamily="34"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8680" y="1599071"/>
            <a:ext cx="4330376" cy="206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7232" y="1578732"/>
            <a:ext cx="3459854" cy="2097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向右箭號 2"/>
          <p:cNvSpPr/>
          <p:nvPr/>
        </p:nvSpPr>
        <p:spPr>
          <a:xfrm rot="4859927">
            <a:off x="3938501" y="3569193"/>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向右箭號 7"/>
          <p:cNvSpPr/>
          <p:nvPr/>
        </p:nvSpPr>
        <p:spPr>
          <a:xfrm rot="18796953">
            <a:off x="7330346" y="3836919"/>
            <a:ext cx="625958" cy="521641"/>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 name="文字方塊 3"/>
          <p:cNvSpPr txBox="1"/>
          <p:nvPr/>
        </p:nvSpPr>
        <p:spPr>
          <a:xfrm>
            <a:off x="7926958" y="5870575"/>
            <a:ext cx="2339102"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卷積層的運作</a:t>
            </a:r>
          </a:p>
        </p:txBody>
      </p:sp>
      <p:sp>
        <p:nvSpPr>
          <p:cNvPr id="5" name="投影片編號版面配置區 4"/>
          <p:cNvSpPr>
            <a:spLocks noGrp="1"/>
          </p:cNvSpPr>
          <p:nvPr>
            <p:ph type="sldNum" sz="quarter" idx="12"/>
          </p:nvPr>
        </p:nvSpPr>
        <p:spPr/>
        <p:txBody>
          <a:bodyPr/>
          <a:lstStyle/>
          <a:p>
            <a:fld id="{CBEC735E-60AB-44DC-B0A8-DC8AF5BACA8B}" type="slidenum">
              <a:rPr lang="zh-TW" altLang="en-US" smtClean="0"/>
              <a:t>17</a:t>
            </a:fld>
            <a:endParaRPr lang="zh-TW" altLang="en-US"/>
          </a:p>
        </p:txBody>
      </p:sp>
    </p:spTree>
    <p:extLst>
      <p:ext uri="{BB962C8B-B14F-4D97-AF65-F5344CB8AC3E}">
        <p14:creationId xmlns:p14="http://schemas.microsoft.com/office/powerpoint/2010/main" val="410199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69720" y="584353"/>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614" y="2952693"/>
            <a:ext cx="7416502" cy="306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2548614" y="2213290"/>
            <a:ext cx="3057247"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最大池化層的運作</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18</a:t>
            </a:fld>
            <a:endParaRPr lang="zh-TW" altLang="en-US"/>
          </a:p>
        </p:txBody>
      </p:sp>
    </p:spTree>
    <p:extLst>
      <p:ext uri="{BB962C8B-B14F-4D97-AF65-F5344CB8AC3E}">
        <p14:creationId xmlns:p14="http://schemas.microsoft.com/office/powerpoint/2010/main" val="4016776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51432" y="651112"/>
            <a:ext cx="9144000" cy="865188"/>
          </a:xfrm>
        </p:spPr>
        <p:txBody>
          <a:bodyPr>
            <a:noAutofit/>
          </a:bodyPr>
          <a:lstStyle/>
          <a:p>
            <a:pPr algn="ctr"/>
            <a:r>
              <a:rPr lang="en-US" altLang="zh-TW" sz="4000" b="1" dirty="0">
                <a:latin typeface="微軟正黑體" panose="020B0604030504040204" pitchFamily="34" charset="-120"/>
                <a:ea typeface="微軟正黑體" panose="020B0604030504040204" pitchFamily="34" charset="-120"/>
              </a:rPr>
              <a:t>Convolutional Neural Network</a:t>
            </a:r>
            <a:endParaRPr lang="zh-TW" altLang="en-US" sz="4000" b="1" dirty="0">
              <a:latin typeface="微軟正黑體" panose="020B0604030504040204" pitchFamily="34" charset="-120"/>
              <a:ea typeface="微軟正黑體" panose="020B0604030504040204" pitchFamily="34" charset="-120"/>
            </a:endParaRPr>
          </a:p>
        </p:txBody>
      </p:sp>
      <p:pic>
        <p:nvPicPr>
          <p:cNvPr id="5" name="Picture 2" descr="http://www.sasresource.com/album/album/51f778cecf37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933" y="2718969"/>
            <a:ext cx="4505325" cy="1971677"/>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045257" y="2031179"/>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grpSp>
        <p:nvGrpSpPr>
          <p:cNvPr id="8" name="群組 7"/>
          <p:cNvGrpSpPr/>
          <p:nvPr/>
        </p:nvGrpSpPr>
        <p:grpSpPr>
          <a:xfrm>
            <a:off x="6866322" y="2031179"/>
            <a:ext cx="3578136" cy="4148457"/>
            <a:chOff x="5198658" y="1338464"/>
            <a:chExt cx="3578136" cy="4148457"/>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658" y="1772816"/>
              <a:ext cx="3578136" cy="371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sp>
        <p:nvSpPr>
          <p:cNvPr id="3" name="投影片編號版面配置區 2"/>
          <p:cNvSpPr>
            <a:spLocks noGrp="1"/>
          </p:cNvSpPr>
          <p:nvPr>
            <p:ph type="sldNum" sz="quarter" idx="12"/>
          </p:nvPr>
        </p:nvSpPr>
        <p:spPr/>
        <p:txBody>
          <a:bodyPr/>
          <a:lstStyle/>
          <a:p>
            <a:fld id="{CBEC735E-60AB-44DC-B0A8-DC8AF5BACA8B}" type="slidenum">
              <a:rPr lang="zh-TW" altLang="en-US" smtClean="0"/>
              <a:t>19</a:t>
            </a:fld>
            <a:endParaRPr lang="zh-TW" altLang="en-US"/>
          </a:p>
        </p:txBody>
      </p:sp>
    </p:spTree>
    <p:extLst>
      <p:ext uri="{BB962C8B-B14F-4D97-AF65-F5344CB8AC3E}">
        <p14:creationId xmlns:p14="http://schemas.microsoft.com/office/powerpoint/2010/main" val="21817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1" dirty="0" smtClean="0">
                <a:solidFill>
                  <a:srgbClr val="FFFF00"/>
                </a:solidFill>
                <a:latin typeface="微軟正黑體" panose="020B0604030504040204" pitchFamily="34" charset="-120"/>
                <a:ea typeface="微軟正黑體" panose="020B0604030504040204" pitchFamily="34" charset="-120"/>
              </a:rPr>
              <a:t>F</a:t>
            </a:r>
            <a:r>
              <a:rPr lang="en-US" altLang="zh-TW" b="1" dirty="0" smtClean="0">
                <a:latin typeface="微軟正黑體" panose="020B0604030504040204" pitchFamily="34" charset="-120"/>
                <a:ea typeface="微軟正黑體" panose="020B0604030504040204" pitchFamily="34" charset="-120"/>
              </a:rPr>
              <a:t>oundations</a:t>
            </a:r>
            <a:r>
              <a:rPr lang="en-US" altLang="zh-TW" b="1" dirty="0" smtClean="0">
                <a:solidFill>
                  <a:srgbClr val="FFFF00"/>
                </a:solidFill>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of</a:t>
            </a:r>
            <a:br>
              <a:rPr lang="en-US" altLang="zh-TW" b="1" dirty="0" smtClean="0">
                <a:latin typeface="微軟正黑體" panose="020B0604030504040204" pitchFamily="34" charset="-120"/>
                <a:ea typeface="微軟正黑體" panose="020B0604030504040204" pitchFamily="34" charset="-120"/>
              </a:rPr>
            </a:br>
            <a:r>
              <a:rPr lang="en-US" altLang="zh-TW" b="1" dirty="0" smtClean="0">
                <a:solidFill>
                  <a:srgbClr val="FFFF00"/>
                </a:solidFill>
                <a:latin typeface="微軟正黑體" panose="020B0604030504040204" pitchFamily="34" charset="-120"/>
                <a:ea typeface="微軟正黑體" panose="020B0604030504040204" pitchFamily="34" charset="-120"/>
              </a:rPr>
              <a:t>C</a:t>
            </a:r>
            <a:r>
              <a:rPr lang="en-US" altLang="zh-TW" b="1" dirty="0" smtClean="0">
                <a:latin typeface="微軟正黑體" panose="020B0604030504040204" pitchFamily="34" charset="-120"/>
                <a:ea typeface="微軟正黑體" panose="020B0604030504040204" pitchFamily="34" charset="-120"/>
              </a:rPr>
              <a:t>omputer </a:t>
            </a:r>
            <a:r>
              <a:rPr lang="en-US" altLang="zh-TW" b="1" dirty="0" smtClean="0">
                <a:solidFill>
                  <a:srgbClr val="FFFF00"/>
                </a:solidFill>
                <a:latin typeface="微軟正黑體" panose="020B0604030504040204" pitchFamily="34" charset="-120"/>
                <a:ea typeface="微軟正黑體" panose="020B0604030504040204" pitchFamily="34" charset="-120"/>
              </a:rPr>
              <a:t>V</a:t>
            </a:r>
            <a:r>
              <a:rPr lang="en-US" altLang="zh-TW" b="1" dirty="0" smtClean="0">
                <a:latin typeface="微軟正黑體" panose="020B0604030504040204" pitchFamily="34" charset="-120"/>
                <a:ea typeface="微軟正黑體" panose="020B0604030504040204" pitchFamily="34" charset="-120"/>
              </a:rPr>
              <a:t>ision</a:t>
            </a:r>
            <a:endParaRPr lang="zh-TW" altLang="en-US" b="1" dirty="0">
              <a:latin typeface="微軟正黑體" panose="020B0604030504040204" pitchFamily="34" charset="-120"/>
              <a:ea typeface="微軟正黑體" panose="020B0604030504040204" pitchFamily="34" charset="-120"/>
            </a:endParaRPr>
          </a:p>
        </p:txBody>
      </p:sp>
      <p:sp>
        <p:nvSpPr>
          <p:cNvPr id="5" name="文字版面配置區 4"/>
          <p:cNvSpPr>
            <a:spLocks noGrp="1"/>
          </p:cNvSpPr>
          <p:nvPr>
            <p:ph type="body" idx="1"/>
          </p:nvPr>
        </p:nvSpPr>
        <p:spPr/>
        <p:txBody>
          <a:bodyPr>
            <a:normAutofit/>
          </a:bodyPr>
          <a:lstStyle/>
          <a:p>
            <a:r>
              <a:rPr lang="zh-TW" altLang="en-US" sz="4400" b="1" dirty="0" smtClean="0">
                <a:solidFill>
                  <a:srgbClr val="FFFF00"/>
                </a:solidFill>
                <a:latin typeface="微軟正黑體" panose="020B0604030504040204" pitchFamily="34" charset="-120"/>
                <a:ea typeface="微軟正黑體" panose="020B0604030504040204" pitchFamily="34" charset="-120"/>
              </a:rPr>
              <a:t>電腦</a:t>
            </a:r>
            <a:r>
              <a:rPr lang="zh-TW" altLang="en-US" sz="4400" b="1" dirty="0">
                <a:solidFill>
                  <a:srgbClr val="FFFF00"/>
                </a:solidFill>
                <a:latin typeface="微軟正黑體" panose="020B0604030504040204" pitchFamily="34" charset="-120"/>
                <a:ea typeface="微軟正黑體" panose="020B0604030504040204" pitchFamily="34" charset="-120"/>
              </a:rPr>
              <a:t>視覺</a:t>
            </a:r>
            <a:r>
              <a:rPr lang="zh-TW" altLang="en-US" sz="4400" b="1" dirty="0" smtClean="0">
                <a:latin typeface="微軟正黑體" panose="020B0604030504040204" pitchFamily="34" charset="-120"/>
                <a:ea typeface="微軟正黑體" panose="020B0604030504040204" pitchFamily="34" charset="-120"/>
              </a:rPr>
              <a:t>的原理與應用</a:t>
            </a:r>
            <a:endParaRPr lang="zh-TW" altLang="en-US" sz="4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75663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03"/>
          <a:stretch/>
        </p:blipFill>
        <p:spPr bwMode="auto">
          <a:xfrm>
            <a:off x="6284332" y="991243"/>
            <a:ext cx="2501866" cy="184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524000" y="188640"/>
            <a:ext cx="9144000" cy="865188"/>
          </a:xfrm>
        </p:spPr>
        <p:txBody>
          <a:bodyPr/>
          <a:lstStyle/>
          <a:p>
            <a:pPr algn="ctr"/>
            <a:r>
              <a:rPr lang="en-US" altLang="zh-TW" b="1" dirty="0">
                <a:latin typeface="微軟正黑體" panose="020B0604030504040204" pitchFamily="34" charset="-120"/>
                <a:ea typeface="微軟正黑體" panose="020B0604030504040204" pitchFamily="34" charset="-120"/>
              </a:rPr>
              <a:t>Convolutional Neural Network</a:t>
            </a:r>
            <a:endParaRPr lang="zh-TW" altLang="en-US" b="1"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371786" y="2098965"/>
            <a:ext cx="2698175" cy="523220"/>
          </a:xfrm>
          <a:prstGeom prst="rect">
            <a:avLst/>
          </a:prstGeom>
          <a:noFill/>
        </p:spPr>
        <p:txBody>
          <a:bodyPr wrap="none" rtlCol="0">
            <a:spAutoFit/>
          </a:bodyPr>
          <a:lstStyle/>
          <a:p>
            <a:r>
              <a:rPr lang="zh-TW" altLang="en-US" sz="2800" b="1" dirty="0">
                <a:latin typeface="微軟正黑體" panose="020B0604030504040204" pitchFamily="34" charset="-120"/>
                <a:ea typeface="微軟正黑體" panose="020B0604030504040204" pitchFamily="34" charset="-120"/>
              </a:rPr>
              <a:t>全連接層的運作</a:t>
            </a: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32" y="2928850"/>
            <a:ext cx="37719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群組 7"/>
          <p:cNvGrpSpPr/>
          <p:nvPr/>
        </p:nvGrpSpPr>
        <p:grpSpPr>
          <a:xfrm>
            <a:off x="2371786" y="2780928"/>
            <a:ext cx="3276805" cy="3745791"/>
            <a:chOff x="5238291" y="1338464"/>
            <a:chExt cx="3276805" cy="3745791"/>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245" y="1707796"/>
              <a:ext cx="3252851" cy="337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p:cNvSpPr txBox="1"/>
            <p:nvPr/>
          </p:nvSpPr>
          <p:spPr>
            <a:xfrm>
              <a:off x="5238291" y="1338464"/>
              <a:ext cx="1032655" cy="369332"/>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3x</a:t>
              </a:r>
              <a:r>
                <a:rPr lang="en-US" altLang="zh-TW" baseline="30000" dirty="0">
                  <a:latin typeface="微軟正黑體" panose="020B0604030504040204" pitchFamily="34" charset="-120"/>
                  <a:ea typeface="微軟正黑體" panose="020B0604030504040204" pitchFamily="34" charset="-120"/>
                </a:rPr>
                <a:t>2</a:t>
              </a:r>
              <a:r>
                <a:rPr lang="en-US" altLang="zh-TW" dirty="0">
                  <a:latin typeface="微軟正黑體" panose="020B0604030504040204" pitchFamily="34" charset="-120"/>
                  <a:ea typeface="微軟正黑體" panose="020B0604030504040204" pitchFamily="34" charset="-120"/>
                </a:rPr>
                <a:t>+2y</a:t>
              </a:r>
              <a:r>
                <a:rPr lang="en-US" altLang="zh-TW" baseline="30000" dirty="0">
                  <a:latin typeface="微軟正黑體" panose="020B0604030504040204" pitchFamily="34" charset="-120"/>
                  <a:ea typeface="微軟正黑體" panose="020B0604030504040204" pitchFamily="34" charset="-120"/>
                </a:rPr>
                <a:t>2</a:t>
              </a:r>
              <a:endParaRPr lang="zh-TW" altLang="en-US" baseline="30000" dirty="0">
                <a:latin typeface="微軟正黑體" panose="020B0604030504040204" pitchFamily="34" charset="-120"/>
                <a:ea typeface="微軟正黑體" panose="020B0604030504040204" pitchFamily="34" charset="-120"/>
              </a:endParaRPr>
            </a:p>
          </p:txBody>
        </p:sp>
      </p:grpSp>
      <p:pic>
        <p:nvPicPr>
          <p:cNvPr id="10" name="Picture 2" descr="https://upload.wikimedia.org/wikipedia/commons/7/7a/Graph_of_sliding_derivative_lin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84332" y="3664210"/>
            <a:ext cx="2862509" cy="2862509"/>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CBEC735E-60AB-44DC-B0A8-DC8AF5BACA8B}" type="slidenum">
              <a:rPr lang="zh-TW" altLang="en-US" smtClean="0"/>
              <a:t>20</a:t>
            </a:fld>
            <a:endParaRPr lang="zh-TW" altLang="en-US"/>
          </a:p>
        </p:txBody>
      </p:sp>
    </p:spTree>
    <p:extLst>
      <p:ext uri="{BB962C8B-B14F-4D97-AF65-F5344CB8AC3E}">
        <p14:creationId xmlns:p14="http://schemas.microsoft.com/office/powerpoint/2010/main" val="250141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1" y="445008"/>
            <a:ext cx="10131425" cy="1456267"/>
          </a:xfrm>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computers learn to recognize objects instantly</a:t>
            </a:r>
            <a:endParaRPr lang="zh-TW" altLang="en-US" sz="4000" b="1" dirty="0">
              <a:latin typeface="微軟正黑體" panose="020B0604030504040204" pitchFamily="34" charset="-120"/>
              <a:ea typeface="微軟正黑體" panose="020B0604030504040204" pitchFamily="34" charset="-120"/>
            </a:endParaRPr>
          </a:p>
        </p:txBody>
      </p:sp>
      <p:pic>
        <p:nvPicPr>
          <p:cNvPr id="4" name="Cgxsv1riJhI"/>
          <p:cNvPicPr>
            <a:picLocks noGrp="1" noRot="1" noChangeAspect="1"/>
          </p:cNvPicPr>
          <p:nvPr>
            <p:ph idx="1"/>
            <a:videoFile r:link="rId1"/>
          </p:nvPr>
        </p:nvPicPr>
        <p:blipFill>
          <a:blip r:embed="rId3"/>
          <a:stretch>
            <a:fillRect/>
          </a:stretch>
        </p:blipFill>
        <p:spPr>
          <a:xfrm>
            <a:off x="2727135" y="1965283"/>
            <a:ext cx="6085332" cy="4380763"/>
          </a:xfrm>
          <a:prstGeom prst="rect">
            <a:avLst/>
          </a:prstGeom>
        </p:spPr>
      </p:pic>
      <p:sp>
        <p:nvSpPr>
          <p:cNvPr id="5" name="投影片編號版面配置區 2"/>
          <p:cNvSpPr>
            <a:spLocks noGrp="1"/>
          </p:cNvSpPr>
          <p:nvPr>
            <p:ph type="sldNum" sz="quarter" idx="12"/>
          </p:nvPr>
        </p:nvSpPr>
        <p:spPr>
          <a:xfrm>
            <a:off x="10266060" y="5870575"/>
            <a:ext cx="551167" cy="377825"/>
          </a:xfrm>
        </p:spPr>
        <p:txBody>
          <a:bodyPr/>
          <a:lstStyle/>
          <a:p>
            <a:r>
              <a:rPr lang="en-US" altLang="zh-TW" dirty="0" smtClean="0"/>
              <a:t>17</a:t>
            </a:r>
            <a:endParaRPr lang="zh-TW" altLang="en-US" dirty="0"/>
          </a:p>
        </p:txBody>
      </p:sp>
      <p:sp>
        <p:nvSpPr>
          <p:cNvPr id="6" name="矩形 5"/>
          <p:cNvSpPr/>
          <p:nvPr/>
        </p:nvSpPr>
        <p:spPr>
          <a:xfrm>
            <a:off x="2708847" y="6446630"/>
            <a:ext cx="6712479" cy="369332"/>
          </a:xfrm>
          <a:prstGeom prst="rect">
            <a:avLst/>
          </a:prstGeom>
        </p:spPr>
        <p:txBody>
          <a:bodyPr wrap="none">
            <a:spAutoFit/>
          </a:bodyPr>
          <a:lstStyle/>
          <a:p>
            <a:r>
              <a:rPr lang="en-US" altLang="zh-TW" dirty="0">
                <a:latin typeface="微軟正黑體" panose="020B0604030504040204" pitchFamily="34" charset="-120"/>
                <a:ea typeface="微軟正黑體" panose="020B0604030504040204" pitchFamily="34" charset="-120"/>
              </a:rPr>
              <a:t>http://mropengate.blogspot.com/2018/06/yolo-yolov3.html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7848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normAutofit/>
          </a:bodyPr>
          <a:lstStyle/>
          <a:p>
            <a:r>
              <a:rPr lang="zh-TW" altLang="en-US" sz="6000" b="1" dirty="0" smtClean="0">
                <a:latin typeface="微軟正黑體" panose="020B0604030504040204" pitchFamily="34" charset="-120"/>
                <a:ea typeface="微軟正黑體" panose="020B0604030504040204" pitchFamily="34" charset="-120"/>
              </a:rPr>
              <a:t>實際案例</a:t>
            </a:r>
            <a:endParaRPr lang="zh-TW" altLang="en-US" sz="6000"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22</a:t>
            </a:fld>
            <a:endParaRPr lang="zh-TW" altLang="en-US"/>
          </a:p>
        </p:txBody>
      </p:sp>
    </p:spTree>
    <p:extLst>
      <p:ext uri="{BB962C8B-B14F-4D97-AF65-F5344CB8AC3E}">
        <p14:creationId xmlns:p14="http://schemas.microsoft.com/office/powerpoint/2010/main" val="33757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a:t>
            </a:r>
            <a:r>
              <a:rPr lang="zh-TW" altLang="en-US" sz="4000" b="1" dirty="0" smtClean="0">
                <a:latin typeface="微軟正黑體" panose="020B0604030504040204" pitchFamily="34" charset="-120"/>
                <a:ea typeface="微軟正黑體" panose="020B0604030504040204" pitchFamily="34" charset="-120"/>
              </a:rPr>
              <a:t>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23</a:t>
            </a:fld>
            <a:endParaRPr lang="zh-TW" altLang="en-US"/>
          </a:p>
        </p:txBody>
      </p:sp>
      <p:pic>
        <p:nvPicPr>
          <p:cNvPr id="3" name="圖片 2"/>
          <p:cNvPicPr>
            <a:picLocks noChangeAspect="1"/>
          </p:cNvPicPr>
          <p:nvPr/>
        </p:nvPicPr>
        <p:blipFill>
          <a:blip r:embed="rId2"/>
          <a:stretch>
            <a:fillRect/>
          </a:stretch>
        </p:blipFill>
        <p:spPr>
          <a:xfrm>
            <a:off x="2238878" y="2180350"/>
            <a:ext cx="7703594" cy="3885487"/>
          </a:xfrm>
          <a:prstGeom prst="rect">
            <a:avLst/>
          </a:prstGeom>
        </p:spPr>
      </p:pic>
    </p:spTree>
    <p:extLst>
      <p:ext uri="{BB962C8B-B14F-4D97-AF65-F5344CB8AC3E}">
        <p14:creationId xmlns:p14="http://schemas.microsoft.com/office/powerpoint/2010/main" val="159362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手寫數字</a:t>
            </a:r>
            <a:r>
              <a:rPr lang="zh-TW" altLang="en-US" sz="4000" b="1" dirty="0" smtClean="0">
                <a:latin typeface="微軟正黑體" panose="020B0604030504040204" pitchFamily="34" charset="-120"/>
                <a:ea typeface="微軟正黑體" panose="020B0604030504040204" pitchFamily="34" charset="-120"/>
              </a:rPr>
              <a:t>辨識</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24</a:t>
            </a:fld>
            <a:endParaRPr lang="zh-TW" altLang="en-US"/>
          </a:p>
        </p:txBody>
      </p:sp>
      <p:pic>
        <p:nvPicPr>
          <p:cNvPr id="5" name="圖片 4"/>
          <p:cNvPicPr>
            <a:picLocks noChangeAspect="1"/>
          </p:cNvPicPr>
          <p:nvPr/>
        </p:nvPicPr>
        <p:blipFill>
          <a:blip r:embed="rId2"/>
          <a:stretch>
            <a:fillRect/>
          </a:stretch>
        </p:blipFill>
        <p:spPr>
          <a:xfrm>
            <a:off x="2532846" y="2065867"/>
            <a:ext cx="7042505" cy="3862920"/>
          </a:xfrm>
          <a:prstGeom prst="rect">
            <a:avLst/>
          </a:prstGeom>
        </p:spPr>
      </p:pic>
    </p:spTree>
    <p:extLst>
      <p:ext uri="{BB962C8B-B14F-4D97-AF65-F5344CB8AC3E}">
        <p14:creationId xmlns:p14="http://schemas.microsoft.com/office/powerpoint/2010/main" val="246033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Dogs vs. Cats</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913794" y="2096064"/>
            <a:ext cx="4979005" cy="3695136"/>
          </a:xfrm>
        </p:spPr>
        <p:txBody>
          <a:bodyPr/>
          <a:lstStyle/>
          <a:p>
            <a:r>
              <a:rPr lang="en-US" altLang="zh-TW" dirty="0">
                <a:latin typeface="微軟正黑體" panose="020B0604030504040204" pitchFamily="34" charset="-120"/>
                <a:ea typeface="微軟正黑體" panose="020B0604030504040204" pitchFamily="34" charset="-120"/>
                <a:hlinkClick r:id="rId2"/>
              </a:rPr>
              <a:t>https://</a:t>
            </a:r>
            <a:r>
              <a:rPr lang="en-US" altLang="zh-TW" dirty="0" smtClean="0">
                <a:latin typeface="微軟正黑體" panose="020B0604030504040204" pitchFamily="34" charset="-120"/>
                <a:ea typeface="微軟正黑體" panose="020B0604030504040204" pitchFamily="34" charset="-120"/>
                <a:hlinkClick r:id="rId2"/>
              </a:rPr>
              <a:t>www.kaggle.com/c/dogs-vs-cats-redux-kernels-edition</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Training data: 25000 images</a:t>
            </a:r>
          </a:p>
          <a:p>
            <a:pPr lvl="1"/>
            <a:r>
              <a:rPr lang="en-US" altLang="zh-TW" dirty="0" smtClean="0">
                <a:latin typeface="微軟正黑體" panose="020B0604030504040204" pitchFamily="34" charset="-120"/>
                <a:ea typeface="微軟正黑體" panose="020B0604030504040204" pitchFamily="34" charset="-120"/>
              </a:rPr>
              <a:t>Test data: 12500 images</a:t>
            </a:r>
          </a:p>
          <a:p>
            <a:pPr lvl="1"/>
            <a:r>
              <a:rPr lang="en-US" altLang="zh-TW" dirty="0">
                <a:latin typeface="微軟正黑體" panose="020B0604030504040204" pitchFamily="34" charset="-120"/>
                <a:ea typeface="微軟正黑體" panose="020B0604030504040204" pitchFamily="34" charset="-120"/>
              </a:rPr>
              <a:t>For each image in the test set, you should predict a probability that the image is a dog (1 = dog, 0 = cat).</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25</a:t>
            </a:fld>
            <a:endParaRPr lang="zh-TW" altLang="en-US"/>
          </a:p>
        </p:txBody>
      </p:sp>
      <p:pic>
        <p:nvPicPr>
          <p:cNvPr id="5" name="圖片 4"/>
          <p:cNvPicPr>
            <a:picLocks noChangeAspect="1"/>
          </p:cNvPicPr>
          <p:nvPr/>
        </p:nvPicPr>
        <p:blipFill>
          <a:blip r:embed="rId3"/>
          <a:stretch>
            <a:fillRect/>
          </a:stretch>
        </p:blipFill>
        <p:spPr>
          <a:xfrm>
            <a:off x="5979836" y="1935921"/>
            <a:ext cx="4755859" cy="4315955"/>
          </a:xfrm>
          <a:prstGeom prst="rect">
            <a:avLst/>
          </a:prstGeom>
        </p:spPr>
      </p:pic>
    </p:spTree>
    <p:extLst>
      <p:ext uri="{BB962C8B-B14F-4D97-AF65-F5344CB8AC3E}">
        <p14:creationId xmlns:p14="http://schemas.microsoft.com/office/powerpoint/2010/main" val="4027208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貓狗辨識</a:t>
            </a:r>
            <a:r>
              <a:rPr lang="zh-TW" altLang="en-US" sz="4000" b="1" dirty="0" smtClean="0">
                <a:latin typeface="微軟正黑體" panose="020B0604030504040204" pitchFamily="34" charset="-120"/>
                <a:ea typeface="微軟正黑體" panose="020B0604030504040204" pitchFamily="34" charset="-120"/>
              </a:rPr>
              <a:t>的結果</a:t>
            </a:r>
            <a:endParaRPr lang="zh-TW" altLang="en-US" sz="40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26</a:t>
            </a:fld>
            <a:endParaRPr lang="zh-TW" altLang="en-US"/>
          </a:p>
        </p:txBody>
      </p:sp>
      <p:pic>
        <p:nvPicPr>
          <p:cNvPr id="5" name="圖片 4"/>
          <p:cNvPicPr>
            <a:picLocks noChangeAspect="1"/>
          </p:cNvPicPr>
          <p:nvPr/>
        </p:nvPicPr>
        <p:blipFill rotWithShape="1">
          <a:blip r:embed="rId2"/>
          <a:srcRect r="48246" b="50787"/>
          <a:stretch/>
        </p:blipFill>
        <p:spPr>
          <a:xfrm>
            <a:off x="2366963" y="2017857"/>
            <a:ext cx="2528888" cy="3571875"/>
          </a:xfrm>
          <a:prstGeom prst="rect">
            <a:avLst/>
          </a:prstGeom>
        </p:spPr>
      </p:pic>
      <p:pic>
        <p:nvPicPr>
          <p:cNvPr id="6" name="圖片 5"/>
          <p:cNvPicPr>
            <a:picLocks noChangeAspect="1"/>
          </p:cNvPicPr>
          <p:nvPr/>
        </p:nvPicPr>
        <p:blipFill rotWithShape="1">
          <a:blip r:embed="rId2"/>
          <a:srcRect t="50680"/>
          <a:stretch/>
        </p:blipFill>
        <p:spPr>
          <a:xfrm>
            <a:off x="5281050" y="2017857"/>
            <a:ext cx="4886325" cy="3579668"/>
          </a:xfrm>
          <a:prstGeom prst="rect">
            <a:avLst/>
          </a:prstGeom>
        </p:spPr>
      </p:pic>
    </p:spTree>
    <p:extLst>
      <p:ext uri="{BB962C8B-B14F-4D97-AF65-F5344CB8AC3E}">
        <p14:creationId xmlns:p14="http://schemas.microsoft.com/office/powerpoint/2010/main" val="44915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中文</a:t>
            </a:r>
            <a:r>
              <a:rPr lang="en-US" altLang="zh-TW" sz="4000" b="1" dirty="0" smtClean="0">
                <a:latin typeface="微軟正黑體" panose="020B0604030504040204" pitchFamily="34" charset="-120"/>
                <a:ea typeface="微軟正黑體" panose="020B0604030504040204" pitchFamily="34" charset="-120"/>
              </a:rPr>
              <a:t>OCR</a:t>
            </a:r>
            <a:r>
              <a:rPr lang="zh-TW" altLang="en-US" sz="4000" b="1" dirty="0" smtClean="0">
                <a:latin typeface="微軟正黑體" panose="020B0604030504040204" pitchFamily="34" charset="-120"/>
                <a:ea typeface="微軟正黑體" panose="020B0604030504040204" pitchFamily="34" charset="-120"/>
              </a:rPr>
              <a:t>辨識為例</a:t>
            </a:r>
            <a:endParaRPr lang="zh-TW" altLang="en-US" sz="4000" b="1" dirty="0">
              <a:latin typeface="微軟正黑體" panose="020B0604030504040204" pitchFamily="34" charset="-120"/>
              <a:ea typeface="微軟正黑體" panose="020B0604030504040204" pitchFamily="34" charset="-12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989" y="2083743"/>
            <a:ext cx="2996565" cy="275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546" y="1533482"/>
            <a:ext cx="3300166" cy="385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170502" y="5508035"/>
            <a:ext cx="8390087" cy="1200329"/>
          </a:xfrm>
          <a:prstGeom prst="rect">
            <a:avLst/>
          </a:prstGeom>
        </p:spPr>
        <p:txBody>
          <a:bodyPr wrap="square">
            <a:spAutoFit/>
          </a:bodyPr>
          <a:lstStyle/>
          <a:p>
            <a:pPr marL="285750" indent="-285750" algn="just">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Lee, M. C., Chiu S. Y., &amp; </a:t>
            </a:r>
            <a:r>
              <a:rPr lang="en-US" altLang="zh-TW" b="1" u="sng" dirty="0">
                <a:solidFill>
                  <a:srgbClr val="FF0000"/>
                </a:solidFill>
                <a:latin typeface="微軟正黑體" panose="020B0604030504040204" pitchFamily="34" charset="-120"/>
                <a:ea typeface="微軟正黑體" panose="020B0604030504040204" pitchFamily="34" charset="-120"/>
              </a:rPr>
              <a:t>Chang, J. W.</a:t>
            </a:r>
            <a:r>
              <a:rPr lang="en-US" altLang="zh-TW" dirty="0">
                <a:latin typeface="微軟正黑體" panose="020B0604030504040204" pitchFamily="34" charset="-120"/>
                <a:ea typeface="微軟正黑體" panose="020B0604030504040204" pitchFamily="34" charset="-120"/>
              </a:rPr>
              <a:t> (2017) A Deep Convolutional Neural Network based Chinese Menu Recognition App. Information Processing Letters, 128, 14-20. </a:t>
            </a:r>
            <a:r>
              <a:rPr lang="en-US" altLang="zh-TW" dirty="0">
                <a:latin typeface="微軟正黑體" panose="020B0604030504040204" pitchFamily="34" charset="-120"/>
                <a:ea typeface="微軟正黑體" panose="020B0604030504040204" pitchFamily="34" charset="-120"/>
                <a:hlinkClick r:id="rId4"/>
              </a:rPr>
              <a:t>https://doi.org/10.1016/j.ipl.2017.07.010</a:t>
            </a:r>
            <a:r>
              <a:rPr lang="en-US" altLang="zh-TW" dirty="0">
                <a:latin typeface="微軟正黑體" panose="020B0604030504040204" pitchFamily="34" charset="-120"/>
                <a:ea typeface="微軟正黑體" panose="020B0604030504040204" pitchFamily="34" charset="-120"/>
              </a:rPr>
              <a:t>  </a:t>
            </a:r>
          </a:p>
          <a:p>
            <a:pPr algn="just"/>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SCI, </a:t>
            </a:r>
            <a:r>
              <a:rPr lang="en-US" altLang="zh-TW" dirty="0">
                <a:latin typeface="微軟正黑體" panose="020B0604030504040204" pitchFamily="34" charset="-120"/>
                <a:ea typeface="微軟正黑體" panose="020B0604030504040204" pitchFamily="34" charset="-120"/>
              </a:rPr>
              <a:t>COMPUTER SCIENCE, INFORMATION SYSTEMS)</a:t>
            </a: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27</a:t>
            </a:fld>
            <a:endParaRPr lang="zh-TW" altLang="en-US"/>
          </a:p>
        </p:txBody>
      </p:sp>
    </p:spTree>
    <p:extLst>
      <p:ext uri="{BB962C8B-B14F-4D97-AF65-F5344CB8AC3E}">
        <p14:creationId xmlns:p14="http://schemas.microsoft.com/office/powerpoint/2010/main" val="520325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2" y="293121"/>
            <a:ext cx="10131425" cy="1456267"/>
          </a:xfrm>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Video to video</a:t>
            </a:r>
            <a:endParaRPr lang="zh-TW" altLang="en-US" sz="4000" b="1"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fld id="{CBEC735E-60AB-44DC-B0A8-DC8AF5BACA8B}" type="slidenum">
              <a:rPr lang="zh-TW" altLang="en-US" smtClean="0"/>
              <a:t>28</a:t>
            </a:fld>
            <a:endParaRPr lang="zh-TW" altLang="en-US"/>
          </a:p>
        </p:txBody>
      </p:sp>
      <p:pic>
        <p:nvPicPr>
          <p:cNvPr id="4" name="GRQuRcpf5Gc"/>
          <p:cNvPicPr>
            <a:picLocks noRot="1" noChangeAspect="1"/>
          </p:cNvPicPr>
          <p:nvPr>
            <a:videoFile r:link="rId1"/>
          </p:nvPr>
        </p:nvPicPr>
        <p:blipFill>
          <a:blip r:embed="rId3"/>
          <a:stretch>
            <a:fillRect/>
          </a:stretch>
        </p:blipFill>
        <p:spPr>
          <a:xfrm>
            <a:off x="2310156" y="1446794"/>
            <a:ext cx="6693865" cy="4506645"/>
          </a:xfrm>
          <a:prstGeom prst="rect">
            <a:avLst/>
          </a:prstGeom>
        </p:spPr>
      </p:pic>
      <p:sp>
        <p:nvSpPr>
          <p:cNvPr id="6" name="矩形 5"/>
          <p:cNvSpPr/>
          <p:nvPr/>
        </p:nvSpPr>
        <p:spPr>
          <a:xfrm>
            <a:off x="2310156" y="5990142"/>
            <a:ext cx="7879080" cy="861774"/>
          </a:xfrm>
          <a:prstGeom prst="rect">
            <a:avLst/>
          </a:prstGeom>
        </p:spPr>
        <p:txBody>
          <a:bodyPr wrap="square">
            <a:spAutoFit/>
          </a:bodyPr>
          <a:lstStyle/>
          <a:p>
            <a:r>
              <a:rPr lang="en-US" altLang="zh-TW" sz="1600" dirty="0">
                <a:latin typeface="微軟正黑體" panose="020B0604030504040204" pitchFamily="34" charset="-120"/>
                <a:ea typeface="微軟正黑體" panose="020B0604030504040204" pitchFamily="34" charset="-120"/>
              </a:rPr>
              <a:t>The paper "Video-to-Video Synthesis" and its source code is available here:</a:t>
            </a:r>
          </a:p>
          <a:p>
            <a:r>
              <a:rPr lang="en-US" altLang="zh-TW" sz="1600" dirty="0">
                <a:latin typeface="微軟正黑體" panose="020B0604030504040204" pitchFamily="34" charset="-120"/>
                <a:ea typeface="微軟正黑體" panose="020B0604030504040204" pitchFamily="34" charset="-120"/>
              </a:rPr>
              <a:t>https://tcwang0509.github.io/vid2vid/</a:t>
            </a:r>
          </a:p>
          <a:p>
            <a:r>
              <a:rPr lang="en-US" altLang="zh-TW" sz="1600" dirty="0">
                <a:latin typeface="微軟正黑體" panose="020B0604030504040204" pitchFamily="34" charset="-120"/>
                <a:ea typeface="微軟正黑體" panose="020B0604030504040204" pitchFamily="34" charset="-120"/>
              </a:rPr>
              <a:t>https://github.com/NVIDIA/vid2vid</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0165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7" name="副標題 6"/>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58819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How we teach computers to understand pictures</a:t>
            </a:r>
            <a:endParaRPr lang="zh-TW" altLang="en-US" sz="4000" b="1" dirty="0">
              <a:latin typeface="微軟正黑體" panose="020B0604030504040204" pitchFamily="34" charset="-120"/>
              <a:ea typeface="微軟正黑體" panose="020B0604030504040204" pitchFamily="34" charset="-120"/>
            </a:endParaRPr>
          </a:p>
        </p:txBody>
      </p:sp>
      <p:pic>
        <p:nvPicPr>
          <p:cNvPr id="6" name="40riCqvRoMs"/>
          <p:cNvPicPr>
            <a:picLocks noGrp="1" noRot="1" noChangeAspect="1"/>
          </p:cNvPicPr>
          <p:nvPr>
            <p:ph idx="1"/>
            <a:videoFile r:link="rId1"/>
          </p:nvPr>
        </p:nvPicPr>
        <p:blipFill>
          <a:blip r:embed="rId3"/>
          <a:stretch>
            <a:fillRect/>
          </a:stretch>
        </p:blipFill>
        <p:spPr>
          <a:xfrm>
            <a:off x="2717991" y="2175595"/>
            <a:ext cx="6085332" cy="4409499"/>
          </a:xfrm>
          <a:prstGeom prst="rect">
            <a:avLst/>
          </a:prstGeom>
        </p:spPr>
      </p:pic>
      <p:sp>
        <p:nvSpPr>
          <p:cNvPr id="7" name="投影片編號版面配置區 3"/>
          <p:cNvSpPr>
            <a:spLocks noGrp="1"/>
          </p:cNvSpPr>
          <p:nvPr>
            <p:ph type="sldNum" sz="quarter" idx="12"/>
          </p:nvPr>
        </p:nvSpPr>
        <p:spPr>
          <a:xfrm>
            <a:off x="10266060" y="5870575"/>
            <a:ext cx="551167" cy="377825"/>
          </a:xfrm>
        </p:spPr>
        <p:txBody>
          <a:bodyPr/>
          <a:lstStyle/>
          <a:p>
            <a:r>
              <a:rPr lang="en-US" altLang="zh-TW" dirty="0"/>
              <a:t>3</a:t>
            </a:r>
            <a:endParaRPr lang="zh-TW" altLang="en-US" dirty="0"/>
          </a:p>
        </p:txBody>
      </p:sp>
    </p:spTree>
    <p:extLst>
      <p:ext uri="{BB962C8B-B14F-4D97-AF65-F5344CB8AC3E}">
        <p14:creationId xmlns:p14="http://schemas.microsoft.com/office/powerpoint/2010/main" val="18025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a:t>
            </a:r>
            <a:r>
              <a:rPr lang="zh-TW" altLang="en-US" sz="4000" b="1" dirty="0">
                <a:latin typeface="微軟正黑體" panose="020B0604030504040204" pitchFamily="34" charset="-120"/>
                <a:ea typeface="微軟正黑體" panose="020B0604030504040204" pitchFamily="34" charset="-120"/>
              </a:rPr>
              <a:t>視覺</a:t>
            </a:r>
          </a:p>
        </p:txBody>
      </p:sp>
      <p:sp>
        <p:nvSpPr>
          <p:cNvPr id="6" name="內容版面配置區 5"/>
          <p:cNvSpPr>
            <a:spLocks noGrp="1"/>
          </p:cNvSpPr>
          <p:nvPr>
            <p:ph idx="1"/>
          </p:nvPr>
        </p:nvSpPr>
        <p:spPr/>
        <p:txBody>
          <a:bodyPr>
            <a:normAutofit/>
          </a:bodyPr>
          <a:lstStyle/>
          <a:p>
            <a:pPr algn="just"/>
            <a:r>
              <a:rPr lang="zh-TW" altLang="en-US" sz="2400" dirty="0" smtClean="0">
                <a:latin typeface="微軟正黑體" panose="020B0604030504040204" pitchFamily="34" charset="-120"/>
                <a:ea typeface="微軟正黑體" panose="020B0604030504040204" pitchFamily="34" charset="-120"/>
              </a:rPr>
              <a:t>利用</a:t>
            </a:r>
            <a:r>
              <a:rPr lang="zh-TW" altLang="en-US" sz="2400" dirty="0">
                <a:latin typeface="微軟正黑體" panose="020B0604030504040204" pitchFamily="34" charset="-120"/>
                <a:ea typeface="微軟正黑體" panose="020B0604030504040204" pitchFamily="34" charset="-120"/>
              </a:rPr>
              <a:t>攝影機和電腦代替人眼對</a:t>
            </a:r>
            <a:r>
              <a:rPr lang="zh-TW" altLang="en-US" sz="2400" dirty="0">
                <a:solidFill>
                  <a:srgbClr val="FFFF00"/>
                </a:solidFill>
                <a:latin typeface="微軟正黑體" panose="020B0604030504040204" pitchFamily="34" charset="-120"/>
                <a:ea typeface="微軟正黑體" panose="020B0604030504040204" pitchFamily="34" charset="-120"/>
              </a:rPr>
              <a:t>目標</a:t>
            </a:r>
            <a:r>
              <a:rPr lang="zh-TW" altLang="en-US" sz="2400" dirty="0">
                <a:latin typeface="微軟正黑體" panose="020B0604030504040204" pitchFamily="34" charset="-120"/>
                <a:ea typeface="微軟正黑體" panose="020B0604030504040204" pitchFamily="34" charset="-120"/>
              </a:rPr>
              <a:t>進行</a:t>
            </a:r>
            <a:r>
              <a:rPr lang="zh-TW" altLang="en-US" sz="2400" dirty="0">
                <a:solidFill>
                  <a:srgbClr val="FFFF00"/>
                </a:solidFill>
                <a:latin typeface="微軟正黑體" panose="020B0604030504040204" pitchFamily="34" charset="-120"/>
                <a:ea typeface="微軟正黑體" panose="020B0604030504040204" pitchFamily="34" charset="-120"/>
              </a:rPr>
              <a:t>識別、跟蹤和測量</a:t>
            </a:r>
            <a:r>
              <a:rPr lang="zh-TW" altLang="en-US" sz="2400" dirty="0">
                <a:latin typeface="微軟正黑體" panose="020B0604030504040204" pitchFamily="34" charset="-120"/>
                <a:ea typeface="微軟正黑體" panose="020B0604030504040204" pitchFamily="34" charset="-120"/>
              </a:rPr>
              <a:t>等機器視覺，</a:t>
            </a:r>
            <a:r>
              <a:rPr lang="zh-TW" altLang="en-US" sz="2400" dirty="0" smtClean="0">
                <a:latin typeface="微軟正黑體" panose="020B0604030504040204" pitchFamily="34" charset="-120"/>
                <a:ea typeface="微軟正黑體" panose="020B0604030504040204" pitchFamily="34" charset="-120"/>
              </a:rPr>
              <a:t>並做</a:t>
            </a:r>
            <a:r>
              <a:rPr lang="zh-TW" altLang="en-US" sz="2400" dirty="0">
                <a:latin typeface="微軟正黑體" panose="020B0604030504040204" pitchFamily="34" charset="-120"/>
                <a:ea typeface="微軟正黑體" panose="020B0604030504040204" pitchFamily="34" charset="-120"/>
              </a:rPr>
              <a:t>圖像處理，用電腦</a:t>
            </a:r>
            <a:r>
              <a:rPr lang="zh-TW" altLang="en-US" sz="2400" dirty="0" smtClean="0">
                <a:latin typeface="微軟正黑體" panose="020B0604030504040204" pitchFamily="34" charset="-120"/>
                <a:ea typeface="微軟正黑體" panose="020B0604030504040204" pitchFamily="34" charset="-120"/>
              </a:rPr>
              <a:t>處理為更</a:t>
            </a:r>
            <a:r>
              <a:rPr lang="zh-TW" altLang="en-US" sz="2400" dirty="0">
                <a:latin typeface="微軟正黑體" panose="020B0604030504040204" pitchFamily="34" charset="-120"/>
                <a:ea typeface="微軟正黑體" panose="020B0604030504040204" pitchFamily="34" charset="-120"/>
              </a:rPr>
              <a:t>適合人眼觀察或傳送給儀器檢測的</a:t>
            </a:r>
            <a:r>
              <a:rPr lang="zh-TW" altLang="en-US" sz="2400" dirty="0" smtClean="0">
                <a:latin typeface="微軟正黑體" panose="020B0604030504040204" pitchFamily="34" charset="-120"/>
                <a:ea typeface="微軟正黑體" panose="020B0604030504040204" pitchFamily="34" charset="-120"/>
              </a:rPr>
              <a:t>圖像。</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smtClean="0">
                <a:latin typeface="微軟正黑體" panose="020B0604030504040204" pitchFamily="34" charset="-120"/>
                <a:ea typeface="微軟正黑體" panose="020B0604030504040204" pitchFamily="34" charset="-120"/>
              </a:rPr>
              <a:t>人工智慧的主要</a:t>
            </a:r>
            <a:r>
              <a:rPr lang="zh-TW" altLang="en-US" sz="2400" dirty="0">
                <a:latin typeface="微軟正黑體" panose="020B0604030504040204" pitchFamily="34" charset="-120"/>
                <a:ea typeface="微軟正黑體" panose="020B0604030504040204" pitchFamily="34" charset="-120"/>
              </a:rPr>
              <a:t>研究</a:t>
            </a:r>
            <a:r>
              <a:rPr lang="zh-TW" altLang="en-US" sz="2400" dirty="0" smtClean="0">
                <a:latin typeface="微軟正黑體" panose="020B0604030504040204" pitchFamily="34" charset="-120"/>
                <a:ea typeface="微軟正黑體" panose="020B0604030504040204" pitchFamily="34" charset="-120"/>
              </a:rPr>
              <a:t>問題是：</a:t>
            </a:r>
            <a:r>
              <a:rPr lang="zh-TW" altLang="en-US" sz="2400" dirty="0">
                <a:latin typeface="微軟正黑體" panose="020B0604030504040204" pitchFamily="34" charset="-120"/>
                <a:ea typeface="微軟正黑體" panose="020B0604030504040204" pitchFamily="34" charset="-120"/>
              </a:rPr>
              <a:t>如何讓系統具備「</a:t>
            </a:r>
            <a:r>
              <a:rPr lang="zh-TW" altLang="en-US" sz="2400" dirty="0">
                <a:solidFill>
                  <a:srgbClr val="FFFF00"/>
                </a:solidFill>
                <a:latin typeface="微軟正黑體" panose="020B0604030504040204" pitchFamily="34" charset="-120"/>
                <a:ea typeface="微軟正黑體" panose="020B0604030504040204" pitchFamily="34" charset="-120"/>
              </a:rPr>
              <a:t>計劃</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決策能力</a:t>
            </a:r>
            <a:r>
              <a:rPr lang="zh-TW" altLang="en-US"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使</a:t>
            </a:r>
            <a:r>
              <a:rPr lang="zh-TW" altLang="en-US" sz="2400" dirty="0">
                <a:latin typeface="微軟正黑體" panose="020B0604030504040204" pitchFamily="34" charset="-120"/>
                <a:ea typeface="微軟正黑體" panose="020B0604030504040204" pitchFamily="34" charset="-120"/>
              </a:rPr>
              <a:t>之完成特定</a:t>
            </a:r>
            <a:r>
              <a:rPr lang="zh-TW" altLang="en-US" sz="2400" dirty="0" smtClean="0">
                <a:latin typeface="微軟正黑體" panose="020B0604030504040204" pitchFamily="34" charset="-120"/>
                <a:ea typeface="微軟正黑體" panose="020B0604030504040204" pitchFamily="34" charset="-120"/>
              </a:rPr>
              <a:t>的動作，如移動機器人通過特定環境。</a:t>
            </a:r>
            <a:endParaRPr lang="en-US" altLang="zh-TW" sz="2400" dirty="0" smtClean="0">
              <a:latin typeface="微軟正黑體" panose="020B0604030504040204" pitchFamily="34" charset="-120"/>
              <a:ea typeface="微軟正黑體" panose="020B0604030504040204" pitchFamily="34" charset="-120"/>
            </a:endParaRPr>
          </a:p>
          <a:p>
            <a:pPr lvl="1" algn="just"/>
            <a:r>
              <a:rPr lang="zh-TW" altLang="en-US" sz="2200" dirty="0" smtClean="0">
                <a:latin typeface="微軟正黑體" panose="020B0604030504040204" pitchFamily="34" charset="-120"/>
                <a:ea typeface="微軟正黑體" panose="020B0604030504040204" pitchFamily="34" charset="-120"/>
              </a:rPr>
              <a:t>此問題中，電腦視覺可作為</a:t>
            </a:r>
            <a:r>
              <a:rPr lang="zh-TW" altLang="en-US" sz="2200" dirty="0" smtClean="0">
                <a:solidFill>
                  <a:srgbClr val="FFFF00"/>
                </a:solidFill>
                <a:latin typeface="微軟正黑體" panose="020B0604030504040204" pitchFamily="34" charset="-120"/>
                <a:ea typeface="微軟正黑體" panose="020B0604030504040204" pitchFamily="34" charset="-120"/>
              </a:rPr>
              <a:t>感知</a:t>
            </a:r>
            <a:r>
              <a:rPr lang="zh-TW" altLang="en-US" sz="2200" dirty="0">
                <a:solidFill>
                  <a:srgbClr val="FFFF00"/>
                </a:solidFill>
                <a:latin typeface="微軟正黑體" panose="020B0604030504040204" pitchFamily="34" charset="-120"/>
                <a:ea typeface="微軟正黑體" panose="020B0604030504040204" pitchFamily="34" charset="-120"/>
              </a:rPr>
              <a:t>器</a:t>
            </a:r>
            <a:r>
              <a:rPr lang="zh-TW" altLang="en-US" sz="2200" dirty="0">
                <a:latin typeface="微軟正黑體" panose="020B0604030504040204" pitchFamily="34" charset="-120"/>
                <a:ea typeface="微軟正黑體" panose="020B0604030504040204" pitchFamily="34" charset="-120"/>
              </a:rPr>
              <a:t>，為決策提供資訊</a:t>
            </a:r>
            <a:r>
              <a:rPr lang="zh-TW" altLang="en-US" sz="2200" dirty="0" smtClean="0">
                <a:latin typeface="微軟正黑體" panose="020B0604030504040204" pitchFamily="34" charset="-120"/>
                <a:ea typeface="微軟正黑體" panose="020B0604030504040204" pitchFamily="34" charset="-120"/>
              </a:rPr>
              <a:t>。其中研究</a:t>
            </a:r>
            <a:r>
              <a:rPr lang="zh-TW" altLang="en-US" sz="2200" dirty="0">
                <a:latin typeface="微軟正黑體" panose="020B0604030504040204" pitchFamily="34" charset="-120"/>
                <a:ea typeface="微軟正黑體" panose="020B0604030504040204" pitchFamily="34" charset="-120"/>
              </a:rPr>
              <a:t>方向包括</a:t>
            </a:r>
            <a:r>
              <a:rPr lang="zh-TW" altLang="en-US" sz="2200" dirty="0">
                <a:solidFill>
                  <a:srgbClr val="FFFF00"/>
                </a:solidFill>
                <a:latin typeface="微軟正黑體" panose="020B0604030504040204" pitchFamily="34" charset="-120"/>
                <a:ea typeface="微軟正黑體" panose="020B0604030504040204" pitchFamily="34" charset="-120"/>
              </a:rPr>
              <a:t>模式識別</a:t>
            </a:r>
            <a:r>
              <a:rPr lang="zh-TW" altLang="en-US" sz="2200" dirty="0">
                <a:latin typeface="微軟正黑體" panose="020B0604030504040204" pitchFamily="34" charset="-120"/>
                <a:ea typeface="微軟正黑體" panose="020B0604030504040204" pitchFamily="34" charset="-120"/>
              </a:rPr>
              <a:t>和</a:t>
            </a:r>
            <a:r>
              <a:rPr lang="zh-TW" altLang="en-US" sz="2200" dirty="0" smtClean="0">
                <a:solidFill>
                  <a:srgbClr val="FFFF00"/>
                </a:solidFill>
                <a:latin typeface="微軟正黑體" panose="020B0604030504040204" pitchFamily="34" charset="-120"/>
                <a:ea typeface="微軟正黑體" panose="020B0604030504040204" pitchFamily="34" charset="-120"/>
              </a:rPr>
              <a:t>機器學習</a:t>
            </a:r>
            <a:r>
              <a:rPr lang="zh-TW" altLang="en-US" sz="2200" dirty="0" smtClean="0">
                <a:latin typeface="微軟正黑體" panose="020B0604030504040204" pitchFamily="34" charset="-120"/>
                <a:ea typeface="微軟正黑體" panose="020B0604030504040204" pitchFamily="34" charset="-120"/>
              </a:rPr>
              <a:t>，因此電腦視覺被</a:t>
            </a:r>
            <a:r>
              <a:rPr lang="zh-TW" altLang="en-US" sz="2200" dirty="0">
                <a:latin typeface="微軟正黑體" panose="020B0604030504040204" pitchFamily="34" charset="-120"/>
                <a:ea typeface="微軟正黑體" panose="020B0604030504040204" pitchFamily="34" charset="-120"/>
              </a:rPr>
              <a:t>看作</a:t>
            </a:r>
            <a:r>
              <a:rPr lang="zh-TW" altLang="en-US" sz="2200" dirty="0" smtClean="0">
                <a:latin typeface="微軟正黑體" panose="020B0604030504040204" pitchFamily="34" charset="-120"/>
                <a:ea typeface="微軟正黑體" panose="020B0604030504040204" pitchFamily="34" charset="-120"/>
              </a:rPr>
              <a:t>人工智慧的分支</a:t>
            </a:r>
            <a:r>
              <a:rPr lang="zh-TW" altLang="en-US" sz="2200" dirty="0">
                <a:latin typeface="微軟正黑體" panose="020B0604030504040204" pitchFamily="34" charset="-120"/>
                <a:ea typeface="微軟正黑體" panose="020B0604030504040204" pitchFamily="34" charset="-120"/>
              </a:rPr>
              <a:t>。</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4</a:t>
            </a:fld>
            <a:endParaRPr lang="zh-TW" altLang="en-US"/>
          </a:p>
        </p:txBody>
      </p:sp>
    </p:spTree>
    <p:extLst>
      <p:ext uri="{BB962C8B-B14F-4D97-AF65-F5344CB8AC3E}">
        <p14:creationId xmlns:p14="http://schemas.microsoft.com/office/powerpoint/2010/main" val="363200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電腦視覺應用</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p:txBody>
          <a:bodyPr>
            <a:normAutofit/>
          </a:bodyPr>
          <a:lstStyle/>
          <a:p>
            <a:r>
              <a:rPr lang="zh-TW" altLang="en-US" sz="2400" dirty="0">
                <a:effectLst/>
                <a:latin typeface="微軟正黑體" panose="020B0604030504040204" pitchFamily="34" charset="-120"/>
                <a:ea typeface="微軟正黑體" panose="020B0604030504040204" pitchFamily="34" charset="-120"/>
              </a:rPr>
              <a:t>作為一個工程學科，電腦</a:t>
            </a:r>
            <a:r>
              <a:rPr lang="zh-TW" altLang="en-US" sz="2400" dirty="0" smtClean="0">
                <a:effectLst/>
                <a:latin typeface="微軟正黑體" panose="020B0604030504040204" pitchFamily="34" charset="-120"/>
                <a:ea typeface="微軟正黑體" panose="020B0604030504040204" pitchFamily="34" charset="-120"/>
              </a:rPr>
              <a:t>視覺基於</a:t>
            </a:r>
            <a:r>
              <a:rPr lang="zh-TW" altLang="en-US" sz="2400" dirty="0">
                <a:effectLst/>
                <a:latin typeface="微軟正黑體" panose="020B0604030504040204" pitchFamily="34" charset="-120"/>
                <a:ea typeface="微軟正黑體" panose="020B0604030504040204" pitchFamily="34" charset="-120"/>
              </a:rPr>
              <a:t>相關</a:t>
            </a:r>
            <a:r>
              <a:rPr lang="zh-TW" altLang="en-US" sz="2400" dirty="0" smtClean="0">
                <a:effectLst/>
                <a:latin typeface="微軟正黑體" panose="020B0604030504040204" pitchFamily="34" charset="-120"/>
                <a:ea typeface="微軟正黑體" panose="020B0604030504040204" pitchFamily="34" charset="-120"/>
              </a:rPr>
              <a:t>理論來</a:t>
            </a:r>
            <a:r>
              <a:rPr lang="zh-TW" altLang="en-US" sz="2400" dirty="0">
                <a:effectLst/>
                <a:latin typeface="微軟正黑體" panose="020B0604030504040204" pitchFamily="34" charset="-120"/>
                <a:ea typeface="微軟正黑體" panose="020B0604030504040204" pitchFamily="34" charset="-120"/>
              </a:rPr>
              <a:t>建立電腦視覺系統。這類系統的組成部分包括：</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過程</a:t>
            </a:r>
            <a:r>
              <a:rPr lang="zh-TW" altLang="en-US" sz="2000" dirty="0" smtClean="0">
                <a:effectLst/>
                <a:latin typeface="微軟正黑體" panose="020B0604030504040204" pitchFamily="34" charset="-120"/>
                <a:ea typeface="微軟正黑體" panose="020B0604030504040204" pitchFamily="34" charset="-120"/>
              </a:rPr>
              <a:t>控制</a:t>
            </a:r>
            <a:r>
              <a:rPr lang="en-US" altLang="zh-TW" sz="2000" dirty="0" smtClean="0">
                <a:effectLst/>
                <a:latin typeface="微軟正黑體" panose="020B0604030504040204" pitchFamily="34" charset="-120"/>
                <a:ea typeface="微軟正黑體" panose="020B0604030504040204" pitchFamily="34" charset="-120"/>
              </a:rPr>
              <a:t>(Process Control)</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工業機器人</a:t>
            </a:r>
            <a:r>
              <a:rPr lang="zh-TW" altLang="en-US" sz="2000" dirty="0">
                <a:effectLst/>
                <a:latin typeface="微軟正黑體" panose="020B0604030504040204" pitchFamily="34" charset="-120"/>
                <a:ea typeface="微軟正黑體" panose="020B0604030504040204" pitchFamily="34" charset="-120"/>
              </a:rPr>
              <a:t>和</a:t>
            </a:r>
            <a:r>
              <a:rPr lang="zh-TW" altLang="en-US" sz="2000" dirty="0">
                <a:solidFill>
                  <a:srgbClr val="FFFF00"/>
                </a:solidFill>
                <a:effectLst/>
                <a:latin typeface="微軟正黑體" panose="020B0604030504040204" pitchFamily="34" charset="-120"/>
                <a:ea typeface="微軟正黑體" panose="020B0604030504040204" pitchFamily="34" charset="-120"/>
              </a:rPr>
              <a:t>無人</a:t>
            </a:r>
            <a:r>
              <a:rPr lang="zh-TW" altLang="en-US" sz="2000" dirty="0" smtClean="0">
                <a:solidFill>
                  <a:srgbClr val="FFFF00"/>
                </a:solidFill>
                <a:effectLst/>
                <a:latin typeface="微軟正黑體" panose="020B0604030504040204" pitchFamily="34" charset="-120"/>
                <a:ea typeface="微軟正黑體" panose="020B0604030504040204" pitchFamily="34" charset="-120"/>
              </a:rPr>
              <a:t>駕駛車</a:t>
            </a:r>
            <a:r>
              <a:rPr lang="zh-TW" altLang="en-US" sz="2000" dirty="0">
                <a:effectLst/>
                <a:latin typeface="微軟正黑體" panose="020B0604030504040204" pitchFamily="34" charset="-120"/>
                <a:ea typeface="微軟正黑體" panose="020B0604030504040204" pitchFamily="34" charset="-120"/>
              </a:rPr>
              <a:t>）</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事件</a:t>
            </a:r>
            <a:r>
              <a:rPr lang="zh-TW" altLang="en-US" sz="2000" dirty="0" smtClean="0">
                <a:effectLst/>
                <a:latin typeface="微軟正黑體" panose="020B0604030504040204" pitchFamily="34" charset="-120"/>
                <a:ea typeface="微軟正黑體" panose="020B0604030504040204" pitchFamily="34" charset="-120"/>
              </a:rPr>
              <a:t>監測</a:t>
            </a:r>
            <a:r>
              <a:rPr lang="en-US" altLang="zh-TW" sz="2000" dirty="0" smtClean="0">
                <a:effectLst/>
                <a:latin typeface="微軟正黑體" panose="020B0604030504040204" pitchFamily="34" charset="-120"/>
                <a:ea typeface="微軟正黑體" panose="020B0604030504040204" pitchFamily="34" charset="-120"/>
              </a:rPr>
              <a:t>(Event Monitoring)</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圖像監測</a:t>
            </a:r>
            <a:r>
              <a:rPr lang="zh-TW" altLang="en-US" sz="2000" dirty="0" smtClean="0">
                <a:effectLst/>
                <a:latin typeface="微軟正黑體" panose="020B0604030504040204" pitchFamily="34" charset="-120"/>
                <a:ea typeface="微軟正黑體" panose="020B0604030504040204" pitchFamily="34" charset="-120"/>
              </a:rPr>
              <a:t>）</a:t>
            </a:r>
            <a:endParaRPr lang="zh-TW" altLang="en-US" sz="2000" dirty="0">
              <a:effectLst/>
              <a:latin typeface="微軟正黑體" panose="020B0604030504040204" pitchFamily="34" charset="-120"/>
              <a:ea typeface="微軟正黑體" panose="020B0604030504040204" pitchFamily="34" charset="-120"/>
            </a:endParaRP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資訊</a:t>
            </a:r>
            <a:r>
              <a:rPr lang="zh-TW" altLang="en-US" sz="2000" dirty="0" smtClean="0">
                <a:effectLst/>
                <a:latin typeface="微軟正黑體" panose="020B0604030504040204" pitchFamily="34" charset="-120"/>
                <a:ea typeface="微軟正黑體" panose="020B0604030504040204" pitchFamily="34" charset="-120"/>
              </a:rPr>
              <a:t>組織</a:t>
            </a:r>
            <a:r>
              <a:rPr lang="en-US" altLang="zh-TW" sz="2000" dirty="0" smtClean="0">
                <a:effectLst/>
                <a:latin typeface="微軟正黑體" panose="020B0604030504040204" pitchFamily="34" charset="-120"/>
                <a:ea typeface="微軟正黑體" panose="020B0604030504040204" pitchFamily="34" charset="-120"/>
              </a:rPr>
              <a:t>(Information Organization)</a:t>
            </a:r>
            <a:r>
              <a:rPr lang="zh-TW" altLang="en-US" sz="2000" dirty="0" smtClean="0">
                <a:effectLst/>
                <a:latin typeface="微軟正黑體" panose="020B0604030504040204" pitchFamily="34" charset="-120"/>
                <a:ea typeface="微軟正黑體" panose="020B0604030504040204" pitchFamily="34" charset="-120"/>
              </a:rPr>
              <a:t>（如圖像</a:t>
            </a:r>
            <a:r>
              <a:rPr lang="zh-TW" altLang="en-US" sz="2000" dirty="0">
                <a:effectLst/>
                <a:latin typeface="微軟正黑體" panose="020B0604030504040204" pitchFamily="34" charset="-120"/>
                <a:ea typeface="微軟正黑體" panose="020B0604030504040204" pitchFamily="34" charset="-120"/>
              </a:rPr>
              <a:t>資料庫和圖像序列的索引建立）</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物體與環境建模</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工業檢查</a:t>
            </a:r>
            <a:r>
              <a:rPr lang="zh-TW" altLang="en-US" sz="2000" dirty="0">
                <a:effectLst/>
                <a:latin typeface="微軟正黑體" panose="020B0604030504040204" pitchFamily="34" charset="-120"/>
                <a:ea typeface="微軟正黑體" panose="020B0604030504040204" pitchFamily="34" charset="-120"/>
              </a:rPr>
              <a:t>，</a:t>
            </a:r>
            <a:r>
              <a:rPr lang="zh-TW" altLang="en-US" sz="2000" dirty="0">
                <a:solidFill>
                  <a:srgbClr val="FFFF00"/>
                </a:solidFill>
                <a:effectLst/>
                <a:latin typeface="微軟正黑體" panose="020B0604030504040204" pitchFamily="34" charset="-120"/>
                <a:ea typeface="微軟正黑體" panose="020B0604030504040204" pitchFamily="34" charset="-120"/>
              </a:rPr>
              <a:t>醫學圖像分析</a:t>
            </a:r>
            <a:r>
              <a:rPr lang="zh-TW" altLang="en-US" sz="2000" dirty="0">
                <a:effectLst/>
                <a:latin typeface="微軟正黑體" panose="020B0604030504040204" pitchFamily="34" charset="-120"/>
                <a:ea typeface="微軟正黑體" panose="020B0604030504040204" pitchFamily="34" charset="-120"/>
              </a:rPr>
              <a:t>和拓撲建模）</a:t>
            </a:r>
          </a:p>
          <a:p>
            <a:pPr marL="800100" lvl="1" indent="-342900">
              <a:buFont typeface="+mj-lt"/>
              <a:buAutoNum type="arabicPeriod"/>
            </a:pPr>
            <a:r>
              <a:rPr lang="zh-TW" altLang="en-US" sz="2000" dirty="0">
                <a:effectLst/>
                <a:latin typeface="微軟正黑體" panose="020B0604030504040204" pitchFamily="34" charset="-120"/>
                <a:ea typeface="微軟正黑體" panose="020B0604030504040204" pitchFamily="34" charset="-120"/>
              </a:rPr>
              <a:t>交感互動</a:t>
            </a:r>
            <a:r>
              <a:rPr lang="zh-TW" altLang="en-US" sz="2000" dirty="0" smtClean="0">
                <a:effectLst/>
                <a:latin typeface="微軟正黑體" panose="020B0604030504040204" pitchFamily="34" charset="-120"/>
                <a:ea typeface="微軟正黑體" panose="020B0604030504040204" pitchFamily="34" charset="-120"/>
              </a:rPr>
              <a:t>（如</a:t>
            </a:r>
            <a:r>
              <a:rPr lang="zh-TW" altLang="en-US" sz="2000" dirty="0">
                <a:solidFill>
                  <a:srgbClr val="FFFF00"/>
                </a:solidFill>
                <a:effectLst/>
                <a:latin typeface="微軟正黑體" panose="020B0604030504040204" pitchFamily="34" charset="-120"/>
                <a:ea typeface="微軟正黑體" panose="020B0604030504040204" pitchFamily="34" charset="-120"/>
              </a:rPr>
              <a:t>人機互動</a:t>
            </a:r>
            <a:r>
              <a:rPr lang="zh-TW" altLang="en-US" sz="2000" dirty="0">
                <a:effectLst/>
                <a:latin typeface="微軟正黑體" panose="020B0604030504040204" pitchFamily="34" charset="-120"/>
                <a:ea typeface="微軟正黑體" panose="020B0604030504040204" pitchFamily="34" charset="-120"/>
              </a:rPr>
              <a:t>的輸入裝置）</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5</a:t>
            </a:fld>
            <a:endParaRPr lang="zh-TW" altLang="en-US"/>
          </a:p>
        </p:txBody>
      </p:sp>
    </p:spTree>
    <p:extLst>
      <p:ext uri="{BB962C8B-B14F-4D97-AF65-F5344CB8AC3E}">
        <p14:creationId xmlns:p14="http://schemas.microsoft.com/office/powerpoint/2010/main" val="57807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(1/2)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309091"/>
            <a:ext cx="10353762" cy="3857675"/>
          </a:xfrm>
        </p:spPr>
        <p:txBody>
          <a:bodyPr>
            <a:noAutofit/>
          </a:bodyPr>
          <a:lstStyle/>
          <a:p>
            <a:r>
              <a:rPr lang="zh-TW" altLang="en-US" sz="2400" b="1" dirty="0">
                <a:solidFill>
                  <a:srgbClr val="FFFF00"/>
                </a:solidFill>
                <a:effectLst/>
                <a:latin typeface="微軟正黑體" panose="020B0604030504040204" pitchFamily="34" charset="-120"/>
                <a:ea typeface="微軟正黑體" panose="020B0604030504040204" pitchFamily="34" charset="-120"/>
              </a:rPr>
              <a:t>電腦視覺</a:t>
            </a:r>
            <a:r>
              <a:rPr lang="zh-TW" altLang="en-US" sz="2400" dirty="0">
                <a:effectLst/>
                <a:latin typeface="微軟正黑體" panose="020B0604030504040204" pitchFamily="34" charset="-120"/>
                <a:ea typeface="微軟正黑體" panose="020B0604030504040204" pitchFamily="34" charset="-120"/>
              </a:rPr>
              <a:t>的研究物件主要是對映到單幅或多幅圖像上的</a:t>
            </a:r>
            <a:r>
              <a:rPr lang="zh-TW" altLang="en-US" sz="2400" dirty="0">
                <a:solidFill>
                  <a:srgbClr val="FFFF00"/>
                </a:solidFill>
                <a:effectLst/>
                <a:latin typeface="微軟正黑體" panose="020B0604030504040204" pitchFamily="34" charset="-120"/>
                <a:ea typeface="微軟正黑體" panose="020B0604030504040204" pitchFamily="34" charset="-120"/>
              </a:rPr>
              <a:t>三維場景</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三維場景的重建。電腦視覺的研究很大程度上針對圖像的內容</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圖像處理</a:t>
            </a:r>
            <a:r>
              <a:rPr lang="zh-TW" altLang="en-US" sz="2400" dirty="0">
                <a:effectLst/>
                <a:latin typeface="微軟正黑體" panose="020B0604030504040204" pitchFamily="34" charset="-120"/>
                <a:ea typeface="微軟正黑體" panose="020B0604030504040204" pitchFamily="34" charset="-120"/>
              </a:rPr>
              <a:t>與</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圖像分析</a:t>
            </a:r>
            <a:r>
              <a:rPr lang="zh-TW" altLang="en-US" sz="2400" dirty="0">
                <a:effectLst/>
                <a:latin typeface="微軟正黑體" panose="020B0604030504040204" pitchFamily="34" charset="-120"/>
                <a:ea typeface="微軟正黑體" panose="020B0604030504040204" pitchFamily="34" charset="-120"/>
              </a:rPr>
              <a:t>的研究物件主要是</a:t>
            </a:r>
            <a:r>
              <a:rPr lang="zh-TW" altLang="en-US" sz="2400" dirty="0">
                <a:solidFill>
                  <a:srgbClr val="FFFF00"/>
                </a:solidFill>
                <a:effectLst/>
                <a:latin typeface="微軟正黑體" panose="020B0604030504040204" pitchFamily="34" charset="-120"/>
                <a:ea typeface="微軟正黑體" panose="020B0604030504040204" pitchFamily="34" charset="-120"/>
              </a:rPr>
              <a:t>二維圖像</a:t>
            </a:r>
            <a:r>
              <a:rPr lang="zh-TW" altLang="en-US" sz="2400" dirty="0">
                <a:effectLst/>
                <a:latin typeface="微軟正黑體" panose="020B0604030504040204" pitchFamily="34" charset="-120"/>
                <a:ea typeface="微軟正黑體" panose="020B0604030504040204" pitchFamily="34" charset="-120"/>
              </a:rPr>
              <a:t>，實現圖像的轉化，尤其針對像素級的操作，例如提高圖像對比度，邊緣提取，去雜訊和幾何變換如圖像旋轉。這一特徵表明無論是圖像處理還是圖像分析其研究內容都和圖像的具體內容無關</a:t>
            </a:r>
            <a:r>
              <a:rPr lang="zh-TW" altLang="en-US" sz="2400" dirty="0" smtClean="0">
                <a:effectLst/>
                <a:latin typeface="微軟正黑體" panose="020B0604030504040204" pitchFamily="34" charset="-120"/>
                <a:ea typeface="微軟正黑體" panose="020B0604030504040204" pitchFamily="34" charset="-120"/>
              </a:rPr>
              <a:t>。</a:t>
            </a:r>
            <a:endParaRPr lang="zh-TW" altLang="en-US" sz="2400"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6</a:t>
            </a:fld>
            <a:endParaRPr lang="zh-TW" altLang="en-US"/>
          </a:p>
        </p:txBody>
      </p:sp>
    </p:spTree>
    <p:extLst>
      <p:ext uri="{BB962C8B-B14F-4D97-AF65-F5344CB8AC3E}">
        <p14:creationId xmlns:p14="http://schemas.microsoft.com/office/powerpoint/2010/main" val="318475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電腦視覺的相關領域 </a:t>
            </a:r>
            <a:r>
              <a:rPr lang="en-US" altLang="zh-TW" sz="4000" b="1" dirty="0" smtClean="0">
                <a:latin typeface="微軟正黑體" panose="020B0604030504040204" pitchFamily="34" charset="-120"/>
                <a:ea typeface="微軟正黑體" panose="020B0604030504040204" pitchFamily="34" charset="-120"/>
              </a:rPr>
              <a:t>(2/2)</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290618"/>
            <a:ext cx="10353762" cy="3876148"/>
          </a:xfrm>
        </p:spPr>
        <p:txBody>
          <a:bodyPr>
            <a:noAutofit/>
          </a:bodyPr>
          <a:lstStyle/>
          <a:p>
            <a:r>
              <a:rPr lang="zh-TW" altLang="en-US" sz="2400" b="1" dirty="0" smtClean="0">
                <a:solidFill>
                  <a:srgbClr val="FFFF00"/>
                </a:solidFill>
                <a:effectLst/>
                <a:latin typeface="微軟正黑體" panose="020B0604030504040204" pitchFamily="34" charset="-120"/>
                <a:ea typeface="微軟正黑體" panose="020B0604030504040204" pitchFamily="34" charset="-120"/>
              </a:rPr>
              <a:t>機器</a:t>
            </a:r>
            <a:r>
              <a:rPr lang="zh-TW" altLang="en-US" sz="2400" b="1" dirty="0">
                <a:solidFill>
                  <a:srgbClr val="FFFF00"/>
                </a:solidFill>
                <a:effectLst/>
                <a:latin typeface="微軟正黑體" panose="020B0604030504040204" pitchFamily="34" charset="-120"/>
                <a:ea typeface="微軟正黑體" panose="020B0604030504040204" pitchFamily="34" charset="-120"/>
              </a:rPr>
              <a:t>視覺</a:t>
            </a:r>
            <a:r>
              <a:rPr lang="zh-TW" altLang="en-US" sz="2400" dirty="0">
                <a:effectLst/>
                <a:latin typeface="微軟正黑體" panose="020B0604030504040204" pitchFamily="34" charset="-120"/>
                <a:ea typeface="微軟正黑體" panose="020B0604030504040204" pitchFamily="34" charset="-120"/>
              </a:rPr>
              <a:t>主要是指</a:t>
            </a:r>
            <a:r>
              <a:rPr lang="zh-TW" altLang="en-US" sz="2400" dirty="0">
                <a:solidFill>
                  <a:srgbClr val="FFFF00"/>
                </a:solidFill>
                <a:effectLst/>
                <a:latin typeface="微軟正黑體" panose="020B0604030504040204" pitchFamily="34" charset="-120"/>
                <a:ea typeface="微軟正黑體" panose="020B0604030504040204" pitchFamily="34" charset="-120"/>
              </a:rPr>
              <a:t>工業領域</a:t>
            </a:r>
            <a:r>
              <a:rPr lang="zh-TW" altLang="en-US" sz="2400" dirty="0">
                <a:effectLst/>
                <a:latin typeface="微軟正黑體" panose="020B0604030504040204" pitchFamily="34" charset="-120"/>
                <a:ea typeface="微軟正黑體" panose="020B0604030504040204" pitchFamily="34" charset="-120"/>
              </a:rPr>
              <a:t>的視覺研究</a:t>
            </a:r>
            <a:r>
              <a:rPr lang="zh-TW" altLang="en-US" sz="2400" dirty="0" smtClean="0">
                <a:effectLst/>
                <a:latin typeface="微軟正黑體" panose="020B0604030504040204" pitchFamily="34" charset="-120"/>
                <a:ea typeface="微軟正黑體" panose="020B0604030504040204" pitchFamily="34" charset="-120"/>
              </a:rPr>
              <a:t>，如</a:t>
            </a:r>
            <a:r>
              <a:rPr lang="zh-TW" altLang="en-US" sz="2400" dirty="0">
                <a:effectLst/>
                <a:latin typeface="微軟正黑體" panose="020B0604030504040204" pitchFamily="34" charset="-120"/>
                <a:ea typeface="微軟正黑體" panose="020B0604030504040204" pitchFamily="34" charset="-120"/>
              </a:rPr>
              <a:t>自主機器人的視覺，用於</a:t>
            </a:r>
            <a:r>
              <a:rPr lang="zh-TW" altLang="en-US" sz="2400" dirty="0">
                <a:solidFill>
                  <a:srgbClr val="FFFF00"/>
                </a:solidFill>
                <a:effectLst/>
                <a:latin typeface="微軟正黑體" panose="020B0604030504040204" pitchFamily="34" charset="-120"/>
                <a:ea typeface="微軟正黑體" panose="020B0604030504040204" pitchFamily="34" charset="-120"/>
              </a:rPr>
              <a:t>檢測</a:t>
            </a:r>
            <a:r>
              <a:rPr lang="zh-TW" altLang="en-US" sz="2400" dirty="0">
                <a:effectLst/>
                <a:latin typeface="微軟正黑體" panose="020B0604030504040204" pitchFamily="34" charset="-120"/>
                <a:ea typeface="微軟正黑體" panose="020B0604030504040204" pitchFamily="34" charset="-120"/>
              </a:rPr>
              <a:t>和</a:t>
            </a:r>
            <a:r>
              <a:rPr lang="zh-TW" altLang="en-US" sz="2400" dirty="0">
                <a:solidFill>
                  <a:srgbClr val="FFFF00"/>
                </a:solidFill>
                <a:effectLst/>
                <a:latin typeface="微軟正黑體" panose="020B0604030504040204" pitchFamily="34" charset="-120"/>
                <a:ea typeface="微軟正黑體" panose="020B0604030504040204" pitchFamily="34" charset="-120"/>
              </a:rPr>
              <a:t>測量</a:t>
            </a:r>
            <a:r>
              <a:rPr lang="zh-TW" altLang="en-US" sz="2400" dirty="0">
                <a:effectLst/>
                <a:latin typeface="微軟正黑體" panose="020B0604030504040204" pitchFamily="34" charset="-120"/>
                <a:ea typeface="微軟正黑體" panose="020B0604030504040204" pitchFamily="34" charset="-120"/>
              </a:rPr>
              <a:t>的視覺。這表明在這一領域通過</a:t>
            </a:r>
            <a:r>
              <a:rPr lang="zh-TW" altLang="en-US" sz="2400" dirty="0">
                <a:solidFill>
                  <a:srgbClr val="FFFF00"/>
                </a:solidFill>
                <a:effectLst/>
                <a:latin typeface="微軟正黑體" panose="020B0604030504040204" pitchFamily="34" charset="-120"/>
                <a:ea typeface="微軟正黑體" panose="020B0604030504040204" pitchFamily="34" charset="-120"/>
              </a:rPr>
              <a:t>軟體</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硬體</a:t>
            </a:r>
            <a:r>
              <a:rPr lang="zh-TW" altLang="en-US" sz="2400" dirty="0">
                <a:effectLst/>
                <a:latin typeface="微軟正黑體" panose="020B0604030504040204" pitchFamily="34" charset="-120"/>
                <a:ea typeface="微軟正黑體" panose="020B0604030504040204" pitchFamily="34" charset="-120"/>
              </a:rPr>
              <a:t>、</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圖像</a:t>
            </a:r>
            <a:r>
              <a:rPr lang="zh-TW" altLang="en-US" sz="2400" dirty="0">
                <a:solidFill>
                  <a:srgbClr val="FFFF00"/>
                </a:solidFill>
                <a:effectLst/>
                <a:latin typeface="微軟正黑體" panose="020B0604030504040204" pitchFamily="34" charset="-120"/>
                <a:ea typeface="微軟正黑體" panose="020B0604030504040204" pitchFamily="34" charset="-120"/>
              </a:rPr>
              <a:t>感知</a:t>
            </a:r>
            <a:r>
              <a:rPr lang="zh-TW" altLang="en-US" sz="2400" dirty="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控制</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理論</a:t>
            </a:r>
            <a:r>
              <a:rPr lang="zh-TW" altLang="en-US" sz="2400" dirty="0" smtClean="0">
                <a:effectLst/>
                <a:latin typeface="微軟正黑體" panose="020B0604030504040204" pitchFamily="34" charset="-120"/>
                <a:ea typeface="微軟正黑體" panose="020B0604030504040204" pitchFamily="34" charset="-120"/>
              </a:rPr>
              <a:t>與</a:t>
            </a:r>
            <a:r>
              <a:rPr lang="zh-TW" altLang="en-US" sz="2400" dirty="0">
                <a:solidFill>
                  <a:srgbClr val="FFFF00"/>
                </a:solidFill>
                <a:effectLst/>
                <a:latin typeface="微軟正黑體" panose="020B0604030504040204" pitchFamily="34" charset="-120"/>
                <a:ea typeface="微軟正黑體" panose="020B0604030504040204" pitchFamily="34" charset="-120"/>
              </a:rPr>
              <a:t>圖像</a:t>
            </a:r>
            <a:r>
              <a:rPr lang="zh-TW" altLang="en-US" sz="2400" dirty="0" smtClean="0">
                <a:solidFill>
                  <a:srgbClr val="FFFF00"/>
                </a:solidFill>
                <a:effectLst/>
                <a:latin typeface="微軟正黑體" panose="020B0604030504040204" pitchFamily="34" charset="-120"/>
                <a:ea typeface="微軟正黑體" panose="020B0604030504040204" pitchFamily="34" charset="-120"/>
              </a:rPr>
              <a:t>處理</a:t>
            </a:r>
            <a:r>
              <a:rPr lang="zh-TW" altLang="en-US" sz="2400" dirty="0" smtClean="0">
                <a:effectLst/>
                <a:latin typeface="微軟正黑體" panose="020B0604030504040204" pitchFamily="34" charset="-120"/>
                <a:ea typeface="微軟正黑體" panose="020B0604030504040204" pitchFamily="34" charset="-120"/>
              </a:rPr>
              <a:t>緊密</a:t>
            </a:r>
            <a:r>
              <a:rPr lang="zh-TW" altLang="en-US" sz="2400" dirty="0">
                <a:effectLst/>
                <a:latin typeface="微軟正黑體" panose="020B0604030504040204" pitchFamily="34" charset="-120"/>
                <a:ea typeface="微軟正黑體" panose="020B0604030504040204" pitchFamily="34" charset="-120"/>
              </a:rPr>
              <a:t>結合來實現高效的</a:t>
            </a:r>
            <a:r>
              <a:rPr lang="zh-TW" altLang="en-US" sz="2400" dirty="0">
                <a:solidFill>
                  <a:srgbClr val="FFFF00"/>
                </a:solidFill>
                <a:effectLst/>
                <a:latin typeface="微軟正黑體" panose="020B0604030504040204" pitchFamily="34" charset="-120"/>
                <a:ea typeface="微軟正黑體" panose="020B0604030504040204" pitchFamily="34" charset="-120"/>
              </a:rPr>
              <a:t>機器人控制</a:t>
            </a:r>
            <a:r>
              <a:rPr lang="zh-TW" altLang="en-US" sz="2400" dirty="0">
                <a:effectLst/>
                <a:latin typeface="微軟正黑體" panose="020B0604030504040204" pitchFamily="34" charset="-120"/>
                <a:ea typeface="微軟正黑體" panose="020B0604030504040204" pitchFamily="34" charset="-120"/>
              </a:rPr>
              <a:t>或各種</a:t>
            </a:r>
            <a:r>
              <a:rPr lang="zh-TW" altLang="en-US" sz="2400" dirty="0">
                <a:solidFill>
                  <a:srgbClr val="FFFF00"/>
                </a:solidFill>
                <a:effectLst/>
                <a:latin typeface="微軟正黑體" panose="020B0604030504040204" pitchFamily="34" charset="-120"/>
                <a:ea typeface="微軟正黑體" panose="020B0604030504040204" pitchFamily="34" charset="-120"/>
              </a:rPr>
              <a:t>實時操作</a:t>
            </a:r>
            <a:r>
              <a:rPr lang="zh-TW" altLang="en-US" sz="2400" dirty="0" smtClean="0">
                <a:effectLst/>
                <a:latin typeface="微軟正黑體" panose="020B0604030504040204" pitchFamily="34" charset="-120"/>
                <a:ea typeface="微軟正黑體" panose="020B0604030504040204" pitchFamily="34" charset="-120"/>
              </a:rPr>
              <a:t>。</a:t>
            </a:r>
            <a:endParaRPr lang="en-US" altLang="zh-TW" sz="2400" dirty="0" smtClean="0">
              <a:effectLst/>
              <a:latin typeface="微軟正黑體" panose="020B0604030504040204" pitchFamily="34" charset="-120"/>
              <a:ea typeface="微軟正黑體" panose="020B0604030504040204" pitchFamily="34" charset="-120"/>
            </a:endParaRPr>
          </a:p>
          <a:p>
            <a:endParaRPr lang="zh-TW" altLang="en-US" sz="2400" dirty="0">
              <a:effectLst/>
              <a:latin typeface="微軟正黑體" panose="020B0604030504040204" pitchFamily="34" charset="-120"/>
              <a:ea typeface="微軟正黑體" panose="020B0604030504040204" pitchFamily="34" charset="-120"/>
            </a:endParaRPr>
          </a:p>
          <a:p>
            <a:r>
              <a:rPr lang="zh-TW" altLang="en-US" sz="2400" b="1" dirty="0">
                <a:solidFill>
                  <a:srgbClr val="FFFF00"/>
                </a:solidFill>
                <a:effectLst/>
                <a:latin typeface="微軟正黑體" panose="020B0604030504040204" pitchFamily="34" charset="-120"/>
                <a:ea typeface="微軟正黑體" panose="020B0604030504040204" pitchFamily="34" charset="-120"/>
              </a:rPr>
              <a:t>模式識別</a:t>
            </a:r>
            <a:r>
              <a:rPr lang="zh-TW" altLang="en-US" sz="2400" dirty="0">
                <a:effectLst/>
                <a:latin typeface="微軟正黑體" panose="020B0604030504040204" pitchFamily="34" charset="-120"/>
                <a:ea typeface="微軟正黑體" panose="020B0604030504040204" pitchFamily="34" charset="-120"/>
              </a:rPr>
              <a:t>使用各種方法從訊號中提取資訊，主要運用</a:t>
            </a:r>
            <a:r>
              <a:rPr lang="zh-TW" altLang="en-US" sz="2400" dirty="0">
                <a:solidFill>
                  <a:srgbClr val="FFFF00"/>
                </a:solidFill>
                <a:effectLst/>
                <a:latin typeface="微軟正黑體" panose="020B0604030504040204" pitchFamily="34" charset="-120"/>
                <a:ea typeface="微軟正黑體" panose="020B0604030504040204" pitchFamily="34" charset="-120"/>
              </a:rPr>
              <a:t>統計學</a:t>
            </a:r>
            <a:r>
              <a:rPr lang="zh-TW" altLang="en-US" sz="2400" dirty="0">
                <a:effectLst/>
                <a:latin typeface="微軟正黑體" panose="020B0604030504040204" pitchFamily="34" charset="-120"/>
                <a:ea typeface="微軟正黑體" panose="020B0604030504040204" pitchFamily="34" charset="-120"/>
              </a:rPr>
              <a:t>的理論。此領域的一個主要方向便是從圖像資料中提取資訊。</a:t>
            </a: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7</a:t>
            </a:fld>
            <a:endParaRPr lang="zh-TW" altLang="en-US"/>
          </a:p>
        </p:txBody>
      </p:sp>
    </p:spTree>
    <p:extLst>
      <p:ext uri="{BB962C8B-B14F-4D97-AF65-F5344CB8AC3E}">
        <p14:creationId xmlns:p14="http://schemas.microsoft.com/office/powerpoint/2010/main" val="44036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(1/3)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1935921"/>
            <a:ext cx="10353762" cy="4511061"/>
          </a:xfrm>
        </p:spPr>
        <p:txBody>
          <a:bodyPr>
            <a:noAutofit/>
          </a:bodyPr>
          <a:lstStyle/>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圖像取得</a:t>
            </a:r>
            <a:r>
              <a:rPr lang="zh-TW" altLang="en-US" sz="2400" b="1" dirty="0" smtClean="0">
                <a:effectLst/>
                <a:latin typeface="微軟正黑體" panose="020B0604030504040204" pitchFamily="34" charset="-120"/>
                <a:ea typeface="微軟正黑體" panose="020B0604030504040204" pitchFamily="34" charset="-120"/>
              </a:rPr>
              <a:t>：數位</a:t>
            </a:r>
            <a:r>
              <a:rPr lang="zh-TW" altLang="en-US" sz="2400" b="1" dirty="0">
                <a:effectLst/>
                <a:latin typeface="微軟正黑體" panose="020B0604030504040204" pitchFamily="34" charset="-120"/>
                <a:ea typeface="微軟正黑體" panose="020B0604030504040204" pitchFamily="34" charset="-120"/>
              </a:rPr>
              <a:t>圖像是由</a:t>
            </a:r>
            <a:r>
              <a:rPr lang="zh-TW" altLang="en-US" sz="2400" b="1" dirty="0" smtClean="0">
                <a:effectLst/>
                <a:latin typeface="微軟正黑體" panose="020B0604030504040204" pitchFamily="34" charset="-120"/>
                <a:ea typeface="微軟正黑體" panose="020B0604030504040204" pitchFamily="34" charset="-120"/>
              </a:rPr>
              <a:t>一或</a:t>
            </a:r>
            <a:r>
              <a:rPr lang="zh-TW" altLang="en-US" sz="2400" b="1" dirty="0">
                <a:effectLst/>
                <a:latin typeface="微軟正黑體" panose="020B0604030504040204" pitchFamily="34" charset="-120"/>
                <a:ea typeface="微軟正黑體" panose="020B0604030504040204" pitchFamily="34" charset="-120"/>
              </a:rPr>
              <a:t>多個圖像傳感器產生</a:t>
            </a:r>
            <a:r>
              <a:rPr lang="zh-TW" altLang="en-US" sz="2400" b="1" dirty="0" smtClean="0">
                <a:effectLst/>
                <a:latin typeface="微軟正黑體" panose="020B0604030504040204" pitchFamily="34" charset="-120"/>
                <a:ea typeface="微軟正黑體" panose="020B0604030504040204" pitchFamily="34" charset="-120"/>
              </a:rPr>
              <a:t>，傳感器</a:t>
            </a:r>
            <a:r>
              <a:rPr lang="zh-TW" altLang="en-US" sz="2400" b="1" dirty="0">
                <a:effectLst/>
                <a:latin typeface="微軟正黑體" panose="020B0604030504040204" pitchFamily="34" charset="-120"/>
                <a:ea typeface="微軟正黑體" panose="020B0604030504040204" pitchFamily="34" charset="-120"/>
              </a:rPr>
              <a:t>可以是</a:t>
            </a:r>
            <a:r>
              <a:rPr lang="zh-TW" altLang="en-US" sz="2400" b="1" dirty="0" smtClean="0">
                <a:effectLst/>
                <a:latin typeface="微軟正黑體" panose="020B0604030504040204" pitchFamily="34" charset="-120"/>
                <a:ea typeface="微軟正黑體" panose="020B0604030504040204" pitchFamily="34" charset="-120"/>
              </a:rPr>
              <a:t>各種攝</a:t>
            </a:r>
            <a:r>
              <a:rPr lang="zh-TW" altLang="en-US" sz="2400" b="1" dirty="0">
                <a:effectLst/>
                <a:latin typeface="微軟正黑體" panose="020B0604030504040204" pitchFamily="34" charset="-120"/>
                <a:ea typeface="微軟正黑體" panose="020B0604030504040204" pitchFamily="34" charset="-120"/>
              </a:rPr>
              <a:t>錄影機，</a:t>
            </a:r>
            <a:r>
              <a:rPr lang="zh-TW" altLang="en-US" sz="2400" b="1" dirty="0" smtClean="0">
                <a:effectLst/>
                <a:latin typeface="微軟正黑體" panose="020B0604030504040204" pitchFamily="34" charset="-120"/>
                <a:ea typeface="微軟正黑體" panose="020B0604030504040204" pitchFamily="34" charset="-120"/>
              </a:rPr>
              <a:t>包括</a:t>
            </a:r>
            <a:r>
              <a:rPr lang="en-US" altLang="zh-TW" sz="2400" b="1" dirty="0" smtClean="0">
                <a:effectLst/>
                <a:latin typeface="微軟正黑體" panose="020B0604030504040204" pitchFamily="34" charset="-120"/>
                <a:ea typeface="微軟正黑體" panose="020B0604030504040204" pitchFamily="34" charset="-120"/>
              </a:rPr>
              <a:t>X-Ray</a:t>
            </a:r>
            <a:r>
              <a:rPr lang="zh-TW" altLang="en-US" sz="2400" b="1" dirty="0" smtClean="0">
                <a:effectLst/>
                <a:latin typeface="微軟正黑體" panose="020B0604030504040204" pitchFamily="34" charset="-120"/>
                <a:ea typeface="微軟正黑體" panose="020B0604030504040204" pitchFamily="34" charset="-120"/>
              </a:rPr>
              <a:t>斷層掃</a:t>
            </a:r>
            <a:r>
              <a:rPr lang="zh-TW" altLang="en-US" sz="2400" b="1" dirty="0">
                <a:effectLst/>
                <a:latin typeface="微軟正黑體" panose="020B0604030504040204" pitchFamily="34" charset="-120"/>
                <a:ea typeface="微軟正黑體" panose="020B0604030504040204" pitchFamily="34" charset="-120"/>
              </a:rPr>
              <a:t>瞄</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雷達，</a:t>
            </a:r>
            <a:r>
              <a:rPr lang="zh-TW" altLang="en-US" sz="2400" b="1" dirty="0" smtClean="0">
                <a:effectLst/>
                <a:latin typeface="微軟正黑體" panose="020B0604030504040204" pitchFamily="34" charset="-120"/>
                <a:ea typeface="微軟正黑體" panose="020B0604030504040204" pitchFamily="34" charset="-120"/>
              </a:rPr>
              <a:t>超聲波等，圖片</a:t>
            </a:r>
            <a:r>
              <a:rPr lang="zh-TW" altLang="en-US" sz="2400" b="1" dirty="0">
                <a:effectLst/>
                <a:latin typeface="微軟正黑體" panose="020B0604030504040204" pitchFamily="34" charset="-120"/>
                <a:ea typeface="微軟正黑體" panose="020B0604030504040204" pitchFamily="34" charset="-120"/>
              </a:rPr>
              <a:t>可以</a:t>
            </a:r>
            <a:r>
              <a:rPr lang="zh-TW" altLang="en-US" sz="2400" b="1" dirty="0" smtClean="0">
                <a:effectLst/>
                <a:latin typeface="微軟正黑體" panose="020B0604030504040204" pitchFamily="34" charset="-120"/>
                <a:ea typeface="微軟正黑體" panose="020B0604030504040204" pitchFamily="34" charset="-120"/>
              </a:rPr>
              <a:t>是</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二維</a:t>
            </a:r>
            <a:r>
              <a:rPr lang="zh-TW" altLang="en-US" sz="2400" b="1" dirty="0" smtClean="0">
                <a:effectLst/>
                <a:latin typeface="微軟正黑體" panose="020B0604030504040204" pitchFamily="34" charset="-120"/>
                <a:ea typeface="微軟正黑體" panose="020B0604030504040204" pitchFamily="34" charset="-120"/>
              </a:rPr>
              <a:t>、</a:t>
            </a:r>
            <a:r>
              <a:rPr lang="zh-TW" altLang="en-US" sz="2400" b="1" dirty="0" smtClean="0">
                <a:solidFill>
                  <a:srgbClr val="FFFF00"/>
                </a:solidFill>
                <a:effectLst/>
                <a:latin typeface="微軟正黑體" panose="020B0604030504040204" pitchFamily="34" charset="-120"/>
                <a:ea typeface="微軟正黑體" panose="020B0604030504040204" pitchFamily="34" charset="-120"/>
              </a:rPr>
              <a:t>三</a:t>
            </a:r>
            <a:r>
              <a:rPr lang="zh-TW" altLang="en-US" sz="2400" b="1" dirty="0">
                <a:solidFill>
                  <a:srgbClr val="FFFF00"/>
                </a:solidFill>
                <a:effectLst/>
                <a:latin typeface="微軟正黑體" panose="020B0604030504040204" pitchFamily="34" charset="-120"/>
                <a:ea typeface="微軟正黑體" panose="020B0604030504040204" pitchFamily="34" charset="-120"/>
              </a:rPr>
              <a:t>維圖組</a:t>
            </a:r>
            <a:r>
              <a:rPr lang="zh-TW" altLang="en-US" sz="2400" b="1" dirty="0">
                <a:effectLst/>
                <a:latin typeface="微軟正黑體" panose="020B0604030504040204" pitchFamily="34" charset="-120"/>
                <a:ea typeface="微軟正黑體" panose="020B0604030504040204" pitchFamily="34" charset="-120"/>
              </a:rPr>
              <a:t>或者一個</a:t>
            </a:r>
            <a:r>
              <a:rPr lang="zh-TW" altLang="en-US" sz="2400" b="1" dirty="0">
                <a:solidFill>
                  <a:srgbClr val="FFFF00"/>
                </a:solidFill>
                <a:effectLst/>
                <a:latin typeface="微軟正黑體" panose="020B0604030504040204" pitchFamily="34" charset="-120"/>
                <a:ea typeface="微軟正黑體" panose="020B0604030504040204" pitchFamily="34" charset="-120"/>
              </a:rPr>
              <a:t>圖像序列</a:t>
            </a:r>
            <a:r>
              <a:rPr lang="zh-TW" altLang="en-US" sz="2400" b="1" dirty="0">
                <a:effectLst/>
                <a:latin typeface="微軟正黑體" panose="020B0604030504040204" pitchFamily="34" charset="-120"/>
                <a:ea typeface="微軟正黑體" panose="020B0604030504040204" pitchFamily="34" charset="-120"/>
              </a:rPr>
              <a:t>。</a:t>
            </a:r>
            <a:r>
              <a:rPr lang="zh-TW" altLang="en-US" sz="2400" b="1" dirty="0" smtClean="0">
                <a:effectLst/>
                <a:latin typeface="微軟正黑體" panose="020B0604030504040204" pitchFamily="34" charset="-120"/>
                <a:ea typeface="微軟正黑體" panose="020B0604030504040204" pitchFamily="34" charset="-120"/>
              </a:rPr>
              <a:t>圖片像素值對應在</a:t>
            </a:r>
            <a:r>
              <a:rPr lang="zh-TW" altLang="en-US" sz="2400" b="1" dirty="0">
                <a:effectLst/>
                <a:latin typeface="微軟正黑體" panose="020B0604030504040204" pitchFamily="34" charset="-120"/>
                <a:ea typeface="微軟正黑體" panose="020B0604030504040204" pitchFamily="34" charset="-120"/>
              </a:rPr>
              <a:t>一個或多個</a:t>
            </a:r>
            <a:r>
              <a:rPr lang="zh-TW" altLang="en-US" sz="2400" b="1" dirty="0" smtClean="0">
                <a:effectLst/>
                <a:latin typeface="微軟正黑體" panose="020B0604030504040204" pitchFamily="34" charset="-120"/>
                <a:ea typeface="微軟正黑體" panose="020B0604030504040204" pitchFamily="34" charset="-120"/>
              </a:rPr>
              <a:t>光譜上（如灰階圖）。</a:t>
            </a:r>
            <a:endParaRPr lang="zh-TW" altLang="en-US" sz="2400" b="1" dirty="0">
              <a:effectLst/>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en-US" sz="2400" b="1" dirty="0">
                <a:effectLst/>
                <a:latin typeface="微軟正黑體" panose="020B0604030504040204" pitchFamily="34" charset="-120"/>
                <a:ea typeface="微軟正黑體" panose="020B0604030504040204" pitchFamily="34" charset="-120"/>
              </a:rPr>
              <a:t>預處理</a:t>
            </a:r>
            <a:r>
              <a:rPr lang="zh-TW" altLang="en-US" sz="2400" b="1" dirty="0" smtClean="0">
                <a:effectLst/>
                <a:latin typeface="微軟正黑體" panose="020B0604030504040204" pitchFamily="34" charset="-120"/>
                <a:ea typeface="微軟正黑體" panose="020B0604030504040204" pitchFamily="34" charset="-120"/>
              </a:rPr>
              <a:t>：對圖像提取</a:t>
            </a:r>
            <a:r>
              <a:rPr lang="zh-TW" altLang="en-US" sz="2400" b="1" dirty="0">
                <a:effectLst/>
                <a:latin typeface="微軟正黑體" panose="020B0604030504040204" pitchFamily="34" charset="-120"/>
                <a:ea typeface="微軟正黑體" panose="020B0604030504040204" pitchFamily="34" charset="-120"/>
              </a:rPr>
              <a:t>某種特定的</a:t>
            </a:r>
            <a:r>
              <a:rPr lang="zh-TW" altLang="en-US" sz="2400" b="1" dirty="0" smtClean="0">
                <a:effectLst/>
                <a:latin typeface="微軟正黑體" panose="020B0604030504040204" pitchFamily="34" charset="-120"/>
                <a:ea typeface="微軟正黑體" panose="020B0604030504040204" pitchFamily="34" charset="-120"/>
              </a:rPr>
              <a:t>資訊，使</a:t>
            </a:r>
            <a:r>
              <a:rPr lang="zh-TW" altLang="en-US" sz="2400" b="1" dirty="0">
                <a:effectLst/>
                <a:latin typeface="微軟正黑體" panose="020B0604030504040204" pitchFamily="34" charset="-120"/>
                <a:ea typeface="微軟正黑體" panose="020B0604030504040204" pitchFamily="34" charset="-120"/>
              </a:rPr>
              <a:t>圖像滿足後繼方法的要求</a:t>
            </a:r>
            <a:r>
              <a:rPr lang="zh-TW" altLang="en-US" sz="2400" b="1" dirty="0" smtClean="0">
                <a:effectLst/>
                <a:latin typeface="微軟正黑體" panose="020B0604030504040204" pitchFamily="34" charset="-120"/>
                <a:ea typeface="微軟正黑體" panose="020B0604030504040204" pitchFamily="34" charset="-120"/>
              </a:rPr>
              <a:t>。如</a:t>
            </a:r>
            <a:r>
              <a:rPr lang="zh-TW" altLang="en-US" sz="2400" b="1" dirty="0">
                <a:effectLst/>
                <a:latin typeface="微軟正黑體" panose="020B0604030504040204" pitchFamily="34" charset="-120"/>
                <a:ea typeface="微軟正黑體" panose="020B0604030504040204" pitchFamily="34" charset="-120"/>
              </a:rPr>
              <a:t>：</a:t>
            </a:r>
          </a:p>
          <a:p>
            <a:pPr lvl="1"/>
            <a:r>
              <a:rPr lang="zh-TW" altLang="en-US" b="1" dirty="0">
                <a:effectLst/>
                <a:latin typeface="微軟正黑體" panose="020B0604030504040204" pitchFamily="34" charset="-120"/>
                <a:ea typeface="微軟正黑體" panose="020B0604030504040204" pitchFamily="34" charset="-120"/>
              </a:rPr>
              <a:t>二次取樣保證</a:t>
            </a:r>
            <a:r>
              <a:rPr lang="zh-TW" altLang="en-US" b="1" dirty="0">
                <a:solidFill>
                  <a:srgbClr val="FFFF00"/>
                </a:solidFill>
                <a:effectLst/>
                <a:latin typeface="微軟正黑體" panose="020B0604030504040204" pitchFamily="34" charset="-120"/>
                <a:ea typeface="微軟正黑體" panose="020B0604030504040204" pitchFamily="34" charset="-120"/>
              </a:rPr>
              <a:t>圖像坐標的正確</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平滑去噪</a:t>
            </a:r>
            <a:r>
              <a:rPr lang="zh-TW" altLang="en-US" b="1" dirty="0">
                <a:effectLst/>
                <a:latin typeface="微軟正黑體" panose="020B0604030504040204" pitchFamily="34" charset="-120"/>
                <a:ea typeface="微軟正黑體" panose="020B0604030504040204" pitchFamily="34" charset="-120"/>
              </a:rPr>
              <a:t>來濾除傳感器引入的裝置雜訊</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提高對比度</a:t>
            </a:r>
            <a:r>
              <a:rPr lang="zh-TW" altLang="en-US" b="1" dirty="0">
                <a:effectLst/>
                <a:latin typeface="微軟正黑體" panose="020B0604030504040204" pitchFamily="34" charset="-120"/>
                <a:ea typeface="微軟正黑體" panose="020B0604030504040204" pitchFamily="34" charset="-120"/>
              </a:rPr>
              <a:t>來保證實現相關資訊可以被檢測到</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調整尺度空間</a:t>
            </a:r>
            <a:r>
              <a:rPr lang="zh-TW" altLang="en-US" b="1" dirty="0">
                <a:effectLst/>
                <a:latin typeface="微軟正黑體" panose="020B0604030504040204" pitchFamily="34" charset="-120"/>
                <a:ea typeface="微軟正黑體" panose="020B0604030504040204" pitchFamily="34" charset="-120"/>
              </a:rPr>
              <a:t>使圖像結構適合局部</a:t>
            </a:r>
            <a:r>
              <a:rPr lang="zh-TW" altLang="en-US" b="1" dirty="0" smtClean="0">
                <a:effectLst/>
                <a:latin typeface="微軟正黑體" panose="020B0604030504040204" pitchFamily="34" charset="-120"/>
                <a:ea typeface="微軟正黑體" panose="020B0604030504040204" pitchFamily="34" charset="-120"/>
              </a:rPr>
              <a:t>應用</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8</a:t>
            </a:fld>
            <a:endParaRPr lang="zh-TW" altLang="en-US"/>
          </a:p>
        </p:txBody>
      </p:sp>
    </p:spTree>
    <p:extLst>
      <p:ext uri="{BB962C8B-B14F-4D97-AF65-F5344CB8AC3E}">
        <p14:creationId xmlns:p14="http://schemas.microsoft.com/office/powerpoint/2010/main" val="75785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電腦視覺的步驟 </a:t>
            </a:r>
            <a:r>
              <a:rPr lang="en-US" altLang="zh-TW" sz="4000" b="1" dirty="0" smtClean="0">
                <a:latin typeface="微軟正黑體" panose="020B0604030504040204" pitchFamily="34" charset="-120"/>
                <a:ea typeface="微軟正黑體" panose="020B0604030504040204" pitchFamily="34" charset="-120"/>
              </a:rPr>
              <a:t>(2/3)</a:t>
            </a:r>
            <a:endParaRPr lang="zh-TW" altLang="en-US" sz="4000" b="1" dirty="0">
              <a:latin typeface="微軟正黑體" panose="020B0604030504040204" pitchFamily="34" charset="-120"/>
              <a:ea typeface="微軟正黑體" panose="020B0604030504040204" pitchFamily="34" charset="-120"/>
            </a:endParaRPr>
          </a:p>
        </p:txBody>
      </p:sp>
      <p:sp>
        <p:nvSpPr>
          <p:cNvPr id="6" name="內容版面配置區 5"/>
          <p:cNvSpPr>
            <a:spLocks noGrp="1"/>
          </p:cNvSpPr>
          <p:nvPr>
            <p:ph idx="1"/>
          </p:nvPr>
        </p:nvSpPr>
        <p:spPr>
          <a:xfrm>
            <a:off x="913795" y="2078183"/>
            <a:ext cx="10353762" cy="4088584"/>
          </a:xfrm>
        </p:spPr>
        <p:txBody>
          <a:bodyPr>
            <a:noAutofit/>
          </a:bodyPr>
          <a:lstStyle/>
          <a:p>
            <a:pPr marL="457200" indent="-457200">
              <a:buFont typeface="+mj-lt"/>
              <a:buAutoNum type="arabicPeriod" startAt="3"/>
            </a:pPr>
            <a:r>
              <a:rPr lang="zh-TW" altLang="en-US" sz="2400" b="1" dirty="0" smtClean="0">
                <a:effectLst/>
                <a:latin typeface="微軟正黑體" panose="020B0604030504040204" pitchFamily="34" charset="-120"/>
                <a:ea typeface="微軟正黑體" panose="020B0604030504040204" pitchFamily="34" charset="-120"/>
              </a:rPr>
              <a:t>特徵</a:t>
            </a:r>
            <a:r>
              <a:rPr lang="zh-TW" altLang="en-US" sz="2400" b="1" dirty="0">
                <a:effectLst/>
                <a:latin typeface="微軟正黑體" panose="020B0604030504040204" pitchFamily="34" charset="-120"/>
                <a:ea typeface="微軟正黑體" panose="020B0604030504040204" pitchFamily="34" charset="-120"/>
              </a:rPr>
              <a:t>提取：從圖像中提取各種複雜度的特徵</a:t>
            </a:r>
            <a:r>
              <a:rPr lang="zh-TW" altLang="en-US" sz="2400" b="1" dirty="0" smtClean="0">
                <a:effectLst/>
                <a:latin typeface="微軟正黑體" panose="020B0604030504040204" pitchFamily="34" charset="-120"/>
                <a:ea typeface="微軟正黑體" panose="020B0604030504040204" pitchFamily="34" charset="-120"/>
              </a:rPr>
              <a:t>。</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線</a:t>
            </a:r>
            <a:r>
              <a:rPr lang="zh-TW" altLang="en-US" b="1" dirty="0">
                <a:solidFill>
                  <a:srgbClr val="FFFF00"/>
                </a:solidFill>
                <a:effectLst/>
                <a:latin typeface="微軟正黑體" panose="020B0604030504040204" pitchFamily="34" charset="-120"/>
                <a:ea typeface="微軟正黑體" panose="020B0604030504040204" pitchFamily="34" charset="-120"/>
              </a:rPr>
              <a:t>、</a:t>
            </a:r>
            <a:r>
              <a:rPr lang="zh-TW" altLang="en-US" b="1" dirty="0" smtClean="0">
                <a:solidFill>
                  <a:srgbClr val="FFFF00"/>
                </a:solidFill>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的提取</a:t>
            </a:r>
            <a:endParaRPr lang="zh-TW" altLang="en-US" b="1" dirty="0">
              <a:effectLst/>
              <a:latin typeface="微軟正黑體" panose="020B0604030504040204" pitchFamily="34" charset="-120"/>
              <a:ea typeface="微軟正黑體" panose="020B0604030504040204" pitchFamily="34" charset="-120"/>
            </a:endParaRPr>
          </a:p>
          <a:p>
            <a:pPr lvl="1"/>
            <a:r>
              <a:rPr lang="zh-TW" altLang="en-US" b="1" dirty="0" smtClean="0">
                <a:solidFill>
                  <a:srgbClr val="FFFF00"/>
                </a:solidFill>
                <a:effectLst/>
                <a:latin typeface="微軟正黑體" panose="020B0604030504040204" pitchFamily="34" charset="-120"/>
                <a:ea typeface="微軟正黑體" panose="020B0604030504040204" pitchFamily="34" charset="-120"/>
              </a:rPr>
              <a:t>局部的</a:t>
            </a:r>
            <a:r>
              <a:rPr lang="zh-TW" altLang="en-US" b="1" dirty="0">
                <a:solidFill>
                  <a:srgbClr val="FFFF00"/>
                </a:solidFill>
                <a:effectLst/>
                <a:latin typeface="微軟正黑體" panose="020B0604030504040204" pitchFamily="34" charset="-120"/>
                <a:ea typeface="微軟正黑體" panose="020B0604030504040204" pitchFamily="34" charset="-120"/>
              </a:rPr>
              <a:t>特徵點</a:t>
            </a:r>
            <a:r>
              <a:rPr lang="zh-TW" altLang="en-US" b="1" dirty="0" smtClean="0">
                <a:effectLst/>
                <a:latin typeface="微軟正黑體" panose="020B0604030504040204" pitchFamily="34" charset="-120"/>
                <a:ea typeface="微軟正黑體" panose="020B0604030504040204" pitchFamily="34" charset="-120"/>
              </a:rPr>
              <a:t>檢測，如</a:t>
            </a:r>
            <a:r>
              <a:rPr lang="zh-TW" altLang="en-US" b="1" dirty="0">
                <a:effectLst/>
                <a:latin typeface="微軟正黑體" panose="020B0604030504040204" pitchFamily="34" charset="-120"/>
                <a:ea typeface="微軟正黑體" panose="020B0604030504040204" pitchFamily="34" charset="-120"/>
              </a:rPr>
              <a:t>邊</a:t>
            </a:r>
            <a:r>
              <a:rPr lang="zh-TW" altLang="en-US" b="1" dirty="0" smtClean="0">
                <a:effectLst/>
                <a:latin typeface="微軟正黑體" panose="020B0604030504040204" pitchFamily="34" charset="-120"/>
                <a:ea typeface="微軟正黑體" panose="020B0604030504040204" pitchFamily="34" charset="-120"/>
              </a:rPr>
              <a:t>角、斑點</a:t>
            </a:r>
            <a:r>
              <a:rPr lang="zh-TW" altLang="en-US" b="1" dirty="0">
                <a:effectLst/>
                <a:latin typeface="微軟正黑體" panose="020B0604030504040204" pitchFamily="34" charset="-120"/>
                <a:ea typeface="微軟正黑體" panose="020B0604030504040204" pitchFamily="34" charset="-120"/>
              </a:rPr>
              <a:t>檢測</a:t>
            </a:r>
          </a:p>
          <a:p>
            <a:pPr lvl="1"/>
            <a:r>
              <a:rPr lang="zh-TW" altLang="en-US" b="1" dirty="0">
                <a:effectLst/>
                <a:latin typeface="微軟正黑體" panose="020B0604030504040204" pitchFamily="34" charset="-120"/>
                <a:ea typeface="微軟正黑體" panose="020B0604030504040204" pitchFamily="34" charset="-120"/>
              </a:rPr>
              <a:t>更複雜的特徵可能</a:t>
            </a:r>
            <a:r>
              <a:rPr lang="zh-TW" altLang="en-US" b="1" dirty="0" smtClean="0">
                <a:effectLst/>
                <a:latin typeface="微軟正黑體" panose="020B0604030504040204" pitchFamily="34" charset="-120"/>
                <a:ea typeface="微軟正黑體" panose="020B0604030504040204" pitchFamily="34" charset="-120"/>
              </a:rPr>
              <a:t>與</a:t>
            </a:r>
            <a:r>
              <a:rPr lang="zh-TW" altLang="en-US" b="1" dirty="0" smtClean="0">
                <a:solidFill>
                  <a:srgbClr val="FFFF00"/>
                </a:solidFill>
                <a:effectLst/>
                <a:latin typeface="微軟正黑體" panose="020B0604030504040204" pitchFamily="34" charset="-120"/>
                <a:ea typeface="微軟正黑體" panose="020B0604030504040204" pitchFamily="34" charset="-120"/>
              </a:rPr>
              <a:t>紋理</a:t>
            </a:r>
            <a:r>
              <a:rPr lang="zh-TW" altLang="en-US" b="1" dirty="0" smtClean="0">
                <a:effectLst/>
                <a:latin typeface="微軟正黑體" panose="020B0604030504040204" pitchFamily="34" charset="-120"/>
                <a:ea typeface="微軟正黑體" panose="020B0604030504040204" pitchFamily="34" charset="-120"/>
              </a:rPr>
              <a:t>或</a:t>
            </a:r>
            <a:r>
              <a:rPr lang="zh-TW" altLang="en-US" b="1" dirty="0" smtClean="0">
                <a:solidFill>
                  <a:srgbClr val="FFFF00"/>
                </a:solidFill>
                <a:effectLst/>
                <a:latin typeface="微軟正黑體" panose="020B0604030504040204" pitchFamily="34" charset="-120"/>
                <a:ea typeface="微軟正黑體" panose="020B0604030504040204" pitchFamily="34" charset="-120"/>
              </a:rPr>
              <a:t>形狀</a:t>
            </a:r>
            <a:r>
              <a:rPr lang="zh-TW" altLang="en-US" b="1" dirty="0" smtClean="0">
                <a:effectLst/>
                <a:latin typeface="微軟正黑體" panose="020B0604030504040204" pitchFamily="34" charset="-120"/>
                <a:ea typeface="微軟正黑體" panose="020B0604030504040204" pitchFamily="34" charset="-120"/>
              </a:rPr>
              <a:t>有關</a:t>
            </a:r>
            <a:r>
              <a:rPr lang="zh-TW" altLang="en-US" b="1" dirty="0">
                <a:effectLst/>
                <a:latin typeface="微軟正黑體" panose="020B0604030504040204" pitchFamily="34" charset="-120"/>
                <a:ea typeface="微軟正黑體" panose="020B0604030504040204" pitchFamily="34" charset="-120"/>
              </a:rPr>
              <a:t>。</a:t>
            </a:r>
          </a:p>
          <a:p>
            <a:pPr marL="457200" indent="-457200">
              <a:buFont typeface="+mj-lt"/>
              <a:buAutoNum type="arabicPeriod" startAt="4"/>
            </a:pPr>
            <a:r>
              <a:rPr lang="zh-TW" altLang="en-US" sz="2400" b="1" dirty="0">
                <a:effectLst/>
                <a:latin typeface="微軟正黑體" panose="020B0604030504040204" pitchFamily="34" charset="-120"/>
                <a:ea typeface="微軟正黑體" panose="020B0604030504040204" pitchFamily="34" charset="-120"/>
              </a:rPr>
              <a:t>檢測</a:t>
            </a:r>
            <a:r>
              <a:rPr lang="en-US" altLang="zh-TW" sz="2400" b="1" dirty="0">
                <a:effectLst/>
                <a:latin typeface="微軟正黑體" panose="020B0604030504040204" pitchFamily="34" charset="-120"/>
                <a:ea typeface="微軟正黑體" panose="020B0604030504040204" pitchFamily="34" charset="-120"/>
              </a:rPr>
              <a:t>/</a:t>
            </a:r>
            <a:r>
              <a:rPr lang="zh-TW" altLang="en-US" sz="2400" b="1" dirty="0">
                <a:effectLst/>
                <a:latin typeface="微軟正黑體" panose="020B0604030504040204" pitchFamily="34" charset="-120"/>
                <a:ea typeface="微軟正黑體" panose="020B0604030504040204" pitchFamily="34" charset="-120"/>
              </a:rPr>
              <a:t>分割</a:t>
            </a:r>
            <a:r>
              <a:rPr lang="zh-TW" altLang="en-US" sz="2400" b="1" dirty="0" smtClean="0">
                <a:effectLst/>
                <a:latin typeface="微軟正黑體" panose="020B0604030504040204" pitchFamily="34" charset="-120"/>
                <a:ea typeface="微軟正黑體" panose="020B0604030504040204" pitchFamily="34" charset="-120"/>
              </a:rPr>
              <a:t>：對圖像分割</a:t>
            </a:r>
            <a:r>
              <a:rPr lang="zh-TW" altLang="en-US" sz="2400" b="1" dirty="0">
                <a:effectLst/>
                <a:latin typeface="微軟正黑體" panose="020B0604030504040204" pitchFamily="34" charset="-120"/>
                <a:ea typeface="微軟正黑體" panose="020B0604030504040204" pitchFamily="34" charset="-120"/>
              </a:rPr>
              <a:t>並</a:t>
            </a:r>
            <a:r>
              <a:rPr lang="zh-TW" altLang="en-US" sz="2400" b="1" dirty="0" smtClean="0">
                <a:effectLst/>
                <a:latin typeface="微軟正黑體" panose="020B0604030504040204" pitchFamily="34" charset="-120"/>
                <a:ea typeface="微軟正黑體" panose="020B0604030504040204" pitchFamily="34" charset="-120"/>
              </a:rPr>
              <a:t>提取用於</a:t>
            </a:r>
            <a:r>
              <a:rPr lang="zh-TW" altLang="en-US" sz="2400" b="1" dirty="0">
                <a:effectLst/>
                <a:latin typeface="微軟正黑體" panose="020B0604030504040204" pitchFamily="34" charset="-120"/>
                <a:ea typeface="微軟正黑體" panose="020B0604030504040204" pitchFamily="34" charset="-120"/>
              </a:rPr>
              <a:t>後繼處理的</a:t>
            </a:r>
            <a:r>
              <a:rPr lang="zh-TW" altLang="en-US" sz="2400" b="1" dirty="0" smtClean="0">
                <a:effectLst/>
                <a:latin typeface="微軟正黑體" panose="020B0604030504040204" pitchFamily="34" charset="-120"/>
                <a:ea typeface="微軟正黑體" panose="020B0604030504040204" pitchFamily="34" charset="-120"/>
              </a:rPr>
              <a:t>部分。</a:t>
            </a:r>
            <a:endParaRPr lang="zh-TW" altLang="en-US" sz="2400" b="1" dirty="0">
              <a:effectLst/>
              <a:latin typeface="微軟正黑體" panose="020B0604030504040204" pitchFamily="34" charset="-120"/>
              <a:ea typeface="微軟正黑體" panose="020B0604030504040204" pitchFamily="34" charset="-120"/>
            </a:endParaRPr>
          </a:p>
          <a:p>
            <a:pPr lvl="1"/>
            <a:r>
              <a:rPr lang="zh-TW" altLang="en-US" b="1" dirty="0">
                <a:solidFill>
                  <a:srgbClr val="FFFF00"/>
                </a:solidFill>
                <a:effectLst/>
                <a:latin typeface="微軟正黑體" panose="020B0604030504040204" pitchFamily="34" charset="-120"/>
                <a:ea typeface="微軟正黑體" panose="020B0604030504040204" pitchFamily="34" charset="-120"/>
              </a:rPr>
              <a:t>篩選特徵點</a:t>
            </a:r>
          </a:p>
          <a:p>
            <a:pPr lvl="1"/>
            <a:r>
              <a:rPr lang="zh-TW" altLang="en-US" b="1" dirty="0">
                <a:solidFill>
                  <a:srgbClr val="FFFF00"/>
                </a:solidFill>
                <a:effectLst/>
                <a:latin typeface="微軟正黑體" panose="020B0604030504040204" pitchFamily="34" charset="-120"/>
                <a:ea typeface="微軟正黑體" panose="020B0604030504040204" pitchFamily="34" charset="-120"/>
              </a:rPr>
              <a:t>分割</a:t>
            </a:r>
            <a:r>
              <a:rPr lang="zh-TW" altLang="en-US" b="1" dirty="0">
                <a:effectLst/>
                <a:latin typeface="微軟正黑體" panose="020B0604030504040204" pitchFamily="34" charset="-120"/>
                <a:ea typeface="微軟正黑體" panose="020B0604030504040204" pitchFamily="34" charset="-120"/>
              </a:rPr>
              <a:t>一或多幅圖片中含有</a:t>
            </a:r>
            <a:r>
              <a:rPr lang="zh-TW" altLang="en-US" b="1" dirty="0">
                <a:solidFill>
                  <a:srgbClr val="FFFF00"/>
                </a:solidFill>
                <a:effectLst/>
                <a:latin typeface="微軟正黑體" panose="020B0604030504040204" pitchFamily="34" charset="-120"/>
                <a:ea typeface="微軟正黑體" panose="020B0604030504040204" pitchFamily="34" charset="-120"/>
              </a:rPr>
              <a:t>特定目標</a:t>
            </a:r>
            <a:r>
              <a:rPr lang="zh-TW" altLang="en-US" b="1" dirty="0">
                <a:effectLst/>
                <a:latin typeface="微軟正黑體" panose="020B0604030504040204" pitchFamily="34" charset="-120"/>
                <a:ea typeface="微軟正黑體" panose="020B0604030504040204" pitchFamily="34" charset="-120"/>
              </a:rPr>
              <a:t>的</a:t>
            </a:r>
            <a:r>
              <a:rPr lang="zh-TW" altLang="en-US" b="1" dirty="0" smtClean="0">
                <a:effectLst/>
                <a:latin typeface="微軟正黑體" panose="020B0604030504040204" pitchFamily="34" charset="-120"/>
                <a:ea typeface="微軟正黑體" panose="020B0604030504040204" pitchFamily="34" charset="-120"/>
              </a:rPr>
              <a:t>部分</a:t>
            </a:r>
            <a:endParaRPr lang="zh-TW" altLang="en-US" b="1" dirty="0">
              <a:effectLst/>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2"/>
          </p:nvPr>
        </p:nvSpPr>
        <p:spPr/>
        <p:txBody>
          <a:bodyPr/>
          <a:lstStyle/>
          <a:p>
            <a:fld id="{CBEC735E-60AB-44DC-B0A8-DC8AF5BACA8B}" type="slidenum">
              <a:rPr lang="zh-TW" altLang="en-US" smtClean="0"/>
              <a:t>9</a:t>
            </a:fld>
            <a:endParaRPr lang="zh-TW" altLang="en-US"/>
          </a:p>
        </p:txBody>
      </p:sp>
    </p:spTree>
    <p:extLst>
      <p:ext uri="{BB962C8B-B14F-4D97-AF65-F5344CB8AC3E}">
        <p14:creationId xmlns:p14="http://schemas.microsoft.com/office/powerpoint/2010/main" val="1426880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1464</TotalTime>
  <Words>1502</Words>
  <Application>Microsoft Office PowerPoint</Application>
  <PresentationFormat>寬螢幕</PresentationFormat>
  <Paragraphs>136</Paragraphs>
  <Slides>29</Slides>
  <Notes>1</Notes>
  <HiddenSlides>0</HiddenSlides>
  <MMClips>3</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29</vt:i4>
      </vt:variant>
    </vt:vector>
  </HeadingPairs>
  <TitlesOfParts>
    <vt:vector size="36" baseType="lpstr">
      <vt:lpstr>微軟正黑體</vt:lpstr>
      <vt:lpstr>新細明體</vt:lpstr>
      <vt:lpstr>Arial</vt:lpstr>
      <vt:lpstr>Calibri</vt:lpstr>
      <vt:lpstr>Calibri Light</vt:lpstr>
      <vt:lpstr>Wingdings</vt:lpstr>
      <vt:lpstr>天體</vt:lpstr>
      <vt:lpstr>多  媒  體  系  統Multimedia System</vt:lpstr>
      <vt:lpstr>Foundations of Computer Vision</vt:lpstr>
      <vt:lpstr>How we teach computers to understand pictures</vt:lpstr>
      <vt:lpstr>電腦視覺</vt:lpstr>
      <vt:lpstr>電腦視覺應用</vt:lpstr>
      <vt:lpstr>電腦視覺的相關領域 (1/2)</vt:lpstr>
      <vt:lpstr>電腦視覺的相關領域 (2/2)</vt:lpstr>
      <vt:lpstr>電腦視覺的步驟 (1/3)</vt:lpstr>
      <vt:lpstr>電腦視覺的步驟 (2/3)</vt:lpstr>
      <vt:lpstr>電腦視覺的步驟 (3/3)</vt:lpstr>
      <vt:lpstr>Color histogram</vt:lpstr>
      <vt:lpstr>Color histogram</vt:lpstr>
      <vt:lpstr>Perceptual hash algorithm</vt:lpstr>
      <vt:lpstr>Perceptual hash algorithm</vt:lpstr>
      <vt:lpstr>卷積神經網路 Convolutional Neural Network</vt:lpstr>
      <vt:lpstr>Convolutional Neural Network</vt:lpstr>
      <vt:lpstr>Convolutional Neural Network</vt:lpstr>
      <vt:lpstr>Convolutional Neural Network</vt:lpstr>
      <vt:lpstr>Convolutional Neural Network</vt:lpstr>
      <vt:lpstr>Convolutional Neural Network</vt:lpstr>
      <vt:lpstr>How computers learn to recognize objects instantly</vt:lpstr>
      <vt:lpstr>實際案例</vt:lpstr>
      <vt:lpstr>手寫數字辨識</vt:lpstr>
      <vt:lpstr>手寫數字辨識</vt:lpstr>
      <vt:lpstr>Dogs vs. Cats</vt:lpstr>
      <vt:lpstr>貓狗辨識的結果</vt:lpstr>
      <vt:lpstr>中文OCR辨識為例</vt:lpstr>
      <vt:lpstr>Video to 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dc:title>
  <dc:creator>家瑋 張</dc:creator>
  <cp:lastModifiedBy>家瑋 張</cp:lastModifiedBy>
  <cp:revision>385</cp:revision>
  <dcterms:created xsi:type="dcterms:W3CDTF">2018-09-11T14:32:26Z</dcterms:created>
  <dcterms:modified xsi:type="dcterms:W3CDTF">2018-10-01T08:44:10Z</dcterms:modified>
</cp:coreProperties>
</file>