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4"/>
  </p:notesMasterIdLst>
  <p:sldIdLst>
    <p:sldId id="259" r:id="rId2"/>
    <p:sldId id="401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411" r:id="rId12"/>
    <p:sldId id="379" r:id="rId13"/>
    <p:sldId id="372" r:id="rId14"/>
    <p:sldId id="345" r:id="rId15"/>
    <p:sldId id="373" r:id="rId16"/>
    <p:sldId id="347" r:id="rId17"/>
    <p:sldId id="348" r:id="rId18"/>
    <p:sldId id="349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422" r:id="rId30"/>
    <p:sldId id="423" r:id="rId31"/>
    <p:sldId id="424" r:id="rId32"/>
    <p:sldId id="425" r:id="rId33"/>
    <p:sldId id="426" r:id="rId34"/>
    <p:sldId id="427" r:id="rId35"/>
    <p:sldId id="428" r:id="rId36"/>
    <p:sldId id="429" r:id="rId37"/>
    <p:sldId id="430" r:id="rId38"/>
    <p:sldId id="431" r:id="rId39"/>
    <p:sldId id="432" r:id="rId40"/>
    <p:sldId id="433" r:id="rId41"/>
    <p:sldId id="374" r:id="rId42"/>
    <p:sldId id="362" r:id="rId43"/>
    <p:sldId id="381" r:id="rId44"/>
    <p:sldId id="364" r:id="rId45"/>
    <p:sldId id="366" r:id="rId46"/>
    <p:sldId id="368" r:id="rId47"/>
    <p:sldId id="367" r:id="rId48"/>
    <p:sldId id="365" r:id="rId49"/>
    <p:sldId id="383" r:id="rId50"/>
    <p:sldId id="384" r:id="rId51"/>
    <p:sldId id="369" r:id="rId52"/>
    <p:sldId id="382" r:id="rId53"/>
    <p:sldId id="370" r:id="rId54"/>
    <p:sldId id="363" r:id="rId55"/>
    <p:sldId id="434" r:id="rId56"/>
    <p:sldId id="435" r:id="rId57"/>
    <p:sldId id="436" r:id="rId58"/>
    <p:sldId id="437" r:id="rId59"/>
    <p:sldId id="438" r:id="rId60"/>
    <p:sldId id="439" r:id="rId61"/>
    <p:sldId id="440" r:id="rId62"/>
    <p:sldId id="279" r:id="rId6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987" autoAdjust="0"/>
  </p:normalViewPr>
  <p:slideViewPr>
    <p:cSldViewPr snapToGrid="0">
      <p:cViewPr varScale="1">
        <p:scale>
          <a:sx n="93" d="100"/>
          <a:sy n="93" d="100"/>
        </p:scale>
        <p:origin x="123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4E686-87AC-4C91-A2B2-13D2DB9E9D6E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C4BB2-A89A-43D9-8AB0-79A8BDE437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95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115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880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257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762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257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61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544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365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178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http://zongsoftwarenote.blogspot.com/2017/04/word2vec-model-introduction-skip-gram.html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C4BB2-A89A-43D9-8AB0-79A8BDE43755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701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http://zongsoftwarenote.blogspot.com/2017/04/word2vec-model-introduction-skip-gram.html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C4BB2-A89A-43D9-8AB0-79A8BDE43755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70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164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C4BB2-A89A-43D9-8AB0-79A8BDE43755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5331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C4BB2-A89A-43D9-8AB0-79A8BDE43755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9099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C4BB2-A89A-43D9-8AB0-79A8BDE43755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8562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C4BB2-A89A-43D9-8AB0-79A8BDE43755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4798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https://www.stockfeel.com.tw/%E9%A1%9E%E7%A5%9E%E7%B6%93%E7%B6%B2%E8%B7%AF%E7%9A%84%E5%BE%A9%E8%88%88%EF%BC%9A%E6%B7%B1%E5%BA%A6%E5%AD%B8%E7%BF%92%E7%B0%A1%E5%8F%B2/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C4BB2-A89A-43D9-8AB0-79A8BDE43755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7233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https://zh-tw.coursera.org/lecture/intro-to-deep-learning/multilayer-perceptron-mlp-yy1NV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C4BB2-A89A-43D9-8AB0-79A8BDE43755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7059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https://zh-tw.coursera.org/lecture/intro-to-deep-learning/multilayer-perceptron-mlp-yy1NV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C4BB2-A89A-43D9-8AB0-79A8BDE43755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461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https://zh-tw.coursera.org/lecture/intro-to-deep-learning/multilayer-perceptron-mlp-yy1NV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C4BB2-A89A-43D9-8AB0-79A8BDE43755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7059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https://zh-tw.coursera.org/lecture/intro-to-deep-learning/multilayer-perceptron-mlp-yy1NV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C4BB2-A89A-43D9-8AB0-79A8BDE43755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7059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https://zh-tw.coursera.org/lecture/intro-to-deep-learning/multilayer-perceptron-mlp-yy1NV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C4BB2-A89A-43D9-8AB0-79A8BDE43755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7712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3443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C4BB2-A89A-43D9-8AB0-79A8BDE43755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921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759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768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589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159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087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27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0900D39-E541-45DB-ADB4-970795EE9B1C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263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84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563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690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737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272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424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024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332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936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19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62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08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33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68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56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76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66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900D39-E541-45DB-ADB4-970795EE9B1C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497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m.tw/url?sa=i&amp;rct=j&amp;q=&amp;esrc=s&amp;source=images&amp;cd=&amp;cad=rja&amp;uact=8&amp;ved=0ahUKEwj76Im4tIvMAhWBO5QKHZeIDd4QjRwIBw&amp;url=http://www.macworld.com/article/1140551/notes.html&amp;psig=AFQjCNFu7eMti4eLHA8KPL_shl12l-rF_w&amp;ust=1460629869304995" TargetMode="External"/><Relationship Id="rId5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7.png"/><Relationship Id="rId4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2.png"/><Relationship Id="rId4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-CHUN-YU/Word2vec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-CHUN-YU/Word2vec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85800" y="2373923"/>
            <a:ext cx="10436469" cy="2403458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ROJECTS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of</a:t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atural 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anguage 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rocessing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4400" b="1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</a:t>
            </a:r>
            <a:r>
              <a:rPr lang="zh-TW" altLang="en-US" sz="4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專案實作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313111" y="5637781"/>
            <a:ext cx="54168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張家瑋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博士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國立臺中科技大學資訊工程系</a:t>
            </a:r>
            <a:r>
              <a:rPr lang="zh-TW" altLang="en-US" sz="2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助理教授</a:t>
            </a:r>
            <a:endParaRPr lang="en-US" altLang="zh-TW" sz="2400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56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Representation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features from the data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 data into vector model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Ex)</a:t>
            </a:r>
          </a:p>
          <a:p>
            <a:pPr lvl="1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WordNet</a:t>
            </a:r>
          </a:p>
          <a:p>
            <a:pPr lvl="1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TF-IDF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(Term Frequency - Inverse Document Frequency)</a:t>
            </a:r>
          </a:p>
          <a:p>
            <a:pPr lvl="1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Word2Vec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10</a:t>
            </a:fld>
            <a:endParaRPr lang="en-US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28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自然語言理解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Natural Language Understanding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283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EMANTIC</a:t>
            </a:r>
            <a:r>
              <a:rPr lang="zh-TW" altLang="en-US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60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imilarity </a:t>
            </a:r>
            <a:r>
              <a:rPr lang="en-US" altLang="zh-TW" sz="60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easures</a:t>
            </a:r>
            <a:endParaRPr lang="zh-TW" altLang="en-US" sz="60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54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25599" y="715968"/>
            <a:ext cx="8460510" cy="5541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13</a:t>
            </a:fld>
            <a:endParaRPr lang="en-US" dirty="0">
              <a:ea typeface="Segoe UI" panose="020B0502040204020203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759" y="1247428"/>
            <a:ext cx="6397326" cy="383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70" r="3847"/>
          <a:stretch/>
        </p:blipFill>
        <p:spPr bwMode="auto">
          <a:xfrm>
            <a:off x="3495102" y="3822904"/>
            <a:ext cx="1746408" cy="203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群組 11"/>
          <p:cNvGrpSpPr/>
          <p:nvPr/>
        </p:nvGrpSpPr>
        <p:grpSpPr>
          <a:xfrm>
            <a:off x="2681194" y="2326968"/>
            <a:ext cx="670446" cy="576147"/>
            <a:chOff x="3917949" y="3787402"/>
            <a:chExt cx="1428751" cy="1400176"/>
          </a:xfrm>
        </p:grpSpPr>
        <p:pic>
          <p:nvPicPr>
            <p:cNvPr id="16" name="Picture 13" descr="How to Convert Lotus Notes Mail File to Outlook Manually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966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7949" y="3787402"/>
              <a:ext cx="1428751" cy="1400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9" descr="http://images.macworld.com/images/news/graphics/140551-lotus-notes-logo_original.jpg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500" b="96000" l="9408" r="8954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3987" y="4235078"/>
              <a:ext cx="1366838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矩形 12"/>
          <p:cNvSpPr/>
          <p:nvPr/>
        </p:nvSpPr>
        <p:spPr>
          <a:xfrm>
            <a:off x="2889808" y="138263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rgbClr val="820000"/>
                </a:solidFill>
                <a:latin typeface="微軟正黑體" pitchFamily="34" charset="-120"/>
                <a:ea typeface="微軟正黑體" pitchFamily="34" charset="-120"/>
              </a:rPr>
              <a:t>文字檔案</a:t>
            </a:r>
            <a:endParaRPr lang="zh-TW" altLang="en-US" dirty="0">
              <a:solidFill>
                <a:srgbClr val="82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38436" y="4796483"/>
            <a:ext cx="2492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解析成多元維度的向量</a:t>
            </a:r>
          </a:p>
        </p:txBody>
      </p:sp>
      <p:sp>
        <p:nvSpPr>
          <p:cNvPr id="7" name="矩形 6"/>
          <p:cNvSpPr/>
          <p:nvPr/>
        </p:nvSpPr>
        <p:spPr>
          <a:xfrm>
            <a:off x="4804080" y="1841784"/>
            <a:ext cx="24910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將被拆解成多個字元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12"/>
          <a:stretch/>
        </p:blipFill>
        <p:spPr bwMode="auto">
          <a:xfrm rot="18214293">
            <a:off x="7182201" y="3381517"/>
            <a:ext cx="638175" cy="474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7569517" y="1564786"/>
            <a:ext cx="19490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透過</a:t>
            </a:r>
            <a:r>
              <a:rPr lang="zh-TW" altLang="en-US" dirty="0">
                <a:solidFill>
                  <a:srgbClr val="7030A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向量比對</a:t>
            </a:r>
            <a:endParaRPr lang="en-US" altLang="zh-TW" dirty="0">
              <a:solidFill>
                <a:srgbClr val="7030A0"/>
              </a:solidFill>
              <a:latin typeface="Calibri" pitchFamily="34" charset="0"/>
              <a:ea typeface="微軟正黑體" pitchFamily="34" charset="-120"/>
              <a:cs typeface="Calibri" pitchFamily="34" charset="0"/>
            </a:endParaRPr>
          </a:p>
          <a:p>
            <a:r>
              <a:rPr lang="zh-TW" altLang="en-US" dirty="0">
                <a:solidFill>
                  <a:srgbClr val="7030A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找出相似的資料</a:t>
            </a:r>
          </a:p>
        </p:txBody>
      </p:sp>
    </p:spTree>
    <p:extLst>
      <p:ext uri="{BB962C8B-B14F-4D97-AF65-F5344CB8AC3E}">
        <p14:creationId xmlns:p14="http://schemas.microsoft.com/office/powerpoint/2010/main" val="18387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8137" y="637032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Vector Representation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14</a:t>
            </a:fld>
            <a:endParaRPr lang="en-US" dirty="0">
              <a:ea typeface="Segoe UI" panose="020B0502040204020203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93684"/>
              </p:ext>
            </p:extLst>
          </p:nvPr>
        </p:nvGraphicFramePr>
        <p:xfrm>
          <a:off x="2852024" y="2476238"/>
          <a:ext cx="660365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365">
                  <a:extLst>
                    <a:ext uri="{9D8B030D-6E8A-4147-A177-3AD203B41FA5}">
                      <a16:colId xmlns:a16="http://schemas.microsoft.com/office/drawing/2014/main" val="1218437862"/>
                    </a:ext>
                  </a:extLst>
                </a:gridCol>
                <a:gridCol w="660365">
                  <a:extLst>
                    <a:ext uri="{9D8B030D-6E8A-4147-A177-3AD203B41FA5}">
                      <a16:colId xmlns:a16="http://schemas.microsoft.com/office/drawing/2014/main" val="2611270047"/>
                    </a:ext>
                  </a:extLst>
                </a:gridCol>
                <a:gridCol w="660365">
                  <a:extLst>
                    <a:ext uri="{9D8B030D-6E8A-4147-A177-3AD203B41FA5}">
                      <a16:colId xmlns:a16="http://schemas.microsoft.com/office/drawing/2014/main" val="976744524"/>
                    </a:ext>
                  </a:extLst>
                </a:gridCol>
                <a:gridCol w="660365">
                  <a:extLst>
                    <a:ext uri="{9D8B030D-6E8A-4147-A177-3AD203B41FA5}">
                      <a16:colId xmlns:a16="http://schemas.microsoft.com/office/drawing/2014/main" val="1717945555"/>
                    </a:ext>
                  </a:extLst>
                </a:gridCol>
                <a:gridCol w="660365">
                  <a:extLst>
                    <a:ext uri="{9D8B030D-6E8A-4147-A177-3AD203B41FA5}">
                      <a16:colId xmlns:a16="http://schemas.microsoft.com/office/drawing/2014/main" val="2520355322"/>
                    </a:ext>
                  </a:extLst>
                </a:gridCol>
                <a:gridCol w="660365">
                  <a:extLst>
                    <a:ext uri="{9D8B030D-6E8A-4147-A177-3AD203B41FA5}">
                      <a16:colId xmlns:a16="http://schemas.microsoft.com/office/drawing/2014/main" val="1874287356"/>
                    </a:ext>
                  </a:extLst>
                </a:gridCol>
                <a:gridCol w="660365">
                  <a:extLst>
                    <a:ext uri="{9D8B030D-6E8A-4147-A177-3AD203B41FA5}">
                      <a16:colId xmlns:a16="http://schemas.microsoft.com/office/drawing/2014/main" val="765937676"/>
                    </a:ext>
                  </a:extLst>
                </a:gridCol>
                <a:gridCol w="660365">
                  <a:extLst>
                    <a:ext uri="{9D8B030D-6E8A-4147-A177-3AD203B41FA5}">
                      <a16:colId xmlns:a16="http://schemas.microsoft.com/office/drawing/2014/main" val="2501006740"/>
                    </a:ext>
                  </a:extLst>
                </a:gridCol>
                <a:gridCol w="660365">
                  <a:extLst>
                    <a:ext uri="{9D8B030D-6E8A-4147-A177-3AD203B41FA5}">
                      <a16:colId xmlns:a16="http://schemas.microsoft.com/office/drawing/2014/main" val="3583577535"/>
                    </a:ext>
                  </a:extLst>
                </a:gridCol>
                <a:gridCol w="660365">
                  <a:extLst>
                    <a:ext uri="{9D8B030D-6E8A-4147-A177-3AD203B41FA5}">
                      <a16:colId xmlns:a16="http://schemas.microsoft.com/office/drawing/2014/main" val="107994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</a:t>
                      </a:r>
                      <a:r>
                        <a:rPr lang="en-US" altLang="zh-TW" sz="1600" baseline="-25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aseline="-25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</a:t>
                      </a:r>
                      <a:r>
                        <a:rPr lang="en-US" altLang="zh-TW" sz="1600" baseline="-25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baseline="-25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</a:t>
                      </a:r>
                      <a:r>
                        <a:rPr lang="en-US" altLang="zh-TW" sz="1600" baseline="-25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baseline="-25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</a:t>
                      </a:r>
                      <a:r>
                        <a:rPr lang="en-US" altLang="zh-TW" sz="1600" baseline="-25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n-1</a:t>
                      </a:r>
                      <a:endParaRPr lang="zh-TW" altLang="en-US" sz="1600" baseline="-25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</a:t>
                      </a:r>
                      <a:r>
                        <a:rPr lang="en-US" altLang="zh-TW" sz="1600" baseline="-250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</a:t>
                      </a:r>
                      <a:endParaRPr lang="zh-TW" altLang="en-US" sz="1600" baseline="-25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537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r>
                        <a:rPr lang="en-US" altLang="zh-TW" sz="1600" baseline="-25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aseline="-25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0.11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0.23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0.57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67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r>
                        <a:rPr lang="en-US" altLang="zh-TW" sz="1600" baseline="-25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baseline="-25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0.29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0.7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288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r>
                        <a:rPr lang="en-US" altLang="zh-TW" sz="1600" baseline="-25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baseline="-25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0.81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0.44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75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r>
                        <a:rPr lang="en-US" altLang="zh-TW" sz="1600" baseline="-25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baseline="-25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0.37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0.16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66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06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r>
                        <a:rPr lang="en-US" altLang="zh-TW" sz="1600" baseline="-250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</a:t>
                      </a:r>
                      <a:endParaRPr lang="zh-TW" altLang="en-US" sz="1600" baseline="-25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265363"/>
                  </a:ext>
                </a:extLst>
              </a:tr>
            </a:tbl>
          </a:graphicData>
        </a:graphic>
      </p:graphicFrame>
      <p:sp>
        <p:nvSpPr>
          <p:cNvPr id="3" name="向下箭號 2"/>
          <p:cNvSpPr/>
          <p:nvPr/>
        </p:nvSpPr>
        <p:spPr>
          <a:xfrm>
            <a:off x="8907332" y="5142155"/>
            <a:ext cx="344245" cy="43030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爆炸 1 5"/>
          <p:cNvSpPr/>
          <p:nvPr/>
        </p:nvSpPr>
        <p:spPr>
          <a:xfrm>
            <a:off x="8019825" y="5260490"/>
            <a:ext cx="2119257" cy="1269402"/>
          </a:xfrm>
          <a:prstGeom prst="irregularSeal1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Machine learning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655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TF-IDF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236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TF-IDF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67713" y="2398099"/>
            <a:ext cx="6757415" cy="364913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TF: term frequency: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IDF: inverse document frequency: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where: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|D|:  total number of documents in the corpus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: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number of documents where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term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baseline="-25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appears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16</a:t>
            </a:fld>
            <a:endParaRPr lang="en-US" dirty="0">
              <a:ea typeface="Segoe UI" panose="020B0502040204020203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368" y="2132321"/>
            <a:ext cx="1394645" cy="53347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316" y="2784667"/>
            <a:ext cx="2186199" cy="64779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553" y="4286026"/>
            <a:ext cx="1277842" cy="32045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552" y="5417964"/>
            <a:ext cx="2170228" cy="44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8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2" y="2290522"/>
            <a:ext cx="10131425" cy="3649133"/>
          </a:xfrm>
        </p:spPr>
        <p:txBody>
          <a:bodyPr/>
          <a:lstStyle/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calculation of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idf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for the term "this" is performed as follows: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457200" lvl="1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             ,                                                  </a:t>
            </a:r>
          </a:p>
          <a:p>
            <a:pPr marL="457200" lvl="1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idf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is zero for the word "this", which implies that the word is not very informative as it appears in all documents.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17</a:t>
            </a:fld>
            <a:endParaRPr lang="en-US" dirty="0">
              <a:ea typeface="Segoe UI" panose="020B0502040204020203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493" y="3586103"/>
            <a:ext cx="2753109" cy="12098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843" y="3838551"/>
            <a:ext cx="3038899" cy="70494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917" y="5512258"/>
            <a:ext cx="3324689" cy="67636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353" y="453445"/>
            <a:ext cx="4925112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9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A </a:t>
            </a:r>
            <a:r>
              <a:rPr lang="en-US" altLang="zh-TW" dirty="0"/>
              <a:t>slightly more interesting example arises from the word "example", which occurs three times </a:t>
            </a:r>
            <a:r>
              <a:rPr lang="en-US" altLang="zh-TW" dirty="0" smtClean="0"/>
              <a:t>only </a:t>
            </a:r>
            <a:r>
              <a:rPr lang="en-US" altLang="zh-TW" dirty="0"/>
              <a:t>in the second document:</a:t>
            </a:r>
          </a:p>
          <a:p>
            <a:pPr lvl="1"/>
            <a:r>
              <a:rPr lang="en-US" altLang="zh-TW" dirty="0"/>
              <a:t> </a:t>
            </a:r>
          </a:p>
          <a:p>
            <a:pPr marL="457200" lvl="1" indent="0">
              <a:buNone/>
            </a:pPr>
            <a:r>
              <a:rPr lang="en-US" altLang="zh-TW" dirty="0"/>
              <a:t>                                                      </a:t>
            </a:r>
            <a:r>
              <a:rPr lang="en-US" altLang="zh-TW" dirty="0" smtClean="0"/>
              <a:t> ,       </a:t>
            </a:r>
          </a:p>
          <a:p>
            <a:pPr lvl="1"/>
            <a:r>
              <a:rPr lang="en-US" altLang="zh-TW" dirty="0" smtClean="0"/>
              <a:t> </a:t>
            </a:r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18</a:t>
            </a:fld>
            <a:endParaRPr lang="en-US" dirty="0">
              <a:ea typeface="Segoe UI" panose="020B0502040204020203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049" y="437417"/>
            <a:ext cx="4925112" cy="25054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03" b="36519"/>
          <a:stretch/>
        </p:blipFill>
        <p:spPr>
          <a:xfrm>
            <a:off x="2606737" y="3983548"/>
            <a:ext cx="3356003" cy="117318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80"/>
          <a:stretch/>
        </p:blipFill>
        <p:spPr>
          <a:xfrm>
            <a:off x="6207844" y="3983548"/>
            <a:ext cx="4058216" cy="70265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236" y="5261342"/>
            <a:ext cx="8992855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1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TT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pinion mining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PTT</a:t>
            </a:r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的輿情分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析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313112" y="5637782"/>
            <a:ext cx="54168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張家瑋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博士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國立臺中科技大學</a:t>
            </a:r>
            <a:r>
              <a:rPr lang="zh-TW" alt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資訊工程系</a:t>
            </a:r>
            <a:r>
              <a:rPr lang="zh-TW" altLang="en-US" sz="240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助理教授</a:t>
            </a:r>
            <a:endParaRPr lang="en-US" altLang="zh-TW" sz="24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237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atural 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anguage 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rocessing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</a:t>
            </a:r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的原理與應用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347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520505"/>
            <a:ext cx="6712964" cy="305902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968" y="3683519"/>
            <a:ext cx="6705619" cy="279829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336" y="1894377"/>
            <a:ext cx="5046308" cy="240037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PTT</a:t>
            </a: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introduction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3255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3282741" y="1053779"/>
            <a:ext cx="5140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實作大綱</a:t>
            </a:r>
            <a:endParaRPr lang="zh-CN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82741" y="2279930"/>
            <a:ext cx="6568867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繪製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matplotlib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seaborn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中文斷詞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jieba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去除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stop-words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、斷詞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TFIDF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LinearSVC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704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4430785" y="844238"/>
            <a:ext cx="5868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 Structure</a:t>
            </a:r>
            <a:endParaRPr lang="zh-CN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3100755" y="1964297"/>
            <a:ext cx="6046552" cy="4247317"/>
            <a:chOff x="243717" y="2750580"/>
            <a:chExt cx="6046552" cy="4247317"/>
          </a:xfrm>
        </p:grpSpPr>
        <p:sp>
          <p:nvSpPr>
            <p:cNvPr id="3" name="矩形 2"/>
            <p:cNvSpPr/>
            <p:nvPr/>
          </p:nvSpPr>
          <p:spPr>
            <a:xfrm>
              <a:off x="857885" y="2750580"/>
              <a:ext cx="5432384" cy="424731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import</a:t>
              </a:r>
              <a:r>
                <a:rPr lang="en-US" altLang="zh-TW" dirty="0">
                  <a:solidFill>
                    <a:schemeClr val="bg1"/>
                  </a:solidFill>
                </a:rPr>
                <a:t> library</a:t>
              </a:r>
            </a:p>
            <a:p>
              <a:r>
                <a:rPr lang="en-US" altLang="zh-TW" dirty="0">
                  <a:solidFill>
                    <a:srgbClr val="FF0000"/>
                  </a:solidFill>
                </a:rPr>
                <a:t>import</a:t>
              </a:r>
              <a:r>
                <a:rPr lang="en-US" altLang="zh-TW" dirty="0">
                  <a:solidFill>
                    <a:schemeClr val="bg1"/>
                  </a:solidFill>
                </a:rPr>
                <a:t> library1 </a:t>
              </a:r>
              <a:r>
                <a:rPr lang="en-US" altLang="zh-TW" dirty="0">
                  <a:solidFill>
                    <a:srgbClr val="FF0000"/>
                  </a:solidFill>
                </a:rPr>
                <a:t>as</a:t>
              </a:r>
              <a:r>
                <a:rPr lang="en-US" altLang="zh-TW" dirty="0">
                  <a:solidFill>
                    <a:schemeClr val="bg1"/>
                  </a:solidFill>
                </a:rPr>
                <a:t> lib1</a:t>
              </a:r>
            </a:p>
            <a:p>
              <a:r>
                <a:rPr lang="en-US" altLang="zh-TW" dirty="0">
                  <a:solidFill>
                    <a:srgbClr val="FF0000"/>
                  </a:solidFill>
                </a:rPr>
                <a:t>from</a:t>
              </a:r>
              <a:r>
                <a:rPr lang="en-US" altLang="zh-TW" dirty="0">
                  <a:solidFill>
                    <a:schemeClr val="bg1"/>
                  </a:solidFill>
                </a:rPr>
                <a:t> library import sub-library </a:t>
              </a:r>
              <a:r>
                <a:rPr lang="en-US" altLang="zh-TW" dirty="0">
                  <a:solidFill>
                    <a:srgbClr val="FF0000"/>
                  </a:solidFill>
                </a:rPr>
                <a:t>as</a:t>
              </a:r>
              <a:r>
                <a:rPr lang="en-US" altLang="zh-TW" dirty="0">
                  <a:solidFill>
                    <a:schemeClr val="bg1"/>
                  </a:solidFill>
                </a:rPr>
                <a:t> </a:t>
              </a:r>
              <a:r>
                <a:rPr lang="en-US" altLang="zh-TW" dirty="0" err="1">
                  <a:solidFill>
                    <a:schemeClr val="bg1"/>
                  </a:solidFill>
                </a:rPr>
                <a:t>sublib</a:t>
              </a:r>
              <a:endParaRPr lang="en-US" altLang="zh-TW" dirty="0">
                <a:solidFill>
                  <a:schemeClr val="bg1"/>
                </a:solidFill>
              </a:endParaRPr>
            </a:p>
            <a:p>
              <a:endParaRPr lang="en-US" altLang="zh-TW" dirty="0">
                <a:solidFill>
                  <a:schemeClr val="bg1"/>
                </a:solidFill>
              </a:endParaRPr>
            </a:p>
            <a:p>
              <a:r>
                <a:rPr lang="en-US" altLang="zh-TW" dirty="0">
                  <a:solidFill>
                    <a:srgbClr val="FF0000"/>
                  </a:solidFill>
                </a:rPr>
                <a:t>print</a:t>
              </a:r>
              <a:r>
                <a:rPr lang="en-US" altLang="zh-TW" dirty="0">
                  <a:solidFill>
                    <a:schemeClr val="bg1"/>
                  </a:solidFill>
                </a:rPr>
                <a:t>(‘Hello World’)</a:t>
              </a:r>
            </a:p>
            <a:p>
              <a:endParaRPr lang="en-US" altLang="zh-TW" dirty="0">
                <a:solidFill>
                  <a:schemeClr val="bg1"/>
                </a:solidFill>
              </a:endParaRPr>
            </a:p>
            <a:p>
              <a:r>
                <a:rPr lang="en-US" altLang="zh-TW" dirty="0">
                  <a:solidFill>
                    <a:srgbClr val="FF0000"/>
                  </a:solidFill>
                </a:rPr>
                <a:t>for</a:t>
              </a:r>
              <a:r>
                <a:rPr lang="en-US" altLang="zh-TW" dirty="0">
                  <a:solidFill>
                    <a:schemeClr val="bg1"/>
                  </a:solidFill>
                </a:rPr>
                <a:t> </a:t>
              </a:r>
              <a:r>
                <a:rPr lang="en-US" altLang="zh-TW" dirty="0" err="1">
                  <a:solidFill>
                    <a:schemeClr val="bg1"/>
                  </a:solidFill>
                </a:rPr>
                <a:t>i</a:t>
              </a:r>
              <a:r>
                <a:rPr lang="en-US" altLang="zh-TW" dirty="0">
                  <a:solidFill>
                    <a:schemeClr val="bg1"/>
                  </a:solidFill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in</a:t>
              </a:r>
              <a:r>
                <a:rPr lang="en-US" altLang="zh-TW" dirty="0">
                  <a:solidFill>
                    <a:schemeClr val="bg1"/>
                  </a:solidFill>
                </a:rPr>
                <a:t> </a:t>
              </a:r>
              <a:r>
                <a:rPr lang="en-US" altLang="zh-TW" dirty="0">
                  <a:solidFill>
                    <a:srgbClr val="00B0F0"/>
                  </a:solidFill>
                </a:rPr>
                <a:t>range</a:t>
              </a:r>
              <a:r>
                <a:rPr lang="en-US" altLang="zh-TW" dirty="0">
                  <a:solidFill>
                    <a:schemeClr val="bg1"/>
                  </a:solidFill>
                </a:rPr>
                <a:t>(10):</a:t>
              </a:r>
            </a:p>
            <a:p>
              <a:r>
                <a:rPr lang="en-US" altLang="zh-TW" dirty="0">
                  <a:solidFill>
                    <a:schemeClr val="bg1"/>
                  </a:solidFill>
                </a:rPr>
                <a:t>---- </a:t>
              </a:r>
              <a:r>
                <a:rPr lang="en-US" altLang="zh-TW" dirty="0">
                  <a:solidFill>
                    <a:srgbClr val="FF0000"/>
                  </a:solidFill>
                </a:rPr>
                <a:t>print</a:t>
              </a:r>
              <a:r>
                <a:rPr lang="en-US" altLang="zh-TW" dirty="0">
                  <a:solidFill>
                    <a:schemeClr val="bg1"/>
                  </a:solidFill>
                </a:rPr>
                <a:t>(‘Hi!’)       </a:t>
              </a:r>
              <a:r>
                <a:rPr lang="en-US" altLang="zh-TW" dirty="0">
                  <a:solidFill>
                    <a:schemeClr val="bg1">
                      <a:lumMod val="65000"/>
                    </a:schemeClr>
                  </a:solidFill>
                </a:rPr>
                <a:t>#</a:t>
              </a:r>
              <a:r>
                <a:rPr lang="zh-TW" altLang="en-US" dirty="0">
                  <a:solidFill>
                    <a:schemeClr val="bg1">
                      <a:lumMod val="65000"/>
                    </a:schemeClr>
                  </a:solidFill>
                </a:rPr>
                <a:t>印出十次 </a:t>
              </a:r>
              <a:r>
                <a:rPr lang="en-US" altLang="zh-TW" dirty="0">
                  <a:solidFill>
                    <a:schemeClr val="bg1">
                      <a:lumMod val="65000"/>
                    </a:schemeClr>
                  </a:solidFill>
                </a:rPr>
                <a:t>‘Hi!’</a:t>
              </a:r>
            </a:p>
            <a:p>
              <a:endParaRPr lang="en-US" altLang="zh-TW" dirty="0">
                <a:solidFill>
                  <a:schemeClr val="bg1"/>
                </a:solidFill>
              </a:endParaRPr>
            </a:p>
            <a:p>
              <a:r>
                <a:rPr lang="en-US" altLang="zh-TW" dirty="0" err="1">
                  <a:solidFill>
                    <a:srgbClr val="00B0F0"/>
                  </a:solidFill>
                </a:rPr>
                <a:t>def</a:t>
              </a:r>
              <a:r>
                <a:rPr lang="en-US" altLang="zh-TW" dirty="0">
                  <a:solidFill>
                    <a:schemeClr val="bg1"/>
                  </a:solidFill>
                </a:rPr>
                <a:t> </a:t>
              </a:r>
              <a:r>
                <a:rPr lang="en-US" altLang="zh-TW" dirty="0" err="1">
                  <a:solidFill>
                    <a:srgbClr val="00B050"/>
                  </a:solidFill>
                </a:rPr>
                <a:t>sayhi</a:t>
              </a:r>
              <a:r>
                <a:rPr lang="en-US" altLang="zh-TW" dirty="0">
                  <a:solidFill>
                    <a:schemeClr val="bg1"/>
                  </a:solidFill>
                </a:rPr>
                <a:t>():</a:t>
              </a:r>
            </a:p>
            <a:p>
              <a:r>
                <a:rPr lang="en-US" altLang="zh-TW" dirty="0">
                  <a:solidFill>
                    <a:schemeClr val="bg1"/>
                  </a:solidFill>
                </a:rPr>
                <a:t>---- </a:t>
              </a:r>
              <a:r>
                <a:rPr lang="en-US" altLang="zh-TW" dirty="0">
                  <a:solidFill>
                    <a:srgbClr val="FF0000"/>
                  </a:solidFill>
                </a:rPr>
                <a:t>print</a:t>
              </a:r>
              <a:r>
                <a:rPr lang="en-US" altLang="zh-TW" dirty="0">
                  <a:solidFill>
                    <a:schemeClr val="bg1"/>
                  </a:solidFill>
                </a:rPr>
                <a:t>(‘Hi’)</a:t>
              </a:r>
            </a:p>
            <a:p>
              <a:endParaRPr lang="en-US" altLang="zh-TW" dirty="0">
                <a:solidFill>
                  <a:schemeClr val="bg1"/>
                </a:solidFill>
              </a:endParaRPr>
            </a:p>
            <a:p>
              <a:r>
                <a:rPr lang="en-US" altLang="zh-TW" dirty="0" err="1">
                  <a:solidFill>
                    <a:srgbClr val="00B0F0"/>
                  </a:solidFill>
                </a:rPr>
                <a:t>sayhi</a:t>
              </a:r>
              <a:r>
                <a:rPr lang="en-US" altLang="zh-TW" dirty="0">
                  <a:solidFill>
                    <a:schemeClr val="bg1"/>
                  </a:solidFill>
                </a:rPr>
                <a:t>()                   </a:t>
              </a:r>
              <a:r>
                <a:rPr lang="en-US" altLang="zh-TW" dirty="0">
                  <a:solidFill>
                    <a:schemeClr val="bg1">
                      <a:lumMod val="65000"/>
                    </a:schemeClr>
                  </a:solidFill>
                </a:rPr>
                <a:t>#</a:t>
              </a:r>
              <a:r>
                <a:rPr lang="zh-TW" altLang="en-US" dirty="0">
                  <a:solidFill>
                    <a:schemeClr val="bg1">
                      <a:lumMod val="65000"/>
                    </a:schemeClr>
                  </a:solidFill>
                </a:rPr>
                <a:t>呼叫 </a:t>
              </a:r>
              <a:r>
                <a:rPr lang="en-US" altLang="zh-TW" dirty="0">
                  <a:solidFill>
                    <a:schemeClr val="bg1">
                      <a:lumMod val="65000"/>
                    </a:schemeClr>
                  </a:solidFill>
                </a:rPr>
                <a:t>function</a:t>
              </a:r>
              <a:r>
                <a:rPr lang="zh-TW" altLang="en-US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altLang="zh-TW" dirty="0" err="1">
                  <a:solidFill>
                    <a:schemeClr val="bg1">
                      <a:lumMod val="65000"/>
                    </a:schemeClr>
                  </a:solidFill>
                </a:rPr>
                <a:t>sayhi</a:t>
              </a:r>
              <a:r>
                <a:rPr lang="en-US" altLang="zh-TW" dirty="0">
                  <a:solidFill>
                    <a:schemeClr val="bg1">
                      <a:lumMod val="65000"/>
                    </a:schemeClr>
                  </a:solidFill>
                </a:rPr>
                <a:t>()</a:t>
              </a:r>
              <a:r>
                <a:rPr lang="zh-TW" altLang="en-US" dirty="0">
                  <a:solidFill>
                    <a:schemeClr val="bg1">
                      <a:lumMod val="65000"/>
                    </a:schemeClr>
                  </a:solidFill>
                </a:rPr>
                <a:t>，印出一次 </a:t>
              </a:r>
              <a:r>
                <a:rPr lang="en-US" altLang="zh-TW" dirty="0">
                  <a:solidFill>
                    <a:schemeClr val="bg1">
                      <a:lumMod val="65000"/>
                    </a:schemeClr>
                  </a:solidFill>
                </a:rPr>
                <a:t>‘Hi’</a:t>
              </a:r>
            </a:p>
            <a:p>
              <a:endParaRPr lang="zh-TW" altLang="en-US" dirty="0"/>
            </a:p>
          </p:txBody>
        </p:sp>
        <p:sp>
          <p:nvSpPr>
            <p:cNvPr id="6" name="圓角矩形圖說文字 5"/>
            <p:cNvSpPr/>
            <p:nvPr/>
          </p:nvSpPr>
          <p:spPr>
            <a:xfrm>
              <a:off x="243717" y="4263104"/>
              <a:ext cx="423209" cy="1806099"/>
            </a:xfrm>
            <a:prstGeom prst="wedgeRoundRectCallout">
              <a:avLst>
                <a:gd name="adj1" fmla="val 102631"/>
                <a:gd name="adj2" fmla="val -14384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四個空白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3752600" y="3979600"/>
            <a:ext cx="354833" cy="2180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3752600" y="4789827"/>
            <a:ext cx="354833" cy="2210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左大括弧 8"/>
          <p:cNvSpPr/>
          <p:nvPr/>
        </p:nvSpPr>
        <p:spPr>
          <a:xfrm>
            <a:off x="3434192" y="2167483"/>
            <a:ext cx="89772" cy="54306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999885" y="225434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匯入函示庫</a:t>
            </a:r>
          </a:p>
        </p:txBody>
      </p:sp>
      <p:sp>
        <p:nvSpPr>
          <p:cNvPr id="59" name="矩形 58"/>
          <p:cNvSpPr/>
          <p:nvPr/>
        </p:nvSpPr>
        <p:spPr>
          <a:xfrm>
            <a:off x="5541264" y="3665213"/>
            <a:ext cx="137160" cy="248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 flipH="1">
            <a:off x="4882895" y="4489703"/>
            <a:ext cx="128015" cy="2361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06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16720" y="1883664"/>
            <a:ext cx="8732520" cy="3749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本框 58"/>
          <p:cNvSpPr txBox="1"/>
          <p:nvPr/>
        </p:nvSpPr>
        <p:spPr>
          <a:xfrm>
            <a:off x="4433938" y="735001"/>
            <a:ext cx="5868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 Library</a:t>
            </a:r>
            <a:endParaRPr lang="zh-CN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49236" y="2531755"/>
            <a:ext cx="840000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用來讀取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 </a:t>
            </a:r>
            <a:r>
              <a:rPr lang="en-US" altLang="zh-TW" sz="1600" dirty="0" err="1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格式的套件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np 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用來處理數值矩陣的套件</a:t>
            </a:r>
          </a:p>
          <a:p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matplotlib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mpl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用來繪製圖表的套件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matplotlib.pyplot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plt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 </a:t>
            </a:r>
            <a:r>
              <a:rPr lang="en-US" altLang="zh-TW" sz="1600" dirty="0" err="1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matplotlib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的子套件，提供命令行式函數的集合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seaborn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sns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基礎於 </a:t>
            </a:r>
            <a:r>
              <a:rPr lang="en-US" altLang="zh-TW" sz="1600" dirty="0" err="1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matplotlib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的高階圖表的繪製套件</a:t>
            </a:r>
            <a:endParaRPr lang="en-US" altLang="zh-TW" sz="1600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collections 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defaultdict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dictionary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</a:t>
            </a:r>
            <a:r>
              <a:rPr lang="zh-TW" altLang="en-US" sz="1600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1600" dirty="0" smtClean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 smtClean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zhfont1 =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mpl.font_manager.FontProperties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fname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='DejaVuSans.ttf') 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讀取中文字型</a:t>
            </a:r>
          </a:p>
        </p:txBody>
      </p:sp>
    </p:spTree>
    <p:extLst>
      <p:ext uri="{BB962C8B-B14F-4D97-AF65-F5344CB8AC3E}">
        <p14:creationId xmlns:p14="http://schemas.microsoft.com/office/powerpoint/2010/main" val="125850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960688" y="1965960"/>
            <a:ext cx="8646352" cy="3749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本框 58"/>
          <p:cNvSpPr txBox="1"/>
          <p:nvPr/>
        </p:nvSpPr>
        <p:spPr>
          <a:xfrm>
            <a:off x="4563596" y="788211"/>
            <a:ext cx="3440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Load Data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81520" y="2905687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load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ptt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posts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path = 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gossip.json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欲載入文檔之路徑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with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open(path, </a:t>
            </a:r>
            <a:r>
              <a:rPr lang="en-US" altLang="zh-TW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encoding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='utf8')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posts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json.load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(f)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082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923019" y="2727266"/>
            <a:ext cx="8732520" cy="3749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本框 58"/>
          <p:cNvSpPr txBox="1"/>
          <p:nvPr/>
        </p:nvSpPr>
        <p:spPr>
          <a:xfrm>
            <a:off x="4643981" y="1582990"/>
            <a:ext cx="2685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Load Data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14403" y="2782987"/>
            <a:ext cx="660500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total_comments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defaultdict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  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宣告 </a:t>
            </a:r>
            <a:r>
              <a:rPr lang="en-US" altLang="zh-TW" sz="1400" dirty="0" err="1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dict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儲存所有留言</a:t>
            </a:r>
            <a:endParaRPr lang="en-US" altLang="zh-TW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total_pushes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defaultdict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宣告 </a:t>
            </a:r>
            <a:r>
              <a:rPr lang="en-US" altLang="zh-TW" sz="1400" dirty="0" err="1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dict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儲存所有推文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total_hates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defaultdict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宣告 </a:t>
            </a:r>
            <a:r>
              <a:rPr lang="en-US" altLang="zh-TW" sz="1400" dirty="0" err="1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dict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儲存所有噓文</a:t>
            </a:r>
            <a:endParaRPr lang="en-US" altLang="zh-TW" sz="1400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post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posts: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逐一讀取 </a:t>
            </a:r>
            <a:r>
              <a:rPr lang="en-US" altLang="zh-TW" sz="1400" dirty="0" err="1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中的所有八卦版文章</a:t>
            </a:r>
            <a:endParaRPr lang="en-US" altLang="zh-TW" sz="1400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comment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post['comments']: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抓出該篇文章的所有留言</a:t>
            </a:r>
            <a:endParaRPr lang="en-US" altLang="zh-TW" sz="1400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user = comment['user']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抓出該則留言的鄉民帳號</a:t>
            </a:r>
            <a:endParaRPr lang="en-US" altLang="zh-TW" sz="1400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total_comments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[user]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+=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it-IT" altLang="zh-TW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該名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user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的留言次數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+1</a:t>
            </a:r>
            <a:endParaRPr lang="zh-TW" altLang="it-IT" sz="1400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comment['score']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0: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#score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大於 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代表是推文</a:t>
            </a:r>
            <a:endParaRPr lang="en-US" altLang="zh-TW" sz="1400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total_pushes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[user]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+=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該名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user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的推文次數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+1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elif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comment['score']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0: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#score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小於 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代表是噓文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total_hates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[user]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+=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該名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user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的噓文次數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+1</a:t>
            </a:r>
          </a:p>
        </p:txBody>
      </p:sp>
      <p:sp>
        <p:nvSpPr>
          <p:cNvPr id="3" name="左大括弧 2"/>
          <p:cNvSpPr/>
          <p:nvPr/>
        </p:nvSpPr>
        <p:spPr>
          <a:xfrm>
            <a:off x="3694445" y="4531807"/>
            <a:ext cx="251209" cy="1848896"/>
          </a:xfrm>
          <a:prstGeom prst="leftBrace">
            <a:avLst/>
          </a:prstGeom>
          <a:ln w="2857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259770" y="4994590"/>
            <a:ext cx="1731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同在第二個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loop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的生命週期中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726" y="280933"/>
            <a:ext cx="4456410" cy="22814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7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4777767" y="2233277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繪製圖表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本框 7"/>
          <p:cNvSpPr txBox="1"/>
          <p:nvPr/>
        </p:nvSpPr>
        <p:spPr>
          <a:xfrm>
            <a:off x="4908610" y="3284041"/>
            <a:ext cx="23952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matplotlib</a:t>
            </a:r>
            <a:endParaRPr lang="en-US" altLang="zh-CN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seaborn</a:t>
            </a:r>
            <a:endParaRPr lang="en-US" altLang="zh-CN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969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3576099" y="2615539"/>
            <a:ext cx="82137" cy="69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6" name="文本框 58"/>
          <p:cNvSpPr txBox="1"/>
          <p:nvPr/>
        </p:nvSpPr>
        <p:spPr>
          <a:xfrm>
            <a:off x="1929880" y="778191"/>
            <a:ext cx="8219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 20 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踴躍留言者分析的圖表實作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10183" t="12068" r="7585" b="3810"/>
          <a:stretch/>
        </p:blipFill>
        <p:spPr>
          <a:xfrm>
            <a:off x="3364945" y="1862564"/>
            <a:ext cx="5349743" cy="4717501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9064070" y="3307588"/>
            <a:ext cx="296177" cy="1234993"/>
            <a:chOff x="899175" y="2922333"/>
            <a:chExt cx="296177" cy="1234993"/>
          </a:xfrm>
        </p:grpSpPr>
        <p:sp>
          <p:nvSpPr>
            <p:cNvPr id="6" name="矩形 5"/>
            <p:cNvSpPr/>
            <p:nvPr/>
          </p:nvSpPr>
          <p:spPr>
            <a:xfrm>
              <a:off x="899175" y="2922333"/>
              <a:ext cx="296177" cy="273043"/>
            </a:xfrm>
            <a:prstGeom prst="rect">
              <a:avLst/>
            </a:prstGeom>
            <a:solidFill>
              <a:srgbClr val="00AC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推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899175" y="3403308"/>
              <a:ext cx="296177" cy="273043"/>
            </a:xfrm>
            <a:prstGeom prst="rect">
              <a:avLst/>
            </a:prstGeom>
            <a:solidFill>
              <a:srgbClr val="7CB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→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899175" y="3884283"/>
              <a:ext cx="296177" cy="273043"/>
            </a:xfrm>
            <a:prstGeom prst="rect">
              <a:avLst/>
            </a:prstGeom>
            <a:solidFill>
              <a:srgbClr val="FFB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噓</a:t>
              </a:r>
            </a:p>
          </p:txBody>
        </p:sp>
      </p:grpSp>
      <p:sp>
        <p:nvSpPr>
          <p:cNvPr id="9" name="矩形圖說文字 8"/>
          <p:cNvSpPr/>
          <p:nvPr/>
        </p:nvSpPr>
        <p:spPr>
          <a:xfrm>
            <a:off x="8738537" y="5256632"/>
            <a:ext cx="1517301" cy="763675"/>
          </a:xfrm>
          <a:prstGeom prst="wedgeRectCallout">
            <a:avLst>
              <a:gd name="adj1" fmla="val -58699"/>
              <a:gd name="adj2" fmla="val 80585"/>
            </a:avLst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 20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的鄉民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890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860369" y="2551176"/>
            <a:ext cx="8732520" cy="405993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本框 58"/>
          <p:cNvSpPr txBox="1"/>
          <p:nvPr/>
        </p:nvSpPr>
        <p:spPr>
          <a:xfrm>
            <a:off x="2237363" y="1039605"/>
            <a:ext cx="8190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 20 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踴躍留言者分析的圖表實作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62358" y="2749374"/>
            <a:ext cx="667771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00ACC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show_distributions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i="1" dirty="0">
                <a:solidFill>
                  <a:srgbClr val="FFB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counts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400" i="1" dirty="0">
                <a:solidFill>
                  <a:srgbClr val="FFB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pushes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400" i="1" dirty="0">
                <a:solidFill>
                  <a:srgbClr val="FFB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hates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sorted_cnts = [t[0] 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 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>
                <a:solidFill>
                  <a:srgbClr val="00ACC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sorted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(counts.</a:t>
            </a:r>
            <a:r>
              <a:rPr lang="zh-TW" altLang="en-US" sz="1400" dirty="0">
                <a:solidFill>
                  <a:srgbClr val="00ACC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items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(), key= </a:t>
            </a:r>
            <a:r>
              <a:rPr lang="zh-TW" altLang="en-US" sz="1400" dirty="0">
                <a:solidFill>
                  <a:srgbClr val="00ACC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lambda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x: -x[1])][:20]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#取前20個最踴躍回覆者之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</a:p>
          <a:p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usernames = [u 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u 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sorted_cnts]               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依序取得前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名的鄉民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endParaRPr lang="zh-TW" alt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total_y = [counts[u] 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u 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sorted_cnts]       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依序取得前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名鄉民的總留言數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y_pushes = [pushes[u] 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u 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sorted_cnts]  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依序取得前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名鄉民的推文數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y_hates = [hates[u] 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u 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sorted_cnts]        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依序取得前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名鄉民的噓文數</a:t>
            </a:r>
          </a:p>
          <a:p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y_neutral = np.</a:t>
            </a:r>
            <a:r>
              <a:rPr lang="zh-TW" altLang="en-US" sz="1400" dirty="0">
                <a:solidFill>
                  <a:srgbClr val="00ACC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asarray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(total_y) - np.</a:t>
            </a:r>
            <a:r>
              <a:rPr lang="zh-TW" altLang="en-US" sz="1400" dirty="0">
                <a:solidFill>
                  <a:srgbClr val="00ACC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asarray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(y_pushes) - np.</a:t>
            </a:r>
            <a:r>
              <a:rPr lang="zh-TW" altLang="en-US" sz="1400" dirty="0">
                <a:solidFill>
                  <a:srgbClr val="00ACC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asarray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(y_hates)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#依序取得前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名鄉民的箭頭(中立)留言數</a:t>
            </a:r>
            <a:endParaRPr lang="en-US" altLang="zh-TW" sz="1400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y_NandP = y_neutral + np.</a:t>
            </a:r>
            <a:r>
              <a:rPr lang="zh-TW" altLang="en-US" sz="1400" dirty="0">
                <a:solidFill>
                  <a:srgbClr val="00ACC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asarray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(y_pushes)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依序將前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名鄉民的箭頭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中立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留言數與推文數相加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….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….</a:t>
            </a:r>
          </a:p>
        </p:txBody>
      </p:sp>
      <p:sp>
        <p:nvSpPr>
          <p:cNvPr id="4" name="圓角矩形圖說文字 3"/>
          <p:cNvSpPr/>
          <p:nvPr/>
        </p:nvSpPr>
        <p:spPr>
          <a:xfrm>
            <a:off x="7179316" y="1552547"/>
            <a:ext cx="3839982" cy="1406341"/>
          </a:xfrm>
          <a:prstGeom prst="wedgeRoundRectCallout">
            <a:avLst>
              <a:gd name="adj1" fmla="val -52980"/>
              <a:gd name="adj2" fmla="val 68352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counts.items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取得所有在案鄉民的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與其留言次數。如下：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{[account, times], [account1, times1], [account2, times2]…]}</a:t>
            </a:r>
          </a:p>
        </p:txBody>
      </p:sp>
      <p:sp>
        <p:nvSpPr>
          <p:cNvPr id="34" name="圓角矩形圖說文字 33"/>
          <p:cNvSpPr/>
          <p:nvPr/>
        </p:nvSpPr>
        <p:spPr>
          <a:xfrm>
            <a:off x="9553246" y="4264941"/>
            <a:ext cx="2583139" cy="1145091"/>
          </a:xfrm>
          <a:prstGeom prst="wedgeRoundRectCallout">
            <a:avLst>
              <a:gd name="adj1" fmla="val -52780"/>
              <a:gd name="adj2" fmla="val -128658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sorted()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預設是遞增，所以實作技巧上可以將次數都先加上負號，再取前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277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4" grpId="0" animBg="1"/>
      <p:bldP spid="34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152976" y="2048256"/>
            <a:ext cx="8732520" cy="405993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本框 58"/>
          <p:cNvSpPr txBox="1"/>
          <p:nvPr/>
        </p:nvSpPr>
        <p:spPr>
          <a:xfrm>
            <a:off x="2396413" y="1051742"/>
            <a:ext cx="8361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 20 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踴躍留言者分析的圖表實作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80980" y="2178886"/>
            <a:ext cx="847651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300" dirty="0">
                <a:solidFill>
                  <a:srgbClr val="00ACC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</a:t>
            </a:r>
            <a:r>
              <a:rPr lang="zh-TW" altLang="en-US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3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show_distributions</a:t>
            </a:r>
            <a:r>
              <a:rPr lang="zh-TW" altLang="en-US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300" i="1" dirty="0">
                <a:solidFill>
                  <a:srgbClr val="FFB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counts</a:t>
            </a:r>
            <a:r>
              <a:rPr lang="zh-TW" altLang="en-US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300" i="1" dirty="0">
                <a:solidFill>
                  <a:srgbClr val="FFB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pushes</a:t>
            </a:r>
            <a:r>
              <a:rPr lang="zh-TW" altLang="en-US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300" i="1" dirty="0">
                <a:solidFill>
                  <a:srgbClr val="FFB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hates</a:t>
            </a:r>
            <a:r>
              <a:rPr lang="zh-TW" altLang="en-US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</a:p>
          <a:p>
            <a:r>
              <a:rPr lang="zh-TW" altLang="en-US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….</a:t>
            </a:r>
          </a:p>
          <a:p>
            <a:r>
              <a:rPr lang="zh-TW" altLang="en-US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np.arange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(20)</a:t>
            </a:r>
            <a:r>
              <a:rPr lang="zh-TW" altLang="en-US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生成 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0-19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的矩陣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(array)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，代表 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Top20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的鄉民</a:t>
            </a:r>
            <a:endParaRPr lang="en-US" altLang="zh-TW" sz="1300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fig, ax = 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plt.subplots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figsize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=(10,8))</a:t>
            </a:r>
          </a:p>
          <a:p>
            <a:endParaRPr lang="en-US" altLang="zh-TW" sz="1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plt.bar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(X, 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np.asarray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y_pushes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)+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np.asarray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y_neutral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), 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facecolor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='#00ACC1', 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edgecolor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='white')</a:t>
            </a:r>
          </a:p>
          <a:p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#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將推文數與中立留言數相加，依照 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Top20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 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順序繪圖，該顏色代表鄉民的推文數</a:t>
            </a:r>
            <a:endParaRPr lang="en-US" altLang="zh-TW" sz="1300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plt.bar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(X, 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np.asarray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y_neutral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), 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facecolor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='#7CB342', 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edgecolor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='white')</a:t>
            </a:r>
          </a:p>
          <a:p>
            <a:r>
              <a:rPr lang="zh-TW" altLang="en-US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依照 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Top20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 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順序繪圖，該顏色代表鄉民的中立留言數</a:t>
            </a:r>
            <a:endParaRPr lang="en-US" altLang="zh-TW" sz="1300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plt.bar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(X, </a:t>
            </a:r>
            <a:r>
              <a:rPr lang="en-US" altLang="zh-TW" sz="13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np.asarray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y_hates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), 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facecolor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='#FFB300', 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edgecolor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='white')</a:t>
            </a:r>
          </a:p>
          <a:p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#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依照 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Top20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 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順序繪圖，該顏色代表鄉民的噓文數。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軸之值加上負號，讓噓文在另一象限顯示</a:t>
            </a:r>
            <a:endParaRPr lang="en-US" altLang="zh-TW" sz="1300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</a:p>
          <a:p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plt.xlim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(-0.5, 19.5)</a:t>
            </a:r>
            <a:r>
              <a:rPr lang="zh-TW" altLang="en-US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設定本圖的 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軸邊界，左右多 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0.5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是為了美觀留有空間</a:t>
            </a:r>
            <a:endParaRPr lang="en-US" altLang="zh-TW" sz="1300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plt.ylim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(-max(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y_hates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)*1.2, max(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y_NandP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)*1.2)</a:t>
            </a:r>
            <a:r>
              <a:rPr lang="zh-TW" altLang="en-US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設定本圖的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軸邊界，分別以上下象限的最大值得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1.2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倍</a:t>
            </a:r>
            <a:endParaRPr lang="en-US" altLang="zh-TW" sz="1300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plt.yticks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(())</a:t>
            </a:r>
            <a:r>
              <a:rPr lang="zh-TW" altLang="en-US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去除 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軸的標籤</a:t>
            </a:r>
            <a:endParaRPr lang="en-US" altLang="zh-TW" sz="1300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ax.set_xticks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(X)</a:t>
            </a:r>
            <a:r>
              <a:rPr lang="zh-TW" altLang="en-US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 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軸的 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0-19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的軸距標記</a:t>
            </a:r>
            <a:endParaRPr lang="en-US" altLang="zh-TW" sz="1300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ax.set_xticklabels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(usernames, rotation=45, </a:t>
            </a:r>
            <a:r>
              <a:rPr lang="en-US" altLang="zh-TW" sz="13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fontsize</a:t>
            </a:r>
            <a:r>
              <a:rPr lang="en-US" altLang="zh-TW" sz="1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=12, </a:t>
            </a:r>
            <a:r>
              <a:rPr lang="en-US" altLang="zh-TW" sz="1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fontproperties</a:t>
            </a:r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=zhfont1)</a:t>
            </a:r>
          </a:p>
          <a:p>
            <a:r>
              <a:rPr lang="zh-TW" altLang="en-US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在已設定的 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軸標記上，將鄉民的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標記上。設定 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文字傾斜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45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度，文字大小 </a:t>
            </a:r>
            <a:r>
              <a:rPr lang="en-US" altLang="zh-TW" sz="13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13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並使用 </a:t>
            </a:r>
            <a:r>
              <a:rPr lang="en-US" altLang="zh-TW" sz="13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DejaVu</a:t>
            </a:r>
            <a:r>
              <a:rPr lang="en-US" altLang="zh-TW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Sans</a:t>
            </a:r>
            <a:r>
              <a:rPr lang="zh-TW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字體。</a:t>
            </a:r>
            <a:endParaRPr lang="en-US" altLang="zh-TW" sz="1300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….</a:t>
            </a:r>
          </a:p>
          <a:p>
            <a:r>
              <a:rPr lang="en-US" altLang="zh-TW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01203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Preparation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preprocessing and cleaning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10000"/>
              </a:lnSpc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Preprocess data in order to reduce noise and handle missing values</a:t>
            </a:r>
          </a:p>
          <a:p>
            <a:pPr lvl="1">
              <a:lnSpc>
                <a:spcPct val="110000"/>
              </a:lnSpc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斷字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斷詞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1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Relevance analysis (feature selection)</a:t>
            </a:r>
          </a:p>
          <a:p>
            <a:pPr lvl="1">
              <a:lnSpc>
                <a:spcPct val="110000"/>
              </a:lnSpc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Remove the irrelevant or redundant attributes</a:t>
            </a:r>
          </a:p>
          <a:p>
            <a:pPr lvl="1">
              <a:lnSpc>
                <a:spcPct val="110000"/>
              </a:lnSpc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移除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stop words,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擷取有用資訊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(TF-IDF)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transformation</a:t>
            </a:r>
          </a:p>
          <a:p>
            <a:pPr lvl="1">
              <a:lnSpc>
                <a:spcPct val="110000"/>
              </a:lnSpc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Generalize and/or normalize data</a:t>
            </a:r>
          </a:p>
          <a:p>
            <a:pPr lvl="1">
              <a:lnSpc>
                <a:spcPct val="110000"/>
              </a:lnSpc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轉成向量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(Vector representation)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3</a:t>
            </a:fld>
            <a:endParaRPr lang="en-US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67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2057014" y="2190465"/>
            <a:ext cx="8732520" cy="405993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本框 58"/>
          <p:cNvSpPr txBox="1"/>
          <p:nvPr/>
        </p:nvSpPr>
        <p:spPr>
          <a:xfrm>
            <a:off x="2313021" y="1157490"/>
            <a:ext cx="8212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 20 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踴躍留言者分析的圖表實作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2313021" y="2190465"/>
            <a:ext cx="8476513" cy="4031873"/>
            <a:chOff x="2232701" y="2551968"/>
            <a:chExt cx="8476513" cy="4031873"/>
          </a:xfrm>
        </p:grpSpPr>
        <p:sp>
          <p:nvSpPr>
            <p:cNvPr id="2" name="矩形 1"/>
            <p:cNvSpPr/>
            <p:nvPr/>
          </p:nvSpPr>
          <p:spPr>
            <a:xfrm>
              <a:off x="2232701" y="2551968"/>
              <a:ext cx="8476513" cy="40318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zh-TW" sz="1600" dirty="0" smtClean="0">
                <a:solidFill>
                  <a:srgbClr val="00ACC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600" dirty="0" smtClean="0">
                  <a:solidFill>
                    <a:srgbClr val="00ACC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def</a:t>
              </a:r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1600" dirty="0">
                  <a:solidFill>
                    <a:srgbClr val="00B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show_distributions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600" i="1" dirty="0">
                  <a:solidFill>
                    <a:srgbClr val="FFB3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counts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 </a:t>
              </a:r>
              <a:r>
                <a:rPr lang="zh-TW" altLang="en-US" sz="1600" i="1" dirty="0">
                  <a:solidFill>
                    <a:srgbClr val="FFB3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pushes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 </a:t>
              </a:r>
              <a:r>
                <a:rPr lang="zh-TW" altLang="en-US" sz="1600" i="1" dirty="0">
                  <a:solidFill>
                    <a:srgbClr val="FFB3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hates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):</a:t>
              </a:r>
              <a:endPara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….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….</a:t>
              </a:r>
            </a:p>
            <a:p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</a:t>
              </a:r>
              <a:r>
                <a:rPr lang="en-US" altLang="zh-TW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#</a:t>
              </a:r>
              <a:r>
                <a:rPr lang="zh-TW" alt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以下設定推、噓、中立留言的次數所顯示的位置</a:t>
              </a:r>
              <a:endParaRPr lang="en-US" altLang="zh-TW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for x, y, z in zip(X, </a:t>
              </a:r>
              <a:r>
                <a:rPr lang="en-US" altLang="zh-TW" sz="16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np.asarray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16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y_pushes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)+</a:t>
              </a:r>
              <a:r>
                <a:rPr lang="en-US" altLang="zh-TW" sz="16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np.asarray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16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y_neutral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), </a:t>
              </a:r>
              <a:r>
                <a:rPr lang="en-US" altLang="zh-TW" sz="16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np.asarray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16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y_pushes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)):</a:t>
              </a:r>
            </a:p>
            <a:p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</a:t>
              </a:r>
              <a:r>
                <a:rPr lang="en-US" altLang="zh-TW" sz="16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plt.text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(x, y+10, z, ha='center', </a:t>
              </a:r>
              <a:r>
                <a:rPr lang="en-US" altLang="zh-TW" sz="16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va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='bottom')</a:t>
              </a:r>
            </a:p>
            <a:p>
              <a:endPara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for x, y in zip(X, </a:t>
              </a:r>
              <a:r>
                <a:rPr lang="en-US" altLang="zh-TW" sz="16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np.asarray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16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y_neutral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)):</a:t>
              </a:r>
            </a:p>
            <a:p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</a:t>
              </a:r>
              <a:r>
                <a:rPr lang="en-US" altLang="zh-TW" sz="16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plt.text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(x, y-35, y, ha='center', </a:t>
              </a:r>
              <a:r>
                <a:rPr lang="en-US" altLang="zh-TW" sz="16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va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='bottom')</a:t>
              </a:r>
            </a:p>
            <a:p>
              <a:endPara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for </a:t>
              </a:r>
              <a:r>
                <a:rPr lang="en-US" altLang="zh-TW" sz="16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x,y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in zip(X, -</a:t>
              </a:r>
              <a:r>
                <a:rPr lang="en-US" altLang="zh-TW" sz="16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np.asarray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16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y_hates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)):</a:t>
              </a:r>
            </a:p>
            <a:p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</a:t>
              </a:r>
              <a:r>
                <a:rPr lang="en-US" altLang="zh-TW" sz="16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plt.text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(x, y-35, abs(y), ha='center', </a:t>
              </a:r>
              <a:r>
                <a:rPr lang="en-US" altLang="zh-TW" sz="16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va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='bottom')</a:t>
              </a:r>
            </a:p>
            <a:p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</a:t>
              </a:r>
            </a:p>
            <a:p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</a:t>
              </a:r>
              <a:r>
                <a:rPr lang="en-US" altLang="zh-TW" sz="16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plt.show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(fig)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#</a:t>
              </a:r>
              <a:r>
                <a:rPr lang="zh-TW" alt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顯示圖表</a:t>
              </a:r>
              <a:endParaRPr lang="en-US" altLang="zh-TW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116474" y="4083619"/>
              <a:ext cx="4119825" cy="24049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圖說文字 4"/>
            <p:cNvSpPr/>
            <p:nvPr/>
          </p:nvSpPr>
          <p:spPr>
            <a:xfrm>
              <a:off x="7122889" y="3692774"/>
              <a:ext cx="271306" cy="301451"/>
            </a:xfrm>
            <a:prstGeom prst="wedgeRectCallout">
              <a:avLst>
                <a:gd name="adj1" fmla="val -31944"/>
                <a:gd name="adj2" fmla="val 7583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y</a:t>
              </a:r>
              <a:endPara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300082" y="4083619"/>
              <a:ext cx="2021975" cy="23684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圖說文字 29"/>
            <p:cNvSpPr/>
            <p:nvPr/>
          </p:nvSpPr>
          <p:spPr>
            <a:xfrm>
              <a:off x="8837668" y="3662629"/>
              <a:ext cx="271306" cy="301451"/>
            </a:xfrm>
            <a:prstGeom prst="wedgeRectCallout">
              <a:avLst>
                <a:gd name="adj1" fmla="val -24537"/>
                <a:gd name="adj2" fmla="val 825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z</a:t>
              </a:r>
              <a:endPara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矩形圖說文字 5"/>
            <p:cNvSpPr/>
            <p:nvPr/>
          </p:nvSpPr>
          <p:spPr>
            <a:xfrm>
              <a:off x="4478216" y="4567905"/>
              <a:ext cx="1245996" cy="251199"/>
            </a:xfrm>
            <a:prstGeom prst="wedgeRectCallout">
              <a:avLst>
                <a:gd name="adj1" fmla="val -67604"/>
                <a:gd name="adj2" fmla="val -5840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真正的數值</a:t>
              </a:r>
            </a:p>
          </p:txBody>
        </p:sp>
        <p:sp>
          <p:nvSpPr>
            <p:cNvPr id="32" name="矩形圖說文字 31"/>
            <p:cNvSpPr/>
            <p:nvPr/>
          </p:nvSpPr>
          <p:spPr>
            <a:xfrm>
              <a:off x="4841631" y="6094233"/>
              <a:ext cx="1245996" cy="251199"/>
            </a:xfrm>
            <a:prstGeom prst="wedgeRectCallout">
              <a:avLst>
                <a:gd name="adj1" fmla="val -71636"/>
                <a:gd name="adj2" fmla="val -6240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取絕對值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534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3539523" y="2853283"/>
            <a:ext cx="82137" cy="69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6" name="文本框 58"/>
          <p:cNvSpPr txBox="1"/>
          <p:nvPr/>
        </p:nvSpPr>
        <p:spPr>
          <a:xfrm>
            <a:off x="2529192" y="865367"/>
            <a:ext cx="7120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 20 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踴躍留言者的簡易分析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10183" t="12068" r="7585" b="3810"/>
          <a:stretch/>
        </p:blipFill>
        <p:spPr>
          <a:xfrm>
            <a:off x="3391528" y="2276844"/>
            <a:ext cx="4987770" cy="4398306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8907803" y="3995022"/>
            <a:ext cx="296177" cy="1234993"/>
            <a:chOff x="899175" y="2922333"/>
            <a:chExt cx="296177" cy="1234993"/>
          </a:xfrm>
        </p:grpSpPr>
        <p:sp>
          <p:nvSpPr>
            <p:cNvPr id="6" name="矩形 5"/>
            <p:cNvSpPr/>
            <p:nvPr/>
          </p:nvSpPr>
          <p:spPr>
            <a:xfrm>
              <a:off x="899175" y="2922333"/>
              <a:ext cx="296177" cy="273043"/>
            </a:xfrm>
            <a:prstGeom prst="rect">
              <a:avLst/>
            </a:prstGeom>
            <a:solidFill>
              <a:srgbClr val="00AC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推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899175" y="3403308"/>
              <a:ext cx="296177" cy="273043"/>
            </a:xfrm>
            <a:prstGeom prst="rect">
              <a:avLst/>
            </a:prstGeom>
            <a:solidFill>
              <a:srgbClr val="7CB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→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899175" y="3884283"/>
              <a:ext cx="296177" cy="273043"/>
            </a:xfrm>
            <a:prstGeom prst="rect">
              <a:avLst/>
            </a:prstGeom>
            <a:solidFill>
              <a:srgbClr val="FFB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噓</a:t>
              </a:r>
            </a:p>
          </p:txBody>
        </p:sp>
      </p:grpSp>
      <p:sp>
        <p:nvSpPr>
          <p:cNvPr id="9" name="矩形圖說文字 8"/>
          <p:cNvSpPr/>
          <p:nvPr/>
        </p:nvSpPr>
        <p:spPr>
          <a:xfrm>
            <a:off x="8445330" y="5675247"/>
            <a:ext cx="1517301" cy="763675"/>
          </a:xfrm>
          <a:prstGeom prst="wedgeRectCallout">
            <a:avLst>
              <a:gd name="adj1" fmla="val -65328"/>
              <a:gd name="adj2" fmla="val 36282"/>
            </a:avLst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 20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的鄉民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68780" y="1732902"/>
            <a:ext cx="64938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show_distributions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total_comments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total_pushes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total_hates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375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4622319" y="2269853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中文斷詞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本框 7"/>
          <p:cNvSpPr txBox="1"/>
          <p:nvPr/>
        </p:nvSpPr>
        <p:spPr>
          <a:xfrm>
            <a:off x="4753161" y="3320617"/>
            <a:ext cx="39305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jieba</a:t>
            </a:r>
            <a:endParaRPr lang="en-US" altLang="zh-CN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remove stop-words</a:t>
            </a:r>
          </a:p>
        </p:txBody>
      </p:sp>
    </p:spTree>
    <p:extLst>
      <p:ext uri="{BB962C8B-B14F-4D97-AF65-F5344CB8AC3E}">
        <p14:creationId xmlns:p14="http://schemas.microsoft.com/office/powerpoint/2010/main" val="190558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4452769" y="956463"/>
            <a:ext cx="5868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Jieba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中文斷詞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68017" y="2236741"/>
            <a:ext cx="659557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jieba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用來處理中文斷詞的套件</a:t>
            </a:r>
            <a:endParaRPr lang="en-US" altLang="zh-TW" sz="2400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w 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jieba.</a:t>
            </a:r>
            <a:r>
              <a:rPr lang="en-US" altLang="zh-TW" sz="2400" dirty="0" err="1">
                <a:solidFill>
                  <a:srgbClr val="00ACC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(“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我來到台南成功大學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”):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print(w)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----------------------------------------------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我來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台南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大學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37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645534" y="2414121"/>
            <a:ext cx="8732520" cy="405993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本框 58"/>
          <p:cNvSpPr txBox="1"/>
          <p:nvPr/>
        </p:nvSpPr>
        <p:spPr>
          <a:xfrm>
            <a:off x="3064213" y="1054654"/>
            <a:ext cx="672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 PTT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鄉民用語分析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21533" y="2878735"/>
            <a:ext cx="84765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預處理鄉民留言之用語 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斷詞與計算次數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Start </a:t>
            </a:r>
          </a:p>
          <a:p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c_words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[]</a:t>
            </a:r>
          </a:p>
          <a:p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c_scores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[]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post 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posts: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comment 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post['comments']: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取得八卦文文章之鄉民留言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 = comment['content'].</a:t>
            </a:r>
            <a:r>
              <a:rPr lang="en-US" altLang="zh-TW" sz="1400" dirty="0">
                <a:solidFill>
                  <a:srgbClr val="00ACC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strip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去頭去尾換行之類的字符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l 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comment['score'] 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!=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0: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d =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defaultdict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w 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jieba.</a:t>
            </a:r>
            <a:r>
              <a:rPr lang="en-US" altLang="zh-TW" sz="1400" dirty="0" err="1">
                <a:solidFill>
                  <a:srgbClr val="00ACC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cut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(l):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w 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是針對 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 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中的文字斷詞後所得之詞語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d[w] += 1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err="1">
                <a:solidFill>
                  <a:srgbClr val="00ACC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len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(d) 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0: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c_scores.</a:t>
            </a:r>
            <a:r>
              <a:rPr lang="en-US" altLang="zh-TW" sz="1400" dirty="0" err="1">
                <a:solidFill>
                  <a:srgbClr val="00ACC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append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 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comment['score'] 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0 else 0)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每則留言之標記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噓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c_words.</a:t>
            </a:r>
            <a:r>
              <a:rPr lang="en-US" altLang="zh-TW" sz="1400" dirty="0" err="1">
                <a:solidFill>
                  <a:srgbClr val="00ACC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append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(d)</a:t>
            </a:r>
          </a:p>
          <a:p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預處理鄉民留言之用語 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斷詞與計算次數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End</a:t>
            </a: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785" y="1608652"/>
            <a:ext cx="4456410" cy="22814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46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4384575" y="2425301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本框 7"/>
          <p:cNvSpPr txBox="1"/>
          <p:nvPr/>
        </p:nvSpPr>
        <p:spPr>
          <a:xfrm>
            <a:off x="4186233" y="3430344"/>
            <a:ext cx="43749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TF-IDF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Vector Representation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LinearSVC</a:t>
            </a:r>
            <a:endParaRPr lang="en-US" altLang="zh-CN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803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5038928" y="784089"/>
            <a:ext cx="6496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TF-IDF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47460" y="2971564"/>
            <a:ext cx="47227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單篇文章的詞頻統計</a:t>
            </a:r>
            <a:endParaRPr lang="en-US" altLang="zh-TW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{'1': 2, '/': 1, ' ': 1, '早上': 1, '8': 1, '點多': 1, '台': 1, '中': 1, '清水': 1, '紫': 1, '雲': 1, '巖': 1, '外': 1, '中山路': 1, '那邊': 1, '的': 3, '7': 1, '-': 1, '11': 1, '附近': 1, '我': 1, '同學': 1, '阿嬤出': 1, '嚴重': 1, '車禍': 1, '肇事者': 1, '到現': 1, '在': 1, '都': 1, '還沒': 1, '出面': 1, '現在': 1, '還在': 1, '加護': 1, '病房': 1, '如果': 1, '有': 2, '路口': 1, '監視器': 1, '影像': 1, '或是': 1, '行車紀': 1, '錄器': 1, '拍': 1, '到': 1, '懇請': 1, '提供': 1, '麻煩': 1, '八卦': 1, '板': 1, '各位': 1, '幫高調': 1, '謝謝': 1, '！': 2})</a:t>
            </a:r>
          </a:p>
        </p:txBody>
      </p:sp>
      <p:grpSp>
        <p:nvGrpSpPr>
          <p:cNvPr id="58" name="群組 57"/>
          <p:cNvGrpSpPr/>
          <p:nvPr/>
        </p:nvGrpSpPr>
        <p:grpSpPr>
          <a:xfrm>
            <a:off x="7854754" y="1447863"/>
            <a:ext cx="3884664" cy="7848302"/>
            <a:chOff x="4001522" y="1905572"/>
            <a:chExt cx="2177697" cy="7848302"/>
          </a:xfrm>
        </p:grpSpPr>
        <p:sp>
          <p:nvSpPr>
            <p:cNvPr id="59" name="矩形 58"/>
            <p:cNvSpPr/>
            <p:nvPr/>
          </p:nvSpPr>
          <p:spPr>
            <a:xfrm>
              <a:off x="4001522" y="1905572"/>
              <a:ext cx="1073006" cy="78483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200" dirty="0"/>
                <a:t>(0, 0)        1.0</a:t>
              </a:r>
            </a:p>
            <a:p>
              <a:r>
                <a:rPr lang="en-US" altLang="zh-TW" sz="1200" dirty="0"/>
                <a:t>(0, 1)        1.0</a:t>
              </a:r>
            </a:p>
            <a:p>
              <a:r>
                <a:rPr lang="en-US" altLang="zh-TW" sz="1200" dirty="0"/>
                <a:t>(0, 2)        1.0</a:t>
              </a:r>
            </a:p>
            <a:p>
              <a:r>
                <a:rPr lang="en-US" altLang="zh-TW" sz="1200" dirty="0"/>
                <a:t>(0, 3)        2.0</a:t>
              </a:r>
            </a:p>
            <a:p>
              <a:r>
                <a:rPr lang="en-US" altLang="zh-TW" sz="1200" dirty="0"/>
                <a:t>(0, 4)        1.0</a:t>
              </a:r>
            </a:p>
            <a:p>
              <a:r>
                <a:rPr lang="en-US" altLang="zh-TW" sz="1200" dirty="0"/>
                <a:t>(0, 5)        1.0</a:t>
              </a:r>
            </a:p>
            <a:p>
              <a:r>
                <a:rPr lang="en-US" altLang="zh-TW" sz="1200" dirty="0"/>
                <a:t>(0, 6)        1.0</a:t>
              </a:r>
            </a:p>
            <a:p>
              <a:r>
                <a:rPr lang="en-US" altLang="zh-TW" sz="1200" dirty="0"/>
                <a:t>(0, 7)        1.0</a:t>
              </a:r>
            </a:p>
            <a:p>
              <a:r>
                <a:rPr lang="en-US" altLang="zh-TW" sz="1200" dirty="0"/>
                <a:t>(0, 8)        1.0</a:t>
              </a:r>
            </a:p>
            <a:p>
              <a:r>
                <a:rPr lang="en-US" altLang="zh-TW" sz="1200" dirty="0"/>
                <a:t>(0, 9)        1.0</a:t>
              </a:r>
            </a:p>
            <a:p>
              <a:r>
                <a:rPr lang="en-US" altLang="zh-TW" sz="1200" dirty="0"/>
                <a:t>(0, 10)       1.0</a:t>
              </a:r>
            </a:p>
            <a:p>
              <a:r>
                <a:rPr lang="en-US" altLang="zh-TW" sz="1200" dirty="0"/>
                <a:t>(0, 11)       1.0</a:t>
              </a:r>
            </a:p>
            <a:p>
              <a:r>
                <a:rPr lang="en-US" altLang="zh-TW" sz="1200" dirty="0"/>
                <a:t>(0, 12)       1.0</a:t>
              </a:r>
            </a:p>
            <a:p>
              <a:r>
                <a:rPr lang="en-US" altLang="zh-TW" sz="1200" dirty="0"/>
                <a:t>(0, 13)       1.0</a:t>
              </a:r>
            </a:p>
            <a:p>
              <a:r>
                <a:rPr lang="en-US" altLang="zh-TW" sz="1200" dirty="0"/>
                <a:t>(0, 14)       1.0</a:t>
              </a:r>
            </a:p>
            <a:p>
              <a:r>
                <a:rPr lang="en-US" altLang="zh-TW" sz="1200" dirty="0"/>
                <a:t>(0, 15)       1.0</a:t>
              </a:r>
            </a:p>
            <a:p>
              <a:r>
                <a:rPr lang="en-US" altLang="zh-TW" sz="1200" dirty="0"/>
                <a:t>(0, 16)       1.0</a:t>
              </a:r>
            </a:p>
            <a:p>
              <a:r>
                <a:rPr lang="en-US" altLang="zh-TW" sz="1200" dirty="0"/>
                <a:t>(0, 17)       1.0</a:t>
              </a:r>
            </a:p>
            <a:p>
              <a:r>
                <a:rPr lang="en-US" altLang="zh-TW" sz="1200" dirty="0"/>
                <a:t>(0, 18)       1.0</a:t>
              </a:r>
            </a:p>
            <a:p>
              <a:r>
                <a:rPr lang="en-US" altLang="zh-TW" sz="1200" dirty="0"/>
                <a:t>(0, 19)       1.0</a:t>
              </a:r>
            </a:p>
            <a:p>
              <a:r>
                <a:rPr lang="en-US" altLang="zh-TW" sz="1200" dirty="0"/>
                <a:t>(0, 20)       1.0</a:t>
              </a:r>
            </a:p>
            <a:p>
              <a:r>
                <a:rPr lang="en-US" altLang="zh-TW" sz="1200" dirty="0"/>
                <a:t>(0, 21)       1.0</a:t>
              </a:r>
            </a:p>
            <a:p>
              <a:r>
                <a:rPr lang="en-US" altLang="zh-TW" sz="1200" dirty="0"/>
                <a:t>(0, 22)       1.0</a:t>
              </a:r>
            </a:p>
            <a:p>
              <a:r>
                <a:rPr lang="en-US" altLang="zh-TW" sz="1200" dirty="0"/>
                <a:t>(0, 23)       1.0</a:t>
              </a:r>
            </a:p>
            <a:p>
              <a:r>
                <a:rPr lang="en-US" altLang="zh-TW" sz="1200" dirty="0"/>
                <a:t>(0, 24)       1.0</a:t>
              </a:r>
            </a:p>
            <a:p>
              <a:r>
                <a:rPr lang="en-US" altLang="zh-TW" sz="1200" dirty="0"/>
                <a:t> </a:t>
              </a:r>
              <a:r>
                <a:rPr lang="zh-TW" altLang="en-US" sz="1200" dirty="0"/>
                <a:t>         </a:t>
              </a:r>
              <a:r>
                <a:rPr lang="en-US" altLang="zh-TW" sz="1200" dirty="0"/>
                <a:t> :     :</a:t>
              </a:r>
            </a:p>
            <a:p>
              <a:r>
                <a:rPr lang="en-US" altLang="zh-TW" sz="1200" dirty="0"/>
                <a:t>  </a:t>
              </a:r>
              <a:endParaRPr lang="zh-TW" altLang="en-US" sz="1200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5074528" y="1905572"/>
              <a:ext cx="1104691" cy="4708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200" dirty="0"/>
                <a:t>(0, 29)       1.0</a:t>
              </a:r>
            </a:p>
            <a:p>
              <a:r>
                <a:rPr lang="en-US" altLang="zh-TW" sz="1200" dirty="0"/>
                <a:t>(0, 30)       2.0</a:t>
              </a:r>
            </a:p>
            <a:p>
              <a:r>
                <a:rPr lang="en-US" altLang="zh-TW" sz="1200" dirty="0"/>
                <a:t>(0, 31)       1.0</a:t>
              </a:r>
            </a:p>
            <a:p>
              <a:r>
                <a:rPr lang="en-US" altLang="zh-TW" sz="1200" dirty="0"/>
                <a:t>(0, 32)       1.0</a:t>
              </a:r>
            </a:p>
            <a:p>
              <a:r>
                <a:rPr lang="en-US" altLang="zh-TW" sz="1200" dirty="0"/>
                <a:t>(0, 33)       1.0</a:t>
              </a:r>
            </a:p>
            <a:p>
              <a:r>
                <a:rPr lang="en-US" altLang="zh-TW" sz="1200" dirty="0"/>
                <a:t>(0, 34)       1.0</a:t>
              </a:r>
            </a:p>
            <a:p>
              <a:r>
                <a:rPr lang="en-US" altLang="zh-TW" sz="1200" dirty="0"/>
                <a:t>(0, 35)       3.0</a:t>
              </a:r>
            </a:p>
            <a:p>
              <a:r>
                <a:rPr lang="en-US" altLang="zh-TW" sz="1200" dirty="0"/>
                <a:t>(0, 36)       1.0</a:t>
              </a:r>
            </a:p>
            <a:p>
              <a:r>
                <a:rPr lang="en-US" altLang="zh-TW" sz="1200" dirty="0"/>
                <a:t>(0, 37)       1.0</a:t>
              </a:r>
            </a:p>
            <a:p>
              <a:r>
                <a:rPr lang="en-US" altLang="zh-TW" sz="1200" dirty="0"/>
                <a:t>(0, 38)       1.0</a:t>
              </a:r>
            </a:p>
            <a:p>
              <a:r>
                <a:rPr lang="en-US" altLang="zh-TW" sz="1200" dirty="0"/>
                <a:t>(0, 39)       1.0</a:t>
              </a:r>
            </a:p>
            <a:p>
              <a:r>
                <a:rPr lang="en-US" altLang="zh-TW" sz="1200" dirty="0"/>
                <a:t>(0, 40)       1.0</a:t>
              </a:r>
            </a:p>
            <a:p>
              <a:r>
                <a:rPr lang="en-US" altLang="zh-TW" sz="1200" dirty="0"/>
                <a:t>(0, 41)       1.0</a:t>
              </a:r>
            </a:p>
            <a:p>
              <a:r>
                <a:rPr lang="en-US" altLang="zh-TW" sz="1200" dirty="0"/>
                <a:t>(0, 42)       1.0</a:t>
              </a:r>
            </a:p>
            <a:p>
              <a:r>
                <a:rPr lang="en-US" altLang="zh-TW" sz="1200" dirty="0"/>
                <a:t>(0, 43)       1.0</a:t>
              </a:r>
            </a:p>
            <a:p>
              <a:r>
                <a:rPr lang="en-US" altLang="zh-TW" sz="1200" dirty="0"/>
                <a:t>(0, 44)       1.0</a:t>
              </a:r>
            </a:p>
            <a:p>
              <a:r>
                <a:rPr lang="en-US" altLang="zh-TW" sz="1200" dirty="0"/>
                <a:t>(0, 45)       1.0</a:t>
              </a:r>
            </a:p>
            <a:p>
              <a:r>
                <a:rPr lang="en-US" altLang="zh-TW" sz="1200" dirty="0"/>
                <a:t>(0, 46)       1.0</a:t>
              </a:r>
            </a:p>
            <a:p>
              <a:r>
                <a:rPr lang="en-US" altLang="zh-TW" sz="1200" dirty="0"/>
                <a:t>(0, 47)       1.0</a:t>
              </a:r>
            </a:p>
            <a:p>
              <a:r>
                <a:rPr lang="en-US" altLang="zh-TW" sz="1200" dirty="0"/>
                <a:t>(0, 48)       1.0</a:t>
              </a:r>
            </a:p>
            <a:p>
              <a:r>
                <a:rPr lang="en-US" altLang="zh-TW" sz="1200" dirty="0"/>
                <a:t>(0, 49)       1.0</a:t>
              </a:r>
            </a:p>
            <a:p>
              <a:r>
                <a:rPr lang="en-US" altLang="zh-TW" sz="1200" dirty="0"/>
                <a:t>(0, 50)       1.0</a:t>
              </a:r>
            </a:p>
            <a:p>
              <a:r>
                <a:rPr lang="en-US" altLang="zh-TW" sz="1200" dirty="0"/>
                <a:t>(0, 51)       1.0</a:t>
              </a:r>
            </a:p>
            <a:p>
              <a:r>
                <a:rPr lang="en-US" altLang="zh-TW" sz="1200" dirty="0"/>
                <a:t>(0, 52)       1.0</a:t>
              </a:r>
            </a:p>
            <a:p>
              <a:r>
                <a:rPr lang="en-US" altLang="zh-TW" sz="1200" dirty="0"/>
                <a:t>(0, 53)       2.0</a:t>
              </a:r>
              <a:endParaRPr lang="zh-TW" altLang="en-US" sz="1200" dirty="0"/>
            </a:p>
          </p:txBody>
        </p:sp>
      </p:grpSp>
      <p:sp>
        <p:nvSpPr>
          <p:cNvPr id="4" name="向右箭號 3"/>
          <p:cNvSpPr/>
          <p:nvPr/>
        </p:nvSpPr>
        <p:spPr>
          <a:xfrm>
            <a:off x="7141031" y="3574227"/>
            <a:ext cx="673531" cy="45625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i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單篇的向量轉換</a:t>
            </a:r>
          </a:p>
        </p:txBody>
      </p:sp>
    </p:spTree>
    <p:extLst>
      <p:ext uri="{BB962C8B-B14F-4D97-AF65-F5344CB8AC3E}">
        <p14:creationId xmlns:p14="http://schemas.microsoft.com/office/powerpoint/2010/main" val="191011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5404739" y="582677"/>
            <a:ext cx="1445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TF-IDF</a:t>
            </a:r>
            <a:endParaRPr lang="zh-CN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5675479" y="1964354"/>
            <a:ext cx="7046341" cy="4893647"/>
            <a:chOff x="3327513" y="931556"/>
            <a:chExt cx="7046341" cy="4893647"/>
          </a:xfrm>
        </p:grpSpPr>
        <p:sp>
          <p:nvSpPr>
            <p:cNvPr id="8" name="矩形 7"/>
            <p:cNvSpPr/>
            <p:nvPr/>
          </p:nvSpPr>
          <p:spPr>
            <a:xfrm>
              <a:off x="3327513" y="931556"/>
              <a:ext cx="4572000" cy="489364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TW" altLang="en-US" sz="1200" dirty="0"/>
                <a:t>  </a:t>
              </a:r>
              <a:r>
                <a:rPr lang="en-US" altLang="zh-TW" sz="1200" dirty="0"/>
                <a:t>(0, 53)       0.23735633163877065</a:t>
              </a:r>
            </a:p>
            <a:p>
              <a:r>
                <a:rPr lang="en-US" altLang="zh-TW" sz="1200" dirty="0"/>
                <a:t>  (0, 52)       0.11867816581938533</a:t>
              </a:r>
            </a:p>
            <a:p>
              <a:r>
                <a:rPr lang="en-US" altLang="zh-TW" sz="1200" dirty="0"/>
                <a:t>  (0, 51)       0.11867816581938533</a:t>
              </a:r>
            </a:p>
            <a:p>
              <a:r>
                <a:rPr lang="en-US" altLang="zh-TW" sz="1200" dirty="0"/>
                <a:t>  (0, 50)       0.11867816581938533</a:t>
              </a:r>
            </a:p>
            <a:p>
              <a:r>
                <a:rPr lang="en-US" altLang="zh-TW" sz="1200" dirty="0"/>
                <a:t>  (0, 49)       0.11867816581938533</a:t>
              </a:r>
            </a:p>
            <a:p>
              <a:r>
                <a:rPr lang="en-US" altLang="zh-TW" sz="1200" dirty="0"/>
                <a:t>  (0, 48)       0.11867816581938533</a:t>
              </a:r>
            </a:p>
            <a:p>
              <a:r>
                <a:rPr lang="en-US" altLang="zh-TW" sz="1200" dirty="0"/>
                <a:t>  (0, 47)       0.11867816581938533</a:t>
              </a:r>
            </a:p>
            <a:p>
              <a:r>
                <a:rPr lang="en-US" altLang="zh-TW" sz="1200" dirty="0"/>
                <a:t>  (0, 46)       0.11867816581938533</a:t>
              </a:r>
            </a:p>
            <a:p>
              <a:r>
                <a:rPr lang="en-US" altLang="zh-TW" sz="1200" dirty="0"/>
                <a:t>  (0, 45)       0.11867816581938533</a:t>
              </a:r>
            </a:p>
            <a:p>
              <a:r>
                <a:rPr lang="en-US" altLang="zh-TW" sz="1200" dirty="0"/>
                <a:t>  (0, 44)       0.11867816581938533</a:t>
              </a:r>
            </a:p>
            <a:p>
              <a:r>
                <a:rPr lang="en-US" altLang="zh-TW" sz="1200" dirty="0"/>
                <a:t>  (0, 43)       0.11867816581938533</a:t>
              </a:r>
            </a:p>
            <a:p>
              <a:r>
                <a:rPr lang="en-US" altLang="zh-TW" sz="1200" dirty="0"/>
                <a:t>  (0, 42)       0.11867816581938533</a:t>
              </a:r>
            </a:p>
            <a:p>
              <a:r>
                <a:rPr lang="en-US" altLang="zh-TW" sz="1200" dirty="0"/>
                <a:t>  (0, 41)       0.11867816581938533</a:t>
              </a:r>
            </a:p>
            <a:p>
              <a:r>
                <a:rPr lang="en-US" altLang="zh-TW" sz="1200" dirty="0"/>
                <a:t>  (0, 40)       0.11867816581938533</a:t>
              </a:r>
            </a:p>
            <a:p>
              <a:r>
                <a:rPr lang="en-US" altLang="zh-TW" sz="1200" dirty="0"/>
                <a:t>  (0, 39)       0.11867816581938533</a:t>
              </a:r>
            </a:p>
            <a:p>
              <a:r>
                <a:rPr lang="en-US" altLang="zh-TW" sz="1200" dirty="0"/>
                <a:t>  (0, 38)       0.11867816581938533</a:t>
              </a:r>
            </a:p>
            <a:p>
              <a:r>
                <a:rPr lang="en-US" altLang="zh-TW" sz="1200" dirty="0"/>
                <a:t>  (0, 37)       0.11867816581938533</a:t>
              </a:r>
            </a:p>
            <a:p>
              <a:r>
                <a:rPr lang="en-US" altLang="zh-TW" sz="1200" dirty="0"/>
                <a:t>  (0, 36)       0.11867816581938533</a:t>
              </a:r>
            </a:p>
            <a:p>
              <a:r>
                <a:rPr lang="en-US" altLang="zh-TW" sz="1200" dirty="0"/>
                <a:t>  (0, 35)       0.35603449745815596</a:t>
              </a:r>
            </a:p>
            <a:p>
              <a:r>
                <a:rPr lang="en-US" altLang="zh-TW" sz="1200" dirty="0"/>
                <a:t>  (0, 34)       0.11867816581938533</a:t>
              </a:r>
            </a:p>
            <a:p>
              <a:r>
                <a:rPr lang="en-US" altLang="zh-TW" sz="1200" dirty="0"/>
                <a:t>  (0, 33)       0.11867816581938533</a:t>
              </a:r>
            </a:p>
            <a:p>
              <a:r>
                <a:rPr lang="en-US" altLang="zh-TW" sz="1200" dirty="0"/>
                <a:t>  (0, 32)       0.11867816581938533</a:t>
              </a:r>
            </a:p>
            <a:p>
              <a:r>
                <a:rPr lang="en-US" altLang="zh-TW" sz="1200" dirty="0"/>
                <a:t>  (0, 31)       0.11867816581938533</a:t>
              </a:r>
            </a:p>
            <a:p>
              <a:r>
                <a:rPr lang="en-US" altLang="zh-TW" sz="1200" dirty="0"/>
                <a:t>  (0, 30)       0.23735633163877065</a:t>
              </a:r>
            </a:p>
            <a:p>
              <a:r>
                <a:rPr lang="en-US" altLang="zh-TW" sz="1200" dirty="0"/>
                <a:t>  (0, 29)       0.11867816581938533</a:t>
              </a:r>
            </a:p>
            <a:p>
              <a:r>
                <a:rPr lang="en-US" altLang="zh-TW" sz="1200" dirty="0"/>
                <a:t>  </a:t>
              </a:r>
              <a:r>
                <a:rPr lang="zh-TW" altLang="en-US" sz="1200" dirty="0"/>
                <a:t>            </a:t>
              </a:r>
              <a:r>
                <a:rPr lang="en-US" altLang="zh-TW" sz="1200" dirty="0"/>
                <a:t>:     :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5801854" y="931556"/>
              <a:ext cx="4572000" cy="470898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TW" sz="1200" dirty="0"/>
                <a:t> </a:t>
              </a:r>
              <a:r>
                <a:rPr lang="zh-TW" altLang="en-US" sz="1200" dirty="0"/>
                <a:t> </a:t>
              </a:r>
              <a:r>
                <a:rPr lang="en-US" altLang="zh-TW" sz="1200" dirty="0"/>
                <a:t>(0, 24)       0.11867816581938533</a:t>
              </a:r>
            </a:p>
            <a:p>
              <a:r>
                <a:rPr lang="en-US" altLang="zh-TW" sz="1200" dirty="0"/>
                <a:t>  (0, 23)       0.11867816581938533</a:t>
              </a:r>
            </a:p>
            <a:p>
              <a:r>
                <a:rPr lang="en-US" altLang="zh-TW" sz="1200" dirty="0"/>
                <a:t>  (0, 22)       0.11867816581938533</a:t>
              </a:r>
            </a:p>
            <a:p>
              <a:r>
                <a:rPr lang="en-US" altLang="zh-TW" sz="1200" dirty="0"/>
                <a:t>  (0, 21)       0.11867816581938533</a:t>
              </a:r>
            </a:p>
            <a:p>
              <a:r>
                <a:rPr lang="en-US" altLang="zh-TW" sz="1200" dirty="0"/>
                <a:t>  (0, 20)       0.11867816581938533</a:t>
              </a:r>
            </a:p>
            <a:p>
              <a:r>
                <a:rPr lang="en-US" altLang="zh-TW" sz="1200" dirty="0"/>
                <a:t>  (0, 19)       0.11867816581938533</a:t>
              </a:r>
            </a:p>
            <a:p>
              <a:r>
                <a:rPr lang="en-US" altLang="zh-TW" sz="1200" dirty="0"/>
                <a:t>  (0, 18)       0.11867816581938533</a:t>
              </a:r>
            </a:p>
            <a:p>
              <a:r>
                <a:rPr lang="en-US" altLang="zh-TW" sz="1200" dirty="0"/>
                <a:t>  (0, 17)       0.11867816581938533</a:t>
              </a:r>
            </a:p>
            <a:p>
              <a:r>
                <a:rPr lang="en-US" altLang="zh-TW" sz="1200" dirty="0"/>
                <a:t>  (0, 16)       0.11867816581938533</a:t>
              </a:r>
            </a:p>
            <a:p>
              <a:r>
                <a:rPr lang="en-US" altLang="zh-TW" sz="1200" dirty="0"/>
                <a:t>  (0, 15)       0.11867816581938533</a:t>
              </a:r>
            </a:p>
            <a:p>
              <a:r>
                <a:rPr lang="en-US" altLang="zh-TW" sz="1200" dirty="0"/>
                <a:t>  (0, 14)       0.11867816581938533</a:t>
              </a:r>
            </a:p>
            <a:p>
              <a:r>
                <a:rPr lang="en-US" altLang="zh-TW" sz="1200" dirty="0"/>
                <a:t>  (0, 13)       0.11867816581938533</a:t>
              </a:r>
            </a:p>
            <a:p>
              <a:r>
                <a:rPr lang="en-US" altLang="zh-TW" sz="1200" dirty="0"/>
                <a:t>  (0, 12)       0.11867816581938533</a:t>
              </a:r>
            </a:p>
            <a:p>
              <a:r>
                <a:rPr lang="en-US" altLang="zh-TW" sz="1200" dirty="0"/>
                <a:t>  (0, 11)       0.11867816581938533</a:t>
              </a:r>
            </a:p>
            <a:p>
              <a:r>
                <a:rPr lang="en-US" altLang="zh-TW" sz="1200" dirty="0"/>
                <a:t>  (0, 10)       0.11867816581938533</a:t>
              </a:r>
            </a:p>
            <a:p>
              <a:r>
                <a:rPr lang="en-US" altLang="zh-TW" sz="1200" dirty="0"/>
                <a:t>  (0, 9)        0.11867816581938533</a:t>
              </a:r>
            </a:p>
            <a:p>
              <a:r>
                <a:rPr lang="en-US" altLang="zh-TW" sz="1200" dirty="0"/>
                <a:t>  (0, 8)        0.11867816581938533</a:t>
              </a:r>
            </a:p>
            <a:p>
              <a:r>
                <a:rPr lang="en-US" altLang="zh-TW" sz="1200" dirty="0"/>
                <a:t>  (0, 7)        0.11867816581938533</a:t>
              </a:r>
            </a:p>
            <a:p>
              <a:r>
                <a:rPr lang="en-US" altLang="zh-TW" sz="1200" dirty="0"/>
                <a:t>  (0, 6)        0.11867816581938533</a:t>
              </a:r>
            </a:p>
            <a:p>
              <a:r>
                <a:rPr lang="en-US" altLang="zh-TW" sz="1200" dirty="0"/>
                <a:t>  (0, 5)        0.11867816581938533</a:t>
              </a:r>
            </a:p>
            <a:p>
              <a:r>
                <a:rPr lang="en-US" altLang="zh-TW" sz="1200" dirty="0"/>
                <a:t>  (0, 4)        0.11867816581938533</a:t>
              </a:r>
            </a:p>
            <a:p>
              <a:r>
                <a:rPr lang="en-US" altLang="zh-TW" sz="1200" dirty="0"/>
                <a:t>  (0, 3)        0.23735633163877065</a:t>
              </a:r>
            </a:p>
            <a:p>
              <a:r>
                <a:rPr lang="en-US" altLang="zh-TW" sz="1200" dirty="0"/>
                <a:t>  (0, 2)        0.11867816581938533</a:t>
              </a:r>
            </a:p>
            <a:p>
              <a:r>
                <a:rPr lang="en-US" altLang="zh-TW" sz="1200" dirty="0"/>
                <a:t>  (0, 1)        0.11867816581938533</a:t>
              </a:r>
            </a:p>
            <a:p>
              <a:r>
                <a:rPr lang="en-US" altLang="zh-TW" sz="1200" dirty="0"/>
                <a:t>  (0, 0)        0.11867816581938533</a:t>
              </a:r>
              <a:endParaRPr lang="zh-TW" altLang="en-US" sz="1200" dirty="0"/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2039229" y="2617164"/>
            <a:ext cx="2177697" cy="4455066"/>
            <a:chOff x="4001522" y="1905572"/>
            <a:chExt cx="2177697" cy="4455066"/>
          </a:xfrm>
        </p:grpSpPr>
        <p:sp>
          <p:nvSpPr>
            <p:cNvPr id="59" name="矩形 58"/>
            <p:cNvSpPr/>
            <p:nvPr/>
          </p:nvSpPr>
          <p:spPr>
            <a:xfrm>
              <a:off x="4001522" y="1905572"/>
              <a:ext cx="1073006" cy="4455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050" dirty="0"/>
                <a:t>(0, 0)        1.0</a:t>
              </a:r>
            </a:p>
            <a:p>
              <a:r>
                <a:rPr lang="en-US" altLang="zh-TW" sz="1050" dirty="0"/>
                <a:t>(0, 1)        1.0</a:t>
              </a:r>
            </a:p>
            <a:p>
              <a:r>
                <a:rPr lang="en-US" altLang="zh-TW" sz="1050" dirty="0"/>
                <a:t>(0, 2)        1.0</a:t>
              </a:r>
            </a:p>
            <a:p>
              <a:r>
                <a:rPr lang="en-US" altLang="zh-TW" sz="1050" dirty="0"/>
                <a:t>(0, 3)        2.0</a:t>
              </a:r>
            </a:p>
            <a:p>
              <a:r>
                <a:rPr lang="en-US" altLang="zh-TW" sz="1050" dirty="0"/>
                <a:t>(0, 4)        1.0</a:t>
              </a:r>
            </a:p>
            <a:p>
              <a:r>
                <a:rPr lang="en-US" altLang="zh-TW" sz="1050" dirty="0"/>
                <a:t>(0, 5)        1.0</a:t>
              </a:r>
            </a:p>
            <a:p>
              <a:r>
                <a:rPr lang="en-US" altLang="zh-TW" sz="1050" dirty="0"/>
                <a:t>(0, 6)        1.0</a:t>
              </a:r>
            </a:p>
            <a:p>
              <a:r>
                <a:rPr lang="en-US" altLang="zh-TW" sz="1050" dirty="0"/>
                <a:t>(0, 7)        1.0</a:t>
              </a:r>
            </a:p>
            <a:p>
              <a:r>
                <a:rPr lang="en-US" altLang="zh-TW" sz="1050" dirty="0"/>
                <a:t>(0, 8)        1.0</a:t>
              </a:r>
            </a:p>
            <a:p>
              <a:r>
                <a:rPr lang="en-US" altLang="zh-TW" sz="1050" dirty="0"/>
                <a:t>(0, 9)        1.0</a:t>
              </a:r>
            </a:p>
            <a:p>
              <a:r>
                <a:rPr lang="en-US" altLang="zh-TW" sz="1050" dirty="0"/>
                <a:t>(0, 10)       1.0</a:t>
              </a:r>
            </a:p>
            <a:p>
              <a:r>
                <a:rPr lang="en-US" altLang="zh-TW" sz="1050" dirty="0"/>
                <a:t>(0, 11)       1.0</a:t>
              </a:r>
            </a:p>
            <a:p>
              <a:r>
                <a:rPr lang="en-US" altLang="zh-TW" sz="1050" dirty="0"/>
                <a:t>(0, 12)       1.0</a:t>
              </a:r>
            </a:p>
            <a:p>
              <a:r>
                <a:rPr lang="en-US" altLang="zh-TW" sz="1050" dirty="0"/>
                <a:t>(0, 13)       1.0</a:t>
              </a:r>
            </a:p>
            <a:p>
              <a:r>
                <a:rPr lang="en-US" altLang="zh-TW" sz="1050" dirty="0"/>
                <a:t>(0, 14)       1.0</a:t>
              </a:r>
            </a:p>
            <a:p>
              <a:r>
                <a:rPr lang="en-US" altLang="zh-TW" sz="1050" dirty="0"/>
                <a:t>(0, 15)       1.0</a:t>
              </a:r>
            </a:p>
            <a:p>
              <a:r>
                <a:rPr lang="en-US" altLang="zh-TW" sz="1050" dirty="0"/>
                <a:t>(0, 16)       1.0</a:t>
              </a:r>
            </a:p>
            <a:p>
              <a:r>
                <a:rPr lang="en-US" altLang="zh-TW" sz="1050" dirty="0"/>
                <a:t>(0, 17)       1.0</a:t>
              </a:r>
            </a:p>
            <a:p>
              <a:r>
                <a:rPr lang="en-US" altLang="zh-TW" sz="1050" dirty="0"/>
                <a:t>(0, 18)       1.0</a:t>
              </a:r>
            </a:p>
            <a:p>
              <a:r>
                <a:rPr lang="en-US" altLang="zh-TW" sz="1050" dirty="0"/>
                <a:t>(0, 19)       1.0</a:t>
              </a:r>
            </a:p>
            <a:p>
              <a:r>
                <a:rPr lang="en-US" altLang="zh-TW" sz="1050" dirty="0"/>
                <a:t>(0, 20)       1.0</a:t>
              </a:r>
            </a:p>
            <a:p>
              <a:r>
                <a:rPr lang="en-US" altLang="zh-TW" sz="1050" dirty="0"/>
                <a:t>(0, 21)       1.0</a:t>
              </a:r>
            </a:p>
            <a:p>
              <a:r>
                <a:rPr lang="en-US" altLang="zh-TW" sz="1050" dirty="0"/>
                <a:t>(0, 22)       1.0</a:t>
              </a:r>
            </a:p>
            <a:p>
              <a:r>
                <a:rPr lang="en-US" altLang="zh-TW" sz="1050" dirty="0"/>
                <a:t>(0, 23)       1.0</a:t>
              </a:r>
            </a:p>
            <a:p>
              <a:r>
                <a:rPr lang="en-US" altLang="zh-TW" sz="1050" dirty="0"/>
                <a:t>(0, 24)       1.0</a:t>
              </a:r>
            </a:p>
            <a:p>
              <a:r>
                <a:rPr lang="en-US" altLang="zh-TW" sz="1050" dirty="0"/>
                <a:t> </a:t>
              </a:r>
              <a:r>
                <a:rPr lang="zh-TW" altLang="en-US" sz="1050" dirty="0"/>
                <a:t>         </a:t>
              </a:r>
              <a:r>
                <a:rPr lang="en-US" altLang="zh-TW" sz="1050" dirty="0"/>
                <a:t> :     :</a:t>
              </a:r>
            </a:p>
            <a:p>
              <a:r>
                <a:rPr lang="en-US" altLang="zh-TW" sz="1050" dirty="0"/>
                <a:t>  </a:t>
              </a:r>
              <a:endParaRPr lang="zh-TW" altLang="en-US" sz="1050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5074528" y="1905572"/>
              <a:ext cx="1104691" cy="41319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050" dirty="0"/>
                <a:t>(0, 29)       1.0</a:t>
              </a:r>
            </a:p>
            <a:p>
              <a:r>
                <a:rPr lang="en-US" altLang="zh-TW" sz="1050" dirty="0"/>
                <a:t>(0, 30)       2.0</a:t>
              </a:r>
            </a:p>
            <a:p>
              <a:r>
                <a:rPr lang="en-US" altLang="zh-TW" sz="1050" dirty="0"/>
                <a:t>(0, 31)       1.0</a:t>
              </a:r>
            </a:p>
            <a:p>
              <a:r>
                <a:rPr lang="en-US" altLang="zh-TW" sz="1050" dirty="0"/>
                <a:t>(0, 32)       1.0</a:t>
              </a:r>
            </a:p>
            <a:p>
              <a:r>
                <a:rPr lang="en-US" altLang="zh-TW" sz="1050" dirty="0"/>
                <a:t>(0, 33)       1.0</a:t>
              </a:r>
            </a:p>
            <a:p>
              <a:r>
                <a:rPr lang="en-US" altLang="zh-TW" sz="1050" dirty="0"/>
                <a:t>(0, 34)       1.0</a:t>
              </a:r>
            </a:p>
            <a:p>
              <a:r>
                <a:rPr lang="en-US" altLang="zh-TW" sz="1050" dirty="0"/>
                <a:t>(0, 35)       3.0</a:t>
              </a:r>
            </a:p>
            <a:p>
              <a:r>
                <a:rPr lang="en-US" altLang="zh-TW" sz="1050" dirty="0"/>
                <a:t>(0, 36)       1.0</a:t>
              </a:r>
            </a:p>
            <a:p>
              <a:r>
                <a:rPr lang="en-US" altLang="zh-TW" sz="1050" dirty="0"/>
                <a:t>(0, 37)       1.0</a:t>
              </a:r>
            </a:p>
            <a:p>
              <a:r>
                <a:rPr lang="en-US" altLang="zh-TW" sz="1050" dirty="0"/>
                <a:t>(0, 38)       1.0</a:t>
              </a:r>
            </a:p>
            <a:p>
              <a:r>
                <a:rPr lang="en-US" altLang="zh-TW" sz="1050" dirty="0"/>
                <a:t>(0, 39)       1.0</a:t>
              </a:r>
            </a:p>
            <a:p>
              <a:r>
                <a:rPr lang="en-US" altLang="zh-TW" sz="1050" dirty="0"/>
                <a:t>(0, 40)       1.0</a:t>
              </a:r>
            </a:p>
            <a:p>
              <a:r>
                <a:rPr lang="en-US" altLang="zh-TW" sz="1050" dirty="0"/>
                <a:t>(0, 41)       1.0</a:t>
              </a:r>
            </a:p>
            <a:p>
              <a:r>
                <a:rPr lang="en-US" altLang="zh-TW" sz="1050" dirty="0"/>
                <a:t>(0, 42)       1.0</a:t>
              </a:r>
            </a:p>
            <a:p>
              <a:r>
                <a:rPr lang="en-US" altLang="zh-TW" sz="1050" dirty="0"/>
                <a:t>(0, 43)       1.0</a:t>
              </a:r>
            </a:p>
            <a:p>
              <a:r>
                <a:rPr lang="en-US" altLang="zh-TW" sz="1050" dirty="0"/>
                <a:t>(0, 44)       1.0</a:t>
              </a:r>
            </a:p>
            <a:p>
              <a:r>
                <a:rPr lang="en-US" altLang="zh-TW" sz="1050" dirty="0"/>
                <a:t>(0, 45)       1.0</a:t>
              </a:r>
            </a:p>
            <a:p>
              <a:r>
                <a:rPr lang="en-US" altLang="zh-TW" sz="1050" dirty="0"/>
                <a:t>(0, 46)       1.0</a:t>
              </a:r>
            </a:p>
            <a:p>
              <a:r>
                <a:rPr lang="en-US" altLang="zh-TW" sz="1050" dirty="0"/>
                <a:t>(0, 47)       1.0</a:t>
              </a:r>
            </a:p>
            <a:p>
              <a:r>
                <a:rPr lang="en-US" altLang="zh-TW" sz="1050" dirty="0"/>
                <a:t>(0, 48)       1.0</a:t>
              </a:r>
            </a:p>
            <a:p>
              <a:r>
                <a:rPr lang="en-US" altLang="zh-TW" sz="1050" dirty="0"/>
                <a:t>(0, 49)       1.0</a:t>
              </a:r>
            </a:p>
            <a:p>
              <a:r>
                <a:rPr lang="en-US" altLang="zh-TW" sz="1050" dirty="0"/>
                <a:t>(0, 50)       1.0</a:t>
              </a:r>
            </a:p>
            <a:p>
              <a:r>
                <a:rPr lang="en-US" altLang="zh-TW" sz="1050" dirty="0"/>
                <a:t>(0, 51)       1.0</a:t>
              </a:r>
            </a:p>
            <a:p>
              <a:r>
                <a:rPr lang="en-US" altLang="zh-TW" sz="1050" dirty="0"/>
                <a:t>(0, 52)       1.0</a:t>
              </a:r>
            </a:p>
            <a:p>
              <a:r>
                <a:rPr lang="en-US" altLang="zh-TW" sz="1050" dirty="0"/>
                <a:t>(0, 53)       2.0</a:t>
              </a:r>
              <a:endParaRPr lang="zh-TW" altLang="en-US" sz="1050" dirty="0"/>
            </a:p>
          </p:txBody>
        </p:sp>
      </p:grpSp>
      <p:sp>
        <p:nvSpPr>
          <p:cNvPr id="61" name="向右箭號 60"/>
          <p:cNvSpPr/>
          <p:nvPr/>
        </p:nvSpPr>
        <p:spPr>
          <a:xfrm>
            <a:off x="4438308" y="3705440"/>
            <a:ext cx="1268855" cy="96459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i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單篇的</a:t>
            </a:r>
            <a:r>
              <a:rPr lang="en-US" altLang="zh-TW" b="1" i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TF-IDF</a:t>
            </a:r>
          </a:p>
          <a:p>
            <a:pPr algn="ctr"/>
            <a:r>
              <a:rPr lang="zh-TW" altLang="en-US" b="1" i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737658" y="1318023"/>
            <a:ext cx="3406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單篇的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TF-IDF (Sparse Matrix)</a:t>
            </a: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單篇的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Vector Representation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2260610" y="228674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單篇統計詞頻</a:t>
            </a:r>
          </a:p>
        </p:txBody>
      </p:sp>
    </p:spTree>
    <p:extLst>
      <p:ext uri="{BB962C8B-B14F-4D97-AF65-F5344CB8AC3E}">
        <p14:creationId xmlns:p14="http://schemas.microsoft.com/office/powerpoint/2010/main" val="376633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1828414" y="2141036"/>
            <a:ext cx="8732520" cy="405993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本框 58"/>
          <p:cNvSpPr txBox="1"/>
          <p:nvPr/>
        </p:nvSpPr>
        <p:spPr>
          <a:xfrm>
            <a:off x="3891064" y="1113273"/>
            <a:ext cx="6035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Scikit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-learn (</a:t>
            </a:r>
            <a:r>
              <a:rPr lang="en-US" altLang="zh-CN" sz="4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25582" y="2893730"/>
            <a:ext cx="78353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sklearn.feature_extraction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DictVectorizer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</a:p>
          <a:p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用於轉換 </a:t>
            </a:r>
            <a:r>
              <a:rPr lang="en-US" altLang="zh-TW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dict</a:t>
            </a: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 </a:t>
            </a:r>
            <a:r>
              <a:rPr lang="en-US" altLang="zh-TW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estimators </a:t>
            </a:r>
            <a:r>
              <a:rPr lang="zh-TW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可用的向量</a:t>
            </a:r>
            <a:endParaRPr lang="en-US" altLang="zh-TW" sz="2000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sklearn.feature_extraction.text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TfidfTransformer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</a:p>
          <a:p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#</a:t>
            </a:r>
            <a:r>
              <a:rPr lang="zh-TW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將矩陣轉換為 </a:t>
            </a: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TF </a:t>
            </a:r>
            <a:r>
              <a:rPr lang="zh-TW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 </a:t>
            </a: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TF-IDF </a:t>
            </a:r>
            <a:r>
              <a:rPr lang="zh-TW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表示</a:t>
            </a:r>
            <a:endParaRPr lang="en-US" altLang="zh-TW" sz="2000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sklearn.svm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LinearSVC    </a:t>
            </a:r>
          </a:p>
          <a:p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 </a:t>
            </a: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LinearSVC </a:t>
            </a:r>
            <a:r>
              <a:rPr lang="zh-TW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演算法為</a:t>
            </a:r>
            <a:r>
              <a:rPr lang="zh-TW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endParaRPr lang="en-US" altLang="zh-TW" sz="2000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484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1910710" y="2163261"/>
            <a:ext cx="8732520" cy="405993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本框 58"/>
          <p:cNvSpPr txBox="1"/>
          <p:nvPr/>
        </p:nvSpPr>
        <p:spPr>
          <a:xfrm>
            <a:off x="2288630" y="1074641"/>
            <a:ext cx="7976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LinearSVC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提取</a:t>
            </a:r>
            <a:r>
              <a:rPr lang="zh-TW" altLang="en-US" sz="40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留言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的用語特徵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85741" y="2423514"/>
            <a:ext cx="672001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將詞語及其出現次數轉換成向量</a:t>
            </a:r>
            <a:endParaRPr lang="en-US" altLang="zh-TW" sz="1600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c_dvec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1600" dirty="0" err="1">
                <a:solidFill>
                  <a:srgbClr val="00ACC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DictVectorizer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宣告向量轉換方法</a:t>
            </a:r>
            <a:endParaRPr lang="en-US" altLang="zh-TW" sz="1600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c_tfidf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1600" dirty="0" err="1">
                <a:solidFill>
                  <a:srgbClr val="00ACC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TfidfTransformer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宣告</a:t>
            </a:r>
            <a:r>
              <a:rPr lang="en-US" altLang="zh-TW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TFIDF</a:t>
            </a:r>
            <a:r>
              <a:rPr lang="zh-TW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endParaRPr lang="en-US" altLang="zh-TW" sz="1600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c_X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c_tfidf.</a:t>
            </a:r>
            <a:r>
              <a:rPr lang="en-US" altLang="zh-TW" sz="1600" dirty="0" err="1">
                <a:solidFill>
                  <a:srgbClr val="00ACC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fit_transform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c_dvec.</a:t>
            </a:r>
            <a:r>
              <a:rPr lang="en-US" altLang="zh-TW" sz="1600" dirty="0" err="1">
                <a:solidFill>
                  <a:srgbClr val="00ACC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fit_transform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c_words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)) </a:t>
            </a:r>
          </a:p>
          <a:p>
            <a:r>
              <a:rPr lang="en-US" altLang="zh-TW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將所有的留言中的詞語矩陣，轉成向量並計算</a:t>
            </a:r>
            <a:r>
              <a:rPr lang="en-US" altLang="zh-TW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tf-idf</a:t>
            </a:r>
            <a:endParaRPr lang="en-US" altLang="zh-TW" sz="1600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c_svc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1600" dirty="0">
                <a:solidFill>
                  <a:srgbClr val="00ACC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LinearSVC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宣告 </a:t>
            </a:r>
            <a:r>
              <a:rPr lang="en-US" altLang="zh-TW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LinearSVC</a:t>
            </a:r>
            <a:r>
              <a:rPr lang="zh-TW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方法</a:t>
            </a:r>
            <a:endParaRPr lang="en-US" altLang="zh-TW" sz="1600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c_svc.</a:t>
            </a:r>
            <a:r>
              <a:rPr lang="en-US" altLang="zh-TW" sz="1600" dirty="0" err="1">
                <a:solidFill>
                  <a:srgbClr val="00ACC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fit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c_X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c_scores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餵入訓練資料 </a:t>
            </a:r>
            <a:r>
              <a:rPr lang="en-US" altLang="zh-TW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c_X</a:t>
            </a:r>
            <a:r>
              <a:rPr lang="zh-TW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以及資料標籤 </a:t>
            </a:r>
            <a:r>
              <a:rPr lang="en-US" altLang="zh-TW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c_scores</a:t>
            </a:r>
            <a:endParaRPr lang="en-US" altLang="zh-TW" sz="1600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c_svc.coef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_[0]   </a:t>
            </a:r>
            <a:r>
              <a:rPr lang="en-US" altLang="zh-TW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取得留言用語的權重係數，值越大代表越有代表性</a:t>
            </a:r>
          </a:p>
        </p:txBody>
      </p:sp>
    </p:spTree>
    <p:extLst>
      <p:ext uri="{BB962C8B-B14F-4D97-AF65-F5344CB8AC3E}">
        <p14:creationId xmlns:p14="http://schemas.microsoft.com/office/powerpoint/2010/main" val="82605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Segmentation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Segment by word/ sentence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Segment in English</a:t>
            </a:r>
          </a:p>
          <a:p>
            <a:pPr lvl="1"/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 English, we can directly segment the word by space “ ”</a:t>
            </a:r>
          </a:p>
          <a:p>
            <a:pPr lvl="1"/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 I love machine learning.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[I, love, machine, learning]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Segment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 Chinese</a:t>
            </a:r>
          </a:p>
          <a:p>
            <a:pPr lvl="1"/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 Chinese, we segment the word by meaningful word rather than </a:t>
            </a: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directly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segment by characters.</a:t>
            </a:r>
          </a:p>
          <a:p>
            <a:pPr lvl="1"/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我喜歡機器學習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[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我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喜歡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機器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學習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]</a:t>
            </a:r>
          </a:p>
          <a:p>
            <a:pPr marL="457200" lvl="1" indent="0">
              <a:buNone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		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   rather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than [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我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喜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歡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機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器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學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習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]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4</a:t>
            </a:fld>
            <a:endParaRPr lang="en-US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59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1605065" y="826069"/>
            <a:ext cx="9435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LinearSVC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提取</a:t>
            </a:r>
            <a:r>
              <a:rPr lang="zh-TW" altLang="en-US" sz="40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留言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的前三十大用語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429350" y="2611415"/>
            <a:ext cx="818982" cy="60413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正面用語</a:t>
            </a:r>
          </a:p>
        </p:txBody>
      </p:sp>
      <p:sp>
        <p:nvSpPr>
          <p:cNvPr id="59" name="矩形 58"/>
          <p:cNvSpPr/>
          <p:nvPr/>
        </p:nvSpPr>
        <p:spPr>
          <a:xfrm>
            <a:off x="8429350" y="3430914"/>
            <a:ext cx="818982" cy="5641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負面用語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451" y="2153695"/>
            <a:ext cx="4808305" cy="414590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404711" y="1656483"/>
            <a:ext cx="69969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display_top_features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c_svc.coef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_[0],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c_dvec.</a:t>
            </a:r>
            <a:r>
              <a:rPr lang="en-US" altLang="zh-TW" sz="1600" dirty="0" err="1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get_feature_names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(), 30)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468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Word2Vec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083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42</a:t>
            </a:fld>
            <a:endParaRPr lang="en-US" dirty="0">
              <a:ea typeface="Segoe UI" panose="020B0502040204020203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80" y="281196"/>
            <a:ext cx="2314575" cy="304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855" y="281196"/>
            <a:ext cx="2867025" cy="30480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4546" y="3472452"/>
            <a:ext cx="3363310" cy="3048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9367" y="3472452"/>
            <a:ext cx="26574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2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43</a:t>
            </a:fld>
            <a:endParaRPr lang="en-US" dirty="0">
              <a:ea typeface="Segoe UI" panose="020B0502040204020203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567" y="1503900"/>
            <a:ext cx="8556867" cy="460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3733013" y="494852"/>
            <a:ext cx="47259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One Hot Encoding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20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44</a:t>
            </a:fld>
            <a:endParaRPr lang="en-US" dirty="0">
              <a:ea typeface="Segoe UI" panose="020B0502040204020203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49513" y="574287"/>
            <a:ext cx="71900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Perceptron Linear Algorithm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8" name="群組 47"/>
          <p:cNvGrpSpPr/>
          <p:nvPr/>
        </p:nvGrpSpPr>
        <p:grpSpPr>
          <a:xfrm>
            <a:off x="1641090" y="1988584"/>
            <a:ext cx="4436859" cy="3460480"/>
            <a:chOff x="2476358" y="1311575"/>
            <a:chExt cx="4436859" cy="346048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2963008" y="1608992"/>
              <a:ext cx="0" cy="296300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>
              <a:off x="2681654" y="4343400"/>
              <a:ext cx="368397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flipV="1">
              <a:off x="3314700" y="1907931"/>
              <a:ext cx="2505808" cy="2127738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4399664" y="1427791"/>
              <a:ext cx="5293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400" dirty="0" smtClean="0">
                  <a:solidFill>
                    <a:srgbClr val="00B050"/>
                  </a:solidFill>
                </a:rPr>
                <a:t>+</a:t>
              </a:r>
              <a:endParaRPr lang="zh-TW" altLang="en-US" sz="5400" dirty="0">
                <a:solidFill>
                  <a:srgbClr val="00B050"/>
                </a:solidFill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4166669" y="1808400"/>
              <a:ext cx="5293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400" dirty="0" smtClean="0">
                  <a:solidFill>
                    <a:srgbClr val="00B050"/>
                  </a:solidFill>
                </a:rPr>
                <a:t>+</a:t>
              </a:r>
              <a:endParaRPr lang="zh-TW" altLang="en-US" sz="5400" dirty="0">
                <a:solidFill>
                  <a:srgbClr val="00B050"/>
                </a:solidFill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3669018" y="1515439"/>
              <a:ext cx="5293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400" dirty="0" smtClean="0">
                  <a:solidFill>
                    <a:srgbClr val="00B050"/>
                  </a:solidFill>
                </a:rPr>
                <a:t>+</a:t>
              </a:r>
              <a:endParaRPr lang="zh-TW" altLang="en-US" sz="5400" dirty="0">
                <a:solidFill>
                  <a:srgbClr val="00B050"/>
                </a:solidFill>
              </a:endParaRP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3109820" y="2805851"/>
              <a:ext cx="5293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400" dirty="0" smtClean="0">
                  <a:solidFill>
                    <a:srgbClr val="00B050"/>
                  </a:solidFill>
                </a:rPr>
                <a:t>+</a:t>
              </a:r>
              <a:endParaRPr lang="zh-TW" altLang="en-US" sz="5400" dirty="0">
                <a:solidFill>
                  <a:srgbClr val="00B050"/>
                </a:solidFill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3546369" y="2270065"/>
              <a:ext cx="5293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400" dirty="0" smtClean="0">
                  <a:solidFill>
                    <a:srgbClr val="00B050"/>
                  </a:solidFill>
                </a:rPr>
                <a:t>+</a:t>
              </a:r>
              <a:endParaRPr lang="zh-TW" altLang="en-US" sz="5400" dirty="0">
                <a:solidFill>
                  <a:srgbClr val="00B050"/>
                </a:solidFill>
              </a:endParaRPr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5492530" y="2344186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400" dirty="0" smtClean="0">
                  <a:solidFill>
                    <a:srgbClr val="00B050"/>
                  </a:solidFill>
                </a:rPr>
                <a:t>-</a:t>
              </a:r>
              <a:endParaRPr lang="zh-TW" altLang="en-US" sz="5400" dirty="0">
                <a:solidFill>
                  <a:srgbClr val="00B050"/>
                </a:solidFill>
              </a:endParaRPr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5061404" y="2751379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400" dirty="0" smtClean="0">
                  <a:solidFill>
                    <a:srgbClr val="00B050"/>
                  </a:solidFill>
                </a:rPr>
                <a:t>-</a:t>
              </a:r>
              <a:endParaRPr lang="zh-TW" altLang="en-US" sz="5400" dirty="0">
                <a:solidFill>
                  <a:srgbClr val="00B050"/>
                </a:solidFill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5527394" y="3057675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400" dirty="0" smtClean="0">
                  <a:solidFill>
                    <a:srgbClr val="00B050"/>
                  </a:solidFill>
                </a:rPr>
                <a:t>-</a:t>
              </a:r>
              <a:endParaRPr lang="zh-TW" altLang="en-US" sz="5400" dirty="0">
                <a:solidFill>
                  <a:srgbClr val="00B050"/>
                </a:solidFill>
              </a:endParaRP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948732" y="3345949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400" dirty="0" smtClean="0">
                  <a:solidFill>
                    <a:srgbClr val="00B050"/>
                  </a:solidFill>
                </a:rPr>
                <a:t>-</a:t>
              </a:r>
              <a:endParaRPr lang="zh-TW" altLang="en-US" sz="5400" dirty="0">
                <a:solidFill>
                  <a:srgbClr val="00B050"/>
                </a:solidFill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4738063" y="3345949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400" dirty="0" smtClean="0">
                  <a:solidFill>
                    <a:srgbClr val="00B050"/>
                  </a:solidFill>
                </a:rPr>
                <a:t>-</a:t>
              </a:r>
              <a:endParaRPr lang="zh-TW" altLang="en-US" sz="5400" dirty="0">
                <a:solidFill>
                  <a:srgbClr val="00B050"/>
                </a:solidFill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5818045" y="1493099"/>
              <a:ext cx="10951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h(x) = 0</a:t>
              </a:r>
              <a:endPara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3336153" y="1311575"/>
              <a:ext cx="10951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h(x) &gt; 0</a:t>
              </a:r>
              <a:endPara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5252337" y="3836506"/>
              <a:ext cx="10951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h(x) &lt; 0</a:t>
              </a:r>
              <a:endPara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2476358" y="1670214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en-US" altLang="zh-TW" sz="2000" baseline="-25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endParaRPr lang="zh-TW" altLang="en-US" sz="20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5799923" y="4371945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en-US" altLang="zh-TW" sz="2000" baseline="-25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sz="20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9" name="文字方塊 48"/>
          <p:cNvSpPr txBox="1"/>
          <p:nvPr/>
        </p:nvSpPr>
        <p:spPr>
          <a:xfrm>
            <a:off x="6543248" y="2053948"/>
            <a:ext cx="38876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Features: x = (x</a:t>
            </a:r>
            <a:r>
              <a:rPr lang="en-US" altLang="zh-TW" sz="2400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x</a:t>
            </a:r>
            <a:r>
              <a:rPr lang="en-US" altLang="zh-TW" sz="2400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Target: y = +1 or -1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h(x) = w</a:t>
            </a:r>
            <a:r>
              <a:rPr lang="en-US" altLang="zh-TW" sz="2400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 w</a:t>
            </a:r>
            <a:r>
              <a:rPr lang="en-US" altLang="zh-TW" sz="2400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400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 w</a:t>
            </a:r>
            <a:r>
              <a:rPr lang="en-US" altLang="zh-TW" sz="2400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400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6406004" y="3539977"/>
            <a:ext cx="4421227" cy="2236073"/>
            <a:chOff x="6305107" y="3505508"/>
            <a:chExt cx="4421227" cy="2236073"/>
          </a:xfrm>
        </p:grpSpPr>
        <p:sp>
          <p:nvSpPr>
            <p:cNvPr id="31" name="矩形 30"/>
            <p:cNvSpPr/>
            <p:nvPr/>
          </p:nvSpPr>
          <p:spPr>
            <a:xfrm>
              <a:off x="6305107" y="3505508"/>
              <a:ext cx="4391246" cy="22360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0" name="Picture 2" descr="http://abhay.harpale.net/blog/wp-content/uploads/perceptron-pictur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812" y="3565850"/>
              <a:ext cx="3959241" cy="2094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矩形 51"/>
            <p:cNvSpPr/>
            <p:nvPr/>
          </p:nvSpPr>
          <p:spPr>
            <a:xfrm>
              <a:off x="10243510" y="4511198"/>
              <a:ext cx="48282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1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h(x) </a:t>
              </a:r>
              <a:endParaRPr lang="zh-TW" altLang="en-US" sz="11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156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45</a:t>
            </a:fld>
            <a:endParaRPr lang="en-US" dirty="0">
              <a:ea typeface="Segoe UI" panose="020B0502040204020203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49513" y="574287"/>
            <a:ext cx="71900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Perceptron Linear Algorithm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207" y="4815784"/>
            <a:ext cx="3783853" cy="1054791"/>
          </a:xfrm>
          <a:prstGeom prst="rect">
            <a:avLst/>
          </a:prstGeom>
        </p:spPr>
      </p:pic>
      <p:grpSp>
        <p:nvGrpSpPr>
          <p:cNvPr id="29" name="群組 28"/>
          <p:cNvGrpSpPr/>
          <p:nvPr/>
        </p:nvGrpSpPr>
        <p:grpSpPr>
          <a:xfrm>
            <a:off x="6482207" y="1845215"/>
            <a:ext cx="3783855" cy="2970570"/>
            <a:chOff x="5143794" y="1606357"/>
            <a:chExt cx="2152651" cy="1671523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3794" y="1606357"/>
              <a:ext cx="2152650" cy="739164"/>
            </a:xfrm>
            <a:prstGeom prst="rect">
              <a:avLst/>
            </a:prstGeom>
          </p:spPr>
        </p:pic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43795" y="2345522"/>
              <a:ext cx="2152650" cy="932358"/>
            </a:xfrm>
            <a:prstGeom prst="rect">
              <a:avLst/>
            </a:prstGeom>
          </p:spPr>
        </p:pic>
      </p:grpSp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0881" y="1813216"/>
            <a:ext cx="4224259" cy="3359049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2162540" y="5343179"/>
            <a:ext cx="34259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h(x) = w</a:t>
            </a:r>
            <a:r>
              <a:rPr lang="en-US" altLang="zh-TW" sz="24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 w</a:t>
            </a:r>
            <a:r>
              <a:rPr lang="en-US" altLang="zh-TW" sz="24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4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 w</a:t>
            </a:r>
            <a:r>
              <a:rPr lang="en-US" altLang="zh-TW" sz="24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4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9276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46</a:t>
            </a:fld>
            <a:endParaRPr lang="en-US" dirty="0">
              <a:ea typeface="Segoe UI" panose="020B0502040204020203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49513" y="574287"/>
            <a:ext cx="71900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Perceptron Linear Algorithm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b="22257"/>
          <a:stretch/>
        </p:blipFill>
        <p:spPr>
          <a:xfrm>
            <a:off x="2794313" y="3656500"/>
            <a:ext cx="5734050" cy="1355115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8654966" y="3656500"/>
            <a:ext cx="216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[Case 1]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 = 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錯分成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 = -1</a:t>
            </a: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704" y="1933059"/>
            <a:ext cx="2753659" cy="76761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/>
          <a:srcRect b="20330"/>
          <a:stretch/>
        </p:blipFill>
        <p:spPr>
          <a:xfrm>
            <a:off x="2794313" y="5134708"/>
            <a:ext cx="5734050" cy="1274884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8648043" y="5110775"/>
            <a:ext cx="216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[Case 2]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 = -1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錯分成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 = 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868910" y="5374759"/>
            <a:ext cx="1777859" cy="684728"/>
            <a:chOff x="7525341" y="2593152"/>
            <a:chExt cx="1777859" cy="684728"/>
          </a:xfrm>
        </p:grpSpPr>
        <p:sp>
          <p:nvSpPr>
            <p:cNvPr id="6" name="矩形 5"/>
            <p:cNvSpPr/>
            <p:nvPr/>
          </p:nvSpPr>
          <p:spPr>
            <a:xfrm>
              <a:off x="7525341" y="2908548"/>
              <a:ext cx="17778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</a:t>
              </a:r>
              <a:r>
                <a:rPr lang="en-US" altLang="zh-TW" baseline="-25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t+1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= </a:t>
              </a:r>
              <a:r>
                <a:rPr lang="en-US" altLang="zh-TW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</a:t>
              </a:r>
              <a:r>
                <a:rPr lang="en-US" altLang="zh-TW" baseline="-250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+ </a:t>
              </a:r>
              <a:r>
                <a:rPr lang="en-US" altLang="zh-TW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y</a:t>
              </a:r>
              <a:r>
                <a:rPr lang="en-US" altLang="zh-TW" baseline="-250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</a:t>
              </a:r>
              <a:r>
                <a:rPr lang="en-US" altLang="zh-TW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en-US" altLang="zh-TW" baseline="-250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</a:t>
              </a:r>
              <a:endParaRPr lang="zh-TW" altLang="en-US" baseline="-25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8282663" y="259315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>
                  <a:solidFill>
                    <a:srgbClr val="FFFF00"/>
                  </a:solidFill>
                </a:rPr>
                <a:t>+</a:t>
              </a:r>
              <a:endParaRPr lang="zh-TW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7678987" y="2600901"/>
              <a:ext cx="263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>
                  <a:solidFill>
                    <a:srgbClr val="FFFF00"/>
                  </a:solidFill>
                </a:rPr>
                <a:t>-</a:t>
              </a:r>
              <a:endParaRPr lang="zh-TW" altLang="en-US" sz="20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868911" y="3877507"/>
            <a:ext cx="1777859" cy="684728"/>
            <a:chOff x="8654966" y="4211615"/>
            <a:chExt cx="1777859" cy="684728"/>
          </a:xfrm>
        </p:grpSpPr>
        <p:sp>
          <p:nvSpPr>
            <p:cNvPr id="24" name="矩形 23"/>
            <p:cNvSpPr/>
            <p:nvPr/>
          </p:nvSpPr>
          <p:spPr>
            <a:xfrm>
              <a:off x="8654966" y="4527011"/>
              <a:ext cx="17778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</a:t>
              </a:r>
              <a:r>
                <a:rPr lang="en-US" altLang="zh-TW" baseline="-25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t+1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= </a:t>
              </a:r>
              <a:r>
                <a:rPr lang="en-US" altLang="zh-TW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</a:t>
              </a:r>
              <a:r>
                <a:rPr lang="en-US" altLang="zh-TW" baseline="-250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+ </a:t>
              </a:r>
              <a:r>
                <a:rPr lang="en-US" altLang="zh-TW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y</a:t>
              </a:r>
              <a:r>
                <a:rPr lang="en-US" altLang="zh-TW" baseline="-250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</a:t>
              </a:r>
              <a:r>
                <a:rPr lang="en-US" altLang="zh-TW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en-US" altLang="zh-TW" baseline="-250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</a:t>
              </a:r>
              <a:endParaRPr lang="zh-TW" altLang="en-US" baseline="-25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9412288" y="4211615"/>
              <a:ext cx="263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FFFF00"/>
                  </a:solidFill>
                </a:rPr>
                <a:t>-</a:t>
              </a:r>
              <a:endParaRPr lang="zh-TW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8808612" y="421936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FFFF00"/>
                  </a:solidFill>
                </a:rPr>
                <a:t>+</a:t>
              </a:r>
              <a:endParaRPr lang="zh-TW" altLang="en-US" sz="2000" b="1" dirty="0">
                <a:solidFill>
                  <a:srgbClr val="FFFF00"/>
                </a:solidFill>
              </a:endParaRPr>
            </a:p>
          </p:txBody>
        </p:sp>
      </p:grpSp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5601" y="1293385"/>
            <a:ext cx="2827743" cy="2248566"/>
          </a:xfrm>
          <a:prstGeom prst="rect">
            <a:avLst/>
          </a:prstGeom>
        </p:spPr>
      </p:pic>
      <p:sp>
        <p:nvSpPr>
          <p:cNvPr id="30" name="橢圓 29"/>
          <p:cNvSpPr/>
          <p:nvPr/>
        </p:nvSpPr>
        <p:spPr>
          <a:xfrm>
            <a:off x="3824655" y="5774869"/>
            <a:ext cx="103702" cy="10808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4056187" y="4212772"/>
            <a:ext cx="103702" cy="10808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形圖說文字 32"/>
          <p:cNvSpPr/>
          <p:nvPr/>
        </p:nvSpPr>
        <p:spPr>
          <a:xfrm>
            <a:off x="3403439" y="3464676"/>
            <a:ext cx="2576146" cy="621620"/>
          </a:xfrm>
          <a:prstGeom prst="wedgeEllipseCallout">
            <a:avLst>
              <a:gd name="adj1" fmla="val -22198"/>
              <a:gd name="adj2" fmla="val 7037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ㄨㄨ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橢圓形圖說文字 33"/>
          <p:cNvSpPr/>
          <p:nvPr/>
        </p:nvSpPr>
        <p:spPr>
          <a:xfrm>
            <a:off x="2115366" y="6097639"/>
            <a:ext cx="2576146" cy="621620"/>
          </a:xfrm>
          <a:prstGeom prst="wedgeEllipseCallout">
            <a:avLst>
              <a:gd name="adj1" fmla="val 17393"/>
              <a:gd name="adj2" fmla="val -8520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ㄨㄨ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833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47</a:t>
            </a:fld>
            <a:endParaRPr lang="en-US" dirty="0">
              <a:ea typeface="Segoe UI" panose="020B0502040204020203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49513" y="574287"/>
            <a:ext cx="71900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Perceptron Linear Algorithm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b="22257"/>
          <a:stretch/>
        </p:blipFill>
        <p:spPr>
          <a:xfrm>
            <a:off x="2794313" y="3656500"/>
            <a:ext cx="5734050" cy="1355115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8654966" y="3656500"/>
            <a:ext cx="216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[Case 1]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 = 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錯分成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 = -1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b="20330"/>
          <a:stretch/>
        </p:blipFill>
        <p:spPr>
          <a:xfrm>
            <a:off x="2794313" y="5134708"/>
            <a:ext cx="5734050" cy="1274884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8648043" y="5110775"/>
            <a:ext cx="216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[Case 2]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 = -1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錯分成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 = 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868910" y="5374759"/>
            <a:ext cx="1777859" cy="684728"/>
            <a:chOff x="7525341" y="2593152"/>
            <a:chExt cx="1777859" cy="684728"/>
          </a:xfrm>
        </p:grpSpPr>
        <p:sp>
          <p:nvSpPr>
            <p:cNvPr id="6" name="矩形 5"/>
            <p:cNvSpPr/>
            <p:nvPr/>
          </p:nvSpPr>
          <p:spPr>
            <a:xfrm>
              <a:off x="7525341" y="2908548"/>
              <a:ext cx="17778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</a:t>
              </a:r>
              <a:r>
                <a:rPr lang="en-US" altLang="zh-TW" baseline="-25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t+1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= </a:t>
              </a:r>
              <a:r>
                <a:rPr lang="en-US" altLang="zh-TW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</a:t>
              </a:r>
              <a:r>
                <a:rPr lang="en-US" altLang="zh-TW" baseline="-250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+ </a:t>
              </a:r>
              <a:r>
                <a:rPr lang="en-US" altLang="zh-TW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y</a:t>
              </a:r>
              <a:r>
                <a:rPr lang="en-US" altLang="zh-TW" baseline="-250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</a:t>
              </a:r>
              <a:r>
                <a:rPr lang="en-US" altLang="zh-TW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en-US" altLang="zh-TW" baseline="-250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</a:t>
              </a:r>
              <a:endParaRPr lang="zh-TW" altLang="en-US" baseline="-25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8282663" y="259315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>
                  <a:solidFill>
                    <a:srgbClr val="FFFF00"/>
                  </a:solidFill>
                </a:rPr>
                <a:t>+</a:t>
              </a:r>
              <a:endParaRPr lang="zh-TW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8842097" y="2608275"/>
              <a:ext cx="263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>
                  <a:solidFill>
                    <a:srgbClr val="FFFF00"/>
                  </a:solidFill>
                </a:rPr>
                <a:t>-</a:t>
              </a:r>
              <a:endParaRPr lang="zh-TW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7678987" y="2600901"/>
              <a:ext cx="263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>
                  <a:solidFill>
                    <a:srgbClr val="FFFF00"/>
                  </a:solidFill>
                </a:rPr>
                <a:t>-</a:t>
              </a:r>
              <a:endParaRPr lang="zh-TW" altLang="en-US" sz="20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868911" y="3877507"/>
            <a:ext cx="1777859" cy="684728"/>
            <a:chOff x="8654966" y="4211615"/>
            <a:chExt cx="1777859" cy="684728"/>
          </a:xfrm>
        </p:grpSpPr>
        <p:sp>
          <p:nvSpPr>
            <p:cNvPr id="24" name="矩形 23"/>
            <p:cNvSpPr/>
            <p:nvPr/>
          </p:nvSpPr>
          <p:spPr>
            <a:xfrm>
              <a:off x="8654966" y="4527011"/>
              <a:ext cx="17778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</a:t>
              </a:r>
              <a:r>
                <a:rPr lang="en-US" altLang="zh-TW" baseline="-25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t+1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= </a:t>
              </a:r>
              <a:r>
                <a:rPr lang="en-US" altLang="zh-TW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</a:t>
              </a:r>
              <a:r>
                <a:rPr lang="en-US" altLang="zh-TW" baseline="-250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+ </a:t>
              </a:r>
              <a:r>
                <a:rPr lang="en-US" altLang="zh-TW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y</a:t>
              </a:r>
              <a:r>
                <a:rPr lang="en-US" altLang="zh-TW" baseline="-250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</a:t>
              </a:r>
              <a:r>
                <a:rPr lang="en-US" altLang="zh-TW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en-US" altLang="zh-TW" baseline="-250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</a:t>
              </a:r>
              <a:endParaRPr lang="zh-TW" altLang="en-US" baseline="-25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9412288" y="4211615"/>
              <a:ext cx="263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FFFF00"/>
                  </a:solidFill>
                </a:rPr>
                <a:t>-</a:t>
              </a:r>
              <a:endParaRPr lang="zh-TW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9971722" y="422673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FFFF00"/>
                  </a:solidFill>
                </a:rPr>
                <a:t>+</a:t>
              </a:r>
              <a:endParaRPr lang="zh-TW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8808612" y="421936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FFFF00"/>
                  </a:solidFill>
                </a:rPr>
                <a:t>+</a:t>
              </a:r>
              <a:endParaRPr lang="zh-TW" altLang="en-US" sz="20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30" name="橢圓 29"/>
          <p:cNvSpPr/>
          <p:nvPr/>
        </p:nvSpPr>
        <p:spPr>
          <a:xfrm>
            <a:off x="7359165" y="5792453"/>
            <a:ext cx="103702" cy="10808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599481" y="4247940"/>
            <a:ext cx="103702" cy="10808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形圖說文字 32"/>
          <p:cNvSpPr/>
          <p:nvPr/>
        </p:nvSpPr>
        <p:spPr>
          <a:xfrm>
            <a:off x="5531177" y="3299912"/>
            <a:ext cx="2576146" cy="621620"/>
          </a:xfrm>
          <a:prstGeom prst="wedgeEllipseCallout">
            <a:avLst>
              <a:gd name="adj1" fmla="val 32409"/>
              <a:gd name="adj2" fmla="val 10432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ya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正名為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啦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橢圓形圖說文字 33"/>
          <p:cNvSpPr/>
          <p:nvPr/>
        </p:nvSpPr>
        <p:spPr>
          <a:xfrm>
            <a:off x="4886721" y="4855380"/>
            <a:ext cx="2576146" cy="621620"/>
          </a:xfrm>
          <a:prstGeom prst="wedgeEllipseCallout">
            <a:avLst>
              <a:gd name="adj1" fmla="val 46404"/>
              <a:gd name="adj2" fmla="val 9442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ya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正名為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啦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4704" y="1933059"/>
            <a:ext cx="2753659" cy="767613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5601" y="1293385"/>
            <a:ext cx="2827743" cy="224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2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48</a:t>
            </a:fld>
            <a:endParaRPr lang="en-US" dirty="0">
              <a:ea typeface="Segoe UI" panose="020B0502040204020203" pitchFamily="34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959713" y="1193328"/>
            <a:ext cx="4511176" cy="4353801"/>
            <a:chOff x="5878548" y="303924"/>
            <a:chExt cx="3662982" cy="3271075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3"/>
            <a:stretch/>
          </p:blipFill>
          <p:spPr bwMode="auto">
            <a:xfrm>
              <a:off x="5878548" y="878089"/>
              <a:ext cx="3662982" cy="2696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8548" y="303924"/>
              <a:ext cx="3662982" cy="573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7197" y="1193328"/>
            <a:ext cx="4879277" cy="352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7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49</a:t>
            </a:fld>
            <a:endParaRPr lang="en-US" dirty="0">
              <a:ea typeface="Segoe UI" panose="020B0502040204020203" pitchFamily="34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49" y="1769845"/>
            <a:ext cx="8614343" cy="4020614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2421734" y="605362"/>
            <a:ext cx="7627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Multi-Layer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Perceptron (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MLP) 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928149" y="6047001"/>
            <a:ext cx="6172849" cy="400110"/>
            <a:chOff x="1853718" y="6247056"/>
            <a:chExt cx="6172849" cy="40011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8737" y="6247056"/>
              <a:ext cx="4887830" cy="400110"/>
            </a:xfrm>
            <a:prstGeom prst="rect">
              <a:avLst/>
            </a:prstGeom>
          </p:spPr>
        </p:pic>
        <p:sp>
          <p:nvSpPr>
            <p:cNvPr id="3" name="文字方塊 2"/>
            <p:cNvSpPr txBox="1"/>
            <p:nvPr/>
          </p:nvSpPr>
          <p:spPr>
            <a:xfrm>
              <a:off x="1853718" y="6247056"/>
              <a:ext cx="1329210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sz="20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*線性組合</a:t>
              </a:r>
              <a:endPara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378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5</a:t>
            </a:fld>
            <a:endParaRPr lang="en-US" dirty="0">
              <a:ea typeface="Segoe UI" panose="020B0502040204020203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82952" y="1819784"/>
            <a:ext cx="5309178" cy="1629209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200" hangingPunct="0"/>
            <a:endParaRPr lang="zh-TW" altLang="en-US" sz="240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44634" y="1840910"/>
            <a:ext cx="5053327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584200" hangingPunct="0"/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D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  <a:sym typeface="Helvetica Light"/>
              </a:rPr>
              <a:t>ear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  <a:sym typeface="Helvetica Light"/>
              </a:rPr>
              <a:t>小明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  <a:sym typeface="Helvetica Light"/>
              </a:rPr>
              <a:t>,</a:t>
            </a:r>
          </a:p>
          <a:p>
            <a:pPr defTabSz="584200" hangingPunct="0"/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  <a:sym typeface="Helvetica Light"/>
              </a:rPr>
              <a:t>這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  <a:sym typeface="Helvetica Light"/>
              </a:rPr>
              <a:t>是目前公司的最新技術，利用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 apples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  <a:sym typeface="Helvetica Light"/>
              </a:rPr>
              <a:t> 和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pens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  <a:sym typeface="Helvetica Light"/>
              </a:rPr>
              <a:t>的特性可以讓產能最佳化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  <a:sym typeface="Helvetica Light"/>
              </a:rPr>
              <a:t>…………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  <a:sym typeface="Helvetica Light"/>
            </a:endParaRPr>
          </a:p>
        </p:txBody>
      </p:sp>
      <p:sp>
        <p:nvSpPr>
          <p:cNvPr id="11" name="向下箭號 10"/>
          <p:cNvSpPr/>
          <p:nvPr/>
        </p:nvSpPr>
        <p:spPr>
          <a:xfrm>
            <a:off x="5812054" y="3844811"/>
            <a:ext cx="561840" cy="608846"/>
          </a:xfrm>
          <a:prstGeom prst="downArrow">
            <a:avLst/>
          </a:prstGeom>
          <a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200" hangingPunct="0"/>
            <a:endParaRPr lang="zh-TW" altLang="en-US" sz="2400">
              <a:solidFill>
                <a:srgbClr val="FFFFFF"/>
              </a:solidFill>
              <a:sym typeface="Helvetica Light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3246596" y="4788764"/>
            <a:ext cx="5692756" cy="1230150"/>
            <a:chOff x="2845835" y="7034510"/>
            <a:chExt cx="6547222" cy="1436009"/>
          </a:xfrm>
        </p:grpSpPr>
        <p:sp>
          <p:nvSpPr>
            <p:cNvPr id="13" name="矩形 12"/>
            <p:cNvSpPr/>
            <p:nvPr/>
          </p:nvSpPr>
          <p:spPr>
            <a:xfrm>
              <a:off x="2845835" y="7034510"/>
              <a:ext cx="6547222" cy="1428887"/>
            </a:xfrm>
            <a:prstGeom prst="rect">
              <a:avLst/>
            </a:prstGeom>
            <a:blipFill rotWithShape="1"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584200" hangingPunct="0"/>
              <a:endParaRPr lang="zh-TW" altLang="en-US" sz="2400">
                <a:solidFill>
                  <a:srgbClr val="FFFFFF"/>
                </a:solidFill>
                <a:sym typeface="Helvetica Light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021359" y="7057346"/>
              <a:ext cx="6125402" cy="14131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584200" hangingPunct="0"/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</a:rPr>
                <a:t>D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ear,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小明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這是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目前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公司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的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最新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技術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利用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</a:rPr>
                <a:t>, apples,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和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</a:rPr>
                <a:t>pens,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的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特性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可以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讓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產能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最佳化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…………</a:t>
              </a:r>
              <a:endPara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  <a:sym typeface="Helvetica Light"/>
              </a:endParaRPr>
            </a:p>
          </p:txBody>
        </p:sp>
      </p:grpSp>
      <p:sp>
        <p:nvSpPr>
          <p:cNvPr id="15" name="圓角矩形圖說文字 14"/>
          <p:cNvSpPr/>
          <p:nvPr/>
        </p:nvSpPr>
        <p:spPr>
          <a:xfrm>
            <a:off x="5619710" y="1318783"/>
            <a:ext cx="3938458" cy="522129"/>
          </a:xfrm>
          <a:prstGeom prst="wedgeRoundRectCallout">
            <a:avLst>
              <a:gd name="adj1" fmla="val -37525"/>
              <a:gd name="adj2" fmla="val 114164"/>
              <a:gd name="adj3" fmla="val 16667"/>
            </a:avLst>
          </a:prstGeom>
          <a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根據字詞結構將一句話斷字</a:t>
            </a:r>
          </a:p>
        </p:txBody>
      </p:sp>
    </p:spTree>
    <p:extLst>
      <p:ext uri="{BB962C8B-B14F-4D97-AF65-F5344CB8AC3E}">
        <p14:creationId xmlns:p14="http://schemas.microsoft.com/office/powerpoint/2010/main" val="100886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50</a:t>
            </a:fld>
            <a:endParaRPr lang="en-US" dirty="0">
              <a:ea typeface="Segoe UI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421734" y="605362"/>
            <a:ext cx="7627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梯度消失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542" y="1736280"/>
            <a:ext cx="5903926" cy="440826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394016" y="6248400"/>
            <a:ext cx="968260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*現實世界的資料多為非線性，因此激活函數通常也是使用非線性函數</a:t>
            </a:r>
            <a:r>
              <a:rPr lang="en-US" altLang="zh-TW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非凸函數</a:t>
            </a:r>
            <a:r>
              <a:rPr lang="en-US" altLang="zh-TW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傳遞</a:t>
            </a:r>
            <a:endParaRPr lang="zh-TW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397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51</a:t>
            </a:fld>
            <a:endParaRPr lang="en-US" dirty="0">
              <a:ea typeface="Segoe UI" panose="020B0502040204020203" pitchFamily="34" charset="0"/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3369676" y="397057"/>
            <a:ext cx="5696262" cy="5871905"/>
            <a:chOff x="2584367" y="397057"/>
            <a:chExt cx="5696262" cy="5871905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4368" y="3638656"/>
              <a:ext cx="5696261" cy="2630306"/>
            </a:xfrm>
            <a:prstGeom prst="rect">
              <a:avLst/>
            </a:prstGeom>
          </p:spPr>
        </p:pic>
        <p:cxnSp>
          <p:nvCxnSpPr>
            <p:cNvPr id="10" name="直線接點 9"/>
            <p:cNvCxnSpPr/>
            <p:nvPr/>
          </p:nvCxnSpPr>
          <p:spPr>
            <a:xfrm flipV="1">
              <a:off x="4175690" y="4345184"/>
              <a:ext cx="1007125" cy="3745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 flipV="1">
              <a:off x="4175690" y="4345184"/>
              <a:ext cx="1007125" cy="93682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 flipV="1">
              <a:off x="4175690" y="4345184"/>
              <a:ext cx="1007125" cy="150697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4367" y="397057"/>
              <a:ext cx="5696262" cy="28829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6" name="直線接點 25"/>
            <p:cNvCxnSpPr/>
            <p:nvPr/>
          </p:nvCxnSpPr>
          <p:spPr>
            <a:xfrm>
              <a:off x="5519936" y="4365104"/>
              <a:ext cx="971104" cy="3546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6877193" y="4719711"/>
              <a:ext cx="48555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字方塊 37"/>
          <p:cNvSpPr txBox="1"/>
          <p:nvPr/>
        </p:nvSpPr>
        <p:spPr>
          <a:xfrm>
            <a:off x="1990165" y="1484571"/>
            <a:ext cx="1226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PLA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990164" y="4459651"/>
            <a:ext cx="1379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MLP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710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52</a:t>
            </a:fld>
            <a:endParaRPr lang="en-US" dirty="0">
              <a:ea typeface="Segoe UI" panose="020B0502040204020203" pitchFamily="34" charset="0"/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2290286" y="3301653"/>
            <a:ext cx="6688725" cy="3049584"/>
            <a:chOff x="607720" y="1850274"/>
            <a:chExt cx="7605607" cy="3324238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720" y="1850274"/>
              <a:ext cx="7605607" cy="3324238"/>
            </a:xfrm>
            <a:prstGeom prst="rect">
              <a:avLst/>
            </a:prstGeom>
          </p:spPr>
        </p:pic>
        <p:cxnSp>
          <p:nvCxnSpPr>
            <p:cNvPr id="10" name="直線接點 9"/>
            <p:cNvCxnSpPr/>
            <p:nvPr/>
          </p:nvCxnSpPr>
          <p:spPr>
            <a:xfrm flipV="1">
              <a:off x="2732442" y="2743200"/>
              <a:ext cx="1344706" cy="4733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>
              <a:off x="2732442" y="3216536"/>
              <a:ext cx="1344706" cy="21515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2732442" y="3216536"/>
              <a:ext cx="1344706" cy="93591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>
              <a:off x="2732442" y="3216536"/>
              <a:ext cx="1344706" cy="16244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286" y="204395"/>
            <a:ext cx="5313141" cy="285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290287" y="462579"/>
            <a:ext cx="4745214" cy="29045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/>
          <p:cNvSpPr/>
          <p:nvPr/>
        </p:nvSpPr>
        <p:spPr>
          <a:xfrm>
            <a:off x="3797449" y="4337918"/>
            <a:ext cx="361416" cy="41449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18310" y="3968586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cat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65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53</a:t>
            </a:fld>
            <a:endParaRPr lang="en-US" dirty="0">
              <a:ea typeface="Segoe UI" panose="020B0502040204020203" pitchFamily="34" charset="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1884365" y="850948"/>
            <a:ext cx="8109491" cy="5291661"/>
            <a:chOff x="1809059" y="1722346"/>
            <a:chExt cx="7669007" cy="47900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9059" y="1722346"/>
              <a:ext cx="7669007" cy="4790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文字方塊 5"/>
            <p:cNvSpPr txBox="1"/>
            <p:nvPr/>
          </p:nvSpPr>
          <p:spPr>
            <a:xfrm>
              <a:off x="3758152" y="3065379"/>
              <a:ext cx="932182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</a:p>
            <a:p>
              <a:pPr algn="ctr"/>
              <a:r>
                <a:rPr lang="en-US" altLang="zh-TW" sz="16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</a:p>
            <a:p>
              <a:pPr algn="ctr"/>
              <a:r>
                <a:rPr lang="en-US" altLang="zh-TW" sz="16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endPara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6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300</a:t>
              </a:r>
              <a:r>
                <a:rPr lang="zh-TW" altLang="en-US" sz="16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個 </a:t>
              </a:r>
              <a:r>
                <a:rPr lang="en-US" altLang="zh-TW" sz="16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weights</a:t>
              </a:r>
            </a:p>
            <a:p>
              <a:pPr algn="ctr"/>
              <a:r>
                <a:rPr lang="en-US" altLang="zh-TW" sz="16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</a:p>
            <a:p>
              <a:pPr algn="ctr"/>
              <a:r>
                <a:rPr lang="en-US" altLang="zh-TW" sz="16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</a:p>
            <a:p>
              <a:pPr algn="ctr"/>
              <a:r>
                <a:rPr lang="en-US" altLang="zh-TW" sz="16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endPara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765638" y="5680038"/>
              <a:ext cx="710004" cy="2474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09537" y="5402131"/>
              <a:ext cx="710004" cy="369346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662568" y="6175349"/>
              <a:ext cx="710004" cy="27924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512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57400" y="100584"/>
            <a:ext cx="7662672" cy="6647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54</a:t>
            </a:fld>
            <a:endParaRPr lang="en-US" dirty="0">
              <a:ea typeface="Segoe UI" panose="020B0502040204020203" pitchFamily="34" charset="0"/>
            </a:endParaRPr>
          </a:p>
        </p:txBody>
      </p:sp>
      <p:pic>
        <p:nvPicPr>
          <p:cNvPr id="1026" name="Picture 2" descr="https://2.bp.blogspot.com/-OMGrmPFyqcg/WQDKDonzz5I/AAAAAAAABt8/fSLm6vog8oATO6isoK4ZqsDWOoqt0jeNQCLcB/s1600/down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906" y="71632"/>
            <a:ext cx="6950888" cy="669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47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85800" y="2373923"/>
            <a:ext cx="10436469" cy="2403458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ord2Vec</a:t>
            </a:r>
            <a:r>
              <a:rPr lang="en-US" altLang="zh-TW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E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xercise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313111" y="5637781"/>
            <a:ext cx="54168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張家瑋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博士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國立臺中科技大學</a:t>
            </a:r>
            <a:r>
              <a:rPr lang="zh-TW" alt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資訊工程系</a:t>
            </a:r>
            <a:r>
              <a:rPr lang="zh-TW" altLang="en-US" sz="240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助理教授</a:t>
            </a:r>
            <a:endParaRPr lang="en-US" altLang="zh-TW" sz="2400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966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Install Packages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3327991" y="2142067"/>
            <a:ext cx="7489235" cy="1428447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ip install genism</a:t>
            </a:r>
          </a:p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 install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jieba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 install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hanziconv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7CA6-3F4D-49F8-9F16-D0BEAF451751}" type="slidenum">
              <a:rPr lang="zh-TW" altLang="en-US" smtClean="0"/>
              <a:t>56</a:t>
            </a:fld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3028497" y="6063734"/>
            <a:ext cx="6407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Word2Vec: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://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github.com/Alex-CHUN-YU/Word2vec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41453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913321" y="3162792"/>
            <a:ext cx="6522379" cy="1428447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wiki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xml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轉換成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txt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(wiki_xml2txt.ipynb)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將簡體轉繁體，並且斷詞去除廢字 </a:t>
            </a:r>
            <a:r>
              <a:rPr lang="en-US" altLang="zh-TW" sz="2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err="1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segmentation.ipynb</a:t>
            </a:r>
            <a:r>
              <a:rPr lang="en-US" altLang="zh-TW" sz="2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400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Word2Vec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                                </a:t>
            </a:r>
            <a:r>
              <a:rPr lang="en-US" altLang="zh-TW" sz="2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err="1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train.ipynb</a:t>
            </a:r>
            <a:r>
              <a:rPr lang="en-US" altLang="zh-TW" sz="2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400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                         </a:t>
            </a:r>
            <a:r>
              <a:rPr lang="en-US" altLang="zh-TW" sz="2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err="1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WordVec_LoadPretrainModel.ipynb</a:t>
            </a:r>
            <a:r>
              <a:rPr lang="en-US" altLang="zh-TW" sz="2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7CA6-3F4D-49F8-9F16-D0BEAF451751}" type="slidenum">
              <a:rPr lang="zh-TW" altLang="en-US" smtClean="0"/>
              <a:t>57</a:t>
            </a:fld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3028497" y="6063734"/>
            <a:ext cx="6407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Word2Vec: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://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github.com/Alex-CHUN-YU/Word2vec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18371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7CA6-3F4D-49F8-9F16-D0BEAF451751}" type="slidenum">
              <a:rPr lang="zh-TW" altLang="en-US" smtClean="0"/>
              <a:t>58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655" y="1831534"/>
            <a:ext cx="4662488" cy="451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449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 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gensim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C:\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Users\user\AppData\Local\Programs\Python\Python36\Lib\site-packages\gensim\models\ </a:t>
            </a:r>
            <a:r>
              <a:rPr lang="en-US" altLang="zh-TW" sz="18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keyedvectors.py</a:t>
            </a:r>
            <a:endParaRPr lang="zh-TW" altLang="en-US" sz="18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7CA6-3F4D-49F8-9F16-D0BEAF451751}" type="slidenum">
              <a:rPr lang="zh-TW" altLang="en-US" smtClean="0"/>
              <a:t>59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498" y="1050497"/>
            <a:ext cx="5868145" cy="478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4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Removing Stop Words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Remove the word which is meaningless.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Usually do after segment.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Remove stop words in Chinese</a:t>
            </a: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 of stop words: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了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且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今天的空氣品質不好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[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今天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空氣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品質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不好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]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Remove stop words in English</a:t>
            </a: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 of stop words: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is, the, an, and, a</a:t>
            </a: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 Today‘s air quality is not good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[Today's, air, quality, not, good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]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6</a:t>
            </a:fld>
            <a:endParaRPr lang="en-US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91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 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gensim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7CA6-3F4D-49F8-9F16-D0BEAF451751}" type="slidenum">
              <a:rPr lang="zh-TW" altLang="en-US" smtClean="0"/>
              <a:t>60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61" y="2231288"/>
            <a:ext cx="10249215" cy="256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92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 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gensim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7CA6-3F4D-49F8-9F16-D0BEAF451751}" type="slidenum">
              <a:rPr lang="zh-TW" altLang="en-US" smtClean="0"/>
              <a:t>61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357" y="1874491"/>
            <a:ext cx="7540702" cy="458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814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81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7</a:t>
            </a:fld>
            <a:endParaRPr lang="en-US" dirty="0">
              <a:ea typeface="Segoe UI" panose="020B0502040204020203" pitchFamily="34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3256428" y="4453446"/>
            <a:ext cx="6547222" cy="1011611"/>
            <a:chOff x="3194655" y="7407271"/>
            <a:chExt cx="6547222" cy="1011611"/>
          </a:xfrm>
        </p:grpSpPr>
        <p:sp>
          <p:nvSpPr>
            <p:cNvPr id="6" name="矩形 5"/>
            <p:cNvSpPr/>
            <p:nvPr/>
          </p:nvSpPr>
          <p:spPr>
            <a:xfrm>
              <a:off x="3194655" y="7407271"/>
              <a:ext cx="6547222" cy="1011611"/>
            </a:xfrm>
            <a:prstGeom prst="rect">
              <a:avLst/>
            </a:prstGeom>
            <a:blipFill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584200" hangingPunct="0"/>
              <a:endParaRPr lang="zh-TW" altLang="en-US" sz="2400">
                <a:solidFill>
                  <a:srgbClr val="FFFFFF"/>
                </a:solidFill>
                <a:sym typeface="Helvetica Light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370179" y="7483981"/>
              <a:ext cx="6125402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584200" hangingPunct="0"/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小明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目前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最新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技術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利用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</a:rPr>
                <a:t>, apples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</a:rPr>
                <a:t>pens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特性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產能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最佳化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…………</a:t>
              </a:r>
              <a:endPara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  <a:sym typeface="Helvetica Light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3140858" y="958617"/>
            <a:ext cx="6547222" cy="1346454"/>
            <a:chOff x="3560943" y="7263295"/>
            <a:chExt cx="6547222" cy="1346454"/>
          </a:xfrm>
        </p:grpSpPr>
        <p:sp>
          <p:nvSpPr>
            <p:cNvPr id="9" name="矩形 8"/>
            <p:cNvSpPr/>
            <p:nvPr/>
          </p:nvSpPr>
          <p:spPr>
            <a:xfrm>
              <a:off x="3560943" y="7263295"/>
              <a:ext cx="6547222" cy="1346454"/>
            </a:xfrm>
            <a:prstGeom prst="rect">
              <a:avLst/>
            </a:prstGeom>
            <a:blipFill rotWithShape="1"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584200" hangingPunct="0"/>
              <a:endParaRPr lang="zh-TW" altLang="en-US" sz="2400">
                <a:solidFill>
                  <a:srgbClr val="FFFFFF"/>
                </a:solidFill>
                <a:sym typeface="Helvetica Light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3736467" y="7322762"/>
              <a:ext cx="6125402" cy="1210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584200" hangingPunct="0"/>
              <a:r>
                <a:rPr lang="en-US" altLang="zh-TW" sz="24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</a:rPr>
                <a:t>D</a:t>
              </a:r>
              <a:r>
                <a:rPr lang="en-US" altLang="zh-TW" sz="24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ear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小明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這是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目前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公司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的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最新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技術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利用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</a:rPr>
                <a:t>, apples, </a:t>
              </a:r>
              <a:r>
                <a:rPr lang="zh-TW" altLang="en-US" sz="24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和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</a:rPr>
                <a:t>pens, </a:t>
              </a:r>
              <a:r>
                <a:rPr lang="zh-TW" altLang="en-US" sz="24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的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特性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可以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讓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產能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最佳化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…………</a:t>
              </a:r>
              <a:endPara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  <a:sym typeface="Helvetica Light"/>
              </a:endParaRPr>
            </a:p>
          </p:txBody>
        </p:sp>
      </p:grpSp>
      <p:sp>
        <p:nvSpPr>
          <p:cNvPr id="11" name="圓角矩形圖說文字 10"/>
          <p:cNvSpPr/>
          <p:nvPr/>
        </p:nvSpPr>
        <p:spPr>
          <a:xfrm>
            <a:off x="7291423" y="2987362"/>
            <a:ext cx="2530533" cy="522129"/>
          </a:xfrm>
          <a:prstGeom prst="wedgeRoundRectCallout">
            <a:avLst>
              <a:gd name="adj1" fmla="val -54251"/>
              <a:gd name="adj2" fmla="val -23303"/>
              <a:gd name="adj3" fmla="val 16667"/>
            </a:avLst>
          </a:prstGeom>
          <a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移除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stop-word</a:t>
            </a:r>
          </a:p>
        </p:txBody>
      </p:sp>
      <p:sp>
        <p:nvSpPr>
          <p:cNvPr id="12" name="向下箭號 11"/>
          <p:cNvSpPr/>
          <p:nvPr/>
        </p:nvSpPr>
        <p:spPr>
          <a:xfrm>
            <a:off x="6109452" y="2946285"/>
            <a:ext cx="539262" cy="604282"/>
          </a:xfrm>
          <a:prstGeom prst="downArrow">
            <a:avLst/>
          </a:prstGeom>
          <a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200" hangingPunct="0"/>
            <a:endParaRPr lang="zh-TW" altLang="en-US" sz="2400">
              <a:solidFill>
                <a:srgbClr val="FFFFFF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0347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Stemming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Stemming is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 the word into its original type by removing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 endings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such as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-s , -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ed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and -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ing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 lvl="1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bikes” is replaced with “bike”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raining” is replaced with “rain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</a:p>
          <a:p>
            <a:pPr lvl="1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“tried” is replaced with “try”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8</a:t>
            </a:fld>
            <a:endParaRPr lang="en-US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88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9</a:t>
            </a:fld>
            <a:endParaRPr lang="en-US" dirty="0">
              <a:ea typeface="Segoe UI" panose="020B0502040204020203" pitchFamily="34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3056311" y="1126039"/>
            <a:ext cx="6547222" cy="1011611"/>
            <a:chOff x="3194655" y="7407271"/>
            <a:chExt cx="6547222" cy="1011611"/>
          </a:xfrm>
        </p:grpSpPr>
        <p:sp>
          <p:nvSpPr>
            <p:cNvPr id="6" name="矩形 5"/>
            <p:cNvSpPr/>
            <p:nvPr/>
          </p:nvSpPr>
          <p:spPr>
            <a:xfrm>
              <a:off x="3194655" y="7407271"/>
              <a:ext cx="6547222" cy="1011611"/>
            </a:xfrm>
            <a:prstGeom prst="rect">
              <a:avLst/>
            </a:prstGeom>
            <a:blipFill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584200" hangingPunct="0"/>
              <a:endParaRPr lang="zh-TW" altLang="en-US" sz="2400">
                <a:solidFill>
                  <a:srgbClr val="FFFFFF"/>
                </a:solidFill>
                <a:sym typeface="Helvetica Light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370179" y="7483981"/>
              <a:ext cx="6125402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584200" hangingPunct="0"/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小明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目前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最新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技術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利用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</a:rPr>
                <a:t>, </a:t>
              </a:r>
              <a:r>
                <a:rPr lang="en-US" altLang="zh-TW" sz="24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</a:rPr>
                <a:t>apples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en-US" altLang="zh-TW" sz="24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</a:rPr>
                <a:t>pens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特性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產能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最佳化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…………</a:t>
              </a:r>
              <a:endPara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  <a:sym typeface="Helvetica Light"/>
              </a:endParaRPr>
            </a:p>
          </p:txBody>
        </p:sp>
      </p:grpSp>
      <p:sp>
        <p:nvSpPr>
          <p:cNvPr id="8" name="圓角矩形圖說文字 7"/>
          <p:cNvSpPr/>
          <p:nvPr/>
        </p:nvSpPr>
        <p:spPr>
          <a:xfrm>
            <a:off x="7242262" y="2840625"/>
            <a:ext cx="2530533" cy="522129"/>
          </a:xfrm>
          <a:prstGeom prst="wedgeRoundRectCallout">
            <a:avLst>
              <a:gd name="adj1" fmla="val -54251"/>
              <a:gd name="adj2" fmla="val -23303"/>
              <a:gd name="adj3" fmla="val 16667"/>
            </a:avLst>
          </a:prstGeom>
          <a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stemming</a:t>
            </a:r>
          </a:p>
        </p:txBody>
      </p:sp>
      <p:sp>
        <p:nvSpPr>
          <p:cNvPr id="9" name="向下箭號 8"/>
          <p:cNvSpPr/>
          <p:nvPr/>
        </p:nvSpPr>
        <p:spPr>
          <a:xfrm>
            <a:off x="6060291" y="2799548"/>
            <a:ext cx="539262" cy="604282"/>
          </a:xfrm>
          <a:prstGeom prst="downArrow">
            <a:avLst/>
          </a:prstGeom>
          <a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200" hangingPunct="0"/>
            <a:endParaRPr lang="zh-TW" altLang="en-US" sz="2400">
              <a:solidFill>
                <a:srgbClr val="FFFFFF"/>
              </a:solidFill>
              <a:sym typeface="Helvetica Light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3056311" y="4130373"/>
            <a:ext cx="6547222" cy="1112772"/>
            <a:chOff x="3194655" y="7356690"/>
            <a:chExt cx="6547222" cy="1112772"/>
          </a:xfrm>
        </p:grpSpPr>
        <p:sp>
          <p:nvSpPr>
            <p:cNvPr id="11" name="矩形 10"/>
            <p:cNvSpPr/>
            <p:nvPr/>
          </p:nvSpPr>
          <p:spPr>
            <a:xfrm>
              <a:off x="3194655" y="7356690"/>
              <a:ext cx="6547222" cy="1112772"/>
            </a:xfrm>
            <a:prstGeom prst="rect">
              <a:avLst/>
            </a:prstGeom>
            <a:blipFill rotWithShape="1">
              <a:blip r:embed="rId2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584200" hangingPunct="0"/>
              <a:endParaRPr lang="zh-TW" altLang="en-US" sz="2400">
                <a:solidFill>
                  <a:srgbClr val="FFFFFF"/>
                </a:solidFill>
                <a:sym typeface="Helvetica Light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370179" y="7483981"/>
              <a:ext cx="6125402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584200" hangingPunct="0"/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小明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目前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最新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技術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利用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</a:rPr>
                <a:t>, </a:t>
              </a:r>
              <a:r>
                <a:rPr lang="en-US" altLang="zh-TW" sz="2400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</a:rPr>
                <a:t>apple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en-US" altLang="zh-TW" sz="2400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</a:rPr>
                <a:t>pen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特性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產能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最佳化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  <a:sym typeface="Helvetica Light"/>
                </a:rPr>
                <a:t>, …………</a:t>
              </a:r>
              <a:endPara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185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1688</TotalTime>
  <Words>3942</Words>
  <Application>Microsoft Office PowerPoint</Application>
  <PresentationFormat>寬螢幕</PresentationFormat>
  <Paragraphs>687</Paragraphs>
  <Slides>62</Slides>
  <Notes>30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73" baseType="lpstr">
      <vt:lpstr>Arial Unicode MS</vt:lpstr>
      <vt:lpstr>Helvetica Light</vt:lpstr>
      <vt:lpstr>宋体</vt:lpstr>
      <vt:lpstr>微軟正黑體</vt:lpstr>
      <vt:lpstr>新細明體</vt:lpstr>
      <vt:lpstr>Arial</vt:lpstr>
      <vt:lpstr>Calibri</vt:lpstr>
      <vt:lpstr>Calibri Light</vt:lpstr>
      <vt:lpstr>Segoe UI</vt:lpstr>
      <vt:lpstr>Wingdings</vt:lpstr>
      <vt:lpstr>天體</vt:lpstr>
      <vt:lpstr>PROJECTS of Natural language Processing</vt:lpstr>
      <vt:lpstr> Natural language processing</vt:lpstr>
      <vt:lpstr>Data Preparation</vt:lpstr>
      <vt:lpstr>Segmentation</vt:lpstr>
      <vt:lpstr>PowerPoint 簡報</vt:lpstr>
      <vt:lpstr>Removing Stop Words</vt:lpstr>
      <vt:lpstr>PowerPoint 簡報</vt:lpstr>
      <vt:lpstr>Stemming</vt:lpstr>
      <vt:lpstr>PowerPoint 簡報</vt:lpstr>
      <vt:lpstr>Representation</vt:lpstr>
      <vt:lpstr>自然語言理解</vt:lpstr>
      <vt:lpstr>SEMANTIC Similarity Measures</vt:lpstr>
      <vt:lpstr>PowerPoint 簡報</vt:lpstr>
      <vt:lpstr>Vector Representation</vt:lpstr>
      <vt:lpstr>TF-IDF</vt:lpstr>
      <vt:lpstr>TF-IDF</vt:lpstr>
      <vt:lpstr>PowerPoint 簡報</vt:lpstr>
      <vt:lpstr>PowerPoint 簡報</vt:lpstr>
      <vt:lpstr>PTT Opinion mining</vt:lpstr>
      <vt:lpstr>PTT introduction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Word2Vec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Word2Vec Exercise</vt:lpstr>
      <vt:lpstr>Install Packages</vt:lpstr>
      <vt:lpstr>步驟</vt:lpstr>
      <vt:lpstr>結果</vt:lpstr>
      <vt:lpstr>修改 gensim</vt:lpstr>
      <vt:lpstr>修改 gensim</vt:lpstr>
      <vt:lpstr>修改 gensim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System</dc:title>
  <dc:creator>家瑋 張</dc:creator>
  <cp:lastModifiedBy>家瑋 張</cp:lastModifiedBy>
  <cp:revision>472</cp:revision>
  <dcterms:created xsi:type="dcterms:W3CDTF">2018-09-11T14:32:26Z</dcterms:created>
  <dcterms:modified xsi:type="dcterms:W3CDTF">2019-10-21T14:04:22Z</dcterms:modified>
</cp:coreProperties>
</file>