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5" r:id="rId1"/>
  </p:sldMasterIdLst>
  <p:notesMasterIdLst>
    <p:notesMasterId r:id="rId26"/>
  </p:notesMasterIdLst>
  <p:sldIdLst>
    <p:sldId id="435" r:id="rId2"/>
    <p:sldId id="416" r:id="rId3"/>
    <p:sldId id="472" r:id="rId4"/>
    <p:sldId id="484" r:id="rId5"/>
    <p:sldId id="485" r:id="rId6"/>
    <p:sldId id="496" r:id="rId7"/>
    <p:sldId id="497" r:id="rId8"/>
    <p:sldId id="498" r:id="rId9"/>
    <p:sldId id="486" r:id="rId10"/>
    <p:sldId id="487" r:id="rId11"/>
    <p:sldId id="488" r:id="rId12"/>
    <p:sldId id="489" r:id="rId13"/>
    <p:sldId id="490" r:id="rId14"/>
    <p:sldId id="491" r:id="rId15"/>
    <p:sldId id="492" r:id="rId16"/>
    <p:sldId id="493" r:id="rId17"/>
    <p:sldId id="494" r:id="rId18"/>
    <p:sldId id="495" r:id="rId19"/>
    <p:sldId id="499" r:id="rId20"/>
    <p:sldId id="500" r:id="rId21"/>
    <p:sldId id="501" r:id="rId22"/>
    <p:sldId id="502" r:id="rId23"/>
    <p:sldId id="470" r:id="rId24"/>
    <p:sldId id="471"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6" autoAdjust="0"/>
    <p:restoredTop sz="94660"/>
  </p:normalViewPr>
  <p:slideViewPr>
    <p:cSldViewPr snapToGrid="0">
      <p:cViewPr varScale="1">
        <p:scale>
          <a:sx n="109" d="100"/>
          <a:sy n="109" d="100"/>
        </p:scale>
        <p:origin x="-38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FBB87-18E0-4A0B-87C6-465E04F6E92E}" type="datetimeFigureOut">
              <a:rPr lang="zh-TW" altLang="en-US" smtClean="0"/>
              <a:t>2019/11/5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24A1E-F1C3-48AD-BDE7-98824D8B7601}" type="slidenum">
              <a:rPr lang="zh-TW" altLang="en-US" smtClean="0"/>
              <a:t>‹#›</a:t>
            </a:fld>
            <a:endParaRPr lang="zh-TW" altLang="en-US"/>
          </a:p>
        </p:txBody>
      </p:sp>
    </p:spTree>
    <p:extLst>
      <p:ext uri="{BB962C8B-B14F-4D97-AF65-F5344CB8AC3E}">
        <p14:creationId xmlns:p14="http://schemas.microsoft.com/office/powerpoint/2010/main" val="186755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8932558" y="5870575"/>
            <a:ext cx="1600200" cy="377825"/>
          </a:xfrm>
        </p:spPr>
        <p:txBody>
          <a:bodyPr/>
          <a:lstStyle/>
          <a:p>
            <a:endParaRPr lang="zh-TW" altLang="en-US"/>
          </a:p>
        </p:txBody>
      </p:sp>
      <p:sp>
        <p:nvSpPr>
          <p:cNvPr id="5" name="Footer Placeholder 4"/>
          <p:cNvSpPr>
            <a:spLocks noGrp="1"/>
          </p:cNvSpPr>
          <p:nvPr>
            <p:ph type="ftr" sz="quarter" idx="11"/>
          </p:nvPr>
        </p:nvSpPr>
        <p:spPr>
          <a:xfrm>
            <a:off x="3962399" y="5870575"/>
            <a:ext cx="4893958" cy="377825"/>
          </a:xfrm>
        </p:spPr>
        <p:txBody>
          <a:bodyPr/>
          <a:lstStyle/>
          <a:p>
            <a:endParaRPr lang="zh-TW" altLang="en-US"/>
          </a:p>
        </p:txBody>
      </p:sp>
      <p:sp>
        <p:nvSpPr>
          <p:cNvPr id="6" name="Slide Number Placeholder 5"/>
          <p:cNvSpPr>
            <a:spLocks noGrp="1"/>
          </p:cNvSpPr>
          <p:nvPr>
            <p:ph type="sldNum" sz="quarter" idx="12"/>
          </p:nvPr>
        </p:nvSpPr>
        <p:spPr>
          <a:xfrm>
            <a:off x="10608958" y="5870575"/>
            <a:ext cx="551167" cy="377825"/>
          </a:xfrm>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38764876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53345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1801737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2753754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3960917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2298379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4086159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2299308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42888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89761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127335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226026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154855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400784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8291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262257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386547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zh-TW"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EC735E-60AB-44DC-B0A8-DC8AF5BACA8B}" type="slidenum">
              <a:rPr lang="zh-TW" altLang="en-US" smtClean="0"/>
              <a:t>‹#›</a:t>
            </a:fld>
            <a:endParaRPr lang="zh-TW" altLang="en-US"/>
          </a:p>
        </p:txBody>
      </p:sp>
    </p:spTree>
    <p:extLst>
      <p:ext uri="{BB962C8B-B14F-4D97-AF65-F5344CB8AC3E}">
        <p14:creationId xmlns:p14="http://schemas.microsoft.com/office/powerpoint/2010/main" val="766046443"/>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runoob.com/python/python-socket.html" TargetMode="External"/><Relationship Id="rId2" Type="http://schemas.openxmlformats.org/officeDocument/2006/relationships/hyperlink" Target="https://realpython.com/python-sockets/#socket-api-overview"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jiaweichang.github.io/biography/"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962399" y="1543643"/>
            <a:ext cx="7197726" cy="2421464"/>
          </a:xfrm>
        </p:spPr>
        <p:txBody>
          <a:bodyPr>
            <a:normAutofit fontScale="90000"/>
          </a:bodyPr>
          <a:lstStyle/>
          <a:p>
            <a:r>
              <a:rPr lang="en-US" altLang="zh-TW" sz="8000" b="1" smtClean="0">
                <a:latin typeface="微軟正黑體" panose="020B0604030504040204" pitchFamily="34" charset="-120"/>
                <a:ea typeface="微軟正黑體" panose="020B0604030504040204" pitchFamily="34" charset="-120"/>
              </a:rPr>
              <a:t>Python</a:t>
            </a:r>
            <a:br>
              <a:rPr lang="en-US" altLang="zh-TW" sz="8000" b="1" smtClean="0">
                <a:latin typeface="微軟正黑體" panose="020B0604030504040204" pitchFamily="34" charset="-120"/>
                <a:ea typeface="微軟正黑體" panose="020B0604030504040204" pitchFamily="34" charset="-120"/>
              </a:rPr>
            </a:br>
            <a:r>
              <a:rPr lang="zh-TW" altLang="en-US" sz="8000" b="1" smtClean="0">
                <a:latin typeface="微軟正黑體" panose="020B0604030504040204" pitchFamily="34" charset="-120"/>
                <a:ea typeface="微軟正黑體" panose="020B0604030504040204" pitchFamily="34" charset="-120"/>
              </a:rPr>
              <a:t>進階程式設計</a:t>
            </a:r>
            <a:endParaRPr lang="zh-TW" altLang="en-US" sz="6700" b="1"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a:xfrm>
            <a:off x="3962399" y="4385732"/>
            <a:ext cx="7197726" cy="1548724"/>
          </a:xfrm>
        </p:spPr>
        <p:txBody>
          <a:bodyPr>
            <a:noAutofit/>
          </a:bodyPr>
          <a:lstStyle/>
          <a:p>
            <a:r>
              <a:rPr lang="zh-TW" altLang="en-US" sz="3200" b="1" dirty="0" smtClean="0">
                <a:solidFill>
                  <a:srgbClr val="FFFF00"/>
                </a:solidFill>
                <a:latin typeface="微軟正黑體" panose="020B0604030504040204" pitchFamily="34" charset="-120"/>
                <a:ea typeface="微軟正黑體" panose="020B0604030504040204" pitchFamily="34" charset="-120"/>
              </a:rPr>
              <a:t>張家瑋</a:t>
            </a:r>
            <a:r>
              <a:rPr lang="zh-TW" altLang="en-US" sz="32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博士</a:t>
            </a:r>
            <a:endParaRPr lang="en-US" altLang="zh-TW" sz="2400" dirty="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助理教授</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國立</a:t>
            </a:r>
            <a:r>
              <a:rPr lang="zh-TW" altLang="en-US" sz="2400" dirty="0">
                <a:latin typeface="微軟正黑體" panose="020B0604030504040204" pitchFamily="34" charset="-120"/>
                <a:ea typeface="微軟正黑體" panose="020B0604030504040204" pitchFamily="34" charset="-120"/>
              </a:rPr>
              <a:t>臺</a:t>
            </a:r>
            <a:r>
              <a:rPr lang="zh-TW" altLang="en-US" sz="2400" dirty="0" smtClean="0">
                <a:latin typeface="微軟正黑體" panose="020B0604030504040204" pitchFamily="34" charset="-120"/>
                <a:ea typeface="微軟正黑體" panose="020B0604030504040204" pitchFamily="34" charset="-120"/>
              </a:rPr>
              <a:t>中科技大學資訊工程系</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94616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4555" y="116632"/>
            <a:ext cx="10972800" cy="1143000"/>
          </a:xfrm>
        </p:spPr>
        <p:txBody>
          <a:bodyPr>
            <a:normAutofit/>
          </a:bodyPr>
          <a:lstStyle/>
          <a:p>
            <a:pPr algn="ctr"/>
            <a:r>
              <a:rPr lang="en-US" altLang="zh-TW" sz="4000" b="1" dirty="0" err="1">
                <a:latin typeface="微軟正黑體" panose="020B0604030504040204" pitchFamily="34" charset="-120"/>
                <a:ea typeface="微軟正黑體" panose="020B0604030504040204" pitchFamily="34" charset="-120"/>
              </a:rPr>
              <a:t>forking_mixin_socket_server</a:t>
            </a:r>
            <a:endParaRPr lang="en-US" altLang="zh-TW"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10</a:t>
            </a:fld>
            <a:endParaRPr lang="zh-TW" altLang="en-US"/>
          </a:p>
        </p:txBody>
      </p:sp>
      <p:pic>
        <p:nvPicPr>
          <p:cNvPr id="5" name="圖片 4"/>
          <p:cNvPicPr>
            <a:picLocks noChangeAspect="1"/>
          </p:cNvPicPr>
          <p:nvPr/>
        </p:nvPicPr>
        <p:blipFill>
          <a:blip r:embed="rId2"/>
          <a:stretch>
            <a:fillRect/>
          </a:stretch>
        </p:blipFill>
        <p:spPr>
          <a:xfrm>
            <a:off x="1677705" y="1264196"/>
            <a:ext cx="8826500" cy="5381625"/>
          </a:xfrm>
          <a:prstGeom prst="rect">
            <a:avLst/>
          </a:prstGeom>
        </p:spPr>
      </p:pic>
    </p:spTree>
    <p:extLst>
      <p:ext uri="{BB962C8B-B14F-4D97-AF65-F5344CB8AC3E}">
        <p14:creationId xmlns:p14="http://schemas.microsoft.com/office/powerpoint/2010/main" val="2381733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4555" y="116632"/>
            <a:ext cx="10972800" cy="1143000"/>
          </a:xfrm>
        </p:spPr>
        <p:txBody>
          <a:bodyPr>
            <a:normAutofit/>
          </a:bodyPr>
          <a:lstStyle/>
          <a:p>
            <a:pPr algn="ctr"/>
            <a:r>
              <a:rPr lang="en-US" altLang="zh-TW" sz="4000" b="1" dirty="0" err="1">
                <a:latin typeface="微軟正黑體" panose="020B0604030504040204" pitchFamily="34" charset="-120"/>
                <a:ea typeface="微軟正黑體" panose="020B0604030504040204" pitchFamily="34" charset="-120"/>
              </a:rPr>
              <a:t>forking_mixin_socket_server</a:t>
            </a:r>
            <a:endParaRPr lang="en-US" altLang="zh-TW"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11</a:t>
            </a:fld>
            <a:endParaRPr lang="zh-TW" altLang="en-US"/>
          </a:p>
        </p:txBody>
      </p:sp>
      <p:pic>
        <p:nvPicPr>
          <p:cNvPr id="3" name="圖片 2"/>
          <p:cNvPicPr>
            <a:picLocks noChangeAspect="1"/>
          </p:cNvPicPr>
          <p:nvPr/>
        </p:nvPicPr>
        <p:blipFill>
          <a:blip r:embed="rId2"/>
          <a:stretch>
            <a:fillRect/>
          </a:stretch>
        </p:blipFill>
        <p:spPr>
          <a:xfrm>
            <a:off x="1103446" y="1158433"/>
            <a:ext cx="5982645" cy="5675641"/>
          </a:xfrm>
          <a:prstGeom prst="rect">
            <a:avLst/>
          </a:prstGeom>
        </p:spPr>
      </p:pic>
      <p:pic>
        <p:nvPicPr>
          <p:cNvPr id="6" name="圖片 5"/>
          <p:cNvPicPr>
            <a:picLocks noChangeAspect="1"/>
          </p:cNvPicPr>
          <p:nvPr/>
        </p:nvPicPr>
        <p:blipFill>
          <a:blip r:embed="rId3"/>
          <a:stretch>
            <a:fillRect/>
          </a:stretch>
        </p:blipFill>
        <p:spPr>
          <a:xfrm>
            <a:off x="4655840" y="4725145"/>
            <a:ext cx="6756400" cy="1533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78739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4555" y="116632"/>
            <a:ext cx="10972800" cy="1143000"/>
          </a:xfrm>
        </p:spPr>
        <p:txBody>
          <a:bodyPr>
            <a:normAutofit/>
          </a:bodyPr>
          <a:lstStyle/>
          <a:p>
            <a:pPr algn="ctr"/>
            <a:r>
              <a:rPr lang="en-US" altLang="zh-TW" sz="4000" b="1" dirty="0" err="1">
                <a:latin typeface="微軟正黑體" panose="020B0604030504040204" pitchFamily="34" charset="-120"/>
                <a:ea typeface="微軟正黑體" panose="020B0604030504040204" pitchFamily="34" charset="-120"/>
              </a:rPr>
              <a:t>threading_mixin_socket_server</a:t>
            </a:r>
            <a:endParaRPr lang="en-US" altLang="zh-TW"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12</a:t>
            </a:fld>
            <a:endParaRPr lang="zh-TW" altLang="en-US"/>
          </a:p>
        </p:txBody>
      </p:sp>
      <p:pic>
        <p:nvPicPr>
          <p:cNvPr id="3" name="圖片 2"/>
          <p:cNvPicPr>
            <a:picLocks noChangeAspect="1"/>
          </p:cNvPicPr>
          <p:nvPr/>
        </p:nvPicPr>
        <p:blipFill>
          <a:blip r:embed="rId2"/>
          <a:stretch>
            <a:fillRect/>
          </a:stretch>
        </p:blipFill>
        <p:spPr>
          <a:xfrm>
            <a:off x="2351585" y="1196753"/>
            <a:ext cx="7929372" cy="5612797"/>
          </a:xfrm>
          <a:prstGeom prst="rect">
            <a:avLst/>
          </a:prstGeom>
        </p:spPr>
      </p:pic>
    </p:spTree>
    <p:extLst>
      <p:ext uri="{BB962C8B-B14F-4D97-AF65-F5344CB8AC3E}">
        <p14:creationId xmlns:p14="http://schemas.microsoft.com/office/powerpoint/2010/main" val="659777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4555" y="116632"/>
            <a:ext cx="10972800" cy="1143000"/>
          </a:xfrm>
        </p:spPr>
        <p:txBody>
          <a:bodyPr>
            <a:normAutofit/>
          </a:bodyPr>
          <a:lstStyle/>
          <a:p>
            <a:pPr algn="ctr"/>
            <a:r>
              <a:rPr lang="en-US" altLang="zh-TW" sz="4000" b="1" dirty="0" err="1" smtClean="0">
                <a:latin typeface="微軟正黑體" panose="020B0604030504040204" pitchFamily="34" charset="-120"/>
                <a:ea typeface="微軟正黑體" panose="020B0604030504040204" pitchFamily="34" charset="-120"/>
              </a:rPr>
              <a:t>threading_mixin_socket_server</a:t>
            </a:r>
            <a:endParaRPr lang="en-US" altLang="zh-TW"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13</a:t>
            </a:fld>
            <a:endParaRPr lang="zh-TW" altLang="en-US"/>
          </a:p>
        </p:txBody>
      </p:sp>
      <p:pic>
        <p:nvPicPr>
          <p:cNvPr id="5" name="圖片 4"/>
          <p:cNvPicPr>
            <a:picLocks noChangeAspect="1"/>
          </p:cNvPicPr>
          <p:nvPr/>
        </p:nvPicPr>
        <p:blipFill>
          <a:blip r:embed="rId2"/>
          <a:stretch>
            <a:fillRect/>
          </a:stretch>
        </p:blipFill>
        <p:spPr>
          <a:xfrm>
            <a:off x="1103446" y="1484784"/>
            <a:ext cx="8713089" cy="3169444"/>
          </a:xfrm>
          <a:prstGeom prst="rect">
            <a:avLst/>
          </a:prstGeom>
        </p:spPr>
      </p:pic>
      <p:pic>
        <p:nvPicPr>
          <p:cNvPr id="7" name="圖片 6"/>
          <p:cNvPicPr>
            <a:picLocks noChangeAspect="1"/>
          </p:cNvPicPr>
          <p:nvPr/>
        </p:nvPicPr>
        <p:blipFill>
          <a:blip r:embed="rId3"/>
          <a:stretch>
            <a:fillRect/>
          </a:stretch>
        </p:blipFill>
        <p:spPr>
          <a:xfrm>
            <a:off x="4367808" y="5157193"/>
            <a:ext cx="6102237" cy="7860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306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b="1" dirty="0" smtClean="0">
                <a:latin typeface="微軟正黑體" panose="020B0604030504040204" pitchFamily="34" charset="-120"/>
                <a:ea typeface="微軟正黑體" panose="020B0604030504040204" pitchFamily="34" charset="-120"/>
              </a:rPr>
              <a:t>Thinking Time</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type="subTitle" idx="1"/>
          </p:nvPr>
        </p:nvSpPr>
        <p:spPr/>
        <p:txBody>
          <a:bodyPr/>
          <a:lstStyle/>
          <a:p>
            <a:r>
              <a:rPr lang="en-US" altLang="zh-TW" dirty="0" smtClean="0">
                <a:latin typeface="微軟正黑體" panose="020B0604030504040204" pitchFamily="34" charset="-120"/>
                <a:ea typeface="微軟正黑體" panose="020B0604030504040204" pitchFamily="34" charset="-120"/>
              </a:rPr>
              <a:t>Process </a:t>
            </a:r>
            <a:r>
              <a:rPr lang="en-US" altLang="zh-TW" dirty="0" err="1" smtClean="0">
                <a:latin typeface="微軟正黑體" panose="020B0604030504040204" pitchFamily="34" charset="-120"/>
                <a:ea typeface="微軟正黑體" panose="020B0604030504040204" pitchFamily="34" charset="-120"/>
              </a:rPr>
              <a:t>v.s</a:t>
            </a:r>
            <a:r>
              <a:rPr lang="en-US" altLang="zh-TW" dirty="0" smtClean="0">
                <a:latin typeface="微軟正黑體" panose="020B0604030504040204" pitchFamily="34" charset="-120"/>
                <a:ea typeface="微軟正黑體" panose="020B0604030504040204" pitchFamily="34" charset="-120"/>
              </a:rPr>
              <a:t>. Thread</a:t>
            </a:r>
          </a:p>
          <a:p>
            <a:pPr lvl="1" algn="r"/>
            <a:r>
              <a:rPr lang="en-US" altLang="zh-TW" dirty="0" smtClean="0">
                <a:latin typeface="微軟正黑體" panose="020B0604030504040204" pitchFamily="34" charset="-120"/>
                <a:ea typeface="微軟正黑體" panose="020B0604030504040204" pitchFamily="34" charset="-120"/>
              </a:rPr>
              <a:t>What is relation between them?</a:t>
            </a: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14</a:t>
            </a:fld>
            <a:endParaRPr lang="zh-TW" altLang="en-US"/>
          </a:p>
        </p:txBody>
      </p:sp>
    </p:spTree>
    <p:extLst>
      <p:ext uri="{BB962C8B-B14F-4D97-AF65-F5344CB8AC3E}">
        <p14:creationId xmlns:p14="http://schemas.microsoft.com/office/powerpoint/2010/main" val="121753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b="1" dirty="0">
                <a:latin typeface="微軟正黑體" panose="020B0604030504040204" pitchFamily="34" charset="-120"/>
                <a:ea typeface="微軟正黑體" panose="020B0604030504040204" pitchFamily="34" charset="-120"/>
              </a:rPr>
              <a:t>Multi-threading </a:t>
            </a:r>
            <a:r>
              <a:rPr lang="en-US" altLang="zh-TW" b="1" dirty="0">
                <a:solidFill>
                  <a:srgbClr val="FFFF00"/>
                </a:solidFill>
                <a:latin typeface="微軟正黑體" panose="020B0604030504040204" pitchFamily="34" charset="-120"/>
                <a:ea typeface="微軟正黑體" panose="020B0604030504040204" pitchFamily="34" charset="-120"/>
              </a:rPr>
              <a:t>vs</a:t>
            </a:r>
            <a:r>
              <a:rPr lang="en-US" altLang="zh-TW" b="1" dirty="0">
                <a:latin typeface="微軟正黑體" panose="020B0604030504040204" pitchFamily="34" charset="-120"/>
                <a:ea typeface="微軟正黑體" panose="020B0604030504040204" pitchFamily="34" charset="-120"/>
              </a:rPr>
              <a:t> Multi-processing</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pPr algn="just"/>
            <a:r>
              <a:rPr lang="zh-TW" altLang="en-US" dirty="0">
                <a:latin typeface="微軟正黑體" panose="020B0604030504040204" pitchFamily="34" charset="-120"/>
                <a:ea typeface="微軟正黑體" panose="020B0604030504040204" pitchFamily="34" charset="-120"/>
              </a:rPr>
              <a:t>一間工廠 </a:t>
            </a:r>
            <a:r>
              <a:rPr lang="en-US" altLang="zh-TW" dirty="0">
                <a:latin typeface="微軟正黑體" panose="020B0604030504040204" pitchFamily="34" charset="-120"/>
                <a:ea typeface="微軟正黑體" panose="020B0604030504040204" pitchFamily="34" charset="-120"/>
              </a:rPr>
              <a:t>(Process) </a:t>
            </a:r>
            <a:r>
              <a:rPr lang="zh-TW" altLang="en-US" dirty="0">
                <a:latin typeface="微軟正黑體" panose="020B0604030504040204" pitchFamily="34" charset="-120"/>
                <a:ea typeface="微軟正黑體" panose="020B0604030504040204" pitchFamily="34" charset="-120"/>
              </a:rPr>
              <a:t>擁有資源與設備但需要由員工 </a:t>
            </a:r>
            <a:r>
              <a:rPr lang="en-US" altLang="zh-TW" dirty="0">
                <a:latin typeface="微軟正黑體" panose="020B0604030504040204" pitchFamily="34" charset="-120"/>
                <a:ea typeface="微軟正黑體" panose="020B0604030504040204" pitchFamily="34" charset="-120"/>
              </a:rPr>
              <a:t>(Thread) </a:t>
            </a:r>
            <a:r>
              <a:rPr lang="zh-TW" altLang="en-US" dirty="0">
                <a:latin typeface="微軟正黑體" panose="020B0604030504040204" pitchFamily="34" charset="-120"/>
                <a:ea typeface="微軟正黑體" panose="020B0604030504040204" pitchFamily="34" charset="-120"/>
              </a:rPr>
              <a:t>去操作才能生產產品。所以要做出一件成品，工廠內至少要有一位員工在做事。以電腦分時運作架構來看，不同的行程就像是不同的工廠，而執行緒則像是一位派遣員工一樣由作業系統負責調度他在什麼時間該去那家工廠上班</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algn="just"/>
            <a:endParaRPr lang="en-US" altLang="zh-TW" dirty="0" smtClean="0">
              <a:latin typeface="微軟正黑體" panose="020B0604030504040204" pitchFamily="34" charset="-120"/>
              <a:ea typeface="微軟正黑體" panose="020B0604030504040204" pitchFamily="34" charset="-120"/>
            </a:endParaRPr>
          </a:p>
          <a:p>
            <a:pPr algn="just"/>
            <a:r>
              <a:rPr lang="zh-TW" altLang="en-US" dirty="0">
                <a:latin typeface="微軟正黑體" panose="020B0604030504040204" pitchFamily="34" charset="-120"/>
                <a:ea typeface="微軟正黑體" panose="020B0604030504040204" pitchFamily="34" charset="-120"/>
              </a:rPr>
              <a:t>如果電腦擁有多個處理核心，即代表系統可以同時調用的員工數目增加，所謂人多好辦事，如此一來系統在為執行緒安排工作時就有兩種策略：</a:t>
            </a:r>
          </a:p>
          <a:p>
            <a:pPr lvl="1" algn="just"/>
            <a:r>
              <a:rPr lang="zh-TW" altLang="en-US" dirty="0">
                <a:latin typeface="微軟正黑體" panose="020B0604030504040204" pitchFamily="34" charset="-120"/>
                <a:ea typeface="微軟正黑體" panose="020B0604030504040204" pitchFamily="34" charset="-120"/>
              </a:rPr>
              <a:t>第一種策略是在同一時間內為各家工廠都分配一個員工去作事，這種方式稱作多行程 </a:t>
            </a:r>
            <a:r>
              <a:rPr lang="en-US" altLang="zh-TW" dirty="0">
                <a:latin typeface="微軟正黑體" panose="020B0604030504040204" pitchFamily="34" charset="-120"/>
                <a:ea typeface="微軟正黑體" panose="020B0604030504040204" pitchFamily="34" charset="-120"/>
              </a:rPr>
              <a:t>(Multi-processing) </a:t>
            </a:r>
            <a:r>
              <a:rPr lang="zh-TW" altLang="en-US" dirty="0">
                <a:latin typeface="微軟正黑體" panose="020B0604030504040204" pitchFamily="34" charset="-120"/>
                <a:ea typeface="微軟正黑體" panose="020B0604030504040204" pitchFamily="34" charset="-120"/>
              </a:rPr>
              <a:t>平行執行。跟單一行程處理比起來，其優點在於可以在相同的時間內完成較多的工作。</a:t>
            </a:r>
          </a:p>
          <a:p>
            <a:pPr lvl="1" algn="just"/>
            <a:r>
              <a:rPr lang="zh-TW" altLang="en-US" dirty="0">
                <a:latin typeface="微軟正黑體" panose="020B0604030504040204" pitchFamily="34" charset="-120"/>
                <a:ea typeface="微軟正黑體" panose="020B0604030504040204" pitchFamily="34" charset="-120"/>
              </a:rPr>
              <a:t>另一種策略是在同一時間內把所有員工都派到同一家工廠去工作，此法稱做多執行緒 </a:t>
            </a:r>
            <a:r>
              <a:rPr lang="en-US" altLang="zh-TW" dirty="0">
                <a:latin typeface="微軟正黑體" panose="020B0604030504040204" pitchFamily="34" charset="-120"/>
                <a:ea typeface="微軟正黑體" panose="020B0604030504040204" pitchFamily="34" charset="-120"/>
              </a:rPr>
              <a:t>(Multi-threading) </a:t>
            </a:r>
            <a:r>
              <a:rPr lang="zh-TW" altLang="en-US" dirty="0">
                <a:latin typeface="微軟正黑體" panose="020B0604030504040204" pitchFamily="34" charset="-120"/>
                <a:ea typeface="微軟正黑體" panose="020B0604030504040204" pitchFamily="34" charset="-120"/>
              </a:rPr>
              <a:t>平行執行。相較於單一執行緒處理方式，它有機會讓相同的工作在比較短的時間內完成。</a:t>
            </a:r>
          </a:p>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15</a:t>
            </a:fld>
            <a:endParaRPr lang="zh-TW" altLang="en-US"/>
          </a:p>
        </p:txBody>
      </p:sp>
    </p:spTree>
    <p:extLst>
      <p:ext uri="{BB962C8B-B14F-4D97-AF65-F5344CB8AC3E}">
        <p14:creationId xmlns:p14="http://schemas.microsoft.com/office/powerpoint/2010/main" val="2072853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b="1" dirty="0">
                <a:latin typeface="微軟正黑體" panose="020B0604030504040204" pitchFamily="34" charset="-120"/>
                <a:ea typeface="微軟正黑體" panose="020B0604030504040204" pitchFamily="34" charset="-120"/>
              </a:rPr>
              <a:t>Multi-processing (</a:t>
            </a:r>
            <a:r>
              <a:rPr lang="zh-TW" altLang="en-US" b="1" dirty="0">
                <a:latin typeface="微軟正黑體" panose="020B0604030504040204" pitchFamily="34" charset="-120"/>
                <a:ea typeface="微軟正黑體" panose="020B0604030504040204" pitchFamily="34" charset="-120"/>
              </a:rPr>
              <a:t>多行程</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685801" y="2142068"/>
            <a:ext cx="10131425" cy="2865362"/>
          </a:xfrm>
        </p:spPr>
        <p:txBody>
          <a:bodyPr>
            <a:normAutofit/>
          </a:bodyPr>
          <a:lstStyle/>
          <a:p>
            <a:pPr algn="just"/>
            <a:r>
              <a:rPr lang="zh-TW" altLang="en-US" sz="2000" dirty="0">
                <a:latin typeface="微軟正黑體" panose="020B0604030504040204" pitchFamily="34" charset="-120"/>
                <a:ea typeface="微軟正黑體" panose="020B0604030504040204" pitchFamily="34" charset="-120"/>
              </a:rPr>
              <a:t>指多個 </a:t>
            </a:r>
            <a:r>
              <a:rPr lang="en-US" altLang="zh-TW" sz="2000" dirty="0">
                <a:latin typeface="微軟正黑體" panose="020B0604030504040204" pitchFamily="34" charset="-120"/>
                <a:ea typeface="微軟正黑體" panose="020B0604030504040204" pitchFamily="34" charset="-120"/>
              </a:rPr>
              <a:t>Process </a:t>
            </a:r>
            <a:r>
              <a:rPr lang="zh-TW" altLang="en-US" sz="2000" dirty="0">
                <a:latin typeface="微軟正黑體" panose="020B0604030504040204" pitchFamily="34" charset="-120"/>
                <a:ea typeface="微軟正黑體" panose="020B0604030504040204" pitchFamily="34" charset="-120"/>
              </a:rPr>
              <a:t>在執行，彼此有各自的資料空間，若有資料需要共用，必須採用特別的方法來傳遞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視 </a:t>
            </a:r>
            <a:r>
              <a:rPr lang="en-US" altLang="zh-TW" sz="2000" dirty="0">
                <a:latin typeface="微軟正黑體" panose="020B0604030504040204" pitchFamily="34" charset="-120"/>
                <a:ea typeface="微軟正黑體" panose="020B0604030504040204" pitchFamily="34" charset="-120"/>
              </a:rPr>
              <a:t>OS </a:t>
            </a:r>
            <a:r>
              <a:rPr lang="zh-TW" altLang="en-US" sz="2000" dirty="0">
                <a:latin typeface="微軟正黑體" panose="020B0604030504040204" pitchFamily="34" charset="-120"/>
                <a:ea typeface="微軟正黑體" panose="020B0604030504040204" pitchFamily="34" charset="-120"/>
              </a:rPr>
              <a:t>而定</a:t>
            </a:r>
            <a:r>
              <a:rPr lang="en-US" altLang="zh-TW" sz="2000" dirty="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a:t>
            </a:r>
            <a:endParaRPr lang="en-US" altLang="zh-TW" sz="2000" dirty="0" smtClean="0">
              <a:latin typeface="微軟正黑體" panose="020B0604030504040204" pitchFamily="34" charset="-120"/>
              <a:ea typeface="微軟正黑體" panose="020B0604030504040204" pitchFamily="34" charset="-120"/>
            </a:endParaRPr>
          </a:p>
          <a:p>
            <a:pPr algn="just"/>
            <a:endParaRPr lang="zh-TW" altLang="en-US" sz="2000" dirty="0">
              <a:latin typeface="微軟正黑體" panose="020B0604030504040204" pitchFamily="34" charset="-120"/>
              <a:ea typeface="微軟正黑體" panose="020B0604030504040204" pitchFamily="34" charset="-120"/>
            </a:endParaRPr>
          </a:p>
          <a:p>
            <a:pPr algn="just"/>
            <a:r>
              <a:rPr lang="zh-TW" altLang="en-US" sz="2000" dirty="0">
                <a:latin typeface="微軟正黑體" panose="020B0604030504040204" pitchFamily="34" charset="-120"/>
                <a:ea typeface="微軟正黑體" panose="020B0604030504040204" pitchFamily="34" charset="-120"/>
              </a:rPr>
              <a:t>由於每個 </a:t>
            </a:r>
            <a:r>
              <a:rPr lang="en-US" altLang="zh-TW" sz="2000" dirty="0">
                <a:latin typeface="微軟正黑體" panose="020B0604030504040204" pitchFamily="34" charset="-120"/>
                <a:ea typeface="微軟正黑體" panose="020B0604030504040204" pitchFamily="34" charset="-120"/>
              </a:rPr>
              <a:t>Process </a:t>
            </a:r>
            <a:r>
              <a:rPr lang="zh-TW" altLang="en-US" sz="2000" dirty="0">
                <a:latin typeface="微軟正黑體" panose="020B0604030504040204" pitchFamily="34" charset="-120"/>
                <a:ea typeface="微軟正黑體" panose="020B0604030504040204" pitchFamily="34" charset="-120"/>
              </a:rPr>
              <a:t>都需要一些資源來工作，所以 </a:t>
            </a:r>
            <a:r>
              <a:rPr lang="en-US" altLang="zh-TW" sz="2000" dirty="0">
                <a:latin typeface="微軟正黑體" panose="020B0604030504040204" pitchFamily="34" charset="-120"/>
                <a:ea typeface="微軟正黑體" panose="020B0604030504040204" pitchFamily="34" charset="-120"/>
              </a:rPr>
              <a:t>Multi-process </a:t>
            </a:r>
            <a:r>
              <a:rPr lang="zh-TW" altLang="en-US" sz="2000" dirty="0">
                <a:latin typeface="微軟正黑體" panose="020B0604030504040204" pitchFamily="34" charset="-120"/>
                <a:ea typeface="微軟正黑體" panose="020B0604030504040204" pitchFamily="34" charset="-120"/>
              </a:rPr>
              <a:t>會比 </a:t>
            </a:r>
            <a:r>
              <a:rPr lang="en-US" altLang="zh-TW" sz="2000" dirty="0">
                <a:latin typeface="微軟正黑體" panose="020B0604030504040204" pitchFamily="34" charset="-120"/>
                <a:ea typeface="微軟正黑體" panose="020B0604030504040204" pitchFamily="34" charset="-120"/>
              </a:rPr>
              <a:t>Multi-thread </a:t>
            </a:r>
            <a:r>
              <a:rPr lang="zh-TW" altLang="en-US" sz="2000" dirty="0">
                <a:latin typeface="微軟正黑體" panose="020B0604030504040204" pitchFamily="34" charset="-120"/>
                <a:ea typeface="微軟正黑體" panose="020B0604030504040204" pitchFamily="34" charset="-120"/>
              </a:rPr>
              <a:t>更消耗資源 </a:t>
            </a:r>
            <a:r>
              <a:rPr lang="en-US" altLang="zh-TW" sz="2000" dirty="0">
                <a:latin typeface="微軟正黑體" panose="020B0604030504040204" pitchFamily="34" charset="-120"/>
                <a:ea typeface="微軟正黑體" panose="020B0604030504040204" pitchFamily="34" charset="-120"/>
              </a:rPr>
              <a:t>(Google Chrome </a:t>
            </a:r>
            <a:r>
              <a:rPr lang="zh-TW" altLang="en-US" sz="2000" dirty="0">
                <a:latin typeface="微軟正黑體" panose="020B0604030504040204" pitchFamily="34" charset="-120"/>
                <a:ea typeface="微軟正黑體" panose="020B0604030504040204" pitchFamily="34" charset="-120"/>
              </a:rPr>
              <a:t>採用這種設計，因此會消耗不少記憶體</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a:t>
            </a: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16</a:t>
            </a:fld>
            <a:endParaRPr lang="zh-TW" altLang="en-US"/>
          </a:p>
        </p:txBody>
      </p:sp>
    </p:spTree>
    <p:extLst>
      <p:ext uri="{BB962C8B-B14F-4D97-AF65-F5344CB8AC3E}">
        <p14:creationId xmlns:p14="http://schemas.microsoft.com/office/powerpoint/2010/main" val="116967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b="1" dirty="0">
                <a:latin typeface="微軟正黑體" panose="020B0604030504040204" pitchFamily="34" charset="-120"/>
                <a:ea typeface="微軟正黑體" panose="020B0604030504040204" pitchFamily="34" charset="-120"/>
              </a:rPr>
              <a:t>Multi-threading (</a:t>
            </a:r>
            <a:r>
              <a:rPr lang="zh-TW" altLang="en-US" b="1" dirty="0">
                <a:latin typeface="微軟正黑體" panose="020B0604030504040204" pitchFamily="34" charset="-120"/>
                <a:ea typeface="微軟正黑體" panose="020B0604030504040204" pitchFamily="34" charset="-120"/>
              </a:rPr>
              <a:t>多執行緒</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685801" y="2142068"/>
            <a:ext cx="10131425" cy="2865362"/>
          </a:xfrm>
        </p:spPr>
        <p:txBody>
          <a:bodyPr>
            <a:normAutofit/>
          </a:bodyPr>
          <a:lstStyle/>
          <a:p>
            <a:pPr algn="just"/>
            <a:r>
              <a:rPr lang="zh-TW" altLang="en-US" sz="2000" dirty="0">
                <a:latin typeface="微軟正黑體" panose="020B0604030504040204" pitchFamily="34" charset="-120"/>
                <a:ea typeface="微軟正黑體" panose="020B0604030504040204" pitchFamily="34" charset="-120"/>
              </a:rPr>
              <a:t>指一個 </a:t>
            </a:r>
            <a:r>
              <a:rPr lang="en-US" altLang="zh-TW" sz="2000" dirty="0">
                <a:latin typeface="微軟正黑體" panose="020B0604030504040204" pitchFamily="34" charset="-120"/>
                <a:ea typeface="微軟正黑體" panose="020B0604030504040204" pitchFamily="34" charset="-120"/>
              </a:rPr>
              <a:t>Process </a:t>
            </a:r>
            <a:r>
              <a:rPr lang="zh-TW" altLang="en-US" sz="2000" dirty="0">
                <a:latin typeface="微軟正黑體" panose="020B0604030504040204" pitchFamily="34" charset="-120"/>
                <a:ea typeface="微軟正黑體" panose="020B0604030504040204" pitchFamily="34" charset="-120"/>
              </a:rPr>
              <a:t>裡有多個執行緒在執行，彼此共用相同的資料空間。</a:t>
            </a:r>
          </a:p>
          <a:p>
            <a:pPr algn="just"/>
            <a:r>
              <a:rPr lang="zh-TW" altLang="en-US" sz="2000" dirty="0">
                <a:latin typeface="微軟正黑體" panose="020B0604030504040204" pitchFamily="34" charset="-120"/>
                <a:ea typeface="微軟正黑體" panose="020B0604030504040204" pitchFamily="34" charset="-120"/>
              </a:rPr>
              <a:t>多執行緒工作的其中一項特點就是隸屬在同一行程下的所有執行緒會分享該行程的所有資源，此外各執行緒彼此間也可以擁有自己私有的資源而不與其它同一行程內的執行緒共用。</a:t>
            </a:r>
          </a:p>
          <a:p>
            <a:pPr algn="just"/>
            <a:r>
              <a:rPr lang="zh-TW" altLang="en-US" sz="2000" dirty="0">
                <a:latin typeface="微軟正黑體" panose="020B0604030504040204" pitchFamily="34" charset="-120"/>
                <a:ea typeface="微軟正黑體" panose="020B0604030504040204" pitchFamily="34" charset="-120"/>
              </a:rPr>
              <a:t>這就像是工廠內的公共設備是所有員工可以自由使用一樣，但每個員工也都會有自己的工作空間與置物櫃可以擺放自己私人的物品，其他員工不能隨意侵犯他人的私有領域。</a:t>
            </a:r>
            <a:endParaRPr lang="zh-TW" altLang="en-US" sz="20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17</a:t>
            </a:fld>
            <a:endParaRPr lang="zh-TW" altLang="en-US"/>
          </a:p>
        </p:txBody>
      </p:sp>
    </p:spTree>
    <p:extLst>
      <p:ext uri="{BB962C8B-B14F-4D97-AF65-F5344CB8AC3E}">
        <p14:creationId xmlns:p14="http://schemas.microsoft.com/office/powerpoint/2010/main" val="261815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b="1" dirty="0">
                <a:latin typeface="微軟正黑體" panose="020B0604030504040204" pitchFamily="34" charset="-120"/>
                <a:ea typeface="微軟正黑體" panose="020B0604030504040204" pitchFamily="34" charset="-120"/>
              </a:rPr>
              <a:t>Multi-threading </a:t>
            </a:r>
            <a:r>
              <a:rPr lang="en-US" altLang="zh-TW" b="1" dirty="0">
                <a:solidFill>
                  <a:srgbClr val="FFFF00"/>
                </a:solidFill>
                <a:latin typeface="微軟正黑體" panose="020B0604030504040204" pitchFamily="34" charset="-120"/>
                <a:ea typeface="微軟正黑體" panose="020B0604030504040204" pitchFamily="34" charset="-120"/>
              </a:rPr>
              <a:t>vs</a:t>
            </a:r>
            <a:r>
              <a:rPr lang="en-US" altLang="zh-TW" b="1" dirty="0">
                <a:latin typeface="微軟正黑體" panose="020B0604030504040204" pitchFamily="34" charset="-120"/>
                <a:ea typeface="微軟正黑體" panose="020B0604030504040204" pitchFamily="34" charset="-120"/>
              </a:rPr>
              <a:t> Multi-processing</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685801" y="2142068"/>
            <a:ext cx="10131425" cy="2865362"/>
          </a:xfrm>
        </p:spPr>
        <p:txBody>
          <a:bodyPr>
            <a:normAutofit/>
          </a:bodyPr>
          <a:lstStyle/>
          <a:p>
            <a:pPr algn="just"/>
            <a:r>
              <a:rPr lang="zh-TW" altLang="en-US" sz="2000" dirty="0">
                <a:latin typeface="微軟正黑體" panose="020B0604030504040204" pitchFamily="34" charset="-120"/>
                <a:ea typeface="微軟正黑體" panose="020B0604030504040204" pitchFamily="34" charset="-120"/>
              </a:rPr>
              <a:t>擁有多處理核心的電腦系統可以同時平行處理多項行程或將單一行程平行處理。</a:t>
            </a:r>
          </a:p>
          <a:p>
            <a:pPr algn="just"/>
            <a:r>
              <a:rPr lang="zh-TW" altLang="en-US" sz="2000" dirty="0">
                <a:latin typeface="微軟正黑體" panose="020B0604030504040204" pitchFamily="34" charset="-120"/>
                <a:ea typeface="微軟正黑體" panose="020B0604030504040204" pitchFamily="34" charset="-120"/>
              </a:rPr>
              <a:t>一個行程被執行時至少要有一個執行緒，但也可同時擁有多個執行緒來進行處理。</a:t>
            </a:r>
          </a:p>
          <a:p>
            <a:pPr algn="just"/>
            <a:r>
              <a:rPr lang="zh-TW" altLang="en-US" sz="2000" dirty="0">
                <a:latin typeface="微軟正黑體" panose="020B0604030504040204" pitchFamily="34" charset="-120"/>
                <a:ea typeface="微軟正黑體" panose="020B0604030504040204" pitchFamily="34" charset="-120"/>
              </a:rPr>
              <a:t>行程間的資源是彼此獨立不共用的，但是在同一行程下的所有執行緒分享該行程的所有資源。</a:t>
            </a:r>
          </a:p>
          <a:p>
            <a:pPr algn="just"/>
            <a:r>
              <a:rPr lang="zh-TW" altLang="en-US" sz="2000" dirty="0">
                <a:latin typeface="微軟正黑體" panose="020B0604030504040204" pitchFamily="34" charset="-120"/>
                <a:ea typeface="微軟正黑體" panose="020B0604030504040204" pitchFamily="34" charset="-120"/>
              </a:rPr>
              <a:t>同一行程下的執行緒之間也能夠擁有彼此獨立的資源。</a:t>
            </a:r>
            <a:endParaRPr lang="zh-TW" altLang="en-US" sz="20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18</a:t>
            </a:fld>
            <a:endParaRPr lang="zh-TW" altLang="en-US"/>
          </a:p>
        </p:txBody>
      </p:sp>
    </p:spTree>
    <p:extLst>
      <p:ext uri="{BB962C8B-B14F-4D97-AF65-F5344CB8AC3E}">
        <p14:creationId xmlns:p14="http://schemas.microsoft.com/office/powerpoint/2010/main" val="2670185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4555" y="116632"/>
            <a:ext cx="10972800" cy="1143000"/>
          </a:xfrm>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Download</a:t>
            </a:r>
            <a:r>
              <a:rPr lang="zh-TW" altLang="en-US" sz="4000" b="1" dirty="0" smtClean="0">
                <a:latin typeface="微軟正黑體" panose="020B0604030504040204" pitchFamily="34" charset="-120"/>
                <a:ea typeface="微軟正黑體" panose="020B0604030504040204" pitchFamily="34" charset="-120"/>
              </a:rPr>
              <a:t> </a:t>
            </a:r>
            <a:r>
              <a:rPr lang="en-US" altLang="zh-TW" sz="4000" b="1" dirty="0" smtClean="0">
                <a:latin typeface="微軟正黑體" panose="020B0604030504040204" pitchFamily="34" charset="-120"/>
                <a:ea typeface="微軟正黑體" panose="020B0604030504040204" pitchFamily="34" charset="-120"/>
              </a:rPr>
              <a:t>Webpage</a:t>
            </a:r>
            <a:endParaRPr lang="en-US" altLang="zh-TW"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19</a:t>
            </a:fld>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541" y="1340769"/>
            <a:ext cx="8680083" cy="50222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7090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en-US" altLang="zh-TW" b="1" dirty="0" smtClean="0">
                <a:solidFill>
                  <a:srgbClr val="FFFF00"/>
                </a:solidFill>
                <a:latin typeface="微軟正黑體" panose="020B0604030504040204" pitchFamily="34" charset="-120"/>
                <a:ea typeface="微軟正黑體" panose="020B0604030504040204" pitchFamily="34" charset="-120"/>
              </a:rPr>
              <a:t>S</a:t>
            </a:r>
            <a:r>
              <a:rPr lang="en-US" altLang="zh-TW" b="1" dirty="0" smtClean="0">
                <a:latin typeface="微軟正黑體" panose="020B0604030504040204" pitchFamily="34" charset="-120"/>
                <a:ea typeface="微軟正黑體" panose="020B0604030504040204" pitchFamily="34" charset="-120"/>
              </a:rPr>
              <a:t>ocket </a:t>
            </a:r>
            <a:r>
              <a:rPr lang="en-US" altLang="zh-TW" b="1" dirty="0" smtClean="0">
                <a:solidFill>
                  <a:srgbClr val="FFFF00"/>
                </a:solidFill>
                <a:latin typeface="微軟正黑體" panose="020B0604030504040204" pitchFamily="34" charset="-120"/>
                <a:ea typeface="微軟正黑體" panose="020B0604030504040204" pitchFamily="34" charset="-120"/>
              </a:rPr>
              <a:t>p</a:t>
            </a:r>
            <a:r>
              <a:rPr lang="en-US" altLang="zh-TW" b="1" dirty="0" smtClean="0">
                <a:latin typeface="微軟正黑體" panose="020B0604030504040204" pitchFamily="34" charset="-120"/>
                <a:ea typeface="微軟正黑體" panose="020B0604030504040204" pitchFamily="34" charset="-120"/>
              </a:rPr>
              <a:t>rogramming </a:t>
            </a:r>
            <a:br>
              <a:rPr lang="en-US" altLang="zh-TW" b="1" dirty="0" smtClean="0">
                <a:latin typeface="微軟正黑體" panose="020B0604030504040204" pitchFamily="34" charset="-120"/>
                <a:ea typeface="微軟正黑體" panose="020B0604030504040204" pitchFamily="34" charset="-120"/>
              </a:rPr>
            </a:br>
            <a:r>
              <a:rPr lang="en-US" altLang="zh-TW" b="1" smtClean="0">
                <a:solidFill>
                  <a:srgbClr val="FFFF00"/>
                </a:solidFill>
                <a:latin typeface="微軟正黑體" panose="020B0604030504040204" pitchFamily="34" charset="-120"/>
                <a:ea typeface="微軟正黑體" panose="020B0604030504040204" pitchFamily="34" charset="-120"/>
              </a:rPr>
              <a:t>(II)</a:t>
            </a:r>
            <a:endParaRPr lang="zh-TW" altLang="en-US" b="1" dirty="0">
              <a:solidFill>
                <a:srgbClr val="FFFF00"/>
              </a:solidFill>
              <a:latin typeface="微軟正黑體" panose="020B0604030504040204" pitchFamily="34" charset="-120"/>
              <a:ea typeface="微軟正黑體" panose="020B0604030504040204" pitchFamily="34" charset="-120"/>
            </a:endParaRPr>
          </a:p>
        </p:txBody>
      </p:sp>
      <p:sp>
        <p:nvSpPr>
          <p:cNvPr id="6" name="副標題 5"/>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05347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4555" y="116632"/>
            <a:ext cx="10972800" cy="1143000"/>
          </a:xfrm>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Download</a:t>
            </a:r>
            <a:r>
              <a:rPr lang="zh-TW" altLang="en-US" sz="4000" b="1" dirty="0">
                <a:latin typeface="微軟正黑體" panose="020B0604030504040204" pitchFamily="34" charset="-120"/>
                <a:ea typeface="微軟正黑體" panose="020B0604030504040204" pitchFamily="34" charset="-120"/>
              </a:rPr>
              <a:t> </a:t>
            </a:r>
            <a:r>
              <a:rPr lang="en-US" altLang="zh-TW" sz="4000" b="1" dirty="0">
                <a:latin typeface="微軟正黑體" panose="020B0604030504040204" pitchFamily="34" charset="-120"/>
                <a:ea typeface="微軟正黑體" panose="020B0604030504040204" pitchFamily="34" charset="-120"/>
              </a:rPr>
              <a:t>Webpage</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20</a:t>
            </a:fld>
            <a:endParaRPr lang="zh-TW" alt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584" y="1229737"/>
            <a:ext cx="9384635" cy="5093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4700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47057" y="60961"/>
            <a:ext cx="10131425" cy="1456267"/>
          </a:xfrm>
        </p:spPr>
        <p:txBody>
          <a:bodyPr>
            <a:normAutofit/>
          </a:bodyPr>
          <a:lstStyle/>
          <a:p>
            <a:pPr algn="ctr"/>
            <a:r>
              <a:rPr lang="en-US" altLang="zh-TW" sz="4000" b="1" dirty="0" err="1" smtClean="0">
                <a:latin typeface="微軟正黑體" panose="020B0604030504040204" pitchFamily="34" charset="-120"/>
                <a:ea typeface="微軟正黑體" panose="020B0604030504040204" pitchFamily="34" charset="-120"/>
              </a:rPr>
              <a:t>simple_http_server</a:t>
            </a:r>
            <a:endParaRPr lang="en-US" altLang="zh-TW"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21</a:t>
            </a:fld>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986" y="1412777"/>
            <a:ext cx="6654380" cy="51482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59759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47057" y="60961"/>
            <a:ext cx="10131425" cy="1456267"/>
          </a:xfrm>
        </p:spPr>
        <p:txBody>
          <a:bodyPr>
            <a:normAutofit/>
          </a:bodyPr>
          <a:lstStyle/>
          <a:p>
            <a:pPr algn="ctr"/>
            <a:r>
              <a:rPr lang="en-US" altLang="zh-TW" sz="4000" b="1" dirty="0" err="1" smtClean="0">
                <a:latin typeface="微軟正黑體" panose="020B0604030504040204" pitchFamily="34" charset="-120"/>
                <a:ea typeface="微軟正黑體" panose="020B0604030504040204" pitchFamily="34" charset="-120"/>
              </a:rPr>
              <a:t>simple_http_server</a:t>
            </a:r>
            <a:endParaRPr lang="en-US" altLang="zh-TW"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22</a:t>
            </a:fld>
            <a:endParaRPr lang="zh-TW" alt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557" y="1838994"/>
            <a:ext cx="8520545" cy="4329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904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延伸閱讀</a:t>
            </a:r>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227909" y="2133359"/>
            <a:ext cx="10110652" cy="3649133"/>
          </a:xfrm>
        </p:spPr>
        <p:txBody>
          <a:bodyPr>
            <a:normAutofit/>
          </a:bodyPr>
          <a:lstStyle/>
          <a:p>
            <a:r>
              <a:rPr lang="en-US" altLang="zh-TW" sz="2800" dirty="0">
                <a:latin typeface="微軟正黑體" panose="020B0604030504040204" pitchFamily="34" charset="-120"/>
                <a:ea typeface="微軟正黑體" panose="020B0604030504040204" pitchFamily="34" charset="-120"/>
              </a:rPr>
              <a:t>Socket Programming in Python (Guide</a:t>
            </a:r>
            <a:r>
              <a:rPr lang="en-US" altLang="zh-TW" sz="2800" dirty="0" smtClean="0">
                <a:latin typeface="微軟正黑體" panose="020B0604030504040204" pitchFamily="34" charset="-120"/>
                <a:ea typeface="微軟正黑體" panose="020B0604030504040204" pitchFamily="34" charset="-120"/>
              </a:rPr>
              <a:t>)</a:t>
            </a:r>
          </a:p>
          <a:p>
            <a:pPr lvl="1"/>
            <a:r>
              <a:rPr lang="en-US" altLang="zh-TW" sz="2400" dirty="0">
                <a:latin typeface="微軟正黑體" panose="020B0604030504040204" pitchFamily="34" charset="-120"/>
                <a:ea typeface="微軟正黑體" panose="020B0604030504040204" pitchFamily="34" charset="-120"/>
                <a:hlinkClick r:id="rId2"/>
              </a:rPr>
              <a:t>https://realpython.com/python-sockets/#</a:t>
            </a:r>
            <a:r>
              <a:rPr lang="en-US" altLang="zh-TW" sz="2400" dirty="0" smtClean="0">
                <a:latin typeface="微軟正黑體" panose="020B0604030504040204" pitchFamily="34" charset="-120"/>
                <a:ea typeface="微軟正黑體" panose="020B0604030504040204" pitchFamily="34" charset="-120"/>
                <a:hlinkClick r:id="rId2"/>
              </a:rPr>
              <a:t>socket-api-overview</a:t>
            </a:r>
            <a:r>
              <a:rPr lang="zh-TW" altLang="en-US" sz="2400" dirty="0" smtClean="0">
                <a:latin typeface="微軟正黑體" panose="020B0604030504040204" pitchFamily="34" charset="-120"/>
                <a:ea typeface="微軟正黑體" panose="020B0604030504040204" pitchFamily="34" charset="-120"/>
              </a:rPr>
              <a:t> </a:t>
            </a:r>
            <a:endParaRPr lang="en-US" altLang="zh-TW" sz="2400" dirty="0" smtClean="0">
              <a:latin typeface="微軟正黑體" panose="020B0604030504040204" pitchFamily="34" charset="-120"/>
              <a:ea typeface="微軟正黑體" panose="020B0604030504040204" pitchFamily="34" charset="-120"/>
            </a:endParaRPr>
          </a:p>
          <a:p>
            <a:endParaRPr lang="en-US" altLang="zh-TW" sz="2800" dirty="0" smtClean="0">
              <a:latin typeface="微軟正黑體" panose="020B0604030504040204" pitchFamily="34" charset="-120"/>
              <a:ea typeface="微軟正黑體" panose="020B0604030504040204" pitchFamily="34" charset="-120"/>
            </a:endParaRPr>
          </a:p>
          <a:p>
            <a:r>
              <a:rPr lang="en-US" altLang="zh-TW" sz="2800" dirty="0" smtClean="0">
                <a:latin typeface="微軟正黑體" panose="020B0604030504040204" pitchFamily="34" charset="-120"/>
                <a:ea typeface="微軟正黑體" panose="020B0604030504040204" pitchFamily="34" charset="-120"/>
              </a:rPr>
              <a:t>Python </a:t>
            </a:r>
            <a:r>
              <a:rPr lang="zh-TW" altLang="en-US" sz="2800" dirty="0">
                <a:latin typeface="微軟正黑體" panose="020B0604030504040204" pitchFamily="34" charset="-120"/>
                <a:ea typeface="微軟正黑體" panose="020B0604030504040204" pitchFamily="34" charset="-120"/>
              </a:rPr>
              <a:t>网络编</a:t>
            </a:r>
            <a:r>
              <a:rPr lang="zh-TW" altLang="en-US" sz="2800" dirty="0" smtClean="0">
                <a:latin typeface="微軟正黑體" panose="020B0604030504040204" pitchFamily="34" charset="-120"/>
                <a:ea typeface="微軟正黑體" panose="020B0604030504040204" pitchFamily="34" charset="-120"/>
              </a:rPr>
              <a:t>程</a:t>
            </a:r>
            <a:endParaRPr lang="en-US" altLang="zh-TW" sz="2800" dirty="0" smtClean="0">
              <a:latin typeface="微軟正黑體" panose="020B0604030504040204" pitchFamily="34" charset="-120"/>
              <a:ea typeface="微軟正黑體" panose="020B0604030504040204" pitchFamily="34" charset="-120"/>
            </a:endParaRPr>
          </a:p>
          <a:p>
            <a:pPr lvl="1"/>
            <a:r>
              <a:rPr lang="en-US" altLang="zh-TW" sz="2400" dirty="0">
                <a:latin typeface="微軟正黑體" panose="020B0604030504040204" pitchFamily="34" charset="-120"/>
                <a:ea typeface="微軟正黑體" panose="020B0604030504040204" pitchFamily="34" charset="-120"/>
                <a:hlinkClick r:id="rId3"/>
              </a:rPr>
              <a:t>http://</a:t>
            </a:r>
            <a:r>
              <a:rPr lang="en-US" altLang="zh-TW" sz="2400" dirty="0" smtClean="0">
                <a:latin typeface="微軟正黑體" panose="020B0604030504040204" pitchFamily="34" charset="-120"/>
                <a:ea typeface="微軟正黑體" panose="020B0604030504040204" pitchFamily="34" charset="-120"/>
                <a:hlinkClick r:id="rId3"/>
              </a:rPr>
              <a:t>www.runoob.com/python/python-socket.html</a:t>
            </a:r>
            <a:r>
              <a:rPr lang="zh-TW" altLang="en-US" sz="2400" dirty="0" smtClean="0">
                <a:latin typeface="微軟正黑體" panose="020B0604030504040204" pitchFamily="34" charset="-120"/>
                <a:ea typeface="微軟正黑體" panose="020B0604030504040204" pitchFamily="34" charset="-120"/>
              </a:rPr>
              <a:t> </a:t>
            </a:r>
            <a:endParaRPr lang="zh-TW" altLang="en-US" sz="24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23</a:t>
            </a:fld>
            <a:endParaRPr lang="zh-TW" altLang="en-US"/>
          </a:p>
        </p:txBody>
      </p:sp>
    </p:spTree>
    <p:extLst>
      <p:ext uri="{BB962C8B-B14F-4D97-AF65-F5344CB8AC3E}">
        <p14:creationId xmlns:p14="http://schemas.microsoft.com/office/powerpoint/2010/main" val="401444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latin typeface="微軟正黑體" panose="020B0604030504040204" pitchFamily="34" charset="-120"/>
                <a:ea typeface="微軟正黑體" panose="020B0604030504040204" pitchFamily="34" charset="-120"/>
              </a:rPr>
              <a:t>Thanks</a:t>
            </a:r>
            <a:endParaRPr lang="zh-TW" altLang="en-US" b="1"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body" idx="1"/>
          </p:nvPr>
        </p:nvSpPr>
        <p:spPr/>
        <p:txBody>
          <a:bodyPr>
            <a:normAutofit/>
          </a:bodyPr>
          <a:lstStyle/>
          <a:p>
            <a:r>
              <a:rPr lang="en-US" altLang="zh-TW" sz="2400" b="1" dirty="0" smtClean="0">
                <a:latin typeface="微軟正黑體" panose="020B0604030504040204" pitchFamily="34" charset="-120"/>
                <a:ea typeface="微軟正黑體" panose="020B0604030504040204" pitchFamily="34" charset="-120"/>
              </a:rPr>
              <a:t>Resource is available </a:t>
            </a:r>
            <a:r>
              <a:rPr lang="en-US" altLang="zh-TW" sz="2400" b="1" dirty="0">
                <a:latin typeface="微軟正黑體" panose="020B0604030504040204" pitchFamily="34" charset="-120"/>
                <a:ea typeface="微軟正黑體" panose="020B0604030504040204" pitchFamily="34" charset="-120"/>
              </a:rPr>
              <a:t>by </a:t>
            </a:r>
            <a:r>
              <a:rPr lang="en-US" altLang="zh-TW" sz="2400" dirty="0">
                <a:latin typeface="微軟正黑體" panose="020B0604030504040204" pitchFamily="34" charset="-120"/>
                <a:ea typeface="微軟正黑體" panose="020B0604030504040204" pitchFamily="34" charset="-120"/>
                <a:hlinkClick r:id="rId2"/>
              </a:rPr>
              <a:t>https://jiaweichang.github.io/biography</a:t>
            </a:r>
            <a:r>
              <a:rPr lang="en-US" altLang="zh-TW" sz="2400" dirty="0" smtClean="0">
                <a:latin typeface="微軟正黑體" panose="020B0604030504040204" pitchFamily="34" charset="-120"/>
                <a:ea typeface="微軟正黑體" panose="020B0604030504040204" pitchFamily="34" charset="-120"/>
                <a:hlinkClick r:id="rId2"/>
              </a:rPr>
              <a:t>/</a:t>
            </a:r>
            <a:r>
              <a:rPr lang="en-US" altLang="zh-TW" sz="2400" dirty="0" smtClean="0">
                <a:latin typeface="微軟正黑體" panose="020B0604030504040204" pitchFamily="34" charset="-120"/>
                <a:ea typeface="微軟正黑體" panose="020B0604030504040204" pitchFamily="34" charset="-120"/>
              </a:rPr>
              <a:t> </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24</a:t>
            </a:fld>
            <a:endParaRPr lang="zh-TW" altLang="en-US"/>
          </a:p>
        </p:txBody>
      </p:sp>
    </p:spTree>
    <p:extLst>
      <p:ext uri="{BB962C8B-B14F-4D97-AF65-F5344CB8AC3E}">
        <p14:creationId xmlns:p14="http://schemas.microsoft.com/office/powerpoint/2010/main" val="416806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Outline</a:t>
            </a:r>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4197531" y="2142067"/>
            <a:ext cx="6619695" cy="3840721"/>
          </a:xfrm>
        </p:spPr>
        <p:txBody>
          <a:bodyPr>
            <a:normAutofit/>
          </a:bodyPr>
          <a:lstStyle/>
          <a:p>
            <a:pPr marL="514350" indent="-514350">
              <a:buFont typeface="+mj-lt"/>
              <a:buAutoNum type="arabicPeriod"/>
            </a:pPr>
            <a:r>
              <a:rPr lang="en-US" altLang="zh-TW" dirty="0" err="1" smtClean="0">
                <a:latin typeface="微軟正黑體" panose="020B0604030504040204" pitchFamily="34" charset="-120"/>
                <a:ea typeface="微軟正黑體" panose="020B0604030504040204" pitchFamily="34" charset="-120"/>
              </a:rPr>
              <a:t>tcp</a:t>
            </a:r>
            <a:r>
              <a:rPr lang="en-US" altLang="zh-TW"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server and </a:t>
            </a:r>
            <a:r>
              <a:rPr lang="en-US" altLang="zh-TW" dirty="0" smtClean="0">
                <a:latin typeface="微軟正黑體" panose="020B0604030504040204" pitchFamily="34" charset="-120"/>
                <a:ea typeface="微軟正黑體" panose="020B0604030504040204" pitchFamily="34" charset="-120"/>
              </a:rPr>
              <a:t>client</a:t>
            </a:r>
          </a:p>
          <a:p>
            <a:pPr marL="514350" indent="-514350">
              <a:buFont typeface="+mj-lt"/>
              <a:buAutoNum type="arabicPeriod"/>
            </a:pPr>
            <a:r>
              <a:rPr lang="en-US" altLang="zh-TW" dirty="0" smtClean="0">
                <a:latin typeface="微軟正黑體" panose="020B0604030504040204" pitchFamily="34" charset="-120"/>
                <a:ea typeface="微軟正黑體" panose="020B0604030504040204" pitchFamily="34" charset="-120"/>
              </a:rPr>
              <a:t>wait for remote service</a:t>
            </a:r>
          </a:p>
          <a:p>
            <a:pPr marL="514350" indent="-514350">
              <a:buFont typeface="+mj-lt"/>
              <a:buAutoNum type="arabicPeriod"/>
            </a:pPr>
            <a:r>
              <a:rPr lang="en-US" altLang="zh-TW" dirty="0" smtClean="0">
                <a:latin typeface="微軟正黑體" panose="020B0604030504040204" pitchFamily="34" charset="-120"/>
                <a:ea typeface="微軟正黑體" panose="020B0604030504040204" pitchFamily="34" charset="-120"/>
              </a:rPr>
              <a:t>forking </a:t>
            </a:r>
            <a:r>
              <a:rPr lang="en-US" altLang="zh-TW" dirty="0" err="1" smtClean="0">
                <a:latin typeface="微軟正黑體" panose="020B0604030504040204" pitchFamily="34" charset="-120"/>
                <a:ea typeface="微軟正黑體" panose="020B0604030504040204" pitchFamily="34" charset="-120"/>
              </a:rPr>
              <a:t>mixin</a:t>
            </a:r>
            <a:r>
              <a:rPr lang="en-US" altLang="zh-TW" dirty="0" smtClean="0">
                <a:latin typeface="微軟正黑體" panose="020B0604030504040204" pitchFamily="34" charset="-120"/>
                <a:ea typeface="微軟正黑體" panose="020B0604030504040204" pitchFamily="34" charset="-120"/>
              </a:rPr>
              <a:t> socket server</a:t>
            </a: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t</a:t>
            </a:r>
            <a:r>
              <a:rPr lang="en-US" altLang="zh-TW" dirty="0" smtClean="0">
                <a:latin typeface="微軟正黑體" panose="020B0604030504040204" pitchFamily="34" charset="-120"/>
                <a:ea typeface="微軟正黑體" panose="020B0604030504040204" pitchFamily="34" charset="-120"/>
              </a:rPr>
              <a:t>hreading</a:t>
            </a:r>
            <a:r>
              <a:rPr lang="zh-TW" altLang="en-US" dirty="0" smtClean="0">
                <a:latin typeface="微軟正黑體" panose="020B0604030504040204" pitchFamily="34" charset="-120"/>
                <a:ea typeface="微軟正黑體" panose="020B0604030504040204" pitchFamily="34" charset="-120"/>
              </a:rPr>
              <a:t> </a:t>
            </a:r>
            <a:r>
              <a:rPr lang="en-US" altLang="zh-TW" dirty="0" err="1" smtClean="0">
                <a:latin typeface="微軟正黑體" panose="020B0604030504040204" pitchFamily="34" charset="-120"/>
                <a:ea typeface="微軟正黑體" panose="020B0604030504040204" pitchFamily="34" charset="-120"/>
              </a:rPr>
              <a:t>mixin</a:t>
            </a:r>
            <a:r>
              <a:rPr lang="en-US" altLang="zh-TW" dirty="0" smtClean="0">
                <a:latin typeface="微軟正黑體" panose="020B0604030504040204" pitchFamily="34" charset="-120"/>
                <a:ea typeface="微軟正黑體" panose="020B0604030504040204" pitchFamily="34" charset="-120"/>
              </a:rPr>
              <a:t> socket server</a:t>
            </a:r>
          </a:p>
          <a:p>
            <a:pPr marL="514350" indent="-514350">
              <a:buFont typeface="+mj-lt"/>
              <a:buAutoNum type="arabicPeriod"/>
            </a:pPr>
            <a:r>
              <a:rPr lang="en-US" altLang="zh-TW" dirty="0" smtClean="0">
                <a:latin typeface="微軟正黑體" panose="020B0604030504040204" pitchFamily="34" charset="-120"/>
                <a:ea typeface="微軟正黑體" panose="020B0604030504040204" pitchFamily="34" charset="-120"/>
              </a:rPr>
              <a:t>download webpage</a:t>
            </a:r>
          </a:p>
          <a:p>
            <a:pPr marL="514350" indent="-514350">
              <a:buFont typeface="+mj-lt"/>
              <a:buAutoNum type="arabicPeriod"/>
            </a:pPr>
            <a:r>
              <a:rPr lang="en-US" altLang="zh-TW" dirty="0" smtClean="0">
                <a:latin typeface="微軟正黑體" panose="020B0604030504040204" pitchFamily="34" charset="-120"/>
                <a:ea typeface="微軟正黑體" panose="020B0604030504040204" pitchFamily="34" charset="-120"/>
              </a:rPr>
              <a:t>simple http server</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dirty="0" smtClean="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3</a:t>
            </a:fld>
            <a:endParaRPr lang="zh-TW" altLang="en-US"/>
          </a:p>
        </p:txBody>
      </p:sp>
    </p:spTree>
    <p:extLst>
      <p:ext uri="{BB962C8B-B14F-4D97-AF65-F5344CB8AC3E}">
        <p14:creationId xmlns:p14="http://schemas.microsoft.com/office/powerpoint/2010/main" val="136766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b="1" dirty="0" err="1">
                <a:latin typeface="微軟正黑體" panose="020B0604030504040204" pitchFamily="34" charset="-120"/>
                <a:ea typeface="微軟正黑體" panose="020B0604030504040204" pitchFamily="34" charset="-120"/>
              </a:rPr>
              <a:t>echo_server</a:t>
            </a:r>
            <a:r>
              <a:rPr lang="en-US" altLang="zh-TW" b="1" dirty="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by </a:t>
            </a:r>
            <a:r>
              <a:rPr lang="en-US" altLang="zh-TW" b="1" dirty="0">
                <a:latin typeface="微軟正黑體" panose="020B0604030504040204" pitchFamily="34" charset="-120"/>
                <a:ea typeface="微軟正黑體" panose="020B0604030504040204" pitchFamily="34" charset="-120"/>
              </a:rPr>
              <a:t>TCP</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b="1" smtClean="0"/>
              <a:t>4</a:t>
            </a:fld>
            <a:endParaRPr lang="zh-TW" altLang="en-US" b="1" dirty="0"/>
          </a:p>
        </p:txBody>
      </p:sp>
      <p:pic>
        <p:nvPicPr>
          <p:cNvPr id="6" name="圖片 5"/>
          <p:cNvPicPr>
            <a:picLocks noChangeAspect="1"/>
          </p:cNvPicPr>
          <p:nvPr/>
        </p:nvPicPr>
        <p:blipFill>
          <a:blip r:embed="rId2"/>
          <a:stretch>
            <a:fillRect/>
          </a:stretch>
        </p:blipFill>
        <p:spPr>
          <a:xfrm>
            <a:off x="3256369" y="1787624"/>
            <a:ext cx="4703265" cy="4514958"/>
          </a:xfrm>
          <a:prstGeom prst="rect">
            <a:avLst/>
          </a:prstGeom>
        </p:spPr>
      </p:pic>
      <p:sp>
        <p:nvSpPr>
          <p:cNvPr id="7" name="文字方塊 6"/>
          <p:cNvSpPr txBox="1"/>
          <p:nvPr/>
        </p:nvSpPr>
        <p:spPr>
          <a:xfrm>
            <a:off x="3256368" y="6445482"/>
            <a:ext cx="7872875" cy="369332"/>
          </a:xfrm>
          <a:prstGeom prst="rect">
            <a:avLst/>
          </a:prstGeom>
          <a:noFill/>
        </p:spPr>
        <p:txBody>
          <a:bodyPr wrap="square" rtlCol="0">
            <a:spAutoFit/>
          </a:bodyPr>
          <a:lstStyle/>
          <a:p>
            <a:r>
              <a:rPr lang="en-US" altLang="zh-TW" b="1" dirty="0" smtClean="0">
                <a:solidFill>
                  <a:srgbClr val="FFFF00"/>
                </a:solidFill>
                <a:latin typeface="微軟正黑體" panose="020B0604030504040204" pitchFamily="34" charset="-120"/>
                <a:ea typeface="微軟正黑體" panose="020B0604030504040204" pitchFamily="34" charset="-120"/>
              </a:rPr>
              <a:t>python echo_server_TCP.py </a:t>
            </a:r>
            <a:r>
              <a:rPr lang="en-US" altLang="zh-TW" b="1" dirty="0">
                <a:solidFill>
                  <a:srgbClr val="FFFF00"/>
                </a:solidFill>
                <a:latin typeface="微軟正黑體" panose="020B0604030504040204" pitchFamily="34" charset="-120"/>
                <a:ea typeface="微軟正黑體" panose="020B0604030504040204" pitchFamily="34" charset="-120"/>
              </a:rPr>
              <a:t>--</a:t>
            </a:r>
            <a:r>
              <a:rPr lang="en-US" altLang="zh-TW" b="1" dirty="0" smtClean="0">
                <a:solidFill>
                  <a:srgbClr val="FFFF00"/>
                </a:solidFill>
                <a:latin typeface="微軟正黑體" panose="020B0604030504040204" pitchFamily="34" charset="-120"/>
                <a:ea typeface="微軟正黑體" panose="020B0604030504040204" pitchFamily="34" charset="-120"/>
              </a:rPr>
              <a:t>port=&lt;PORT&gt;</a:t>
            </a:r>
            <a:endParaRPr lang="zh-TW" altLang="en-US" b="1" dirty="0">
              <a:solidFill>
                <a:srgbClr val="FFFF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8879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9599" y="143949"/>
            <a:ext cx="10972800" cy="1143000"/>
          </a:xfrm>
        </p:spPr>
        <p:txBody>
          <a:bodyPr>
            <a:normAutofit/>
          </a:bodyPr>
          <a:lstStyle/>
          <a:p>
            <a:pPr algn="ctr"/>
            <a:r>
              <a:rPr lang="en-US" altLang="zh-TW" sz="4000" b="1" dirty="0" err="1">
                <a:latin typeface="微軟正黑體" panose="020B0604030504040204" pitchFamily="34" charset="-120"/>
                <a:ea typeface="微軟正黑體" panose="020B0604030504040204" pitchFamily="34" charset="-120"/>
              </a:rPr>
              <a:t>echo_client</a:t>
            </a:r>
            <a:r>
              <a:rPr lang="en-US" altLang="zh-TW" sz="4000" b="1" dirty="0">
                <a:latin typeface="微軟正黑體" panose="020B0604030504040204" pitchFamily="34" charset="-120"/>
                <a:ea typeface="微軟正黑體" panose="020B0604030504040204" pitchFamily="34" charset="-120"/>
              </a:rPr>
              <a:t> by TCP</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5</a:t>
            </a:fld>
            <a:endParaRPr lang="zh-TW" altLang="en-US"/>
          </a:p>
        </p:txBody>
      </p:sp>
      <p:pic>
        <p:nvPicPr>
          <p:cNvPr id="6" name="圖片 5"/>
          <p:cNvPicPr>
            <a:picLocks noChangeAspect="1"/>
          </p:cNvPicPr>
          <p:nvPr/>
        </p:nvPicPr>
        <p:blipFill>
          <a:blip r:embed="rId2"/>
          <a:stretch>
            <a:fillRect/>
          </a:stretch>
        </p:blipFill>
        <p:spPr>
          <a:xfrm>
            <a:off x="3273792" y="1159634"/>
            <a:ext cx="5495740" cy="5148223"/>
          </a:xfrm>
          <a:prstGeom prst="rect">
            <a:avLst/>
          </a:prstGeom>
        </p:spPr>
      </p:pic>
      <p:sp>
        <p:nvSpPr>
          <p:cNvPr id="7" name="文字方塊 6"/>
          <p:cNvSpPr txBox="1"/>
          <p:nvPr/>
        </p:nvSpPr>
        <p:spPr>
          <a:xfrm>
            <a:off x="3273792" y="6452957"/>
            <a:ext cx="7872875" cy="369332"/>
          </a:xfrm>
          <a:prstGeom prst="rect">
            <a:avLst/>
          </a:prstGeom>
          <a:noFill/>
        </p:spPr>
        <p:txBody>
          <a:bodyPr wrap="square" rtlCol="0">
            <a:spAutoFit/>
          </a:bodyPr>
          <a:lstStyle/>
          <a:p>
            <a:r>
              <a:rPr lang="en-US" altLang="zh-TW" b="1" dirty="0" smtClean="0">
                <a:solidFill>
                  <a:srgbClr val="FFFF00"/>
                </a:solidFill>
                <a:latin typeface="微軟正黑體" panose="020B0604030504040204" pitchFamily="34" charset="-120"/>
                <a:ea typeface="微軟正黑體" panose="020B0604030504040204" pitchFamily="34" charset="-120"/>
              </a:rPr>
              <a:t>python echo_client_TCP.py </a:t>
            </a:r>
            <a:r>
              <a:rPr lang="en-US" altLang="zh-TW" b="1" dirty="0">
                <a:solidFill>
                  <a:srgbClr val="FFFF00"/>
                </a:solidFill>
                <a:latin typeface="微軟正黑體" panose="020B0604030504040204" pitchFamily="34" charset="-120"/>
                <a:ea typeface="微軟正黑體" panose="020B0604030504040204" pitchFamily="34" charset="-120"/>
              </a:rPr>
              <a:t>--</a:t>
            </a:r>
            <a:r>
              <a:rPr lang="en-US" altLang="zh-TW" b="1" dirty="0" smtClean="0">
                <a:solidFill>
                  <a:srgbClr val="FFFF00"/>
                </a:solidFill>
                <a:latin typeface="微軟正黑體" panose="020B0604030504040204" pitchFamily="34" charset="-120"/>
                <a:ea typeface="微軟正黑體" panose="020B0604030504040204" pitchFamily="34" charset="-120"/>
              </a:rPr>
              <a:t>port=&lt;PORT&gt;</a:t>
            </a:r>
            <a:endParaRPr lang="zh-TW" altLang="en-US" b="1" dirty="0">
              <a:solidFill>
                <a:srgbClr val="FFFF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8831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4000" b="1" dirty="0" err="1" smtClean="0">
                <a:latin typeface="微軟正黑體" panose="020B0604030504040204" pitchFamily="34" charset="-120"/>
                <a:ea typeface="微軟正黑體" panose="020B0604030504040204" pitchFamily="34" charset="-120"/>
              </a:rPr>
              <a:t>wait_for_remote_service</a:t>
            </a:r>
            <a:endParaRPr lang="en-US" altLang="zh-TW"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6</a:t>
            </a:fld>
            <a:endParaRPr lang="zh-TW" altLang="en-US"/>
          </a:p>
        </p:txBody>
      </p:sp>
      <p:pic>
        <p:nvPicPr>
          <p:cNvPr id="8" name="圖片 7"/>
          <p:cNvPicPr>
            <a:picLocks noChangeAspect="1"/>
          </p:cNvPicPr>
          <p:nvPr/>
        </p:nvPicPr>
        <p:blipFill>
          <a:blip r:embed="rId2"/>
          <a:stretch>
            <a:fillRect/>
          </a:stretch>
        </p:blipFill>
        <p:spPr>
          <a:xfrm>
            <a:off x="719403" y="1844824"/>
            <a:ext cx="11008439" cy="3530823"/>
          </a:xfrm>
          <a:prstGeom prst="rect">
            <a:avLst/>
          </a:prstGeom>
        </p:spPr>
      </p:pic>
    </p:spTree>
    <p:extLst>
      <p:ext uri="{BB962C8B-B14F-4D97-AF65-F5344CB8AC3E}">
        <p14:creationId xmlns:p14="http://schemas.microsoft.com/office/powerpoint/2010/main" val="7685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1" y="60933"/>
            <a:ext cx="10131425" cy="1456267"/>
          </a:xfrm>
        </p:spPr>
        <p:txBody>
          <a:bodyPr>
            <a:normAutofit/>
          </a:bodyPr>
          <a:lstStyle/>
          <a:p>
            <a:pPr algn="ctr"/>
            <a:r>
              <a:rPr lang="en-US" altLang="zh-TW" sz="4000" b="1" dirty="0" err="1" smtClean="0">
                <a:latin typeface="微軟正黑體" panose="020B0604030504040204" pitchFamily="34" charset="-120"/>
                <a:ea typeface="微軟正黑體" panose="020B0604030504040204" pitchFamily="34" charset="-120"/>
              </a:rPr>
              <a:t>wait_for_remote_service</a:t>
            </a:r>
            <a:endParaRPr lang="en-US" altLang="zh-TW"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7</a:t>
            </a:fld>
            <a:endParaRPr lang="zh-TW" altLang="en-US"/>
          </a:p>
        </p:txBody>
      </p:sp>
      <p:pic>
        <p:nvPicPr>
          <p:cNvPr id="3" name="圖片 2"/>
          <p:cNvPicPr>
            <a:picLocks noChangeAspect="1"/>
          </p:cNvPicPr>
          <p:nvPr/>
        </p:nvPicPr>
        <p:blipFill rotWithShape="1">
          <a:blip r:embed="rId2"/>
          <a:srcRect b="988"/>
          <a:stretch/>
        </p:blipFill>
        <p:spPr>
          <a:xfrm>
            <a:off x="1724168" y="1440175"/>
            <a:ext cx="8743665" cy="5224010"/>
          </a:xfrm>
          <a:prstGeom prst="rect">
            <a:avLst/>
          </a:prstGeom>
        </p:spPr>
      </p:pic>
    </p:spTree>
    <p:extLst>
      <p:ext uri="{BB962C8B-B14F-4D97-AF65-F5344CB8AC3E}">
        <p14:creationId xmlns:p14="http://schemas.microsoft.com/office/powerpoint/2010/main" val="199045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1" y="60933"/>
            <a:ext cx="10131425" cy="1456267"/>
          </a:xfrm>
        </p:spPr>
        <p:txBody>
          <a:bodyPr>
            <a:normAutofit/>
          </a:bodyPr>
          <a:lstStyle/>
          <a:p>
            <a:pPr algn="ctr"/>
            <a:r>
              <a:rPr lang="en-US" altLang="zh-TW" sz="4000" b="1" dirty="0" err="1" smtClean="0">
                <a:latin typeface="微軟正黑體" panose="020B0604030504040204" pitchFamily="34" charset="-120"/>
                <a:ea typeface="微軟正黑體" panose="020B0604030504040204" pitchFamily="34" charset="-120"/>
              </a:rPr>
              <a:t>wait_for_remote_service</a:t>
            </a:r>
            <a:endParaRPr lang="en-US" altLang="zh-TW"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8</a:t>
            </a:fld>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921" y="1415156"/>
            <a:ext cx="10571768" cy="4410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850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b="1" dirty="0">
                <a:latin typeface="微軟正黑體" panose="020B0604030504040204" pitchFamily="34" charset="-120"/>
                <a:ea typeface="微軟正黑體" panose="020B0604030504040204" pitchFamily="34" charset="-120"/>
              </a:rPr>
              <a:t>Multiplexing Socket I/O for Better </a:t>
            </a:r>
            <a:r>
              <a:rPr lang="en-US" altLang="zh-TW" b="1" dirty="0" smtClean="0">
                <a:latin typeface="微軟正黑體" panose="020B0604030504040204" pitchFamily="34" charset="-120"/>
                <a:ea typeface="微軟正黑體" panose="020B0604030504040204" pitchFamily="34" charset="-120"/>
              </a:rPr>
              <a:t>Performance</a:t>
            </a:r>
            <a:endParaRPr lang="zh-TW" altLang="en-US" b="1" dirty="0">
              <a:latin typeface="微軟正黑體" panose="020B0604030504040204" pitchFamily="34" charset="-120"/>
              <a:ea typeface="微軟正黑體" panose="020B0604030504040204" pitchFamily="34" charset="-120"/>
            </a:endParaRPr>
          </a:p>
        </p:txBody>
      </p:sp>
      <p:sp>
        <p:nvSpPr>
          <p:cNvPr id="7" name="文字版面配置區 6"/>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9</a:t>
            </a:fld>
            <a:endParaRPr lang="zh-TW" altLang="en-US"/>
          </a:p>
        </p:txBody>
      </p:sp>
    </p:spTree>
    <p:extLst>
      <p:ext uri="{BB962C8B-B14F-4D97-AF65-F5344CB8AC3E}">
        <p14:creationId xmlns:p14="http://schemas.microsoft.com/office/powerpoint/2010/main" val="4026369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體">
  <a:themeElements>
    <a:clrScheme name="天體">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天體">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體">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天體</Template>
  <TotalTime>6247</TotalTime>
  <Words>664</Words>
  <Application>Microsoft Office PowerPoint</Application>
  <PresentationFormat>自訂</PresentationFormat>
  <Paragraphs>80</Paragraphs>
  <Slides>24</Slides>
  <Notes>0</Notes>
  <HiddenSlides>0</HiddenSlides>
  <MMClips>0</MMClips>
  <ScaleCrop>false</ScaleCrop>
  <HeadingPairs>
    <vt:vector size="4" baseType="variant">
      <vt:variant>
        <vt:lpstr>佈景主題</vt:lpstr>
      </vt:variant>
      <vt:variant>
        <vt:i4>1</vt:i4>
      </vt:variant>
      <vt:variant>
        <vt:lpstr>投影片標題</vt:lpstr>
      </vt:variant>
      <vt:variant>
        <vt:i4>24</vt:i4>
      </vt:variant>
    </vt:vector>
  </HeadingPairs>
  <TitlesOfParts>
    <vt:vector size="25" baseType="lpstr">
      <vt:lpstr>天體</vt:lpstr>
      <vt:lpstr>Python 進階程式設計</vt:lpstr>
      <vt:lpstr>Socket programming  (II)</vt:lpstr>
      <vt:lpstr>Outline</vt:lpstr>
      <vt:lpstr>echo_server by TCP</vt:lpstr>
      <vt:lpstr>echo_client by TCP</vt:lpstr>
      <vt:lpstr>wait_for_remote_service</vt:lpstr>
      <vt:lpstr>wait_for_remote_service</vt:lpstr>
      <vt:lpstr>wait_for_remote_service</vt:lpstr>
      <vt:lpstr>Multiplexing Socket I/O for Better Performance</vt:lpstr>
      <vt:lpstr>forking_mixin_socket_server</vt:lpstr>
      <vt:lpstr>forking_mixin_socket_server</vt:lpstr>
      <vt:lpstr>threading_mixin_socket_server</vt:lpstr>
      <vt:lpstr>threading_mixin_socket_server</vt:lpstr>
      <vt:lpstr>Thinking Time</vt:lpstr>
      <vt:lpstr>Multi-threading vs Multi-processing</vt:lpstr>
      <vt:lpstr>Multi-processing (多行程)</vt:lpstr>
      <vt:lpstr>Multi-threading (多執行緒)</vt:lpstr>
      <vt:lpstr>Multi-threading vs Multi-processing</vt:lpstr>
      <vt:lpstr>Download Webpage</vt:lpstr>
      <vt:lpstr>Download Webpage</vt:lpstr>
      <vt:lpstr>simple_http_server</vt:lpstr>
      <vt:lpstr>simple_http_server</vt:lpstr>
      <vt:lpstr>延伸閱讀</vt:lpstr>
      <vt:lpstr>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人工智慧應用實務</dc:title>
  <dc:creator>張家瑋</dc:creator>
  <cp:lastModifiedBy>user</cp:lastModifiedBy>
  <cp:revision>867</cp:revision>
  <dcterms:created xsi:type="dcterms:W3CDTF">2018-01-01T14:24:17Z</dcterms:created>
  <dcterms:modified xsi:type="dcterms:W3CDTF">2019-11-04T23:42:56Z</dcterms:modified>
</cp:coreProperties>
</file>