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5" r:id="rId1"/>
  </p:sldMasterIdLst>
  <p:notesMasterIdLst>
    <p:notesMasterId r:id="rId33"/>
  </p:notesMasterIdLst>
  <p:sldIdLst>
    <p:sldId id="435" r:id="rId2"/>
    <p:sldId id="416" r:id="rId3"/>
    <p:sldId id="436" r:id="rId4"/>
    <p:sldId id="437" r:id="rId5"/>
    <p:sldId id="464" r:id="rId6"/>
    <p:sldId id="465" r:id="rId7"/>
    <p:sldId id="466" r:id="rId8"/>
    <p:sldId id="467" r:id="rId9"/>
    <p:sldId id="438" r:id="rId10"/>
    <p:sldId id="439" r:id="rId11"/>
    <p:sldId id="440" r:id="rId12"/>
    <p:sldId id="441" r:id="rId13"/>
    <p:sldId id="442" r:id="rId14"/>
    <p:sldId id="444" r:id="rId15"/>
    <p:sldId id="445" r:id="rId16"/>
    <p:sldId id="446" r:id="rId17"/>
    <p:sldId id="447" r:id="rId18"/>
    <p:sldId id="448" r:id="rId19"/>
    <p:sldId id="449" r:id="rId20"/>
    <p:sldId id="453" r:id="rId21"/>
    <p:sldId id="454" r:id="rId22"/>
    <p:sldId id="455" r:id="rId23"/>
    <p:sldId id="456" r:id="rId24"/>
    <p:sldId id="457" r:id="rId25"/>
    <p:sldId id="458" r:id="rId26"/>
    <p:sldId id="459" r:id="rId27"/>
    <p:sldId id="460" r:id="rId28"/>
    <p:sldId id="461" r:id="rId29"/>
    <p:sldId id="462" r:id="rId30"/>
    <p:sldId id="463" r:id="rId31"/>
    <p:sldId id="384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38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FBB87-18E0-4A0B-87C6-465E04F6E92E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24A1E-F1C3-48AD-BDE7-98824D8B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55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6f6abcd1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6f6abcd18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46f6abcd18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6f6abcd1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6f6abcd18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46f6abcd18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30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6f6abcd1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6f6abcd18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46f6abcd18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7335483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7335483ea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47335483ea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7335483ea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7335483ea_0_3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47335483ea_0_3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7fb49c3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7fb49c34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47fb49c34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6f6abcd1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6f6abcd18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46f6abcd18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6f6abcd1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6f6abcd18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46f6abcd18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6f6abcd1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6f6abcd1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46f6abcd18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6f6abcd1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6f6abcd18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46f6abcd18_0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487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45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37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7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917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379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15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308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89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52401"/>
            <a:ext cx="9160933" cy="46845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14400" y="1828801"/>
            <a:ext cx="5029200" cy="12492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46800" y="1828801"/>
            <a:ext cx="5029200" cy="12492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828800" y="6248401"/>
            <a:ext cx="2540000" cy="24441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741333" y="6248401"/>
            <a:ext cx="3860800" cy="24441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957733" y="6248401"/>
            <a:ext cx="2540000" cy="24441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46EEB-9468-4F5A-B953-0C15F5393E8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51114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52401"/>
            <a:ext cx="9160933" cy="46845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14400" y="1828801"/>
            <a:ext cx="5029200" cy="12492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46800" y="1828801"/>
            <a:ext cx="5029200" cy="12492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46800" y="3733801"/>
            <a:ext cx="5029200" cy="12492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1828800" y="6248401"/>
            <a:ext cx="2540000" cy="24441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4741333" y="6248401"/>
            <a:ext cx="3860800" cy="24441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8957733" y="6248401"/>
            <a:ext cx="2540000" cy="24441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B1FE8-1C2F-43A9-8341-74FED075A3D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238653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61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35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26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55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84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13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57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47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046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  <p:sldLayoutId id="2147483823" r:id="rId18"/>
    <p:sldLayoutId id="2147483824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dvnVw80I_8" TargetMode="External"/><Relationship Id="rId2" Type="http://schemas.openxmlformats.org/officeDocument/2006/relationships/hyperlink" Target="https://www.youtube.com/watch?v=tNa99PG8hR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d01.com/zh-tw/7K8yE3.html#.Wq9pSqhuaUk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PG4NjIkCjc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9C%80%E5%B0%8F%E4%BA%8C%E4%B9%98%E6%B3%95" TargetMode="External"/><Relationship Id="rId2" Type="http://schemas.openxmlformats.org/officeDocument/2006/relationships/hyperlink" Target="https://www.youtube.com/watch?v=zPG4NjIkCj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ie.ntnu.edu.tw/~u91029/Regression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scikit-learn-python" TargetMode="External"/><Relationship Id="rId2" Type="http://schemas.openxmlformats.org/officeDocument/2006/relationships/hyperlink" Target="https://morvanzhou.github.io/tutorials/machine-learning/sklearn/2-4-model-attribute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altLang="zh-TW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br>
              <a:rPr lang="en-US" altLang="zh-TW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進階程式設計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中科技大學資訊工程系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461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熵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資訊量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23" y="2130856"/>
            <a:ext cx="3705225" cy="6381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299199" y="226527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買與不買</a:t>
            </a:r>
            <a: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的資訊熵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423" y="2895185"/>
            <a:ext cx="4257675" cy="6762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423" y="3697614"/>
            <a:ext cx="5314950" cy="6858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824710" y="30486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年輕人、買與不買的資訊</a:t>
            </a:r>
            <a: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熵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876642" y="385584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年紀、買與不買的總資訊</a:t>
            </a:r>
            <a: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熵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447637" y="4846253"/>
            <a:ext cx="4780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Gain(age)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0.94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0.694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0.246</a:t>
            </a: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Gain(student) = 0.94 – 0.789 = 0.151</a:t>
            </a: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Gain(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credit_rating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= 0.94 – 0.892 = 0.048</a:t>
            </a: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Gain(income) = 0.94 – 0.911 = 0.029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394036" y="3697613"/>
            <a:ext cx="304800" cy="6858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205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參考來源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2743" y="2142067"/>
            <a:ext cx="9554483" cy="267377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Visualizing a Decision Tree - Machine Learning Recipes #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2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Decision Analysis 3: Decision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Trees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C4.5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決策樹算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法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942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827072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998118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Overfitting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過度擬合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Pruning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剪枝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5916" t="34670" r="5867" b="9104"/>
          <a:stretch/>
        </p:blipFill>
        <p:spPr>
          <a:xfrm>
            <a:off x="1044147" y="3121890"/>
            <a:ext cx="9281669" cy="339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98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Regression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型輸出</a:t>
            </a:r>
          </a:p>
        </p:txBody>
      </p:sp>
    </p:spTree>
    <p:extLst>
      <p:ext uri="{BB962C8B-B14F-4D97-AF65-F5344CB8AC3E}">
        <p14:creationId xmlns:p14="http://schemas.microsoft.com/office/powerpoint/2010/main" val="319571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55" y="1935921"/>
            <a:ext cx="10886839" cy="394382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788" y="2234935"/>
            <a:ext cx="3712306" cy="36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82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zPG4NjIkCj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79023" y="1711695"/>
            <a:ext cx="8624430" cy="485124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166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參考來源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01446" y="1935921"/>
            <a:ext cx="10353762" cy="29582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An Introduction to Linear Regression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Analysis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最小平方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法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http://www.csie.ntnu.edu.tw/~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u91029/Regression.html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939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514907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19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1767174" y="2053540"/>
            <a:ext cx="8746837" cy="3962400"/>
            <a:chOff x="1256145" y="1708727"/>
            <a:chExt cx="8746837" cy="3962400"/>
          </a:xfrm>
        </p:grpSpPr>
        <p:sp>
          <p:nvSpPr>
            <p:cNvPr id="6" name="矩形 5"/>
            <p:cNvSpPr/>
            <p:nvPr/>
          </p:nvSpPr>
          <p:spPr>
            <a:xfrm>
              <a:off x="1256145" y="1708727"/>
              <a:ext cx="8746837" cy="396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Picture 4" descr="http://www.csie.ntnu.edu.tw/~u91029/LinearRegression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8180" y="1972866"/>
              <a:ext cx="3952875" cy="1943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http://www.csie.ntnu.edu.tw/~u91029/LinearRegression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3090" y="3583565"/>
              <a:ext cx="3590925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673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Classification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47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實作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69939" y="1935921"/>
            <a:ext cx="8602690" cy="36951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莫煩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sklearn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常用屬性與功能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(Linear Regression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範例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Scikit-Learn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教學：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Python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與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機器學習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267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body" idx="1"/>
          </p:nvPr>
        </p:nvSpPr>
        <p:spPr>
          <a:xfrm>
            <a:off x="1776000" y="1629000"/>
            <a:ext cx="8640000" cy="360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0800" marR="101600" lvl="0" indent="0" algn="l" rt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 ---導入模塊---</a:t>
            </a:r>
            <a:endParaRPr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  <a:sym typeface="Verdana"/>
            </a:endParaRPr>
          </a:p>
          <a:p>
            <a:pPr marL="50800" marR="101600" lvl="0" indent="0" algn="l" rt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from sklearn import datasets</a:t>
            </a:r>
            <a:br>
              <a:rPr lang="zh-TW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from sklearn.cross_validation import train_test_split</a:t>
            </a:r>
            <a:br>
              <a:rPr lang="zh-TW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import pandas as pd</a:t>
            </a:r>
            <a:endParaRPr dirty="0">
              <a:solidFill>
                <a:srgbClr val="FFFFFF"/>
              </a:solidFill>
              <a:highlight>
                <a:srgbClr val="274E13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  <a:sym typeface="Verdana"/>
            </a:endParaRPr>
          </a:p>
          <a:p>
            <a:pPr marL="50800" marR="101600" lvl="0" indent="0" algn="l" rt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---資料處理---</a:t>
            </a:r>
            <a:endParaRPr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Verdana"/>
              <a:sym typeface="Verdana"/>
            </a:endParaRPr>
          </a:p>
          <a:p>
            <a:pPr marL="50800" marR="101600" lvl="0" indent="0" algn="l" rt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wine = datasets.load_wine()</a:t>
            </a:r>
            <a:endParaRPr dirty="0">
              <a:solidFill>
                <a:srgbClr val="FFFFFF"/>
              </a:solidFill>
              <a:highlight>
                <a:srgbClr val="274E13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  <a:p>
            <a:pPr marL="50800" marR="101600" lvl="0" indent="0" algn="l" rtl="0">
              <a:lnSpc>
                <a:spcPct val="121429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TW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print(wine)</a:t>
            </a:r>
            <a:r>
              <a:rPr 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載入SKlearn內建資料集</a:t>
            </a:r>
            <a:endParaRPr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1209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body" idx="1"/>
          </p:nvPr>
        </p:nvSpPr>
        <p:spPr>
          <a:xfrm>
            <a:off x="336000" y="369000"/>
            <a:ext cx="11520000" cy="108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zh-TW" sz="6000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print(wine) </a:t>
            </a:r>
            <a:r>
              <a:rPr lang="zh-TW" sz="24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#將資料集內容打印出來</a:t>
            </a:r>
            <a:endParaRPr sz="2400" i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336000" y="1449000"/>
            <a:ext cx="1152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FFFF"/>
                </a:solidFill>
              </a:rPr>
              <a:t>{'data': array([[1.423e+01, 1.710e+00, 2.430e+00, ..., 1.040e+00, 3.920e+00,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 1.065e+03],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[1.320e+01, 1.780e+00, 2.140e+00, ..., 1.050e+00, 3.400e+00,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 1.050e+03],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[1.316e+01, 2.360e+00, 2.670e+00, ..., 1.030e+00, 3.170e+00,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 1.185e+03],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...,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[1.327e+01, 4.280e+00, 2.260e+00, ..., 5.900e-01, 1.560e+00,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 8.350e+02],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[1.317e+01, 2.590e+00, 2.370e+00, ..., 6.000e-01, 1.620e+00,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 8.400e+02],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[1.413e+01, 4.100e+00, 2.740e+00, ..., 6.100e-01, 1.600e+00,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 5.600e+02]])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8256000" y="2709000"/>
            <a:ext cx="360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← data為酒的特徵</a:t>
            </a:r>
            <a:endParaRPr sz="300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1185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336000" y="369000"/>
            <a:ext cx="11520000" cy="108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zh-TW" sz="6000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print(wine) </a:t>
            </a:r>
            <a:r>
              <a:rPr lang="zh-TW" sz="24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#將資料集內容打印出來</a:t>
            </a:r>
            <a:endParaRPr sz="2400" i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336000" y="1809000"/>
            <a:ext cx="11520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FFFF"/>
                </a:solidFill>
              </a:rPr>
              <a:t>'target': array([0, 0, 0, 0, 0, 0, 0, 0, 0, 0, 0, 0, 0, 0, 0, 0, 0, 0, 0, 0, 0, 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0, 0, 0, 0, 0, 0, 0, 0, 0, 0, 0, 0, 0, 0, 0, 0, 0, 0, 0, 0, 0, 0,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0, 0, 0, 0, 0, 0, 0, 0, 0, 0, 0, 0, 0, 0, 0, 1, 1, 1, 1, 1, 1, 1,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1, 1, 1, 1, 1, 1, 1, 1, 1, 1, 1, 1, 1, 1, 1, 1, 1, 1, 1, 1, 1, 1,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1, 1, 1, 1, 1, 1, 1, 1, 1, 1, 1, 1, 1, 1, 1, 1, 1, 1, 1, 1, 1, 1,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1, 1, 1, 1, 1, 1, 1, 1, 1, 1, 1, 1, 1, 1, 1, 1, 1, 1, 1, 1, 2, 2,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2, 2, 2, 2, 2, 2, 2, 2, 2, 2, 2, 2, 2, 2, 2, 2, 2, 2, 2, 2, 2, 2,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2, 2, 2, 2, 2, 2, 2, 2, 2, 2, 2, 2, 2, 2, 2, 2, 2, 2, 2, 2, 2, 2,</a:t>
            </a:r>
            <a:br>
              <a:rPr lang="zh-TW" sz="2000">
                <a:solidFill>
                  <a:srgbClr val="FFFFFF"/>
                </a:solidFill>
              </a:rPr>
            </a:br>
            <a:r>
              <a:rPr lang="zh-TW" sz="2000">
                <a:solidFill>
                  <a:srgbClr val="FFFFFF"/>
                </a:solidFill>
              </a:rPr>
              <a:t>       2, 2])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7356000" y="3249000"/>
            <a:ext cx="468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← target為上頁各項特徵</a:t>
            </a:r>
            <a:endParaRPr sz="30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所對應到的酒種類</a:t>
            </a:r>
            <a:endParaRPr sz="30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類別分為0,1,2三種標籤</a:t>
            </a:r>
            <a:endParaRPr sz="30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1629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body" idx="1"/>
          </p:nvPr>
        </p:nvSpPr>
        <p:spPr>
          <a:xfrm>
            <a:off x="1596000" y="1629000"/>
            <a:ext cx="9000000" cy="360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0800" marR="101600" lvl="0" indent="0" algn="l" rtl="0">
              <a:lnSpc>
                <a:spcPct val="121429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zh-TW" sz="1800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wine_data =  wine.data</a:t>
            </a:r>
            <a:br>
              <a:rPr lang="zh-TW" sz="1800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定義資料特徵</a:t>
            </a: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wine_target = wine.target</a:t>
            </a: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定義資料標籤</a:t>
            </a: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print(pd.DataFrame(wine.data))</a:t>
            </a: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印出資料特徵查看</a:t>
            </a: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print(pd.DataFrame(wine.target))</a:t>
            </a: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印出資料標籤查看</a:t>
            </a:r>
            <a: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/>
            </a:r>
            <a:br>
              <a:rPr lang="zh-TW" sz="18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x_train, x_test, y_train, y_test = train_test_split(wine_data, wine_target, test_size = 0.2)</a:t>
            </a:r>
            <a:br>
              <a:rPr lang="zh-TW" sz="1800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zh-TW" sz="1800" i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# 使用"train_test_spit"將數據分成訓練和測試兩類,test_size = 0.2,代表測試數據佔20%</a:t>
            </a:r>
            <a:endParaRPr sz="14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8501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/>
        </p:nvSpPr>
        <p:spPr>
          <a:xfrm>
            <a:off x="336000" y="1577425"/>
            <a:ext cx="1152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[1.207e+01, 2.160e+00, 2.170e+00, 2.100e+01, 8.500e+01, 2.600e+00, 2.650e+00, 3.700e-01,</a:t>
            </a:r>
            <a:endParaRPr sz="2000">
              <a:solidFill>
                <a:schemeClr val="lt1"/>
              </a:solidFill>
              <a:highlight>
                <a:srgbClr val="274E13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 1.350e+00, 2.760e+00, 8.600e-01, 3.280e+00, 3.780e+02]</a:t>
            </a:r>
            <a:endParaRPr sz="2000">
              <a:highlight>
                <a:srgbClr val="274E13"/>
              </a:highlight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336000" y="585750"/>
            <a:ext cx="1152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將data打印出一列，來查看一下特徵有哪些</a:t>
            </a:r>
            <a:endParaRPr sz="40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336000" y="2709000"/>
            <a:ext cx="57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FFFF"/>
                </a:solidFill>
              </a:rPr>
              <a:t>(1) Alcohol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1.207e+01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(3) Ash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2.170e+00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(5) Magnesium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8.500e+01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(7) Flavanoids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2.650e+00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(9) Proanthocyanins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1.350e+00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(11)Hue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8.600e-01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(13)Proline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3.780e+02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6096000" y="2709000"/>
            <a:ext cx="57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rgbClr val="FFFFFF"/>
                </a:solidFill>
              </a:rPr>
              <a:t>(2) Malic acid	→	</a:t>
            </a:r>
            <a:r>
              <a:rPr lang="zh-TW" sz="2000" dirty="0">
                <a:solidFill>
                  <a:schemeClr val="lt1"/>
                </a:solidFill>
                <a:highlight>
                  <a:srgbClr val="274E13"/>
                </a:highlight>
              </a:rPr>
              <a:t>2.160e+00</a:t>
            </a:r>
            <a:r>
              <a:rPr lang="zh-TW" sz="1600" dirty="0">
                <a:solidFill>
                  <a:srgbClr val="FFFFFF"/>
                </a:solidFill>
              </a:rPr>
              <a:t/>
            </a:r>
            <a:br>
              <a:rPr lang="zh-TW" sz="1600" dirty="0">
                <a:solidFill>
                  <a:srgbClr val="FFFFFF"/>
                </a:solidFill>
              </a:rPr>
            </a:br>
            <a:r>
              <a:rPr lang="zh-TW" sz="1600" dirty="0">
                <a:solidFill>
                  <a:srgbClr val="FFFFFF"/>
                </a:solidFill>
              </a:rPr>
              <a:t>(4) Alcalinity of ash 	→	</a:t>
            </a:r>
            <a:r>
              <a:rPr lang="zh-TW" sz="2000" dirty="0">
                <a:solidFill>
                  <a:schemeClr val="lt1"/>
                </a:solidFill>
                <a:highlight>
                  <a:srgbClr val="274E13"/>
                </a:highlight>
              </a:rPr>
              <a:t>2.100e+01</a:t>
            </a:r>
            <a:r>
              <a:rPr lang="zh-TW" sz="1600" dirty="0">
                <a:solidFill>
                  <a:srgbClr val="FFFFFF"/>
                </a:solidFill>
              </a:rPr>
              <a:t/>
            </a:r>
            <a:br>
              <a:rPr lang="zh-TW" sz="1600" dirty="0">
                <a:solidFill>
                  <a:srgbClr val="FFFFFF"/>
                </a:solidFill>
              </a:rPr>
            </a:br>
            <a:r>
              <a:rPr lang="zh-TW" sz="1600" dirty="0">
                <a:solidFill>
                  <a:srgbClr val="FFFFFF"/>
                </a:solidFill>
              </a:rPr>
              <a:t>(6) Total phenols 	→	</a:t>
            </a:r>
            <a:r>
              <a:rPr lang="zh-TW" sz="2000" dirty="0">
                <a:solidFill>
                  <a:schemeClr val="lt1"/>
                </a:solidFill>
                <a:highlight>
                  <a:srgbClr val="274E13"/>
                </a:highlight>
              </a:rPr>
              <a:t>2.600e+00</a:t>
            </a:r>
            <a:r>
              <a:rPr lang="zh-TW" sz="1600" dirty="0">
                <a:solidFill>
                  <a:srgbClr val="FFFFFF"/>
                </a:solidFill>
              </a:rPr>
              <a:t/>
            </a:r>
            <a:br>
              <a:rPr lang="zh-TW" sz="1600" dirty="0">
                <a:solidFill>
                  <a:srgbClr val="FFFFFF"/>
                </a:solidFill>
              </a:rPr>
            </a:br>
            <a:r>
              <a:rPr lang="zh-TW" sz="1600" dirty="0">
                <a:solidFill>
                  <a:srgbClr val="FFFFFF"/>
                </a:solidFill>
              </a:rPr>
              <a:t>(8) Nonflavanoid phenols 	→	</a:t>
            </a:r>
            <a:r>
              <a:rPr lang="zh-TW" sz="2000" dirty="0">
                <a:solidFill>
                  <a:schemeClr val="lt1"/>
                </a:solidFill>
                <a:highlight>
                  <a:srgbClr val="274E13"/>
                </a:highlight>
              </a:rPr>
              <a:t>3.700e-01</a:t>
            </a:r>
            <a:r>
              <a:rPr lang="zh-TW" sz="1600" dirty="0">
                <a:solidFill>
                  <a:srgbClr val="FFFFFF"/>
                </a:solidFill>
              </a:rPr>
              <a:t/>
            </a:r>
            <a:br>
              <a:rPr lang="zh-TW" sz="1600" dirty="0">
                <a:solidFill>
                  <a:srgbClr val="FFFFFF"/>
                </a:solidFill>
              </a:rPr>
            </a:br>
            <a:r>
              <a:rPr lang="zh-TW" sz="1600" dirty="0">
                <a:solidFill>
                  <a:srgbClr val="FFFFFF"/>
                </a:solidFill>
              </a:rPr>
              <a:t>(10)Color intensity 	→	</a:t>
            </a:r>
            <a:r>
              <a:rPr lang="zh-TW" sz="2000" dirty="0">
                <a:solidFill>
                  <a:schemeClr val="lt1"/>
                </a:solidFill>
                <a:highlight>
                  <a:srgbClr val="274E13"/>
                </a:highlight>
              </a:rPr>
              <a:t>2.760e+00</a:t>
            </a:r>
            <a:r>
              <a:rPr lang="zh-TW" sz="1600" dirty="0">
                <a:solidFill>
                  <a:srgbClr val="FFFFFF"/>
                </a:solidFill>
              </a:rPr>
              <a:t/>
            </a:r>
            <a:br>
              <a:rPr lang="zh-TW" sz="1600" dirty="0">
                <a:solidFill>
                  <a:srgbClr val="FFFFFF"/>
                </a:solidFill>
              </a:rPr>
            </a:br>
            <a:r>
              <a:rPr lang="zh-TW" sz="1600" dirty="0">
                <a:solidFill>
                  <a:srgbClr val="FFFFFF"/>
                </a:solidFill>
              </a:rPr>
              <a:t>(12)OD280/OD315 of diluted wines </a:t>
            </a:r>
            <a:r>
              <a:rPr lang="zh-TW" sz="1600" dirty="0" smtClean="0">
                <a:solidFill>
                  <a:srgbClr val="FFFFFF"/>
                </a:solidFill>
              </a:rPr>
              <a:t>→</a:t>
            </a:r>
            <a:r>
              <a:rPr lang="zh-TW" sz="1600" dirty="0">
                <a:solidFill>
                  <a:srgbClr val="FFFFFF"/>
                </a:solidFill>
              </a:rPr>
              <a:t>	</a:t>
            </a:r>
            <a:r>
              <a:rPr lang="zh-TW" sz="2000" dirty="0">
                <a:solidFill>
                  <a:schemeClr val="lt1"/>
                </a:solidFill>
                <a:highlight>
                  <a:srgbClr val="274E13"/>
                </a:highlight>
              </a:rPr>
              <a:t>3.280e+00</a:t>
            </a:r>
            <a:endParaRPr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789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/>
        </p:nvSpPr>
        <p:spPr>
          <a:xfrm>
            <a:off x="2496000" y="1449000"/>
            <a:ext cx="72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print('x_test:測試用特徵')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print(x_test)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print('----------------------------------------------------------')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print('x_train:訓練用特徵')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print(x_train)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print('----------------------------------------------------------')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print('y_test:測試用標籤')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print(y_test)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print('----------------------------------------------------------')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print('y_train:訓練用標籤')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FFFF"/>
                </a:solidFill>
              </a:rPr>
              <a:t>print(y_train)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2023650" y="433950"/>
            <a:ext cx="81447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b="1" dirty="0">
                <a:solidFill>
                  <a:srgbClr val="FFFFFF"/>
                </a:solidFill>
                <a:highlight>
                  <a:srgbClr val="274E13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查看訓練及測試資料集數據</a:t>
            </a:r>
            <a:endParaRPr sz="4000" b="1" dirty="0">
              <a:solidFill>
                <a:srgbClr val="FFFFFF"/>
              </a:solidFill>
              <a:highlight>
                <a:srgbClr val="274E13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8076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/>
        </p:nvSpPr>
        <p:spPr>
          <a:xfrm>
            <a:off x="696000" y="-91101"/>
            <a:ext cx="6388381" cy="7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rgbClr val="FFFFFF"/>
                </a:solidFill>
              </a:rPr>
              <a:t>x_test:測試用特徵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[[1.207e+01 2.160e+00 2.170e+00 2.100e+01 8.500e+01 2.600e+00 2.650e+00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 3.700e-01 1.350e+00 2.760e+00 8.600e-01 3.280e+00 3.780e+02]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[1.382e+01 1.750e+00 2.420e+00 1.400e+01 1.110e+02 3.880e+00 3.740e+00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 3.200e-01 1.870e+00 7.050e+00 1.010e+00 3.260e+00 1.190e+03]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[1.369e+01 3.260e+00 2.540e+00 2.000e+01 1.070e+02 1.830e+00 5.600e-01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 5.000e-01 8.000e-01 5.880e+00 9.600e-01 1.820e+00 6.800e+02]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[1.141e+01 7.400e-01 2.500e+00 2.100e+01 8.800e+01 2.480e+00 2.010e+00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 4.200e-01 1.440e+00 3.080e+00 1.100e+00 2.310e+00 4.340e+02]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[1.182e+01 1.720e+00 1.880e+00 1.950e+01 8.600e+01 2.500e+00 1.640e+00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 3.700e-01 1.420e+00 2.060e+00 9.400e-01 2.440e+00 4.150e+02]]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----------------------------------------------------------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x_train:訓練用特徵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[[1.358e+01 1.660e+00 2.360e+00 ... 1.090e+00 2.880e+00 1.515e+03]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[1.406e+01 2.150e+00 2.610e+00 ... 1.060e+00 3.580e+00 1.295e+03]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[1.243e+01 1.530e+00 2.290e+00 ... 6.900e-01 2.840e+00 3.520e+02]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...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[1.216e+01 1.610e+00 2.310e+00 ... 1.330e+00 2.260e+00 4.950e+02]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[1.200e+01 3.430e+00 2.000e+00 ... 9.300e-01 3.050e+00 5.640e+02]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[1.182e+01 1.470e+00 1.990e+00 ... 9.500e-01 3.330e+00 4.950e+02]]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----------------------------------------------------------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y_test:測試用標籤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[1 0 2 1 1 0 1 1 1 2 1 2 0 1 1 2 2 2 0 1 1 0 2 2 1 0 0 1 2 1 2 2 0 1 1 0]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----------------------------------------------------------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y_train:訓練用標籤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[0 0 1 0 1 2 0 1 0 0 1 1 1 0 1 1 0 0 0 0 0 0 2 2 2 2 2 0 2 0 1 1 2 1 0 0 2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1 1 0 1 2 0 2 0 2 2 1 0 1 1 2 1 0 1 0 1 1 0 0 1 0 2 2 2 1 1 2 1 2 0 1 1 1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1 0 0 1 0 0 1 1 2 1 2 0 2 1 0 2 2 1 1 1 1 2 0 0 2 1 2 1 2 1 0 0 1 1 1 0 1</a:t>
            </a:r>
            <a:br>
              <a:rPr lang="zh-TW" sz="1300" dirty="0">
                <a:solidFill>
                  <a:srgbClr val="FFFFFF"/>
                </a:solidFill>
              </a:rPr>
            </a:br>
            <a:r>
              <a:rPr lang="zh-TW" sz="1300" dirty="0">
                <a:solidFill>
                  <a:srgbClr val="FFFFFF"/>
                </a:solidFill>
              </a:rPr>
              <a:t> 1 1 0 0 0 1 2 0 0 1 2 2 0 0 2 1 2 0 2 1 0 2 1 0 0 2 0 2 1 1 1]</a:t>
            </a:r>
            <a:endParaRPr sz="1300" dirty="0">
              <a:solidFill>
                <a:srgbClr val="FFFFFF"/>
              </a:solidFill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7423650" y="433950"/>
            <a:ext cx="81447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← 20%特徵</a:t>
            </a:r>
            <a:endParaRPr sz="300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(因數據過多只打印出5組)</a:t>
            </a:r>
            <a:endParaRPr sz="300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7423650" y="2953950"/>
            <a:ext cx="81447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← 80%特徵</a:t>
            </a:r>
            <a:endParaRPr sz="300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7423650" y="4573950"/>
            <a:ext cx="81447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← 20%標籤</a:t>
            </a:r>
            <a:endParaRPr sz="300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7423650" y="5473950"/>
            <a:ext cx="81447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← 80%標籤</a:t>
            </a:r>
            <a:endParaRPr sz="30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323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720000" y="360000"/>
            <a:ext cx="10131300" cy="146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KNN-曼哈頓距離分類器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52" name="Google Shape;252;p32"/>
          <p:cNvPicPr preferRelativeResize="0"/>
          <p:nvPr/>
        </p:nvPicPr>
        <p:blipFill rotWithShape="1">
          <a:blip r:embed="rId3">
            <a:alphaModFix/>
          </a:blip>
          <a:srcRect l="23791" t="45235" r="21715" b="28478"/>
          <a:stretch/>
        </p:blipFill>
        <p:spPr>
          <a:xfrm>
            <a:off x="336000" y="2160000"/>
            <a:ext cx="11520000" cy="311158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2"/>
          <p:cNvSpPr txBox="1"/>
          <p:nvPr/>
        </p:nvSpPr>
        <p:spPr>
          <a:xfrm>
            <a:off x="9852575" y="4578575"/>
            <a:ext cx="21933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← 下方為預測結果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113267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720000" y="360000"/>
            <a:ext cx="10131300" cy="146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KNN-歐幾里得距離分類器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61" name="Google Shape;261;p33"/>
          <p:cNvPicPr preferRelativeResize="0"/>
          <p:nvPr/>
        </p:nvPicPr>
        <p:blipFill rotWithShape="1">
          <a:blip r:embed="rId3">
            <a:alphaModFix/>
          </a:blip>
          <a:srcRect l="23860" t="12663" r="21862" b="54782"/>
          <a:stretch/>
        </p:blipFill>
        <p:spPr>
          <a:xfrm>
            <a:off x="335988" y="2160000"/>
            <a:ext cx="11520000" cy="383859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3"/>
          <p:cNvSpPr txBox="1"/>
          <p:nvPr/>
        </p:nvSpPr>
        <p:spPr>
          <a:xfrm>
            <a:off x="9910700" y="5392425"/>
            <a:ext cx="21933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← 下方為預測結果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7490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Decision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1231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xfrm>
            <a:off x="720000" y="360000"/>
            <a:ext cx="10131300" cy="146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決策樹分類器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70" name="Google Shape;270;p34"/>
          <p:cNvPicPr preferRelativeResize="0"/>
          <p:nvPr/>
        </p:nvPicPr>
        <p:blipFill rotWithShape="1">
          <a:blip r:embed="rId3">
            <a:alphaModFix/>
          </a:blip>
          <a:srcRect l="23905" t="46619" r="21996" b="20478"/>
          <a:stretch/>
        </p:blipFill>
        <p:spPr>
          <a:xfrm>
            <a:off x="334800" y="2160000"/>
            <a:ext cx="11520000" cy="394345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4"/>
          <p:cNvSpPr txBox="1"/>
          <p:nvPr/>
        </p:nvSpPr>
        <p:spPr>
          <a:xfrm>
            <a:off x="10004975" y="5416775"/>
            <a:ext cx="21933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← 下方為預測結果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488457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72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58536" y="2142068"/>
            <a:ext cx="9458689" cy="235155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該決策樹方法先根據訓練集數據形成決策樹，如果該樹不能對所有對象給出正確的分類，那麼選擇一些例外加入到訓練集數據中，重複該過程一直到形成正確的決策集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40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23636" y="1143001"/>
            <a:ext cx="10369549" cy="468454"/>
          </a:xfrm>
        </p:spPr>
        <p:txBody>
          <a:bodyPr>
            <a:noAutofit/>
          </a:bodyPr>
          <a:lstStyle/>
          <a:p>
            <a:pPr algn="ctr" eaLnBrk="1" hangingPunct="1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資訊理論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(information theory)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00727" y="2017058"/>
            <a:ext cx="10273724" cy="3652221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假設一個事件有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種結果，發生的機率分別為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P(v</a:t>
            </a:r>
            <a:r>
              <a:rPr lang="en-US" altLang="zh-TW" sz="2400" i="1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…, 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P(v</a:t>
            </a:r>
            <a:r>
              <a:rPr lang="zh-TW" altLang="en-US" sz="2400" i="1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ｎ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，這些機率都是已知的，則定義這個事件發生後所得到的資訊量為 ：</a:t>
            </a:r>
          </a:p>
          <a:p>
            <a:pPr eaLnBrk="1" hangingPunct="1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各種結果發生機率愈平均，所求資訊量也愈大</a:t>
            </a: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資訊量可以當作亂度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(Entropy)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的指標，資訊量愈大，表示亂度愈大</a:t>
            </a: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解決屬性選擇的問題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</p:txBody>
      </p:sp>
      <p:graphicFrame>
        <p:nvGraphicFramePr>
          <p:cNvPr id="2048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00103263"/>
              </p:ext>
            </p:extLst>
          </p:nvPr>
        </p:nvGraphicFramePr>
        <p:xfrm>
          <a:off x="2543606" y="3170475"/>
          <a:ext cx="6301316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方程式" r:id="rId3" imgW="2667000" imgH="431800" progId="Equation.3">
                  <p:embed/>
                </p:oleObj>
              </mc:Choice>
              <mc:Fallback>
                <p:oleObj name="方程式" r:id="rId3" imgW="2667000" imgH="431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606" y="3170475"/>
                        <a:ext cx="6301316" cy="7651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86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03445" y="1844824"/>
            <a:ext cx="10363200" cy="4506913"/>
          </a:xfrm>
          <a:prstGeom prst="rect">
            <a:avLst/>
          </a:prstGeom>
        </p:spPr>
        <p:txBody>
          <a:bodyPr lIns="91429" tIns="45714" rIns="91429" bIns="45714"/>
          <a:lstStyle/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昆蘭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(Quinlan)(1979)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提出，以雪南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(Shannon)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(1949)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的資訊理論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(Information theory)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為依據。</a:t>
            </a:r>
          </a:p>
          <a:p>
            <a:pPr eaLnBrk="1" hangingPunct="1"/>
            <a:r>
              <a:rPr lang="zh-TW" altLang="en-US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資訊理論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若一事件有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種結果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對應的機率為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2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。則此事件發生後所得到的</a:t>
            </a:r>
            <a:r>
              <a:rPr lang="zh-TW" altLang="en-US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資訊量 </a:t>
            </a:r>
            <a:r>
              <a:rPr lang="en-US" altLang="zh-TW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視為</a:t>
            </a:r>
            <a:r>
              <a:rPr lang="en-U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Entropy</a:t>
            </a:r>
            <a:r>
              <a:rPr lang="en-US" altLang="zh-TW" sz="2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b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I=-(p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*log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)+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*log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)+…+ </a:t>
            </a:r>
            <a:r>
              <a:rPr lang="en-US" altLang="zh-TW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baseline="-25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*log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baseline="-25000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))</a:t>
            </a:r>
            <a:b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1" hangingPunct="1"/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1: 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 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k=4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1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=0.25,p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=0.25,p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3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=0.25,p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4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=0.25</a:t>
            </a:r>
            <a:b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</a:b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              I=-(.25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*log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(.25)*4)=2</a:t>
            </a:r>
          </a:p>
          <a:p>
            <a:pPr lvl="1" eaLnBrk="1" hangingPunct="1"/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2: 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 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k=4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1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=0,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=0.5,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3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=0,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4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=0.5</a:t>
            </a:r>
            <a:b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</a:b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              I=-(.5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*log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(.5)*2)=1</a:t>
            </a:r>
          </a:p>
          <a:p>
            <a:pPr lvl="1" eaLnBrk="1" hangingPunct="1"/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 3: 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 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k=4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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1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=1,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=0,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3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=0, p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4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=0</a:t>
            </a:r>
            <a:b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</a:b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itchFamily="2" charset="2"/>
              </a:rPr>
              <a:t>                    I=-(1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*log</a:t>
            </a:r>
            <a:r>
              <a:rPr lang="en-US" altLang="zh-TW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(1))=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(Entropy)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衡量資料的一致性</a:t>
            </a:r>
            <a:endParaRPr lang="en-US" altLang="zh-TW" dirty="0">
              <a:solidFill>
                <a:schemeClr val="hlin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99457" y="548680"/>
            <a:ext cx="9892145" cy="720080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亂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(Entropy)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048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85457" y="1008530"/>
            <a:ext cx="8928100" cy="468454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ID3 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(C4.5,C5.0)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1" y="1828799"/>
            <a:ext cx="10653184" cy="4066903"/>
          </a:xfrm>
          <a:prstGeom prst="rect">
            <a:avLst/>
          </a:prstGeom>
        </p:spPr>
        <p:txBody>
          <a:bodyPr lIns="91429" tIns="45714" rIns="91429" bIns="45714">
            <a:noAutofit/>
          </a:bodyPr>
          <a:lstStyle/>
          <a:p>
            <a:pPr eaLnBrk="1" hangingPunct="1"/>
            <a:r>
              <a:rPr lang="zh-TW" altLang="en-US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資訊獲利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(Information Gain) </a:t>
            </a:r>
            <a:r>
              <a:rPr lang="en-US" altLang="zh-TW" sz="2000" dirty="0">
                <a:solidFill>
                  <a:schemeClr val="fol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>
                <a:solidFill>
                  <a:schemeClr val="fol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>
                <a:solidFill>
                  <a:schemeClr val="fol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dirty="0">
                <a:solidFill>
                  <a:schemeClr val="fol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若分類標記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(Y)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成功、失敗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兩種，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為預測變項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類別屬性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;k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為總樣本數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</a:t>
            </a:r>
            <a:r>
              <a:rPr lang="en-US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為總樣本數中具成功標記的個數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，經由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變項將樣本分類後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X=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類中的總樣本個數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</a:t>
            </a:r>
            <a:r>
              <a:rPr lang="en-US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X=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類中具成功標記的個數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。根據變項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個樣本分為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,m</a:t>
            </a:r>
            <a:r>
              <a:rPr lang="en-US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,…,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2000" baseline="-25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的資訊獲利為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zh-TW" sz="2000" b="1" i="1" dirty="0">
                <a:solidFill>
                  <a:schemeClr val="fol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r>
              <a:rPr lang="en-US" altLang="zh-TW" sz="2000" b="1" i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Gain(X)=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I(n,n</a:t>
            </a:r>
            <a:r>
              <a:rPr lang="en-US" altLang="zh-TW" sz="2000" baseline="-25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0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)-E(X)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b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	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Tx/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I(n,n</a:t>
            </a:r>
            <a:r>
              <a:rPr lang="en-US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)=-((n</a:t>
            </a:r>
            <a:r>
              <a:rPr lang="en-US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/n)log</a:t>
            </a:r>
            <a:r>
              <a:rPr lang="en-US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</a:t>
            </a:r>
            <a:r>
              <a:rPr lang="en-US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/n)+(1-n</a:t>
            </a:r>
            <a:r>
              <a:rPr lang="en-US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/n)log</a:t>
            </a:r>
            <a:r>
              <a:rPr lang="en-US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(1-n</a:t>
            </a:r>
            <a:r>
              <a:rPr lang="en-US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/n))</a:t>
            </a:r>
            <a:b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E(X)=(m</a:t>
            </a:r>
            <a:r>
              <a:rPr lang="en-US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/n)*I(m</a:t>
            </a:r>
            <a:r>
              <a:rPr lang="en-US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,m</a:t>
            </a:r>
            <a:r>
              <a:rPr lang="en-US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)+(m</a:t>
            </a:r>
            <a:r>
              <a:rPr lang="en-US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/n)*I(m</a:t>
            </a:r>
            <a:r>
              <a:rPr lang="en-US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,m</a:t>
            </a:r>
            <a:r>
              <a:rPr lang="en-US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)+…(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sz="2000" baseline="-25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/n)*I(m</a:t>
            </a:r>
            <a:r>
              <a:rPr lang="en-US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,m</a:t>
            </a:r>
            <a:r>
              <a:rPr lang="en-US" altLang="zh-TW" sz="20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k1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182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729" y="941295"/>
            <a:ext cx="8928100" cy="468454"/>
          </a:xfrm>
        </p:spPr>
        <p:txBody>
          <a:bodyPr>
            <a:noAutofit/>
          </a:bodyPr>
          <a:lstStyle/>
          <a:p>
            <a:pPr algn="ctr" eaLnBrk="1" hangingPunct="1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利用資訊獲利做屬性選取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69029" y="1988840"/>
            <a:ext cx="8516451" cy="4081034"/>
          </a:xfrm>
        </p:spPr>
        <p:txBody>
          <a:bodyPr>
            <a:noAutofit/>
          </a:bodyPr>
          <a:lstStyle/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獲利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測試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前的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資訊量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測試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後的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資訊量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的目的</a:t>
            </a:r>
          </a:p>
          <a:p>
            <a:pPr lvl="1" eaLnBrk="1" hangingPunct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訓練樣本分成亂度最小的子集合</a:t>
            </a:r>
          </a:p>
          <a:p>
            <a:pPr lvl="1" eaLnBrk="1" hangingPunct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所有樣本都屬於同一分類標記的子集合</a:t>
            </a:r>
          </a:p>
          <a:p>
            <a:pPr eaLnBrk="1" hangingPunct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ID3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測試後資訊量最小的屬性為優先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選擇資訊獲利最大的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28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ID3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79" t="24024" r="14220"/>
          <a:stretch/>
        </p:blipFill>
        <p:spPr>
          <a:xfrm>
            <a:off x="255788" y="2238277"/>
            <a:ext cx="5733287" cy="339750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31145" t="8594" r="9700" b="24382"/>
          <a:stretch/>
        </p:blipFill>
        <p:spPr>
          <a:xfrm>
            <a:off x="6164566" y="2238277"/>
            <a:ext cx="5801359" cy="3342642"/>
          </a:xfrm>
          <a:prstGeom prst="rect">
            <a:avLst/>
          </a:prstGeom>
        </p:spPr>
      </p:pic>
      <p:sp>
        <p:nvSpPr>
          <p:cNvPr id="7" name="橢圓形圖說文字 6"/>
          <p:cNvSpPr/>
          <p:nvPr/>
        </p:nvSpPr>
        <p:spPr>
          <a:xfrm>
            <a:off x="4695984" y="5871585"/>
            <a:ext cx="2586181" cy="494145"/>
          </a:xfrm>
          <a:prstGeom prst="wedgeEllipseCallout">
            <a:avLst>
              <a:gd name="adj1" fmla="val -15167"/>
              <a:gd name="adj2" fmla="val -11666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個買，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個不買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7813964" y="2142836"/>
            <a:ext cx="2299854" cy="9236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形圖說文字 8"/>
          <p:cNvSpPr/>
          <p:nvPr/>
        </p:nvSpPr>
        <p:spPr>
          <a:xfrm>
            <a:off x="673547" y="5871584"/>
            <a:ext cx="2586181" cy="494145"/>
          </a:xfrm>
          <a:prstGeom prst="wedgeEllipseCallout">
            <a:avLst>
              <a:gd name="adj1" fmla="val -15167"/>
              <a:gd name="adj2" fmla="val -11666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三個年紀區間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弧形箭號 (下彎) 9"/>
          <p:cNvSpPr/>
          <p:nvPr/>
        </p:nvSpPr>
        <p:spPr>
          <a:xfrm>
            <a:off x="5509275" y="2493819"/>
            <a:ext cx="1233270" cy="572655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60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5687</TotalTime>
  <Words>1062</Words>
  <Application>Microsoft Office PowerPoint</Application>
  <PresentationFormat>自訂</PresentationFormat>
  <Paragraphs>135</Paragraphs>
  <Slides>31</Slides>
  <Notes>10</Notes>
  <HiddenSlides>0</HiddenSlides>
  <MMClips>1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3" baseType="lpstr">
      <vt:lpstr>天體</vt:lpstr>
      <vt:lpstr>方程式</vt:lpstr>
      <vt:lpstr>Python 進階程式設計</vt:lpstr>
      <vt:lpstr>分類  Classification</vt:lpstr>
      <vt:lpstr>決策樹 Decision Tree</vt:lpstr>
      <vt:lpstr>概念</vt:lpstr>
      <vt:lpstr>資訊理論 (information theory) </vt:lpstr>
      <vt:lpstr>亂度(Entropy)</vt:lpstr>
      <vt:lpstr>ID3 演算法(C4.5,C5.0)</vt:lpstr>
      <vt:lpstr>利用資訊獲利做屬性選取</vt:lpstr>
      <vt:lpstr>ID3 EXAMPLE</vt:lpstr>
      <vt:lpstr>資訊熵 &amp; 資訊量增益</vt:lpstr>
      <vt:lpstr>參考來源</vt:lpstr>
      <vt:lpstr>Thinking</vt:lpstr>
      <vt:lpstr>重點</vt:lpstr>
      <vt:lpstr>Linear Regression</vt:lpstr>
      <vt:lpstr>概念</vt:lpstr>
      <vt:lpstr>EXAMPLE</vt:lpstr>
      <vt:lpstr>參考來源</vt:lpstr>
      <vt:lpstr>Thinking</vt:lpstr>
      <vt:lpstr>重點</vt:lpstr>
      <vt:lpstr>Python 實作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KNN-曼哈頓距離分類器</vt:lpstr>
      <vt:lpstr>KNN-歐幾里得距離分類器</vt:lpstr>
      <vt:lpstr>決策樹分類器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人工智慧應用實務</dc:title>
  <dc:creator>張家瑋</dc:creator>
  <cp:lastModifiedBy>user</cp:lastModifiedBy>
  <cp:revision>802</cp:revision>
  <dcterms:created xsi:type="dcterms:W3CDTF">2018-01-01T14:24:17Z</dcterms:created>
  <dcterms:modified xsi:type="dcterms:W3CDTF">2019-10-07T14:03:59Z</dcterms:modified>
</cp:coreProperties>
</file>