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4116" r:id="rId3"/>
    <p:sldMasterId id="2147484130" r:id="rId4"/>
    <p:sldMasterId id="2147484133" r:id="rId5"/>
  </p:sldMasterIdLst>
  <p:notesMasterIdLst>
    <p:notesMasterId r:id="rId31"/>
  </p:notesMasterIdLst>
  <p:sldIdLst>
    <p:sldId id="258" r:id="rId6"/>
    <p:sldId id="353" r:id="rId7"/>
    <p:sldId id="424" r:id="rId8"/>
    <p:sldId id="426" r:id="rId9"/>
    <p:sldId id="437" r:id="rId10"/>
    <p:sldId id="438" r:id="rId11"/>
    <p:sldId id="439" r:id="rId12"/>
    <p:sldId id="428" r:id="rId13"/>
    <p:sldId id="427" r:id="rId14"/>
    <p:sldId id="445" r:id="rId15"/>
    <p:sldId id="451" r:id="rId16"/>
    <p:sldId id="432" r:id="rId17"/>
    <p:sldId id="433" r:id="rId18"/>
    <p:sldId id="440" r:id="rId19"/>
    <p:sldId id="442" r:id="rId20"/>
    <p:sldId id="441" r:id="rId21"/>
    <p:sldId id="444" r:id="rId22"/>
    <p:sldId id="443" r:id="rId23"/>
    <p:sldId id="446" r:id="rId24"/>
    <p:sldId id="430" r:id="rId25"/>
    <p:sldId id="431" r:id="rId26"/>
    <p:sldId id="452" r:id="rId27"/>
    <p:sldId id="450" r:id="rId28"/>
    <p:sldId id="447" r:id="rId29"/>
    <p:sldId id="448" r:id="rId30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81" autoAdjust="0"/>
  </p:normalViewPr>
  <p:slideViewPr>
    <p:cSldViewPr>
      <p:cViewPr>
        <p:scale>
          <a:sx n="116" d="100"/>
          <a:sy n="116" d="100"/>
        </p:scale>
        <p:origin x="-808" y="-304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8.wmf"/><Relationship Id="rId2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4/19/15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702417198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938181206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637716568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36071518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940600650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862855385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924714371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542097105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420831538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246407252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710404873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139255756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441514190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69084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925599066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85909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634454925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theme" Target="../theme/theme3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1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  <p:sldLayoutId id="2147484128" r:id="rId12"/>
    <p:sldLayoutId id="2147484129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0752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31" r:id="rId1"/>
    <p:sldLayoutId id="2147484132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3034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34" r:id="rId1"/>
    <p:sldLayoutId id="2147484135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9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10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1333500"/>
            <a:ext cx="8469313" cy="2627312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/>
            </a:r>
            <a:br>
              <a:rPr lang="en-US" sz="9000" dirty="0" smtClean="0"/>
            </a:br>
            <a:r>
              <a:rPr lang="en-US" sz="9000" dirty="0" smtClean="0"/>
              <a:t>Data Science</a:t>
            </a:r>
            <a:br>
              <a:rPr lang="en-US" sz="9000" dirty="0" smtClean="0"/>
            </a:br>
            <a:r>
              <a:rPr lang="en-US" sz="6000" dirty="0" smtClean="0"/>
              <a:t>Logistic Regression &amp; </a:t>
            </a:r>
            <a:br>
              <a:rPr lang="en-US" sz="6000" dirty="0" smtClean="0"/>
            </a:br>
            <a:r>
              <a:rPr lang="en-US" sz="6000" dirty="0" smtClean="0"/>
              <a:t>Confusion Matrix</a:t>
            </a:r>
            <a:endParaRPr lang="en-US" sz="6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Log, E, odds, and log odds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078480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Probability is a measure of likelihood that an event will occur.</a:t>
            </a: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1 – Probability is the likelihood of an event not occurring.</a:t>
            </a: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The odds are the probability that an event will occur divided by the probability that it won’t occur.</a:t>
            </a: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The log odds are the natural logs of the odds.</a:t>
            </a:r>
            <a:endParaRPr sz="3200" dirty="0">
              <a:latin typeface="+mj-lt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573536"/>
              </p:ext>
            </p:extLst>
          </p:nvPr>
        </p:nvGraphicFramePr>
        <p:xfrm>
          <a:off x="1023937" y="3952875"/>
          <a:ext cx="17922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" name="Equation" r:id="rId3" imgW="825480" imgH="393480" progId="Equation.3">
                  <p:embed/>
                </p:oleObj>
              </mc:Choice>
              <mc:Fallback>
                <p:oleObj name="Equation" r:id="rId3" imgW="825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7" y="3952875"/>
                        <a:ext cx="1792288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017823"/>
              </p:ext>
            </p:extLst>
          </p:nvPr>
        </p:nvGraphicFramePr>
        <p:xfrm>
          <a:off x="8491537" y="1409700"/>
          <a:ext cx="331788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" name="Equation" r:id="rId5" imgW="152400" imgH="139700" progId="Equation.3">
                  <p:embed/>
                </p:oleObj>
              </mc:Choice>
              <mc:Fallback>
                <p:oleObj name="Equation" r:id="rId5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1537" y="1409700"/>
                        <a:ext cx="331788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759987"/>
              </p:ext>
            </p:extLst>
          </p:nvPr>
        </p:nvGraphicFramePr>
        <p:xfrm>
          <a:off x="7926387" y="1895475"/>
          <a:ext cx="7175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" name="Equation" r:id="rId7" imgW="330200" imgH="165100" progId="Equation.3">
                  <p:embed/>
                </p:oleObj>
              </mc:Choice>
              <mc:Fallback>
                <p:oleObj name="Equation" r:id="rId7" imgW="3302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6387" y="1895475"/>
                        <a:ext cx="71755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635854"/>
              </p:ext>
            </p:extLst>
          </p:nvPr>
        </p:nvGraphicFramePr>
        <p:xfrm>
          <a:off x="3852863" y="3916363"/>
          <a:ext cx="3144837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" name="Equation" r:id="rId9" imgW="1447800" imgH="431800" progId="Equation.3">
                  <p:embed/>
                </p:oleObj>
              </mc:Choice>
              <mc:Fallback>
                <p:oleObj name="Equation" r:id="rId9" imgW="1447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3916363"/>
                        <a:ext cx="3144837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132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Log, E, odds, and log odds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876300"/>
            <a:ext cx="8426399" cy="3078480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As the probability increases, the odds increase.</a:t>
            </a: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As the odds increase, the log odds increase.</a:t>
            </a: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Take three </a:t>
            </a:r>
            <a:r>
              <a:rPr lang="en-US" sz="3200" dirty="0" smtClean="0">
                <a:latin typeface="+mj-lt"/>
              </a:rPr>
              <a:t>minutes to confirm that you get the numbers below for odds and log odds.</a:t>
            </a:r>
            <a:endParaRPr sz="3200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832827"/>
              </p:ext>
            </p:extLst>
          </p:nvPr>
        </p:nvGraphicFramePr>
        <p:xfrm>
          <a:off x="338139" y="2918460"/>
          <a:ext cx="8686797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398"/>
                <a:gridCol w="3733800"/>
                <a:gridCol w="28955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Probability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Odds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Log odds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0.0101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-4.5951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0.3333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-1.0986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0.50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291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1.0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0.75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1.0986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0.99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4.5951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15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III. </a:t>
            </a:r>
            <a: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  <a:t>Regression:  From Linear to Logistic</a:t>
            </a:r>
            <a:b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600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Regression:  From Linear to </a:t>
            </a:r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Logistic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In linear regression, we used a set of predictors to predict the value of a continuous response.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In logistic regression, we use a set of predictors to predict the </a:t>
            </a:r>
            <a:r>
              <a:rPr lang="en-US" sz="3200" i="1" dirty="0" smtClean="0">
                <a:latin typeface="PFDinTextCompPro-Bold"/>
              </a:rPr>
              <a:t>probability</a:t>
            </a:r>
            <a:r>
              <a:rPr lang="en-US" sz="3200" dirty="0">
                <a:latin typeface="PFDinTextCompPro-Bold"/>
              </a:rPr>
              <a:t> </a:t>
            </a:r>
            <a:r>
              <a:rPr lang="en-US" sz="3200" dirty="0" smtClean="0">
                <a:latin typeface="PFDinTextCompPro-Bold"/>
              </a:rPr>
              <a:t>of (binary) class membership.</a:t>
            </a:r>
            <a:endParaRPr lang="en-US" sz="3200" dirty="0">
              <a:latin typeface="PFDinTextCompPro-Bold"/>
            </a:endParaRP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These probabilities are mapped to </a:t>
            </a:r>
            <a:r>
              <a:rPr lang="en-US" sz="3200" i="1" dirty="0" smtClean="0">
                <a:latin typeface="PFDinTextCompPro-Bold"/>
              </a:rPr>
              <a:t>class labels</a:t>
            </a:r>
            <a:r>
              <a:rPr lang="en-US" sz="3200" dirty="0" smtClean="0">
                <a:latin typeface="PFDinTextCompPro-Bold"/>
              </a:rPr>
              <a:t>, allowing us to use this for classification.</a:t>
            </a:r>
            <a:endParaRPr sz="3200" dirty="0"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24135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Regression:  From Linear to </a:t>
            </a:r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Logistic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332663" y="2308225"/>
            <a:ext cx="1463675" cy="1463675"/>
            <a:chOff x="0" y="0"/>
            <a:chExt cx="1280" cy="1280"/>
          </a:xfrm>
        </p:grpSpPr>
        <p:pic>
          <p:nvPicPr>
            <p:cNvPr id="8" name="Picture 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>
                <a:latin typeface="News706 BT" charset="0"/>
                <a:ea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>
                  <a:latin typeface="News706 BT" charset="0"/>
                  <a:ea typeface="ＭＳ Ｐゴシック" charset="0"/>
                  <a:sym typeface="News706 BT" charset="0"/>
                </a:rPr>
                <a:t>Probability predictions look like this.</a:t>
              </a:r>
            </a:p>
          </p:txBody>
        </p:sp>
      </p:grpSp>
      <p:pic>
        <p:nvPicPr>
          <p:cNvPr id="11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1257300"/>
            <a:ext cx="5181600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441325" y="2400300"/>
            <a:ext cx="12112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2000" dirty="0">
                <a:latin typeface="PFDinTextCompPro-Italic" charset="0"/>
                <a:cs typeface="PFDinTextCompPro-Italic" charset="0"/>
              </a:rPr>
              <a:t>probability of</a:t>
            </a:r>
          </a:p>
          <a:p>
            <a:pPr eaLnBrk="1" hangingPunct="1"/>
            <a:r>
              <a:rPr lang="en-US" sz="2000" dirty="0">
                <a:latin typeface="PFDinTextCompPro-Italic" charset="0"/>
                <a:cs typeface="PFDinTextCompPro-Italic" charset="0"/>
              </a:rPr>
              <a:t>belonging to</a:t>
            </a:r>
          </a:p>
          <a:p>
            <a:pPr eaLnBrk="1" hangingPunct="1"/>
            <a:r>
              <a:rPr lang="en-US" sz="2000" dirty="0">
                <a:latin typeface="PFDinTextCompPro-Italic" charset="0"/>
                <a:cs typeface="PFDinTextCompPro-Italic" charset="0"/>
              </a:rPr>
              <a:t>class</a:t>
            </a: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3005138" y="4667250"/>
            <a:ext cx="2660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2000" dirty="0">
                <a:latin typeface="PFDinTextCompPro-Italic" charset="0"/>
                <a:cs typeface="PFDinTextCompPro-Italic" charset="0"/>
              </a:rPr>
              <a:t>value of predictor variable</a:t>
            </a:r>
          </a:p>
        </p:txBody>
      </p:sp>
    </p:spTree>
    <p:extLst>
      <p:ext uri="{BB962C8B-B14F-4D97-AF65-F5344CB8AC3E}">
        <p14:creationId xmlns:p14="http://schemas.microsoft.com/office/powerpoint/2010/main" val="266493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Regression:  From Linear to </a:t>
            </a:r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Logistic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pic>
        <p:nvPicPr>
          <p:cNvPr id="1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409700"/>
            <a:ext cx="5767387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2706688" y="4305300"/>
            <a:ext cx="2660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2000" dirty="0">
                <a:latin typeface="PFDinTextCompPro-Italic" charset="0"/>
                <a:cs typeface="PFDinTextCompPro-Italic" charset="0"/>
              </a:rPr>
              <a:t>value of predictor variable</a:t>
            </a: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1100138" y="2400300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2000" dirty="0">
                <a:latin typeface="PFDinTextCompPro-Italic" charset="0"/>
                <a:cs typeface="PFDinTextCompPro-Italic" charset="0"/>
              </a:rPr>
              <a:t>class label</a:t>
            </a:r>
          </a:p>
        </p:txBody>
      </p:sp>
      <p:grpSp>
        <p:nvGrpSpPr>
          <p:cNvPr id="17" name="Group 26"/>
          <p:cNvGrpSpPr>
            <a:grpSpLocks/>
          </p:cNvGrpSpPr>
          <p:nvPr/>
        </p:nvGrpSpPr>
        <p:grpSpPr bwMode="auto">
          <a:xfrm>
            <a:off x="7332663" y="2308225"/>
            <a:ext cx="1463675" cy="1463675"/>
            <a:chOff x="0" y="0"/>
            <a:chExt cx="1280" cy="1280"/>
          </a:xfrm>
        </p:grpSpPr>
        <p:pic>
          <p:nvPicPr>
            <p:cNvPr id="18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</a:p>
          </p:txBody>
        </p:sp>
        <p:sp>
          <p:nvSpPr>
            <p:cNvPr id="2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>
                <a:latin typeface="News706 BT" charset="0"/>
                <a:ea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>
                  <a:latin typeface="News706 BT" charset="0"/>
                  <a:ea typeface="ＭＳ Ｐゴシック" charset="0"/>
                  <a:sym typeface="News706 BT" charset="0"/>
                </a:rPr>
                <a:t>Probabilities are “snapped” to class labels (e.g., by threshholding at 50%).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58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Regression:  From Linear to </a:t>
            </a:r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Logistic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Exercise:  In the following examples, should linear or logistic regression be used?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Predict how much money you’ll spend on a rental from Air </a:t>
            </a:r>
            <a:r>
              <a:rPr lang="en-US" sz="3200" dirty="0" err="1" smtClean="0">
                <a:latin typeface="PFDinTextCompPro-Bold"/>
              </a:rPr>
              <a:t>Bnb</a:t>
            </a:r>
            <a:r>
              <a:rPr lang="en-US" sz="3200" dirty="0" smtClean="0">
                <a:latin typeface="PFDinTextCompPro-Bold"/>
              </a:rPr>
              <a:t>.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Predict whether an email is marked as spam or not.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Predict the salary of a new college grad.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Predict whether the salary of a new college grad is greater than or less than the median American income.</a:t>
            </a:r>
            <a:endParaRPr lang="en-US" sz="3200" dirty="0"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28967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Regression:  From Linear to </a:t>
            </a:r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Logistic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One of the key differences between linear and logistic regression is the response variable (what you’re predicting).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In linear regression, the response is modeled by a linear combination of the predictors.</a:t>
            </a:r>
            <a:endParaRPr lang="en-US" sz="3200" dirty="0">
              <a:latin typeface="PFDinTextCompPro-Bold"/>
            </a:endParaRP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283439"/>
              </p:ext>
            </p:extLst>
          </p:nvPr>
        </p:nvGraphicFramePr>
        <p:xfrm>
          <a:off x="642938" y="3709987"/>
          <a:ext cx="744537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3" imgW="2387600" imgH="215900" progId="Equation.3">
                  <p:embed/>
                </p:oleObj>
              </mc:Choice>
              <mc:Fallback>
                <p:oleObj name="Equation" r:id="rId3" imgW="23876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3709987"/>
                        <a:ext cx="7445375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562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Regression:  From Linear to </a:t>
            </a:r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Logistic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>
                <a:latin typeface="PFDinTextCompPro-Bold"/>
              </a:rPr>
              <a:t>In logistic regression, the </a:t>
            </a:r>
            <a:r>
              <a:rPr lang="en-US" sz="3200" i="1" dirty="0">
                <a:latin typeface="PFDinTextCompPro-Bold"/>
              </a:rPr>
              <a:t>log odds</a:t>
            </a:r>
            <a:r>
              <a:rPr lang="en-US" sz="3200" dirty="0">
                <a:latin typeface="PFDinTextCompPro-Bold"/>
              </a:rPr>
              <a:t> of the outcome is modeled by a linear combination of the predictors.</a:t>
            </a:r>
          </a:p>
        </p:txBody>
      </p:sp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447353"/>
              </p:ext>
            </p:extLst>
          </p:nvPr>
        </p:nvGraphicFramePr>
        <p:xfrm>
          <a:off x="620712" y="3416300"/>
          <a:ext cx="3603625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3" imgW="1155700" imgH="431800" progId="Equation.3">
                  <p:embed/>
                </p:oleObj>
              </mc:Choice>
              <mc:Fallback>
                <p:oleObj name="Equation" r:id="rId3" imgW="1155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2" y="3416300"/>
                        <a:ext cx="3603625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490436"/>
              </p:ext>
            </p:extLst>
          </p:nvPr>
        </p:nvGraphicFramePr>
        <p:xfrm>
          <a:off x="852487" y="2476500"/>
          <a:ext cx="25336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5" imgW="812800" imgH="203200" progId="Equation.3">
                  <p:embed/>
                </p:oleObj>
              </mc:Choice>
              <mc:Fallback>
                <p:oleObj name="Equation" r:id="rId5" imgW="812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7" y="2476500"/>
                        <a:ext cx="253365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470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Regression:  From Linear to </a:t>
            </a:r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Logistic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Solving the previous equation, we get…</a:t>
            </a:r>
          </a:p>
          <a:p>
            <a:pPr algn="l">
              <a:buFont typeface="Arial"/>
              <a:buChar char="•"/>
            </a:pPr>
            <a:endParaRPr lang="en-US" sz="3200" dirty="0" smtClean="0">
              <a:latin typeface="PFDinTextCompPro-Bold"/>
            </a:endParaRPr>
          </a:p>
          <a:p>
            <a:pPr algn="l">
              <a:buFont typeface="Arial"/>
              <a:buChar char="•"/>
            </a:pPr>
            <a:endParaRPr lang="en-US" sz="3200" dirty="0">
              <a:latin typeface="PFDinTextCompPro-Bold"/>
            </a:endParaRPr>
          </a:p>
          <a:p>
            <a:pPr algn="l">
              <a:buFont typeface="Arial"/>
              <a:buChar char="•"/>
            </a:pPr>
            <a:endParaRPr lang="en-US" sz="3200" dirty="0" smtClean="0">
              <a:latin typeface="PFDinTextCompPro-Bold"/>
            </a:endParaRPr>
          </a:p>
          <a:p>
            <a:pPr algn="l"/>
            <a:endParaRPr lang="en-US" sz="3200" dirty="0" smtClean="0">
              <a:latin typeface="PFDinTextCompPro-Bold"/>
            </a:endParaRP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We now have an equation to predict the probability of class membership.</a:t>
            </a:r>
            <a:endParaRPr lang="en-US" sz="3200" dirty="0">
              <a:latin typeface="PFDinTextCompPro-Bold"/>
            </a:endParaRPr>
          </a:p>
        </p:txBody>
      </p:sp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685800" y="1943100"/>
          <a:ext cx="7045325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3" imgW="2260600" imgH="508000" progId="Equation.3">
                  <p:embed/>
                </p:oleObj>
              </mc:Choice>
              <mc:Fallback>
                <p:oleObj name="Equation" r:id="rId3" imgW="22606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43100"/>
                        <a:ext cx="7045325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863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442913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What is Logistic Regression?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 Log, E, odds, and log odds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Regression:  From Linear to Logistic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 Interpreting coefficients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V. </a:t>
            </a:r>
            <a: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  <a:t>Confusion Matrix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877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IV. </a:t>
            </a:r>
            <a: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  <a:t>Interpreting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509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Interpreting coefficients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Now that we have an equation, </a:t>
            </a:r>
            <a:r>
              <a:rPr lang="en-US" sz="3200" dirty="0" smtClean="0">
                <a:latin typeface="PFDinTextCompPro-Bold"/>
              </a:rPr>
              <a:t>what do the coefficients mean?</a:t>
            </a:r>
            <a:endParaRPr lang="en-US" sz="3200" dirty="0" smtClean="0">
              <a:latin typeface="PFDinTextCompPro-Bold"/>
            </a:endParaRP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For every unit increase in X, there is a β increase in the log odds of class membership and vice versa.</a:t>
            </a:r>
            <a:endParaRPr lang="en-US" sz="3200" dirty="0" smtClean="0">
              <a:latin typeface="PFDinTextCompPro-Bold"/>
            </a:endParaRP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For every unit increase in X, there is </a:t>
            </a:r>
            <a:r>
              <a:rPr lang="en-US" sz="3200" dirty="0">
                <a:latin typeface="PFDinTextCompPro-Bold"/>
              </a:rPr>
              <a:t>a e</a:t>
            </a:r>
            <a:r>
              <a:rPr lang="en-US" sz="3200" baseline="30000" dirty="0">
                <a:latin typeface="PFDinTextCompPro-Bold"/>
              </a:rPr>
              <a:t>β</a:t>
            </a:r>
            <a:r>
              <a:rPr lang="en-US" sz="3200" dirty="0">
                <a:latin typeface="PFDinTextCompPro-Bold"/>
              </a:rPr>
              <a:t> </a:t>
            </a:r>
            <a:r>
              <a:rPr lang="en-US" sz="3200" dirty="0" smtClean="0">
                <a:latin typeface="PFDinTextCompPro-Bold"/>
              </a:rPr>
              <a:t>increase in the odds of class membership and vice versa.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This doesn’t mean for every increase in X, you </a:t>
            </a:r>
            <a:r>
              <a:rPr lang="en-US" sz="3200" dirty="0">
                <a:latin typeface="PFDinTextCompPro-Bold"/>
              </a:rPr>
              <a:t>add e</a:t>
            </a:r>
            <a:r>
              <a:rPr lang="en-US" sz="3200" baseline="30000" dirty="0">
                <a:latin typeface="PFDinTextCompPro-Bold"/>
              </a:rPr>
              <a:t>β</a:t>
            </a:r>
            <a:r>
              <a:rPr lang="en-US" sz="3200" dirty="0">
                <a:latin typeface="PFDinTextCompPro-Bold"/>
              </a:rPr>
              <a:t> </a:t>
            </a:r>
            <a:r>
              <a:rPr lang="en-US" sz="3200" dirty="0" smtClean="0">
                <a:latin typeface="PFDinTextCompPro-Bold"/>
              </a:rPr>
              <a:t>to the previous odds.  It means for every increase in X, you multiple </a:t>
            </a:r>
            <a:r>
              <a:rPr lang="en-US" sz="3200" dirty="0">
                <a:latin typeface="PFDinTextCompPro-Bold"/>
              </a:rPr>
              <a:t>e</a:t>
            </a:r>
            <a:r>
              <a:rPr lang="en-US" sz="3200" baseline="30000" dirty="0">
                <a:latin typeface="PFDinTextCompPro-Bold"/>
              </a:rPr>
              <a:t>β</a:t>
            </a:r>
            <a:r>
              <a:rPr lang="en-US" sz="3200" dirty="0">
                <a:latin typeface="PFDinTextCompPro-Bold"/>
              </a:rPr>
              <a:t> </a:t>
            </a:r>
            <a:r>
              <a:rPr lang="en-US" sz="3200" dirty="0" smtClean="0">
                <a:latin typeface="PFDinTextCompPro-Bold"/>
              </a:rPr>
              <a:t>to the previous odds.</a:t>
            </a:r>
            <a:endParaRPr lang="en-US" sz="3200" dirty="0" smtClean="0"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91317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Interpreting coefficients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Let’s say I am trying to predict whether your heart is </a:t>
            </a:r>
            <a:r>
              <a:rPr lang="en-US" sz="3200" dirty="0" smtClean="0">
                <a:latin typeface="PFDinTextCompPro-Bold"/>
              </a:rPr>
              <a:t>un</a:t>
            </a:r>
            <a:r>
              <a:rPr lang="en-US" sz="3200" dirty="0" smtClean="0">
                <a:latin typeface="PFDinTextCompPro-Bold"/>
              </a:rPr>
              <a:t>healthy or not, yes or no.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I have one predictor, number of cheeseburgers eaten.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If I fit a logistic regression model to my data, I get </a:t>
            </a:r>
            <a:r>
              <a:rPr lang="en-US" sz="3200" dirty="0">
                <a:latin typeface="PFDinTextCompPro-Bold"/>
              </a:rPr>
              <a:t>a coefficient of </a:t>
            </a:r>
            <a:r>
              <a:rPr lang="en-US" sz="3200" dirty="0" smtClean="0">
                <a:latin typeface="PFDinTextCompPro-Bold"/>
              </a:rPr>
              <a:t>0.16288268.  This means for every cheeseburger I eat, I increase the odds of having an unhealthy heart by </a:t>
            </a:r>
            <a:r>
              <a:rPr lang="en-US" sz="3200" dirty="0" err="1" smtClean="0">
                <a:latin typeface="PFDinTextCompPro-Bold"/>
              </a:rPr>
              <a:t>exp</a:t>
            </a:r>
            <a:r>
              <a:rPr lang="en-US" sz="3200" dirty="0" smtClean="0">
                <a:latin typeface="PFDinTextCompPro-Bold"/>
              </a:rPr>
              <a:t>(0.16288268) = 1.18.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You could also interpret thi</a:t>
            </a:r>
            <a:r>
              <a:rPr lang="en-US" sz="3200" dirty="0" smtClean="0">
                <a:latin typeface="PFDinTextCompPro-Bold"/>
              </a:rPr>
              <a:t>s as increase the odds by 18%.</a:t>
            </a:r>
            <a:endParaRPr lang="en-US" sz="3200" dirty="0" smtClean="0"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20919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V. 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9022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10137" y="1104900"/>
            <a:ext cx="36576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Basic Terminology: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True Positives (TP)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True Negatives (TN)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False Positives (FP)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False Negatives (FN)</a:t>
            </a:r>
            <a:endParaRPr lang="en-US" sz="2500">
              <a:latin typeface="PFDinTextCompPro-Italic" panose="02000506020000020004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137" y="1039708"/>
            <a:ext cx="4407357" cy="251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0537" y="3467100"/>
            <a:ext cx="3886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Accuracy: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Overall, how often is it </a:t>
            </a:r>
            <a:r>
              <a:rPr lang="en-US" sz="2500" b="1" smtClean="0">
                <a:latin typeface="PFDinTextCompPro-Italic" panose="02000506020000020004" pitchFamily="2" charset="0"/>
              </a:rPr>
              <a:t>correct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(TP + TN) / total = 150/165 = 0.91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29137" y="3467100"/>
            <a:ext cx="3886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Misclassification Rate (Error Rate):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Overall, how often is it </a:t>
            </a:r>
            <a:r>
              <a:rPr lang="en-US" sz="2500" b="1" smtClean="0">
                <a:latin typeface="PFDinTextCompPro-Italic" panose="02000506020000020004" pitchFamily="2" charset="0"/>
              </a:rPr>
              <a:t>wrong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(FP + FN) / total = 15/165 = 0.09</a:t>
            </a:r>
          </a:p>
        </p:txBody>
      </p:sp>
    </p:spTree>
    <p:extLst>
      <p:ext uri="{BB962C8B-B14F-4D97-AF65-F5344CB8AC3E}">
        <p14:creationId xmlns:p14="http://schemas.microsoft.com/office/powerpoint/2010/main" val="33231587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10137" y="1070164"/>
            <a:ext cx="37338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Sensitivity: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2500" b="1" smtClean="0">
                <a:latin typeface="PFDinTextCompPro-Italic" panose="02000506020000020004" pitchFamily="2" charset="0"/>
              </a:rPr>
              <a:t>positive</a:t>
            </a:r>
            <a:r>
              <a:rPr lang="en-US" sz="250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2500" b="1" smtClean="0">
                <a:latin typeface="PFDinTextCompPro-Italic" panose="02000506020000020004" pitchFamily="2" charset="0"/>
              </a:rPr>
              <a:t>correct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TP / actual yes = 100/105 = 0.95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“True Positive Rate” or “Recall”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137" y="1039708"/>
            <a:ext cx="4407357" cy="251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0537" y="3390900"/>
            <a:ext cx="3657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>
                <a:latin typeface="PFDinTextCompPro-Italic" panose="02000506020000020004" pitchFamily="2" charset="0"/>
              </a:rPr>
              <a:t>False Positive Rate: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2500" b="1" smtClean="0">
                <a:latin typeface="PFDinTextCompPro-Italic" panose="02000506020000020004" pitchFamily="2" charset="0"/>
              </a:rPr>
              <a:t>negative</a:t>
            </a:r>
            <a:r>
              <a:rPr lang="en-US" sz="250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2500" b="1" smtClean="0">
                <a:latin typeface="PFDinTextCompPro-Italic" panose="02000506020000020004" pitchFamily="2" charset="0"/>
              </a:rPr>
              <a:t>wrong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FP </a:t>
            </a:r>
            <a:r>
              <a:rPr lang="en-US" sz="2500">
                <a:latin typeface="PFDinTextCompPro-Italic" panose="02000506020000020004" pitchFamily="2" charset="0"/>
              </a:rPr>
              <a:t>/ actual no = 10/60 = 0.17</a:t>
            </a:r>
            <a:endParaRPr lang="en-US" sz="2500" smtClean="0">
              <a:latin typeface="PFDinTextCompPro-Italic" panose="0200050602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10137" y="3359884"/>
            <a:ext cx="3886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Specificity: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2500" b="1" smtClean="0">
                <a:latin typeface="PFDinTextCompPro-Italic" panose="02000506020000020004" pitchFamily="2" charset="0"/>
              </a:rPr>
              <a:t>negative</a:t>
            </a:r>
            <a:r>
              <a:rPr lang="en-US" sz="250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2500" b="1" smtClean="0">
                <a:latin typeface="PFDinTextCompPro-Italic" panose="02000506020000020004" pitchFamily="2" charset="0"/>
              </a:rPr>
              <a:t>correct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TN / actual no = 50/60 = 0.83</a:t>
            </a:r>
          </a:p>
        </p:txBody>
      </p:sp>
    </p:spTree>
    <p:extLst>
      <p:ext uri="{BB962C8B-B14F-4D97-AF65-F5344CB8AC3E}">
        <p14:creationId xmlns:p14="http://schemas.microsoft.com/office/powerpoint/2010/main" val="42391862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 . </a:t>
            </a:r>
            <a: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  <a:t>What is Logistic </a:t>
            </a:r>
            <a:r>
              <a:rPr lang="en-US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Regressio</a:t>
            </a:r>
            <a: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  <a:t>n</a:t>
            </a:r>
            <a:r>
              <a:rPr lang="en-US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?</a:t>
            </a:r>
            <a: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1148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What is </a:t>
            </a:r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Logistic regression?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en-US" sz="3200" dirty="0">
                <a:latin typeface="+mj-lt"/>
                <a:cs typeface="News706 BT" charset="0"/>
              </a:rPr>
              <a:t>Q:  What is logistic regression?</a:t>
            </a:r>
          </a:p>
          <a:p>
            <a:pPr algn="l" eaLnBrk="1" hangingPunct="1"/>
            <a:endParaRPr lang="en-US" sz="3200" dirty="0">
              <a:latin typeface="+mj-lt"/>
              <a:cs typeface="News706 BT" charset="0"/>
            </a:endParaRPr>
          </a:p>
          <a:p>
            <a:pPr algn="l" eaLnBrk="1" hangingPunct="1"/>
            <a:r>
              <a:rPr lang="en-US" sz="3200" dirty="0">
                <a:latin typeface="+mj-lt"/>
                <a:cs typeface="News706 BT" charset="0"/>
              </a:rPr>
              <a:t>A:  A generalization of the linear regression model used for </a:t>
            </a:r>
            <a:r>
              <a:rPr lang="en-US" sz="3200" i="1" dirty="0">
                <a:latin typeface="+mj-lt"/>
                <a:cs typeface="News706 BT" charset="0"/>
              </a:rPr>
              <a:t>classification</a:t>
            </a:r>
            <a:r>
              <a:rPr lang="en-US" sz="3200" dirty="0">
                <a:latin typeface="+mj-lt"/>
                <a:cs typeface="News706 BT" charset="0"/>
              </a:rPr>
              <a:t> problems.</a:t>
            </a:r>
          </a:p>
          <a:p>
            <a:pPr algn="l" eaLnBrk="1" hangingPunct="1"/>
            <a:endParaRPr lang="en-US" sz="3200" dirty="0">
              <a:latin typeface="+mj-lt"/>
              <a:cs typeface="News706 BT" charset="0"/>
            </a:endParaRPr>
          </a:p>
          <a:p>
            <a:pPr algn="l" eaLnBrk="1" hangingPunct="1"/>
            <a:r>
              <a:rPr lang="en-US" sz="3200" dirty="0">
                <a:latin typeface="+mj-lt"/>
                <a:cs typeface="News706 BT" charset="0"/>
              </a:rPr>
              <a:t>The output of logistic regression is a probability of being in a specific class, i.e. it falls between</a:t>
            </a:r>
            <a:r>
              <a:rPr lang="en-US" sz="3200" dirty="0">
                <a:latin typeface="+mj-lt"/>
                <a:cs typeface="Lucida Grande" charset="0"/>
              </a:rPr>
              <a:t> 0 and 1.</a:t>
            </a:r>
            <a:endParaRPr lang="en-US" sz="3200" dirty="0">
              <a:latin typeface="+mj-lt"/>
              <a:cs typeface="News706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81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What is </a:t>
            </a:r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Logistic regression</a:t>
            </a:r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?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Why not just use Linear Regression with a threshold?</a:t>
            </a:r>
          </a:p>
          <a:p>
            <a:pPr algn="l"/>
            <a:r>
              <a:rPr lang="en-US" sz="3200" dirty="0"/>
              <a:t>lm = </a:t>
            </a:r>
            <a:r>
              <a:rPr lang="en-US" sz="3200" dirty="0" err="1"/>
              <a:t>LinearRegression</a:t>
            </a:r>
            <a:r>
              <a:rPr lang="en-US" sz="3200" dirty="0"/>
              <a:t>()</a:t>
            </a:r>
          </a:p>
          <a:p>
            <a:pPr algn="l"/>
            <a:r>
              <a:rPr lang="en-US" sz="3200" dirty="0" err="1" smtClean="0"/>
              <a:t>lm.fit</a:t>
            </a:r>
            <a:r>
              <a:rPr lang="en-US" sz="3200" dirty="0"/>
              <a:t>(</a:t>
            </a:r>
            <a:r>
              <a:rPr lang="en-US" sz="3200" dirty="0" err="1"/>
              <a:t>X_train</a:t>
            </a:r>
            <a:r>
              <a:rPr lang="en-US" sz="3200" dirty="0"/>
              <a:t>, </a:t>
            </a:r>
            <a:r>
              <a:rPr lang="en-US" sz="3200" dirty="0" err="1"/>
              <a:t>y_train</a:t>
            </a:r>
            <a:r>
              <a:rPr lang="en-US" sz="3200" dirty="0"/>
              <a:t>)</a:t>
            </a:r>
          </a:p>
          <a:p>
            <a:pPr algn="l"/>
            <a:r>
              <a:rPr lang="en-US" sz="3200" dirty="0" err="1"/>
              <a:t>y_pred_prob</a:t>
            </a:r>
            <a:r>
              <a:rPr lang="en-US" sz="3200" dirty="0"/>
              <a:t> = </a:t>
            </a:r>
            <a:r>
              <a:rPr lang="en-US" sz="3200" dirty="0" err="1"/>
              <a:t>lm.predict</a:t>
            </a:r>
            <a:r>
              <a:rPr lang="en-US" sz="3200" dirty="0"/>
              <a:t>(</a:t>
            </a:r>
            <a:r>
              <a:rPr lang="en-US" sz="3200" dirty="0" err="1"/>
              <a:t>X_test</a:t>
            </a:r>
            <a:r>
              <a:rPr lang="en-US" sz="3200" dirty="0"/>
              <a:t>)</a:t>
            </a:r>
          </a:p>
          <a:p>
            <a:pPr algn="l"/>
            <a:r>
              <a:rPr lang="en-US" sz="3200" dirty="0" err="1"/>
              <a:t>y_pred</a:t>
            </a:r>
            <a:r>
              <a:rPr lang="en-US" sz="3200" dirty="0"/>
              <a:t> = </a:t>
            </a:r>
            <a:r>
              <a:rPr lang="en-US" sz="3200" dirty="0" err="1"/>
              <a:t>np.where</a:t>
            </a:r>
            <a:r>
              <a:rPr lang="en-US" sz="3200" dirty="0"/>
              <a:t>(</a:t>
            </a:r>
            <a:r>
              <a:rPr lang="en-US" sz="3200" dirty="0" err="1"/>
              <a:t>y_pred_prob</a:t>
            </a:r>
            <a:r>
              <a:rPr lang="en-US" sz="3200" dirty="0"/>
              <a:t> &lt; 0.5, 0, 1</a:t>
            </a:r>
            <a:r>
              <a:rPr lang="en-US" sz="3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02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What is </a:t>
            </a:r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Logistic regression</a:t>
            </a:r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?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193800"/>
            <a:ext cx="7150100" cy="3492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1938" y="4762500"/>
            <a:ext cx="4039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latin typeface="+mj-lt"/>
              </a:rPr>
              <a:t>Source:  Andrew Ng, “Introduction to Machine Learning”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318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What is </a:t>
            </a:r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Logistic regression</a:t>
            </a:r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?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3318"/>
            <a:ext cx="9363075" cy="27333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1938" y="4762500"/>
            <a:ext cx="4039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latin typeface="+mj-lt"/>
              </a:rPr>
              <a:t>Source:  Andrew Ng, “Introduction to Machine Learning”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653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II. </a:t>
            </a:r>
            <a: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  <a:t>Log, E, odds, and log odds</a:t>
            </a:r>
            <a:b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516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Log, E, odds, and log odds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e is the base rate of growth for continually growing processes</a:t>
            </a: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You may remember this from compound interest formulas.</a:t>
            </a: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When you see “log”, it usually means “</a:t>
            </a:r>
            <a:r>
              <a:rPr lang="en-US" sz="3200" dirty="0" err="1" smtClean="0">
                <a:latin typeface="+mj-lt"/>
              </a:rPr>
              <a:t>ln</a:t>
            </a:r>
            <a:r>
              <a:rPr lang="en-US" sz="3200" dirty="0" smtClean="0">
                <a:latin typeface="+mj-lt"/>
              </a:rPr>
              <a:t>”.</a:t>
            </a: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e and </a:t>
            </a:r>
            <a:r>
              <a:rPr lang="en-US" sz="3200" dirty="0" err="1" smtClean="0">
                <a:latin typeface="+mj-lt"/>
              </a:rPr>
              <a:t>ln</a:t>
            </a:r>
            <a:r>
              <a:rPr lang="en-US" sz="3200" dirty="0" smtClean="0">
                <a:latin typeface="+mj-lt"/>
              </a:rPr>
              <a:t> are inverses of each other.</a:t>
            </a: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err="1" smtClean="0">
                <a:latin typeface="+mj-lt"/>
              </a:rPr>
              <a:t>e</a:t>
            </a:r>
            <a:r>
              <a:rPr lang="en-US" sz="3200" baseline="30000" dirty="0" err="1" smtClean="0">
                <a:latin typeface="+mj-lt"/>
              </a:rPr>
              <a:t>ln</a:t>
            </a:r>
            <a:r>
              <a:rPr lang="en-US" sz="3200" baseline="30000" dirty="0" smtClean="0">
                <a:latin typeface="+mj-lt"/>
              </a:rPr>
              <a:t>(x)</a:t>
            </a:r>
            <a:r>
              <a:rPr lang="en-US" sz="3200" dirty="0" smtClean="0">
                <a:latin typeface="+mj-lt"/>
              </a:rPr>
              <a:t> = x</a:t>
            </a: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err="1" smtClean="0">
                <a:latin typeface="+mj-lt"/>
              </a:rPr>
              <a:t>ln</a:t>
            </a:r>
            <a:r>
              <a:rPr lang="en-US" sz="3200" dirty="0" smtClean="0">
                <a:latin typeface="+mj-lt"/>
              </a:rPr>
              <a:t>(e</a:t>
            </a:r>
            <a:r>
              <a:rPr lang="en-US" sz="3200" baseline="30000" dirty="0" smtClean="0">
                <a:latin typeface="+mj-lt"/>
              </a:rPr>
              <a:t>x</a:t>
            </a:r>
            <a:r>
              <a:rPr lang="en-US" sz="3200" dirty="0" smtClean="0">
                <a:latin typeface="+mj-lt"/>
              </a:rPr>
              <a:t>) = x</a:t>
            </a:r>
            <a:endParaRPr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562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19268</TotalTime>
  <Pages>0</Pages>
  <Words>979</Words>
  <Characters>0</Characters>
  <Application>Microsoft Macintosh PowerPoint</Application>
  <PresentationFormat>Custom</PresentationFormat>
  <Lines>0</Lines>
  <Paragraphs>155</Paragraphs>
  <Slides>25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GA_Instructor_Template_Deck</vt:lpstr>
      <vt:lpstr>Agenda</vt:lpstr>
      <vt:lpstr>1_Agenda</vt:lpstr>
      <vt:lpstr>1_GA_Instructor_Template_Deck</vt:lpstr>
      <vt:lpstr>2_GA_Instructor_Template_Deck</vt:lpstr>
      <vt:lpstr>Equation</vt:lpstr>
      <vt:lpstr> Data Science Logistic Regression &amp;  Confusion Matrix</vt:lpstr>
      <vt:lpstr> I. What is Logistic Regression? ii.  Log, E, odds, and log odds III. Regression:  From Linear to Logistic Iv.  Interpreting coefficients V. Confusion Matrix</vt:lpstr>
      <vt:lpstr> I . What is Logistic Regression? </vt:lpstr>
      <vt:lpstr>PowerPoint Presentation</vt:lpstr>
      <vt:lpstr>PowerPoint Presentation</vt:lpstr>
      <vt:lpstr>PowerPoint Presentation</vt:lpstr>
      <vt:lpstr>PowerPoint Presentation</vt:lpstr>
      <vt:lpstr> II. Log, E, odds, and log odds </vt:lpstr>
      <vt:lpstr>PowerPoint Presentation</vt:lpstr>
      <vt:lpstr>PowerPoint Presentation</vt:lpstr>
      <vt:lpstr>PowerPoint Presentation</vt:lpstr>
      <vt:lpstr> III. Regression:  From Linear to Logistic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IV. Interpreting coefficients</vt:lpstr>
      <vt:lpstr>PowerPoint Presentation</vt:lpstr>
      <vt:lpstr>PowerPoint Presentation</vt:lpstr>
      <vt:lpstr> V. Confusion Matrix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Brandon B</cp:lastModifiedBy>
  <cp:revision>641</cp:revision>
  <dcterms:modified xsi:type="dcterms:W3CDTF">2015-04-20T14:30:54Z</dcterms:modified>
</cp:coreProperties>
</file>