
<file path=[Content_Types].xml><?xml version="1.0" encoding="utf-8"?>
<Types xmlns="http://schemas.openxmlformats.org/package/2006/content-types">
  <Default Extension="xml" ContentType="application/xml"/>
  <Default Extension="wmf" ContentType="image/x-wmf"/>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embeddings/oleObject1.bin" ContentType="application/vnd.openxmlformats-officedocument.oleObject"/>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4116" r:id="rId3"/>
    <p:sldMasterId id="2147484119" r:id="rId4"/>
  </p:sldMasterIdLst>
  <p:notesMasterIdLst>
    <p:notesMasterId r:id="rId63"/>
  </p:notesMasterIdLst>
  <p:sldIdLst>
    <p:sldId id="885" r:id="rId5"/>
    <p:sldId id="340" r:id="rId6"/>
    <p:sldId id="886" r:id="rId7"/>
    <p:sldId id="887" r:id="rId8"/>
    <p:sldId id="888" r:id="rId9"/>
    <p:sldId id="889" r:id="rId10"/>
    <p:sldId id="326" r:id="rId11"/>
    <p:sldId id="473" r:id="rId12"/>
    <p:sldId id="716" r:id="rId13"/>
    <p:sldId id="717" r:id="rId14"/>
    <p:sldId id="718" r:id="rId15"/>
    <p:sldId id="719" r:id="rId16"/>
    <p:sldId id="720" r:id="rId17"/>
    <p:sldId id="722" r:id="rId18"/>
    <p:sldId id="864" r:id="rId19"/>
    <p:sldId id="873" r:id="rId20"/>
    <p:sldId id="727" r:id="rId21"/>
    <p:sldId id="828" r:id="rId22"/>
    <p:sldId id="819" r:id="rId23"/>
    <p:sldId id="890" r:id="rId24"/>
    <p:sldId id="891" r:id="rId25"/>
    <p:sldId id="892" r:id="rId26"/>
    <p:sldId id="893" r:id="rId27"/>
    <p:sldId id="894" r:id="rId28"/>
    <p:sldId id="895" r:id="rId29"/>
    <p:sldId id="896" r:id="rId30"/>
    <p:sldId id="897" r:id="rId31"/>
    <p:sldId id="898" r:id="rId32"/>
    <p:sldId id="643" r:id="rId33"/>
    <p:sldId id="741" r:id="rId34"/>
    <p:sldId id="742" r:id="rId35"/>
    <p:sldId id="743" r:id="rId36"/>
    <p:sldId id="744" r:id="rId37"/>
    <p:sldId id="835" r:id="rId38"/>
    <p:sldId id="836" r:id="rId39"/>
    <p:sldId id="837" r:id="rId40"/>
    <p:sldId id="838" r:id="rId41"/>
    <p:sldId id="771" r:id="rId42"/>
    <p:sldId id="773" r:id="rId43"/>
    <p:sldId id="774" r:id="rId44"/>
    <p:sldId id="776" r:id="rId45"/>
    <p:sldId id="656" r:id="rId46"/>
    <p:sldId id="777" r:id="rId47"/>
    <p:sldId id="783" r:id="rId48"/>
    <p:sldId id="781" r:id="rId49"/>
    <p:sldId id="782" r:id="rId50"/>
    <p:sldId id="786" r:id="rId51"/>
    <p:sldId id="789" r:id="rId52"/>
    <p:sldId id="787" r:id="rId53"/>
    <p:sldId id="791" r:id="rId54"/>
    <p:sldId id="790" r:id="rId55"/>
    <p:sldId id="795" r:id="rId56"/>
    <p:sldId id="796" r:id="rId57"/>
    <p:sldId id="797" r:id="rId58"/>
    <p:sldId id="799" r:id="rId59"/>
    <p:sldId id="874" r:id="rId60"/>
    <p:sldId id="875" r:id="rId61"/>
    <p:sldId id="504" r:id="rId62"/>
  </p:sldIdLst>
  <p:sldSz cx="9363075" cy="5257800"/>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328613" indent="128588"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657225" indent="257175"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985838" indent="385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316038" indent="512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0000"/>
    <a:srgbClr val="008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20" autoAdjust="0"/>
    <p:restoredTop sz="91655" autoAdjust="0"/>
  </p:normalViewPr>
  <p:slideViewPr>
    <p:cSldViewPr>
      <p:cViewPr>
        <p:scale>
          <a:sx n="110" d="100"/>
          <a:sy n="110" d="100"/>
        </p:scale>
        <p:origin x="-1144" y="-272"/>
      </p:cViewPr>
      <p:guideLst>
        <p:guide orient="horz" pos="1279"/>
        <p:guide orient="horz" pos="306"/>
        <p:guide orient="horz" pos="565"/>
        <p:guide orient="horz" pos="2193"/>
        <p:guide orient="horz" pos="1611"/>
        <p:guide pos="5607"/>
        <p:guide pos="290"/>
        <p:guide pos="1979"/>
        <p:guide pos="3781"/>
        <p:guide pos="2092"/>
        <p:guide pos="389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63" Type="http://schemas.openxmlformats.org/officeDocument/2006/relationships/notesMaster" Target="notesMasters/notesMaster1.xml"/><Relationship Id="rId64" Type="http://schemas.openxmlformats.org/officeDocument/2006/relationships/printerSettings" Target="printerSettings/printerSettings1.bin"/><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92F479-4B50-F243-9713-1B12EC2B4BDB}" type="datetimeFigureOut">
              <a:rPr lang="en-US" smtClean="0"/>
              <a:t>5/17/15</a:t>
            </a:fld>
            <a:endParaRPr lang="en-US"/>
          </a:p>
        </p:txBody>
      </p:sp>
      <p:sp>
        <p:nvSpPr>
          <p:cNvPr id="4" name="Slide Image Placeholder 3"/>
          <p:cNvSpPr>
            <a:spLocks noGrp="1" noRot="1" noChangeAspect="1"/>
          </p:cNvSpPr>
          <p:nvPr>
            <p:ph type="sldImg" idx="2"/>
          </p:nvPr>
        </p:nvSpPr>
        <p:spPr>
          <a:xfrm>
            <a:off x="376238" y="685800"/>
            <a:ext cx="61055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D4B5B7-85EF-4E48-AC80-2380FACD9C23}" type="slidenum">
              <a:rPr lang="en-US" smtClean="0"/>
              <a:t>‹#›</a:t>
            </a:fld>
            <a:endParaRPr lang="en-US"/>
          </a:p>
        </p:txBody>
      </p:sp>
    </p:spTree>
    <p:extLst>
      <p:ext uri="{BB962C8B-B14F-4D97-AF65-F5344CB8AC3E}">
        <p14:creationId xmlns:p14="http://schemas.microsoft.com/office/powerpoint/2010/main" val="10650278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a:t>
            </a:fld>
            <a:endParaRPr lang="en-US"/>
          </a:p>
        </p:txBody>
      </p:sp>
    </p:spTree>
    <p:extLst>
      <p:ext uri="{BB962C8B-B14F-4D97-AF65-F5344CB8AC3E}">
        <p14:creationId xmlns:p14="http://schemas.microsoft.com/office/powerpoint/2010/main" val="421365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We will tighten up the concept of similarity when we discuss implementation.</a:t>
            </a:r>
          </a:p>
        </p:txBody>
      </p:sp>
      <p:sp>
        <p:nvSpPr>
          <p:cNvPr id="4" name="Slide Number Placeholder 3"/>
          <p:cNvSpPr>
            <a:spLocks noGrp="1"/>
          </p:cNvSpPr>
          <p:nvPr>
            <p:ph type="sldNum" sz="quarter" idx="10"/>
          </p:nvPr>
        </p:nvSpPr>
        <p:spPr/>
        <p:txBody>
          <a:bodyPr/>
          <a:lstStyle/>
          <a:p>
            <a:fld id="{ADD4B5B7-85EF-4E48-AC80-2380FACD9C23}" type="slidenum">
              <a:rPr lang="en-US" smtClean="0"/>
              <a:t>10</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11</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12</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13</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Useful for understanding, inference, platform for further analysis</a:t>
            </a:r>
          </a:p>
        </p:txBody>
      </p:sp>
      <p:sp>
        <p:nvSpPr>
          <p:cNvPr id="4" name="Slide Number Placeholder 3"/>
          <p:cNvSpPr>
            <a:spLocks noGrp="1"/>
          </p:cNvSpPr>
          <p:nvPr>
            <p:ph type="sldNum" sz="quarter" idx="10"/>
          </p:nvPr>
        </p:nvSpPr>
        <p:spPr/>
        <p:txBody>
          <a:bodyPr/>
          <a:lstStyle/>
          <a:p>
            <a:fld id="{ADD4B5B7-85EF-4E48-AC80-2380FACD9C23}" type="slidenum">
              <a:rPr lang="en-US" smtClean="0"/>
              <a:t>14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Useful for understanding, inference, platform for further analysis</a:t>
            </a:r>
          </a:p>
        </p:txBody>
      </p:sp>
      <p:sp>
        <p:nvSpPr>
          <p:cNvPr id="4" name="Slide Number Placeholder 3"/>
          <p:cNvSpPr>
            <a:spLocks noGrp="1"/>
          </p:cNvSpPr>
          <p:nvPr>
            <p:ph type="sldNum" sz="quarter" idx="10"/>
          </p:nvPr>
        </p:nvSpPr>
        <p:spPr/>
        <p:txBody>
          <a:bodyPr/>
          <a:lstStyle/>
          <a:p>
            <a:fld id="{ADD4B5B7-85EF-4E48-AC80-2380FACD9C23}" type="slidenum">
              <a:rPr lang="en-US" smtClean="0"/>
              <a:t>15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PFDinTextCompPro-Italic"/>
                <a:cs typeface="PFDinTextCompPro-Italic"/>
              </a:rPr>
              <a:t>Not all clustering algorithms separate the data set into mutually exclusive partitions (e.g., Agglomerative Hierarchical Clustering).</a:t>
            </a:r>
          </a:p>
        </p:txBody>
      </p:sp>
      <p:sp>
        <p:nvSpPr>
          <p:cNvPr id="4" name="Slide Number Placeholder 3"/>
          <p:cNvSpPr>
            <a:spLocks noGrp="1"/>
          </p:cNvSpPr>
          <p:nvPr>
            <p:ph type="sldNum" sz="quarter" idx="10"/>
          </p:nvPr>
        </p:nvSpPr>
        <p:spPr/>
        <p:txBody>
          <a:bodyPr/>
          <a:lstStyle/>
          <a:p>
            <a:fld id="{ADD4B5B7-85EF-4E48-AC80-2380FACD9C23}" type="slidenum">
              <a:rPr lang="en-US" smtClean="0"/>
              <a:t>16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17</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18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write this on the whiteboard **</a:t>
            </a:r>
          </a:p>
        </p:txBody>
      </p:sp>
      <p:sp>
        <p:nvSpPr>
          <p:cNvPr id="4" name="Slide Number Placeholder 3"/>
          <p:cNvSpPr>
            <a:spLocks noGrp="1"/>
          </p:cNvSpPr>
          <p:nvPr>
            <p:ph type="sldNum" sz="quarter" idx="10"/>
          </p:nvPr>
        </p:nvSpPr>
        <p:spPr/>
        <p:txBody>
          <a:bodyPr/>
          <a:lstStyle/>
          <a:p>
            <a:fld id="{ADD4B5B7-85EF-4E48-AC80-2380FACD9C23}" type="slidenum">
              <a:rPr lang="en-US" smtClean="0"/>
              <a:t>19</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2</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write this on the whiteboard **</a:t>
            </a:r>
          </a:p>
        </p:txBody>
      </p:sp>
      <p:sp>
        <p:nvSpPr>
          <p:cNvPr id="4" name="Slide Number Placeholder 3"/>
          <p:cNvSpPr>
            <a:spLocks noGrp="1"/>
          </p:cNvSpPr>
          <p:nvPr>
            <p:ph type="sldNum" sz="quarter" idx="10"/>
          </p:nvPr>
        </p:nvSpPr>
        <p:spPr/>
        <p:txBody>
          <a:bodyPr/>
          <a:lstStyle/>
          <a:p>
            <a:fld id="{ADD4B5B7-85EF-4E48-AC80-2380FACD9C23}" type="slidenum">
              <a:rPr lang="en-US" smtClean="0"/>
              <a:t>20</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write this on the whiteboard **</a:t>
            </a:r>
          </a:p>
        </p:txBody>
      </p:sp>
      <p:sp>
        <p:nvSpPr>
          <p:cNvPr id="4" name="Slide Number Placeholder 3"/>
          <p:cNvSpPr>
            <a:spLocks noGrp="1"/>
          </p:cNvSpPr>
          <p:nvPr>
            <p:ph type="sldNum" sz="quarter" idx="10"/>
          </p:nvPr>
        </p:nvSpPr>
        <p:spPr/>
        <p:txBody>
          <a:bodyPr/>
          <a:lstStyle/>
          <a:p>
            <a:fld id="{ADD4B5B7-85EF-4E48-AC80-2380FACD9C23}" type="slidenum">
              <a:rPr lang="en-US" smtClean="0"/>
              <a:t>21</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write this on the whiteboard **</a:t>
            </a:r>
          </a:p>
        </p:txBody>
      </p:sp>
      <p:sp>
        <p:nvSpPr>
          <p:cNvPr id="4" name="Slide Number Placeholder 3"/>
          <p:cNvSpPr>
            <a:spLocks noGrp="1"/>
          </p:cNvSpPr>
          <p:nvPr>
            <p:ph type="sldNum" sz="quarter" idx="10"/>
          </p:nvPr>
        </p:nvSpPr>
        <p:spPr/>
        <p:txBody>
          <a:bodyPr/>
          <a:lstStyle/>
          <a:p>
            <a:fld id="{ADD4B5B7-85EF-4E48-AC80-2380FACD9C23}" type="slidenum">
              <a:rPr lang="en-US" smtClean="0"/>
              <a:t>22</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write this on the whiteboard **</a:t>
            </a:r>
          </a:p>
        </p:txBody>
      </p:sp>
      <p:sp>
        <p:nvSpPr>
          <p:cNvPr id="4" name="Slide Number Placeholder 3"/>
          <p:cNvSpPr>
            <a:spLocks noGrp="1"/>
          </p:cNvSpPr>
          <p:nvPr>
            <p:ph type="sldNum" sz="quarter" idx="10"/>
          </p:nvPr>
        </p:nvSpPr>
        <p:spPr/>
        <p:txBody>
          <a:bodyPr/>
          <a:lstStyle/>
          <a:p>
            <a:fld id="{ADD4B5B7-85EF-4E48-AC80-2380FACD9C23}" type="slidenum">
              <a:rPr lang="en-US" smtClean="0"/>
              <a:t>23</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write this on the whiteboard **</a:t>
            </a:r>
          </a:p>
        </p:txBody>
      </p:sp>
      <p:sp>
        <p:nvSpPr>
          <p:cNvPr id="4" name="Slide Number Placeholder 3"/>
          <p:cNvSpPr>
            <a:spLocks noGrp="1"/>
          </p:cNvSpPr>
          <p:nvPr>
            <p:ph type="sldNum" sz="quarter" idx="10"/>
          </p:nvPr>
        </p:nvSpPr>
        <p:spPr/>
        <p:txBody>
          <a:bodyPr/>
          <a:lstStyle/>
          <a:p>
            <a:fld id="{ADD4B5B7-85EF-4E48-AC80-2380FACD9C23}" type="slidenum">
              <a:rPr lang="en-US" smtClean="0"/>
              <a:t>24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write this on the whiteboard **</a:t>
            </a:r>
          </a:p>
        </p:txBody>
      </p:sp>
      <p:sp>
        <p:nvSpPr>
          <p:cNvPr id="4" name="Slide Number Placeholder 3"/>
          <p:cNvSpPr>
            <a:spLocks noGrp="1"/>
          </p:cNvSpPr>
          <p:nvPr>
            <p:ph type="sldNum" sz="quarter" idx="10"/>
          </p:nvPr>
        </p:nvSpPr>
        <p:spPr/>
        <p:txBody>
          <a:bodyPr/>
          <a:lstStyle/>
          <a:p>
            <a:fld id="{ADD4B5B7-85EF-4E48-AC80-2380FACD9C23}" type="slidenum">
              <a:rPr lang="en-US" smtClean="0"/>
              <a:t>25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write this on the whiteboard **</a:t>
            </a:r>
          </a:p>
        </p:txBody>
      </p:sp>
      <p:sp>
        <p:nvSpPr>
          <p:cNvPr id="4" name="Slide Number Placeholder 3"/>
          <p:cNvSpPr>
            <a:spLocks noGrp="1"/>
          </p:cNvSpPr>
          <p:nvPr>
            <p:ph type="sldNum" sz="quarter" idx="10"/>
          </p:nvPr>
        </p:nvSpPr>
        <p:spPr/>
        <p:txBody>
          <a:bodyPr/>
          <a:lstStyle/>
          <a:p>
            <a:fld id="{ADD4B5B7-85EF-4E48-AC80-2380FACD9C23}" type="slidenum">
              <a:rPr lang="en-US" smtClean="0"/>
              <a:t>26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write this on the whiteboard **</a:t>
            </a:r>
          </a:p>
        </p:txBody>
      </p:sp>
      <p:sp>
        <p:nvSpPr>
          <p:cNvPr id="4" name="Slide Number Placeholder 3"/>
          <p:cNvSpPr>
            <a:spLocks noGrp="1"/>
          </p:cNvSpPr>
          <p:nvPr>
            <p:ph type="sldNum" sz="quarter" idx="10"/>
          </p:nvPr>
        </p:nvSpPr>
        <p:spPr/>
        <p:txBody>
          <a:bodyPr/>
          <a:lstStyle/>
          <a:p>
            <a:fld id="{ADD4B5B7-85EF-4E48-AC80-2380FACD9C23}" type="slidenum">
              <a:rPr lang="en-US" smtClean="0"/>
              <a:t>27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write this on the whiteboard **</a:t>
            </a:r>
          </a:p>
        </p:txBody>
      </p:sp>
      <p:sp>
        <p:nvSpPr>
          <p:cNvPr id="4" name="Slide Number Placeholder 3"/>
          <p:cNvSpPr>
            <a:spLocks noGrp="1"/>
          </p:cNvSpPr>
          <p:nvPr>
            <p:ph type="sldNum" sz="quarter" idx="10"/>
          </p:nvPr>
        </p:nvSpPr>
        <p:spPr/>
        <p:txBody>
          <a:bodyPr/>
          <a:lstStyle/>
          <a:p>
            <a:fld id="{ADD4B5B7-85EF-4E48-AC80-2380FACD9C23}" type="slidenum">
              <a:rPr lang="en-US" smtClean="0"/>
              <a:t>28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Note: hierarchical clustering is comp expensive, but does not require initial choice of centroids</a:t>
            </a:r>
          </a:p>
        </p:txBody>
      </p:sp>
      <p:sp>
        <p:nvSpPr>
          <p:cNvPr id="4" name="Slide Number Placeholder 3"/>
          <p:cNvSpPr>
            <a:spLocks noGrp="1"/>
          </p:cNvSpPr>
          <p:nvPr>
            <p:ph type="sldNum" sz="quarter" idx="10"/>
          </p:nvPr>
        </p:nvSpPr>
        <p:spPr/>
        <p:txBody>
          <a:bodyPr/>
          <a:lstStyle/>
          <a:p>
            <a:fld id="{ADD4B5B7-85EF-4E48-AC80-2380FACD9C23}" type="slidenum">
              <a:rPr lang="en-US" smtClean="0"/>
              <a:t>29</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pPr/>
              <a:t>3</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Note: hierarchical clustering is comp expensive, but does not require initial choice of centroids</a:t>
            </a:r>
          </a:p>
        </p:txBody>
      </p:sp>
      <p:sp>
        <p:nvSpPr>
          <p:cNvPr id="4" name="Slide Number Placeholder 3"/>
          <p:cNvSpPr>
            <a:spLocks noGrp="1"/>
          </p:cNvSpPr>
          <p:nvPr>
            <p:ph type="sldNum" sz="quarter" idx="10"/>
          </p:nvPr>
        </p:nvSpPr>
        <p:spPr/>
        <p:txBody>
          <a:bodyPr/>
          <a:lstStyle/>
          <a:p>
            <a:fld id="{ADD4B5B7-85EF-4E48-AC80-2380FACD9C23}" type="slidenum">
              <a:rPr lang="en-US" smtClean="0"/>
              <a:t>30</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Most general technique, good place to start (div behavior is always possible in a greedy scheme)</a:t>
            </a:r>
          </a:p>
        </p:txBody>
      </p:sp>
      <p:sp>
        <p:nvSpPr>
          <p:cNvPr id="4" name="Slide Number Placeholder 3"/>
          <p:cNvSpPr>
            <a:spLocks noGrp="1"/>
          </p:cNvSpPr>
          <p:nvPr>
            <p:ph type="sldNum" sz="quarter" idx="10"/>
          </p:nvPr>
        </p:nvSpPr>
        <p:spPr/>
        <p:txBody>
          <a:bodyPr/>
          <a:lstStyle/>
          <a:p>
            <a:fld id="{ADD4B5B7-85EF-4E48-AC80-2380FACD9C23}" type="slidenum">
              <a:rPr lang="en-US" smtClean="0"/>
              <a:t>31</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Note: hierarchical clustering is comp expensive (in this case, should sample data), but does not require initial choice of centroids</a:t>
            </a:r>
          </a:p>
        </p:txBody>
      </p:sp>
      <p:sp>
        <p:nvSpPr>
          <p:cNvPr id="4" name="Slide Number Placeholder 3"/>
          <p:cNvSpPr>
            <a:spLocks noGrp="1"/>
          </p:cNvSpPr>
          <p:nvPr>
            <p:ph type="sldNum" sz="quarter" idx="10"/>
          </p:nvPr>
        </p:nvSpPr>
        <p:spPr/>
        <p:txBody>
          <a:bodyPr/>
          <a:lstStyle/>
          <a:p>
            <a:fld id="{ADD4B5B7-85EF-4E48-AC80-2380FACD9C23}" type="slidenum">
              <a:rPr lang="en-US" smtClean="0"/>
              <a:t>32</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Dealing with outliers in clustering is another topic (remove, don’t remove, detection)</a:t>
            </a:r>
          </a:p>
        </p:txBody>
      </p:sp>
      <p:sp>
        <p:nvSpPr>
          <p:cNvPr id="4" name="Slide Number Placeholder 3"/>
          <p:cNvSpPr>
            <a:spLocks noGrp="1"/>
          </p:cNvSpPr>
          <p:nvPr>
            <p:ph type="sldNum" sz="quarter" idx="10"/>
          </p:nvPr>
        </p:nvSpPr>
        <p:spPr/>
        <p:txBody>
          <a:bodyPr/>
          <a:lstStyle/>
          <a:p>
            <a:fld id="{ADD4B5B7-85EF-4E48-AC80-2380FACD9C23}" type="slidenum">
              <a:rPr lang="en-US" smtClean="0"/>
              <a:t>33</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smtClean="0">
                <a:solidFill>
                  <a:prstClr val="black"/>
                </a:solidFill>
                <a:latin typeface="ArialMT"/>
                <a:sym typeface="Wingdings"/>
              </a:rPr>
              <a:t> </a:t>
            </a: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34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smtClean="0">
                <a:solidFill>
                  <a:prstClr val="black"/>
                </a:solidFill>
                <a:latin typeface="ArialMT"/>
                <a:sym typeface="Wingdings"/>
              </a:rPr>
              <a:t> </a:t>
            </a: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35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smtClean="0">
                <a:solidFill>
                  <a:prstClr val="black"/>
                </a:solidFill>
                <a:latin typeface="ArialMT"/>
                <a:sym typeface="Wingdings"/>
              </a:rPr>
              <a:t> </a:t>
            </a: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36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smtClean="0">
                <a:solidFill>
                  <a:prstClr val="black"/>
                </a:solidFill>
                <a:latin typeface="ArialMT"/>
                <a:sym typeface="Wingdings"/>
              </a:rPr>
              <a:t> </a:t>
            </a: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37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Results should be pretty consistent for various choices of metric.</a:t>
            </a:r>
          </a:p>
        </p:txBody>
      </p:sp>
      <p:sp>
        <p:nvSpPr>
          <p:cNvPr id="4" name="Slide Number Placeholder 3"/>
          <p:cNvSpPr>
            <a:spLocks noGrp="1"/>
          </p:cNvSpPr>
          <p:nvPr>
            <p:ph type="sldNum" sz="quarter" idx="10"/>
          </p:nvPr>
        </p:nvSpPr>
        <p:spPr/>
        <p:txBody>
          <a:bodyPr/>
          <a:lstStyle/>
          <a:p>
            <a:fld id="{ADD4B5B7-85EF-4E48-AC80-2380FACD9C23}" type="slidenum">
              <a:rPr lang="en-US" smtClean="0"/>
              <a:t>38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4 or 5 steps is usual</a:t>
            </a:r>
          </a:p>
        </p:txBody>
      </p:sp>
      <p:sp>
        <p:nvSpPr>
          <p:cNvPr id="4" name="Slide Number Placeholder 3"/>
          <p:cNvSpPr>
            <a:spLocks noGrp="1"/>
          </p:cNvSpPr>
          <p:nvPr>
            <p:ph type="sldNum" sz="quarter" idx="10"/>
          </p:nvPr>
        </p:nvSpPr>
        <p:spPr/>
        <p:txBody>
          <a:bodyPr/>
          <a:lstStyle/>
          <a:p>
            <a:fld id="{ADD4B5B7-85EF-4E48-AC80-2380FACD9C23}" type="slidenum">
              <a:rPr lang="en-US" smtClean="0"/>
              <a:t>39</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pPr/>
              <a:t>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40</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41</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42</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Note: these are unsupervised validation metrics (don’t depend on external info)</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There is a duality between </a:t>
            </a:r>
            <a:r>
              <a:rPr lang="en-US" sz="1200" baseline="0" dirty="0" err="1" smtClean="0">
                <a:solidFill>
                  <a:prstClr val="black"/>
                </a:solidFill>
                <a:latin typeface="ArialMT"/>
                <a:sym typeface="Wingdings"/>
              </a:rPr>
              <a:t>unsup</a:t>
            </a:r>
            <a:r>
              <a:rPr lang="en-US" sz="1200" baseline="0" dirty="0" smtClean="0">
                <a:solidFill>
                  <a:prstClr val="black"/>
                </a:solidFill>
                <a:latin typeface="ArialMT"/>
                <a:sym typeface="Wingdings"/>
              </a:rPr>
              <a:t> validation metrics &amp; objective </a:t>
            </a:r>
            <a:r>
              <a:rPr lang="en-US" sz="1200" baseline="0" dirty="0" err="1" smtClean="0">
                <a:solidFill>
                  <a:prstClr val="black"/>
                </a:solidFill>
                <a:latin typeface="ArialMT"/>
                <a:sym typeface="Wingdings"/>
              </a:rPr>
              <a:t>funcs</a:t>
            </a: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43</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Sum of inter-cluster distances to </a:t>
            </a:r>
            <a:r>
              <a:rPr lang="en-US" sz="1200" baseline="0" dirty="0" err="1" smtClean="0">
                <a:solidFill>
                  <a:prstClr val="black"/>
                </a:solidFill>
                <a:latin typeface="ArialMT"/>
                <a:sym typeface="Wingdings"/>
              </a:rPr>
              <a:t>centriod</a:t>
            </a: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44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Distance between centroids in different clusters</a:t>
            </a:r>
          </a:p>
        </p:txBody>
      </p:sp>
      <p:sp>
        <p:nvSpPr>
          <p:cNvPr id="4" name="Slide Number Placeholder 3"/>
          <p:cNvSpPr>
            <a:spLocks noGrp="1"/>
          </p:cNvSpPr>
          <p:nvPr>
            <p:ph type="sldNum" sz="quarter" idx="10"/>
          </p:nvPr>
        </p:nvSpPr>
        <p:spPr/>
        <p:txBody>
          <a:bodyPr/>
          <a:lstStyle/>
          <a:p>
            <a:fld id="{ADD4B5B7-85EF-4E48-AC80-2380FACD9C23}" type="slidenum">
              <a:rPr lang="en-US" smtClean="0"/>
              <a:t>45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In general, want cohesion to be low &amp; separation to be high</a:t>
            </a:r>
          </a:p>
        </p:txBody>
      </p:sp>
      <p:sp>
        <p:nvSpPr>
          <p:cNvPr id="4" name="Slide Number Placeholder 3"/>
          <p:cNvSpPr>
            <a:spLocks noGrp="1"/>
          </p:cNvSpPr>
          <p:nvPr>
            <p:ph type="sldNum" sz="quarter" idx="10"/>
          </p:nvPr>
        </p:nvSpPr>
        <p:spPr/>
        <p:txBody>
          <a:bodyPr/>
          <a:lstStyle/>
          <a:p>
            <a:fld id="{ADD4B5B7-85EF-4E48-AC80-2380FACD9C23}" type="slidenum">
              <a:rPr lang="en-US" smtClean="0"/>
              <a:t>46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numerator = daylight between clusters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err="1" smtClean="0">
                <a:solidFill>
                  <a:prstClr val="black"/>
                </a:solidFill>
                <a:latin typeface="ArialMT"/>
                <a:sym typeface="Wingdings"/>
              </a:rPr>
              <a:t>denom</a:t>
            </a:r>
            <a:r>
              <a:rPr lang="en-US" sz="1200" baseline="0" dirty="0" smtClean="0">
                <a:solidFill>
                  <a:prstClr val="black"/>
                </a:solidFill>
                <a:latin typeface="ArialMT"/>
                <a:sym typeface="Wingdings"/>
              </a:rPr>
              <a:t> = largest length scale</a:t>
            </a:r>
          </a:p>
        </p:txBody>
      </p:sp>
      <p:sp>
        <p:nvSpPr>
          <p:cNvPr id="4" name="Slide Number Placeholder 3"/>
          <p:cNvSpPr>
            <a:spLocks noGrp="1"/>
          </p:cNvSpPr>
          <p:nvPr>
            <p:ph type="sldNum" sz="quarter" idx="10"/>
          </p:nvPr>
        </p:nvSpPr>
        <p:spPr/>
        <p:txBody>
          <a:bodyPr/>
          <a:lstStyle/>
          <a:p>
            <a:fld id="{ADD4B5B7-85EF-4E48-AC80-2380FACD9C23}" type="slidenum">
              <a:rPr lang="en-US" smtClean="0"/>
              <a:t>47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(in k-means, this is pathological…overlapping clusters means </a:t>
            </a:r>
            <a:r>
              <a:rPr lang="en-US" sz="1200" baseline="0" dirty="0" err="1" smtClean="0">
                <a:solidFill>
                  <a:prstClr val="black"/>
                </a:solidFill>
                <a:latin typeface="ArialMT"/>
                <a:sym typeface="Wingdings"/>
              </a:rPr>
              <a:t>pts</a:t>
            </a:r>
            <a:r>
              <a:rPr lang="en-US" sz="1200" baseline="0" dirty="0" smtClean="0">
                <a:solidFill>
                  <a:prstClr val="black"/>
                </a:solidFill>
                <a:latin typeface="ArialMT"/>
                <a:sym typeface="Wingdings"/>
              </a:rPr>
              <a:t> are not assigned to nearest centroids!)</a:t>
            </a:r>
          </a:p>
        </p:txBody>
      </p:sp>
      <p:sp>
        <p:nvSpPr>
          <p:cNvPr id="4" name="Slide Number Placeholder 3"/>
          <p:cNvSpPr>
            <a:spLocks noGrp="1"/>
          </p:cNvSpPr>
          <p:nvPr>
            <p:ph type="sldNum" sz="quarter" idx="10"/>
          </p:nvPr>
        </p:nvSpPr>
        <p:spPr/>
        <p:txBody>
          <a:bodyPr/>
          <a:lstStyle/>
          <a:p>
            <a:fld id="{ADD4B5B7-85EF-4E48-AC80-2380FACD9C23}" type="slidenum">
              <a:rPr lang="en-US" smtClean="0"/>
              <a:t>48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numerator = daylight between clusters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err="1" smtClean="0">
                <a:solidFill>
                  <a:prstClr val="black"/>
                </a:solidFill>
                <a:latin typeface="ArialMT"/>
                <a:sym typeface="Wingdings"/>
              </a:rPr>
              <a:t>denom</a:t>
            </a:r>
            <a:r>
              <a:rPr lang="en-US" sz="1200" baseline="0" dirty="0" smtClean="0">
                <a:solidFill>
                  <a:prstClr val="black"/>
                </a:solidFill>
                <a:latin typeface="ArialMT"/>
                <a:sym typeface="Wingdings"/>
              </a:rPr>
              <a:t> = largest length scale</a:t>
            </a:r>
          </a:p>
        </p:txBody>
      </p:sp>
      <p:sp>
        <p:nvSpPr>
          <p:cNvPr id="4" name="Slide Number Placeholder 3"/>
          <p:cNvSpPr>
            <a:spLocks noGrp="1"/>
          </p:cNvSpPr>
          <p:nvPr>
            <p:ph type="sldNum" sz="quarter" idx="10"/>
          </p:nvPr>
        </p:nvSpPr>
        <p:spPr/>
        <p:txBody>
          <a:bodyPr/>
          <a:lstStyle/>
          <a:p>
            <a:fld id="{ADD4B5B7-85EF-4E48-AC80-2380FACD9C23}" type="slidenum">
              <a:rPr lang="en-US" smtClean="0"/>
              <a:t>49</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pPr/>
              <a:t>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numerator = daylight between clusters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err="1" smtClean="0">
                <a:solidFill>
                  <a:prstClr val="black"/>
                </a:solidFill>
                <a:latin typeface="ArialMT"/>
                <a:sym typeface="Wingdings"/>
              </a:rPr>
              <a:t>denom</a:t>
            </a:r>
            <a:r>
              <a:rPr lang="en-US" sz="1200" baseline="0" dirty="0" smtClean="0">
                <a:solidFill>
                  <a:prstClr val="black"/>
                </a:solidFill>
                <a:latin typeface="ArialMT"/>
                <a:sym typeface="Wingdings"/>
              </a:rPr>
              <a:t> = largest length scale</a:t>
            </a:r>
          </a:p>
        </p:txBody>
      </p:sp>
      <p:sp>
        <p:nvSpPr>
          <p:cNvPr id="4" name="Slide Number Placeholder 3"/>
          <p:cNvSpPr>
            <a:spLocks noGrp="1"/>
          </p:cNvSpPr>
          <p:nvPr>
            <p:ph type="sldNum" sz="quarter" idx="10"/>
          </p:nvPr>
        </p:nvSpPr>
        <p:spPr/>
        <p:txBody>
          <a:bodyPr/>
          <a:lstStyle/>
          <a:p>
            <a:fld id="{ADD4B5B7-85EF-4E48-AC80-2380FACD9C23}" type="slidenum">
              <a:rPr lang="en-US" smtClean="0"/>
              <a:t>50</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numerator = daylight between clusters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err="1" smtClean="0">
                <a:solidFill>
                  <a:prstClr val="black"/>
                </a:solidFill>
                <a:latin typeface="ArialMT"/>
                <a:sym typeface="Wingdings"/>
              </a:rPr>
              <a:t>denom</a:t>
            </a:r>
            <a:r>
              <a:rPr lang="en-US" sz="1200" baseline="0" dirty="0" smtClean="0">
                <a:solidFill>
                  <a:prstClr val="black"/>
                </a:solidFill>
                <a:latin typeface="ArialMT"/>
                <a:sym typeface="Wingdings"/>
              </a:rPr>
              <a:t> = largest length scale</a:t>
            </a:r>
          </a:p>
        </p:txBody>
      </p:sp>
      <p:sp>
        <p:nvSpPr>
          <p:cNvPr id="4" name="Slide Number Placeholder 3"/>
          <p:cNvSpPr>
            <a:spLocks noGrp="1"/>
          </p:cNvSpPr>
          <p:nvPr>
            <p:ph type="sldNum" sz="quarter" idx="10"/>
          </p:nvPr>
        </p:nvSpPr>
        <p:spPr/>
        <p:txBody>
          <a:bodyPr/>
          <a:lstStyle/>
          <a:p>
            <a:fld id="{ADD4B5B7-85EF-4E48-AC80-2380FACD9C23}" type="slidenum">
              <a:rPr lang="en-US" smtClean="0"/>
              <a:t>51</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52</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53</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54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55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56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57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a:t>
            </a:r>
          </a:p>
        </p:txBody>
      </p:sp>
      <p:sp>
        <p:nvSpPr>
          <p:cNvPr id="4" name="Slide Number Placeholder 3"/>
          <p:cNvSpPr>
            <a:spLocks noGrp="1"/>
          </p:cNvSpPr>
          <p:nvPr>
            <p:ph type="sldNum" sz="quarter" idx="10"/>
          </p:nvPr>
        </p:nvSpPr>
        <p:spPr/>
        <p:txBody>
          <a:bodyPr/>
          <a:lstStyle/>
          <a:p>
            <a:fld id="{ADD4B5B7-85EF-4E48-AC80-2380FACD9C23}" type="slidenum">
              <a:rPr lang="en-US" smtClean="0"/>
              <a:t>58</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pPr/>
              <a:t>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7</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Similar is a loaded word here!</a:t>
            </a:r>
          </a:p>
        </p:txBody>
      </p:sp>
      <p:sp>
        <p:nvSpPr>
          <p:cNvPr id="4" name="Slide Number Placeholder 3"/>
          <p:cNvSpPr>
            <a:spLocks noGrp="1"/>
          </p:cNvSpPr>
          <p:nvPr>
            <p:ph type="sldNum" sz="quarter" idx="10"/>
          </p:nvPr>
        </p:nvSpPr>
        <p:spPr/>
        <p:txBody>
          <a:bodyPr/>
          <a:lstStyle/>
          <a:p>
            <a:fld id="{ADD4B5B7-85EF-4E48-AC80-2380FACD9C23}" type="slidenum">
              <a:rPr lang="en-US" smtClean="0"/>
              <a:t>9</a:t>
            </a:fld>
            <a:endParaRPr lang="en-US"/>
          </a:p>
        </p:txBody>
      </p:sp>
    </p:spTree>
    <p:extLst>
      <p:ext uri="{BB962C8B-B14F-4D97-AF65-F5344CB8AC3E}">
        <p14:creationId xmlns:p14="http://schemas.microsoft.com/office/powerpoint/2010/main" val="645762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em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5.emf"/></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579438"/>
            <a:ext cx="20383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Title 1"/>
          <p:cNvSpPr>
            <a:spLocks noGrp="1"/>
          </p:cNvSpPr>
          <p:nvPr>
            <p:ph type="ctrTitle"/>
          </p:nvPr>
        </p:nvSpPr>
        <p:spPr>
          <a:xfrm>
            <a:off x="413236" y="1144089"/>
            <a:ext cx="8469243" cy="1126998"/>
          </a:xfrm>
          <a:prstGeom prst="rect">
            <a:avLst/>
          </a:prstGeom>
        </p:spPr>
        <p:txBody>
          <a:bodyPr vert="horz" lIns="0" tIns="0" rIns="0" bIns="0"/>
          <a:lstStyle>
            <a:lvl1pPr>
              <a:lnSpc>
                <a:spcPct val="70000"/>
              </a:lnSpc>
              <a:defRPr sz="11500" b="1" cap="all" spc="-200">
                <a:latin typeface="PFDinTextCompPro-Bold"/>
                <a:cs typeface="PFDinTextCompPro-Bold"/>
              </a:defRPr>
            </a:lvl1pPr>
          </a:lstStyle>
          <a:p>
            <a:r>
              <a:rPr lang="en-US" smtClean="0"/>
              <a:t>Click to edit Master title style</a:t>
            </a:r>
            <a:endParaRPr lang="en-US" dirty="0"/>
          </a:p>
        </p:txBody>
      </p:sp>
      <p:sp>
        <p:nvSpPr>
          <p:cNvPr id="3" name="Subtitle 2"/>
          <p:cNvSpPr>
            <a:spLocks noGrp="1"/>
          </p:cNvSpPr>
          <p:nvPr>
            <p:ph type="subTitle" idx="1"/>
          </p:nvPr>
        </p:nvSpPr>
        <p:spPr>
          <a:xfrm>
            <a:off x="391455" y="4118670"/>
            <a:ext cx="6553695" cy="609600"/>
          </a:xfrm>
          <a:prstGeom prst="rect">
            <a:avLst/>
          </a:prstGeom>
        </p:spPr>
        <p:txBody>
          <a:bodyPr vert="horz" lIns="65828" tIns="32914" rIns="65828" bIns="32914"/>
          <a:lstStyle>
            <a:lvl1pPr marL="0" indent="0" algn="l">
              <a:buNone/>
              <a:defRPr lang="en-US" sz="2800" u="none" baseline="0" smtClean="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2924313952"/>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ercise Slide">
    <p:spTree>
      <p:nvGrpSpPr>
        <p:cNvPr id="1" name=""/>
        <p:cNvGrpSpPr/>
        <p:nvPr/>
      </p:nvGrpSpPr>
      <p:grpSpPr>
        <a:xfrm>
          <a:off x="0" y="0"/>
          <a:ext cx="0" cy="0"/>
          <a:chOff x="0" y="0"/>
          <a:chExt cx="0" cy="0"/>
        </a:xfrm>
      </p:grpSpPr>
      <p:cxnSp>
        <p:nvCxnSpPr>
          <p:cNvPr id="12" name="Straight Connector 11"/>
          <p:cNvCxnSpPr/>
          <p:nvPr userDrawn="1"/>
        </p:nvCxnSpPr>
        <p:spPr bwMode="auto">
          <a:xfrm flipH="1">
            <a:off x="454025" y="20828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p:nvPr userDrawn="1"/>
        </p:nvCxnSpPr>
        <p:spPr bwMode="auto">
          <a:xfrm>
            <a:off x="3386138" y="2085975"/>
            <a:ext cx="5272087"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p:cNvCxnSpPr/>
          <p:nvPr userDrawn="1"/>
        </p:nvCxnSpPr>
        <p:spPr bwMode="auto">
          <a:xfrm flipH="1">
            <a:off x="454025" y="36576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Connector 18"/>
          <p:cNvCxnSpPr/>
          <p:nvPr userDrawn="1"/>
        </p:nvCxnSpPr>
        <p:spPr bwMode="auto">
          <a:xfrm flipH="1">
            <a:off x="3371850" y="3651250"/>
            <a:ext cx="5272088"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468612" y="1491734"/>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68612" y="2158557"/>
            <a:ext cx="2688926" cy="1200150"/>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3386137" y="1494184"/>
            <a:ext cx="5257800"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6" name="Content Placeholder 3"/>
          <p:cNvSpPr>
            <a:spLocks noGrp="1"/>
          </p:cNvSpPr>
          <p:nvPr>
            <p:ph sz="half" idx="13"/>
          </p:nvPr>
        </p:nvSpPr>
        <p:spPr>
          <a:xfrm>
            <a:off x="3386137" y="2161007"/>
            <a:ext cx="1219200" cy="1111856"/>
          </a:xfrm>
          <a:prstGeom prst="rect">
            <a:avLst/>
          </a:prstGeom>
        </p:spPr>
        <p:txBody>
          <a:bodyPr vert="horz" lIns="0" tIns="32914" rIns="65828" bIns="32914"/>
          <a:lstStyle>
            <a:lvl1pPr marL="0" indent="0">
              <a:lnSpc>
                <a:spcPct val="100000"/>
              </a:lnSpc>
              <a:buNone/>
              <a:defRPr sz="1400" i="1"/>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0" name="Content Placeholder 3"/>
          <p:cNvSpPr>
            <a:spLocks noGrp="1"/>
          </p:cNvSpPr>
          <p:nvPr>
            <p:ph sz="half" idx="14"/>
          </p:nvPr>
        </p:nvSpPr>
        <p:spPr>
          <a:xfrm>
            <a:off x="4853747" y="2161007"/>
            <a:ext cx="3790189" cy="1111856"/>
          </a:xfrm>
          <a:prstGeom prst="rect">
            <a:avLst/>
          </a:prstGeom>
        </p:spPr>
        <p:txBody>
          <a:bodyPr vert="horz" lIns="0" tIns="32914" rIns="65828" bIns="32914"/>
          <a:lstStyle>
            <a:lvl1pPr marL="225425" indent="-225425">
              <a:lnSpc>
                <a:spcPct val="100000"/>
              </a:lnSpc>
              <a:buSzPct val="100000"/>
              <a:buFont typeface="+mj-lt"/>
              <a:buAutoNum type="arabicPeriod"/>
              <a:defRPr sz="1400"/>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1" name="Text Placeholder 2"/>
          <p:cNvSpPr>
            <a:spLocks noGrp="1"/>
          </p:cNvSpPr>
          <p:nvPr>
            <p:ph type="body" idx="15"/>
          </p:nvPr>
        </p:nvSpPr>
        <p:spPr>
          <a:xfrm>
            <a:off x="468612" y="3070370"/>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68612" y="3737193"/>
            <a:ext cx="2688926"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ext Placeholder 2"/>
          <p:cNvSpPr>
            <a:spLocks noGrp="1"/>
          </p:cNvSpPr>
          <p:nvPr>
            <p:ph type="body" idx="18"/>
          </p:nvPr>
        </p:nvSpPr>
        <p:spPr>
          <a:xfrm>
            <a:off x="3386137" y="2933700"/>
            <a:ext cx="5257800" cy="61988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8" name="Content Placeholder 3"/>
          <p:cNvSpPr>
            <a:spLocks noGrp="1"/>
          </p:cNvSpPr>
          <p:nvPr>
            <p:ph sz="half" idx="19"/>
          </p:nvPr>
        </p:nvSpPr>
        <p:spPr>
          <a:xfrm>
            <a:off x="3386137" y="3730063"/>
            <a:ext cx="5257800"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23" name="Slide Number Placeholder 6"/>
          <p:cNvSpPr>
            <a:spLocks noGrp="1"/>
          </p:cNvSpPr>
          <p:nvPr>
            <p:ph type="sldNum" sz="quarter" idx="20"/>
          </p:nvPr>
        </p:nvSpPr>
        <p:spPr/>
        <p:txBody>
          <a:bodyPr/>
          <a:lstStyle>
            <a:lvl1pPr>
              <a:defRPr/>
            </a:lvl1pPr>
          </a:lstStyle>
          <a:p>
            <a:pPr>
              <a:defRPr/>
            </a:pPr>
            <a:fld id="{D4DC701D-38C3-2B44-A4BF-009E7CC0FE05}" type="slidenum">
              <a:rPr lang="en-US"/>
              <a:pPr>
                <a:defRPr/>
              </a:pPr>
              <a:t>‹#›</a:t>
            </a:fld>
            <a:endParaRPr lang="en-US"/>
          </a:p>
        </p:txBody>
      </p:sp>
    </p:spTree>
    <p:extLst>
      <p:ext uri="{BB962C8B-B14F-4D97-AF65-F5344CB8AC3E}">
        <p14:creationId xmlns:p14="http://schemas.microsoft.com/office/powerpoint/2010/main" val="4288716122"/>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9" name="Straight Connector 8"/>
          <p:cNvCxnSpPr/>
          <p:nvPr userDrawn="1"/>
        </p:nvCxnSpPr>
        <p:spPr bwMode="auto">
          <a:xfrm flipH="1">
            <a:off x="6169025" y="2082800"/>
            <a:ext cx="2703513"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Connector 9"/>
          <p:cNvCxnSpPr/>
          <p:nvPr userDrawn="1"/>
        </p:nvCxnSpPr>
        <p:spPr bwMode="auto">
          <a:xfrm>
            <a:off x="476250" y="2082800"/>
            <a:ext cx="5500688"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6183611" y="1498728"/>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6183611" y="2156844"/>
            <a:ext cx="2688926"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476249" y="1498728"/>
            <a:ext cx="5500688"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76249" y="2156844"/>
            <a:ext cx="5500688"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itle 1"/>
          <p:cNvSpPr>
            <a:spLocks noGrp="1"/>
          </p:cNvSpPr>
          <p:nvPr>
            <p:ph type="ctrTitle"/>
          </p:nvPr>
        </p:nvSpPr>
        <p:spPr>
          <a:xfrm>
            <a:off x="442981" y="1066788"/>
            <a:ext cx="8429555" cy="571512"/>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11" name="Slide Number Placeholder 6"/>
          <p:cNvSpPr>
            <a:spLocks noGrp="1"/>
          </p:cNvSpPr>
          <p:nvPr>
            <p:ph type="sldNum" sz="quarter" idx="17"/>
          </p:nvPr>
        </p:nvSpPr>
        <p:spPr/>
        <p:txBody>
          <a:bodyPr/>
          <a:lstStyle>
            <a:lvl1pPr>
              <a:defRPr/>
            </a:lvl1pPr>
          </a:lstStyle>
          <a:p>
            <a:pPr>
              <a:defRPr/>
            </a:pPr>
            <a:fld id="{4818E8F9-447F-654D-803B-9DEE29FFF515}" type="slidenum">
              <a:rPr lang="en-US"/>
              <a:pPr>
                <a:defRPr/>
              </a:pPr>
              <a:t>‹#›</a:t>
            </a:fld>
            <a:endParaRPr lang="en-US"/>
          </a:p>
        </p:txBody>
      </p:sp>
    </p:spTree>
    <p:extLst>
      <p:ext uri="{BB962C8B-B14F-4D97-AF65-F5344CB8AC3E}">
        <p14:creationId xmlns:p14="http://schemas.microsoft.com/office/powerpoint/2010/main" val="2051864468"/>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8611"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6400"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Text Box 1"/>
          <p:cNvSpPr txBox="1">
            <a:spLocks noGrp="1" noChangeArrowheads="1"/>
          </p:cNvSpPr>
          <p:nvPr>
            <p:ph type="sldNum" sz="quarter" idx="12"/>
          </p:nvPr>
        </p:nvSpPr>
        <p:spPr>
          <a:ln/>
        </p:spPr>
        <p:txBody>
          <a:bodyPr/>
          <a:lstStyle>
            <a:lvl1pPr>
              <a:defRPr/>
            </a:lvl1pPr>
          </a:lstStyle>
          <a:p>
            <a:pPr>
              <a:defRPr/>
            </a:pPr>
            <a:fld id="{69262ABD-C146-AE4A-B90F-9D71F19074ED}" type="slidenum">
              <a:rPr lang="en-US"/>
              <a:pPr>
                <a:defRPr/>
              </a:pPr>
              <a:t>‹#›</a:t>
            </a:fld>
            <a:endParaRPr lang="en-US" dirty="0"/>
          </a:p>
        </p:txBody>
      </p:sp>
    </p:spTree>
    <p:extLst>
      <p:ext uri="{BB962C8B-B14F-4D97-AF65-F5344CB8AC3E}">
        <p14:creationId xmlns:p14="http://schemas.microsoft.com/office/powerpoint/2010/main" val="1321792682"/>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Sub Head">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3" name="Text Box 1"/>
          <p:cNvSpPr txBox="1">
            <a:spLocks noGrp="1" noChangeArrowheads="1"/>
          </p:cNvSpPr>
          <p:nvPr>
            <p:ph type="sldNum" sz="quarter" idx="12"/>
          </p:nvPr>
        </p:nvSpPr>
        <p:spPr>
          <a:ln/>
        </p:spPr>
        <p:txBody>
          <a:bodyPr/>
          <a:lstStyle>
            <a:lvl1pPr>
              <a:defRPr/>
            </a:lvl1pPr>
          </a:lstStyle>
          <a:p>
            <a:pPr>
              <a:defRPr/>
            </a:pPr>
            <a:fld id="{DE961AC2-C84F-D04B-81D7-7DCA9165AC66}" type="slidenum">
              <a:rPr lang="en-US"/>
              <a:pPr>
                <a:defRPr/>
              </a:pPr>
              <a:t>‹#›</a:t>
            </a:fld>
            <a:endParaRPr lang="en-US" dirty="0"/>
          </a:p>
        </p:txBody>
      </p:sp>
    </p:spTree>
    <p:extLst>
      <p:ext uri="{BB962C8B-B14F-4D97-AF65-F5344CB8AC3E}">
        <p14:creationId xmlns:p14="http://schemas.microsoft.com/office/powerpoint/2010/main" val="771233677"/>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Chart Placeholder 4"/>
          <p:cNvSpPr>
            <a:spLocks noGrp="1"/>
          </p:cNvSpPr>
          <p:nvPr>
            <p:ph type="chart" sz="quarter" idx="13"/>
          </p:nvPr>
        </p:nvSpPr>
        <p:spPr>
          <a:xfrm>
            <a:off x="2624138" y="1333500"/>
            <a:ext cx="3733800" cy="3505200"/>
          </a:xfrm>
          <a:prstGeom prst="rect">
            <a:avLst/>
          </a:prstGeom>
        </p:spPr>
        <p:txBody>
          <a:bodyPr vert="horz"/>
          <a:lstStyle/>
          <a:p>
            <a:pPr lvl="0"/>
            <a:endParaRPr lang="en-US" noProof="0">
              <a:sym typeface="News706 BT" charset="0"/>
            </a:endParaRPr>
          </a:p>
        </p:txBody>
      </p:sp>
      <p:sp>
        <p:nvSpPr>
          <p:cNvPr id="6" name="Text Box 1"/>
          <p:cNvSpPr txBox="1">
            <a:spLocks noGrp="1" noChangeArrowheads="1"/>
          </p:cNvSpPr>
          <p:nvPr>
            <p:ph type="sldNum" sz="quarter" idx="14"/>
          </p:nvPr>
        </p:nvSpPr>
        <p:spPr>
          <a:ln/>
        </p:spPr>
        <p:txBody>
          <a:bodyPr/>
          <a:lstStyle>
            <a:lvl1pPr>
              <a:defRPr/>
            </a:lvl1pPr>
          </a:lstStyle>
          <a:p>
            <a:pPr>
              <a:defRPr/>
            </a:pPr>
            <a:fld id="{FC940B09-2C87-A043-B6A7-0D31B4E08743}" type="slidenum">
              <a:rPr lang="en-US"/>
              <a:pPr>
                <a:defRPr/>
              </a:pPr>
              <a:t>‹#›</a:t>
            </a:fld>
            <a:endParaRPr lang="en-US" dirty="0"/>
          </a:p>
        </p:txBody>
      </p:sp>
    </p:spTree>
    <p:extLst>
      <p:ext uri="{BB962C8B-B14F-4D97-AF65-F5344CB8AC3E}">
        <p14:creationId xmlns:p14="http://schemas.microsoft.com/office/powerpoint/2010/main" val="2544565208"/>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1"/>
          <p:cNvSpPr txBox="1">
            <a:spLocks noGrp="1" noChangeArrowheads="1"/>
          </p:cNvSpPr>
          <p:nvPr>
            <p:ph type="sldNum" sz="quarter" idx="10"/>
          </p:nvPr>
        </p:nvSpPr>
        <p:spPr>
          <a:ln/>
        </p:spPr>
        <p:txBody>
          <a:bodyPr/>
          <a:lstStyle>
            <a:lvl1pPr>
              <a:defRPr/>
            </a:lvl1pPr>
          </a:lstStyle>
          <a:p>
            <a:pPr>
              <a:defRPr/>
            </a:pPr>
            <a:fld id="{36704C70-ACA5-F34F-A1DA-C6016D40A005}" type="slidenum">
              <a:rPr lang="en-US"/>
              <a:pPr>
                <a:defRPr/>
              </a:pPr>
              <a:t>‹#›</a:t>
            </a:fld>
            <a:endParaRPr lang="en-US" dirty="0"/>
          </a:p>
        </p:txBody>
      </p:sp>
    </p:spTree>
    <p:extLst>
      <p:ext uri="{BB962C8B-B14F-4D97-AF65-F5344CB8AC3E}">
        <p14:creationId xmlns:p14="http://schemas.microsoft.com/office/powerpoint/2010/main" val="1223235850"/>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579438"/>
            <a:ext cx="20383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Title 1"/>
          <p:cNvSpPr>
            <a:spLocks noGrp="1"/>
          </p:cNvSpPr>
          <p:nvPr>
            <p:ph type="ctrTitle"/>
          </p:nvPr>
        </p:nvSpPr>
        <p:spPr>
          <a:xfrm>
            <a:off x="413236" y="1144089"/>
            <a:ext cx="8469243" cy="1126998"/>
          </a:xfrm>
          <a:prstGeom prst="rect">
            <a:avLst/>
          </a:prstGeom>
        </p:spPr>
        <p:txBody>
          <a:bodyPr vert="horz" lIns="0" tIns="0" rIns="0" bIns="0"/>
          <a:lstStyle>
            <a:lvl1pPr>
              <a:lnSpc>
                <a:spcPct val="70000"/>
              </a:lnSpc>
              <a:defRPr sz="11500" b="1" cap="all" spc="-200">
                <a:latin typeface="PFDinTextCompPro-Bold"/>
                <a:cs typeface="PFDinTextCompPro-Bold"/>
              </a:defRPr>
            </a:lvl1pPr>
          </a:lstStyle>
          <a:p>
            <a:r>
              <a:rPr lang="en-US" smtClean="0"/>
              <a:t>Click to edit Master title style</a:t>
            </a:r>
            <a:endParaRPr lang="en-US" dirty="0"/>
          </a:p>
        </p:txBody>
      </p:sp>
      <p:sp>
        <p:nvSpPr>
          <p:cNvPr id="3" name="Subtitle 2"/>
          <p:cNvSpPr>
            <a:spLocks noGrp="1"/>
          </p:cNvSpPr>
          <p:nvPr>
            <p:ph type="subTitle" idx="1"/>
          </p:nvPr>
        </p:nvSpPr>
        <p:spPr>
          <a:xfrm>
            <a:off x="391455" y="4118670"/>
            <a:ext cx="6553695" cy="609600"/>
          </a:xfrm>
          <a:prstGeom prst="rect">
            <a:avLst/>
          </a:prstGeom>
        </p:spPr>
        <p:txBody>
          <a:bodyPr vert="horz" lIns="65828" tIns="32914" rIns="65828" bIns="32914"/>
          <a:lstStyle>
            <a:lvl1pPr marL="0" indent="0" algn="l">
              <a:buNone/>
              <a:defRPr lang="en-US" sz="2800" u="none" baseline="0" smtClean="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2582346256"/>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348398" y="1115943"/>
            <a:ext cx="8425853" cy="2579757"/>
          </a:xfrm>
          <a:prstGeom prst="rect">
            <a:avLst/>
          </a:prstGeom>
        </p:spPr>
        <p:txBody>
          <a:bodyPr vert="horz" lIns="65828" tIns="32914" rIns="65828" bIns="32914"/>
          <a:lstStyle>
            <a:lvl1pPr>
              <a:lnSpc>
                <a:spcPct val="70000"/>
              </a:lnSpc>
              <a:defRPr sz="8800" b="1" cap="all" spc="-200"/>
            </a:lvl1pPr>
          </a:lstStyle>
          <a:p>
            <a:r>
              <a:rPr lang="en-US" smtClean="0"/>
              <a:t>Click to edit Master title style</a:t>
            </a:r>
            <a:endParaRPr lang="en-US" dirty="0"/>
          </a:p>
        </p:txBody>
      </p:sp>
      <p:sp>
        <p:nvSpPr>
          <p:cNvPr id="3" name="Content Placeholder 2"/>
          <p:cNvSpPr>
            <a:spLocks noGrp="1"/>
          </p:cNvSpPr>
          <p:nvPr>
            <p:ph idx="1"/>
          </p:nvPr>
        </p:nvSpPr>
        <p:spPr>
          <a:xfrm>
            <a:off x="468611" y="3314700"/>
            <a:ext cx="8425853" cy="1793748"/>
          </a:xfrm>
          <a:prstGeom prst="rect">
            <a:avLst/>
          </a:prstGeom>
        </p:spPr>
        <p:txBody>
          <a:bodyPr vert="horz" lIns="65828" tIns="32914" rIns="65828" bIns="32914"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371266" y="495300"/>
            <a:ext cx="6400800" cy="304800"/>
          </a:xfrm>
          <a:prstGeom prst="rect">
            <a:avLst/>
          </a:prstGeom>
        </p:spPr>
        <p:txBody>
          <a:bodyPr vert="horz"/>
          <a:lstStyle>
            <a:lvl1pPr>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Slide Number Placeholder 3"/>
          <p:cNvSpPr>
            <a:spLocks noGrp="1"/>
          </p:cNvSpPr>
          <p:nvPr>
            <p:ph type="sldNum" sz="quarter" idx="12"/>
          </p:nvPr>
        </p:nvSpPr>
        <p:spPr>
          <a:xfrm>
            <a:off x="8262938" y="458788"/>
            <a:ext cx="641350" cy="341312"/>
          </a:xfrm>
          <a:prstGeom prst="rect">
            <a:avLst/>
          </a:prstGeom>
        </p:spPr>
        <p:txBody>
          <a:bodyPr rIns="0"/>
          <a:lstStyle>
            <a:lvl1pPr algn="r">
              <a:defRPr sz="2300" b="1">
                <a:solidFill>
                  <a:schemeClr val="tx1"/>
                </a:solidFill>
                <a:latin typeface="+mj-lt"/>
              </a:defRPr>
            </a:lvl1pPr>
          </a:lstStyle>
          <a:p>
            <a:pPr>
              <a:defRPr/>
            </a:pPr>
            <a:fld id="{7D2F14C5-AF8B-6B42-A67C-58A084EA75B8}" type="slidenum">
              <a:rPr lang="en-US">
                <a:solidFill>
                  <a:srgbClr val="FFFFFF"/>
                </a:solidFill>
                <a:latin typeface="PFDinTextCompPro-Bold"/>
              </a:rPr>
              <a:pPr>
                <a:defRPr/>
              </a:pPr>
              <a:t>‹#›</a:t>
            </a:fld>
            <a:endParaRPr lang="en-US" dirty="0">
              <a:solidFill>
                <a:srgbClr val="FFFFFF"/>
              </a:solidFill>
              <a:latin typeface="PFDinTextCompPro-Bold"/>
            </a:endParaRPr>
          </a:p>
        </p:txBody>
      </p:sp>
    </p:spTree>
    <p:extLst>
      <p:ext uri="{BB962C8B-B14F-4D97-AF65-F5344CB8AC3E}">
        <p14:creationId xmlns:p14="http://schemas.microsoft.com/office/powerpoint/2010/main" val="1446526714"/>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o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2" y="1066788"/>
            <a:ext cx="4924355" cy="1126998"/>
          </a:xfrm>
          <a:prstGeom prst="rect">
            <a:avLst/>
          </a:prstGeom>
        </p:spPr>
        <p:txBody>
          <a:bodyPr vert="horz" lIns="0" tIns="32914" rIns="65828" bIns="32914"/>
          <a:lstStyle>
            <a:lvl1pPr>
              <a:lnSpc>
                <a:spcPts val="3599"/>
              </a:lnSpc>
              <a:defRPr sz="3900" b="1" cap="all" baseline="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57182" y="2072196"/>
            <a:ext cx="5748356" cy="1343025"/>
          </a:xfrm>
          <a:prstGeom prst="rect">
            <a:avLst/>
          </a:prstGeom>
        </p:spPr>
        <p:txBody>
          <a:bodyPr vert="horz" lIns="0" tIns="32914" rIns="65828" bIns="32914"/>
          <a:lstStyle>
            <a:lvl1pPr marL="174625" indent="-174625" algn="l">
              <a:buSzPct val="69000"/>
              <a:buFont typeface="Lucida Grande"/>
              <a:buChar char="‣"/>
              <a:defRPr baseline="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
        <p:nvSpPr>
          <p:cNvPr id="5" name="Content Placeholder 5"/>
          <p:cNvSpPr>
            <a:spLocks noGrp="1"/>
          </p:cNvSpPr>
          <p:nvPr>
            <p:ph sz="quarter" idx="11"/>
          </p:nvPr>
        </p:nvSpPr>
        <p:spPr>
          <a:xfrm>
            <a:off x="371266" y="495300"/>
            <a:ext cx="6400800"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0" name="Content Placeholder 9"/>
          <p:cNvSpPr>
            <a:spLocks noGrp="1"/>
          </p:cNvSpPr>
          <p:nvPr>
            <p:ph sz="quarter" idx="12"/>
          </p:nvPr>
        </p:nvSpPr>
        <p:spPr>
          <a:xfrm>
            <a:off x="6205537" y="2095500"/>
            <a:ext cx="2743200" cy="2743200"/>
          </a:xfrm>
          <a:prstGeom prst="rect">
            <a:avLst/>
          </a:prstGeom>
        </p:spPr>
        <p:txBody>
          <a:bodyPr vert="horz"/>
          <a:lstStyle>
            <a:lvl1pPr marL="0" indent="0">
              <a:buNone/>
              <a:defRPr/>
            </a:lvl1pPr>
          </a:lstStyle>
          <a:p>
            <a:pPr lvl="0"/>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9D11C055-FFE5-AD49-B3A5-A89774143922}" type="slidenum">
              <a:rPr lang="en-US">
                <a:solidFill>
                  <a:srgbClr val="000000"/>
                </a:solidFill>
                <a:latin typeface="PFDinTextCompPro-Bold"/>
              </a:rPr>
              <a:pPr>
                <a:defRPr/>
              </a:pPr>
              <a:t>‹#›</a:t>
            </a:fld>
            <a:endParaRPr lang="en-US" dirty="0">
              <a:solidFill>
                <a:srgbClr val="000000"/>
              </a:solidFill>
              <a:latin typeface="PFDinTextCompPro-Bold"/>
            </a:endParaRPr>
          </a:p>
        </p:txBody>
      </p:sp>
    </p:spTree>
    <p:extLst>
      <p:ext uri="{BB962C8B-B14F-4D97-AF65-F5344CB8AC3E}">
        <p14:creationId xmlns:p14="http://schemas.microsoft.com/office/powerpoint/2010/main" val="1949701511"/>
      </p:ext>
    </p:extLst>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454025" y="2066446"/>
            <a:ext cx="8418512" cy="3000854"/>
          </a:xfrm>
          <a:prstGeom prst="rect">
            <a:avLst/>
          </a:prstGeom>
        </p:spPr>
        <p:txBody>
          <a:bodyPr vert="horz" lIns="0" tIns="32914" rIns="65828" bIns="32914"/>
          <a:lstStyle>
            <a:lvl1pPr marL="0" indent="0">
              <a:spcBef>
                <a:spcPts val="720"/>
              </a:spcBef>
              <a:buFont typeface="Arial"/>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BD34588A-CBAF-924B-A77D-DE72B91A9204}" type="slidenum">
              <a:rPr lang="en-US">
                <a:solidFill>
                  <a:srgbClr val="000000"/>
                </a:solidFill>
                <a:latin typeface="PFDinTextCompPro-Bold"/>
              </a:rPr>
              <a:pPr>
                <a:defRPr/>
              </a:pPr>
              <a:t>‹#›</a:t>
            </a:fld>
            <a:endParaRPr lang="en-US" dirty="0">
              <a:solidFill>
                <a:srgbClr val="000000"/>
              </a:solidFill>
              <a:latin typeface="PFDinTextCompPro-Bold"/>
            </a:endParaRPr>
          </a:p>
        </p:txBody>
      </p:sp>
    </p:spTree>
    <p:extLst>
      <p:ext uri="{BB962C8B-B14F-4D97-AF65-F5344CB8AC3E}">
        <p14:creationId xmlns:p14="http://schemas.microsoft.com/office/powerpoint/2010/main" val="857541893"/>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348398" y="1115943"/>
            <a:ext cx="8425853" cy="2579757"/>
          </a:xfrm>
          <a:prstGeom prst="rect">
            <a:avLst/>
          </a:prstGeom>
        </p:spPr>
        <p:txBody>
          <a:bodyPr vert="horz" lIns="65828" tIns="32914" rIns="65828" bIns="32914"/>
          <a:lstStyle>
            <a:lvl1pPr>
              <a:lnSpc>
                <a:spcPct val="70000"/>
              </a:lnSpc>
              <a:defRPr sz="8800" b="1" cap="all" spc="-200"/>
            </a:lvl1pPr>
          </a:lstStyle>
          <a:p>
            <a:r>
              <a:rPr lang="en-US" smtClean="0"/>
              <a:t>Click to edit Master title style</a:t>
            </a:r>
            <a:endParaRPr lang="en-US" dirty="0"/>
          </a:p>
        </p:txBody>
      </p:sp>
      <p:sp>
        <p:nvSpPr>
          <p:cNvPr id="3" name="Content Placeholder 2"/>
          <p:cNvSpPr>
            <a:spLocks noGrp="1"/>
          </p:cNvSpPr>
          <p:nvPr>
            <p:ph idx="1"/>
          </p:nvPr>
        </p:nvSpPr>
        <p:spPr>
          <a:xfrm>
            <a:off x="468611" y="3314700"/>
            <a:ext cx="8425853" cy="1793748"/>
          </a:xfrm>
          <a:prstGeom prst="rect">
            <a:avLst/>
          </a:prstGeom>
        </p:spPr>
        <p:txBody>
          <a:bodyPr vert="horz" lIns="65828" tIns="32914" rIns="65828" bIns="32914"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371266" y="495300"/>
            <a:ext cx="6400800" cy="304800"/>
          </a:xfrm>
          <a:prstGeom prst="rect">
            <a:avLst/>
          </a:prstGeom>
        </p:spPr>
        <p:txBody>
          <a:bodyPr vert="horz"/>
          <a:lstStyle>
            <a:lvl1pPr>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Slide Number Placeholder 3"/>
          <p:cNvSpPr>
            <a:spLocks noGrp="1"/>
          </p:cNvSpPr>
          <p:nvPr>
            <p:ph type="sldNum" sz="quarter" idx="12"/>
          </p:nvPr>
        </p:nvSpPr>
        <p:spPr>
          <a:xfrm>
            <a:off x="8262938" y="458788"/>
            <a:ext cx="641350" cy="341312"/>
          </a:xfrm>
          <a:prstGeom prst="rect">
            <a:avLst/>
          </a:prstGeom>
        </p:spPr>
        <p:txBody>
          <a:bodyPr rIns="0"/>
          <a:lstStyle>
            <a:lvl1pPr algn="r">
              <a:defRPr sz="2300" b="1">
                <a:solidFill>
                  <a:schemeClr val="tx1"/>
                </a:solidFill>
                <a:latin typeface="+mj-lt"/>
              </a:defRPr>
            </a:lvl1pPr>
          </a:lstStyle>
          <a:p>
            <a:pPr>
              <a:defRPr/>
            </a:pPr>
            <a:fld id="{7D2F14C5-AF8B-6B42-A67C-58A084EA75B8}" type="slidenum">
              <a:rPr lang="en-US"/>
              <a:pPr>
                <a:defRPr/>
              </a:pPr>
              <a:t>‹#›</a:t>
            </a:fld>
            <a:endParaRPr lang="en-US" dirty="0"/>
          </a:p>
        </p:txBody>
      </p:sp>
    </p:spTree>
    <p:extLst>
      <p:ext uri="{BB962C8B-B14F-4D97-AF65-F5344CB8AC3E}">
        <p14:creationId xmlns:p14="http://schemas.microsoft.com/office/powerpoint/2010/main" val="1791714653"/>
      </p:ext>
    </p:extLst>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Content Placeholder 2"/>
          <p:cNvSpPr>
            <a:spLocks noGrp="1"/>
          </p:cNvSpPr>
          <p:nvPr>
            <p:ph sz="half" idx="12"/>
          </p:nvPr>
        </p:nvSpPr>
        <p:spPr>
          <a:xfrm>
            <a:off x="185737" y="190500"/>
            <a:ext cx="8991600" cy="4876800"/>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9" name="Slide Number Placeholder 3"/>
          <p:cNvSpPr>
            <a:spLocks noGrp="1"/>
          </p:cNvSpPr>
          <p:nvPr>
            <p:ph type="sldNum" sz="quarter" idx="13"/>
          </p:nvPr>
        </p:nvSpPr>
        <p:spPr/>
        <p:txBody>
          <a:bodyPr/>
          <a:lstStyle>
            <a:lvl1pPr>
              <a:defRPr/>
            </a:lvl1pPr>
          </a:lstStyle>
          <a:p>
            <a:pPr>
              <a:defRPr/>
            </a:pPr>
            <a:fld id="{77C75AE0-23F4-5347-8791-D0888DD16774}" type="slidenum">
              <a:rPr lang="en-US">
                <a:solidFill>
                  <a:srgbClr val="000000"/>
                </a:solidFill>
                <a:latin typeface="PFDinTextCompPro-Bold"/>
              </a:rPr>
              <a:pPr>
                <a:defRPr/>
              </a:pPr>
              <a:t>‹#›</a:t>
            </a:fld>
            <a:endParaRPr lang="en-US">
              <a:solidFill>
                <a:srgbClr val="000000"/>
              </a:solidFill>
              <a:latin typeface="PFDinTextCompPro-Bold"/>
            </a:endParaRPr>
          </a:p>
        </p:txBody>
      </p:sp>
    </p:spTree>
    <p:extLst>
      <p:ext uri="{BB962C8B-B14F-4D97-AF65-F5344CB8AC3E}">
        <p14:creationId xmlns:p14="http://schemas.microsoft.com/office/powerpoint/2010/main" val="3802760986"/>
      </p:ext>
    </p:extLst>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4"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8"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44750" y="1104900"/>
            <a:ext cx="4522788"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650614" y="1287507"/>
            <a:ext cx="4130297" cy="2332424"/>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5504265-9D4A-1740-9DB8-71F1BEF617F8}" type="slidenum">
              <a:rPr lang="en-US">
                <a:solidFill>
                  <a:srgbClr val="000000"/>
                </a:solidFill>
                <a:latin typeface="PFDinTextCompPro-Bold"/>
              </a:rPr>
              <a:pPr>
                <a:defRPr/>
              </a:pPr>
              <a:t>‹#›</a:t>
            </a:fld>
            <a:endParaRPr lang="en-US">
              <a:solidFill>
                <a:srgbClr val="000000"/>
              </a:solidFill>
              <a:latin typeface="PFDinTextCompPro-Bold"/>
            </a:endParaRPr>
          </a:p>
        </p:txBody>
      </p:sp>
    </p:spTree>
    <p:extLst>
      <p:ext uri="{BB962C8B-B14F-4D97-AF65-F5344CB8AC3E}">
        <p14:creationId xmlns:p14="http://schemas.microsoft.com/office/powerpoint/2010/main" val="98622787"/>
      </p:ext>
    </p:extLst>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aptop">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17713" y="1111250"/>
            <a:ext cx="5259387"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706656" y="1308224"/>
            <a:ext cx="3915024" cy="2438659"/>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B06ABFC-B8B3-914E-B6DA-1FC6B47E4603}" type="slidenum">
              <a:rPr lang="en-US">
                <a:solidFill>
                  <a:srgbClr val="000000"/>
                </a:solidFill>
                <a:latin typeface="PFDinTextCompPro-Bold"/>
              </a:rPr>
              <a:pPr>
                <a:defRPr/>
              </a:pPr>
              <a:t>‹#›</a:t>
            </a:fld>
            <a:endParaRPr lang="en-US">
              <a:solidFill>
                <a:srgbClr val="000000"/>
              </a:solidFill>
              <a:latin typeface="PFDinTextCompPro-Bold"/>
            </a:endParaRPr>
          </a:p>
        </p:txBody>
      </p:sp>
    </p:spTree>
    <p:extLst>
      <p:ext uri="{BB962C8B-B14F-4D97-AF65-F5344CB8AC3E}">
        <p14:creationId xmlns:p14="http://schemas.microsoft.com/office/powerpoint/2010/main" val="615080949"/>
      </p:ext>
    </p:extLst>
  </p:cSld>
  <p:clrMapOvr>
    <a:masterClrMapping/>
  </p:clrMapOvr>
  <p:transition xmlns:p14="http://schemas.microsoft.com/office/powerpoint/2010/mai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ptop 2">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22513" y="1136650"/>
            <a:ext cx="4862512" cy="380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809224" y="1559355"/>
            <a:ext cx="3870218" cy="290972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8E904AF-C4D6-B94B-B319-23ED26598B76}" type="slidenum">
              <a:rPr lang="en-US">
                <a:solidFill>
                  <a:srgbClr val="000000"/>
                </a:solidFill>
                <a:latin typeface="PFDinTextCompPro-Bold"/>
              </a:rPr>
              <a:pPr>
                <a:defRPr/>
              </a:pPr>
              <a:t>‹#›</a:t>
            </a:fld>
            <a:endParaRPr lang="en-US">
              <a:solidFill>
                <a:srgbClr val="000000"/>
              </a:solidFill>
              <a:latin typeface="PFDinTextCompPro-Bold"/>
            </a:endParaRPr>
          </a:p>
        </p:txBody>
      </p:sp>
    </p:spTree>
    <p:extLst>
      <p:ext uri="{BB962C8B-B14F-4D97-AF65-F5344CB8AC3E}">
        <p14:creationId xmlns:p14="http://schemas.microsoft.com/office/powerpoint/2010/main" val="1739462488"/>
      </p:ext>
    </p:extLst>
  </p:cSld>
  <p:clrMapOvr>
    <a:masterClrMapping/>
  </p:clrMapOvr>
  <p:transition xmlns:p14="http://schemas.microsoft.com/office/powerpoint/2010/mai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mart Phone Image Slide">
    <p:spTree>
      <p:nvGrpSpPr>
        <p:cNvPr id="1" name=""/>
        <p:cNvGrpSpPr/>
        <p:nvPr/>
      </p:nvGrpSpPr>
      <p:grpSpPr>
        <a:xfrm>
          <a:off x="0" y="0"/>
          <a:ext cx="0" cy="0"/>
          <a:chOff x="0" y="0"/>
          <a:chExt cx="0" cy="0"/>
        </a:xfrm>
      </p:grpSpPr>
      <p:pic>
        <p:nvPicPr>
          <p:cNvPr id="6" name="Picture 4"/>
          <p:cNvPicPr>
            <a:picLocks noChangeAspect="1"/>
          </p:cNvPicPr>
          <p:nvPr userDrawn="1"/>
        </p:nvPicPr>
        <p:blipFill>
          <a:blip r:embed="rId2">
            <a:extLst>
              <a:ext uri="{28A0092B-C50C-407E-A947-70E740481C1C}">
                <a14:useLocalDpi xmlns:a14="http://schemas.microsoft.com/office/drawing/2010/main" val="0"/>
              </a:ext>
            </a:extLst>
          </a:blip>
          <a:srcRect t="2654" b="9073"/>
          <a:stretch>
            <a:fillRect/>
          </a:stretch>
        </p:blipFill>
        <p:spPr bwMode="auto">
          <a:xfrm>
            <a:off x="719138" y="1049338"/>
            <a:ext cx="7586662"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1313737" y="1419408"/>
            <a:ext cx="1677751" cy="2870892"/>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0" name="Content Placeholder 2"/>
          <p:cNvSpPr>
            <a:spLocks noGrp="1"/>
          </p:cNvSpPr>
          <p:nvPr>
            <p:ph sz="half" idx="13"/>
          </p:nvPr>
        </p:nvSpPr>
        <p:spPr>
          <a:xfrm>
            <a:off x="3899979" y="1784167"/>
            <a:ext cx="1629991" cy="2415208"/>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1" name="Content Placeholder 2"/>
          <p:cNvSpPr>
            <a:spLocks noGrp="1"/>
          </p:cNvSpPr>
          <p:nvPr>
            <p:ph sz="half" idx="14"/>
          </p:nvPr>
        </p:nvSpPr>
        <p:spPr>
          <a:xfrm>
            <a:off x="6386666" y="1490085"/>
            <a:ext cx="1693292" cy="281521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2" name="Slide Number Placeholder 3"/>
          <p:cNvSpPr>
            <a:spLocks noGrp="1"/>
          </p:cNvSpPr>
          <p:nvPr>
            <p:ph type="sldNum" sz="quarter" idx="15"/>
          </p:nvPr>
        </p:nvSpPr>
        <p:spPr/>
        <p:txBody>
          <a:bodyPr/>
          <a:lstStyle>
            <a:lvl1pPr>
              <a:defRPr/>
            </a:lvl1pPr>
          </a:lstStyle>
          <a:p>
            <a:pPr>
              <a:defRPr/>
            </a:pPr>
            <a:fld id="{7ACDBDE2-F560-4B40-974D-A0F438C3299B}" type="slidenum">
              <a:rPr lang="en-US">
                <a:solidFill>
                  <a:srgbClr val="000000"/>
                </a:solidFill>
                <a:latin typeface="PFDinTextCompPro-Bold"/>
              </a:rPr>
              <a:pPr>
                <a:defRPr/>
              </a:pPr>
              <a:t>‹#›</a:t>
            </a:fld>
            <a:endParaRPr lang="en-US">
              <a:solidFill>
                <a:srgbClr val="000000"/>
              </a:solidFill>
              <a:latin typeface="PFDinTextCompPro-Bold"/>
            </a:endParaRPr>
          </a:p>
        </p:txBody>
      </p:sp>
    </p:spTree>
    <p:extLst>
      <p:ext uri="{BB962C8B-B14F-4D97-AF65-F5344CB8AC3E}">
        <p14:creationId xmlns:p14="http://schemas.microsoft.com/office/powerpoint/2010/main" val="5380251"/>
      </p:ext>
    </p:extLst>
  </p:cSld>
  <p:clrMapOvr>
    <a:masterClrMapping/>
  </p:clrMapOvr>
  <p:transition xmlns:p14="http://schemas.microsoft.com/office/powerpoint/2010/mai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xercise Slide">
    <p:spTree>
      <p:nvGrpSpPr>
        <p:cNvPr id="1" name=""/>
        <p:cNvGrpSpPr/>
        <p:nvPr/>
      </p:nvGrpSpPr>
      <p:grpSpPr>
        <a:xfrm>
          <a:off x="0" y="0"/>
          <a:ext cx="0" cy="0"/>
          <a:chOff x="0" y="0"/>
          <a:chExt cx="0" cy="0"/>
        </a:xfrm>
      </p:grpSpPr>
      <p:cxnSp>
        <p:nvCxnSpPr>
          <p:cNvPr id="12" name="Straight Connector 11"/>
          <p:cNvCxnSpPr/>
          <p:nvPr userDrawn="1"/>
        </p:nvCxnSpPr>
        <p:spPr bwMode="auto">
          <a:xfrm flipH="1">
            <a:off x="454025" y="20828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p:nvPr userDrawn="1"/>
        </p:nvCxnSpPr>
        <p:spPr bwMode="auto">
          <a:xfrm>
            <a:off x="3386138" y="2085975"/>
            <a:ext cx="5272087"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p:cNvCxnSpPr/>
          <p:nvPr userDrawn="1"/>
        </p:nvCxnSpPr>
        <p:spPr bwMode="auto">
          <a:xfrm flipH="1">
            <a:off x="454025" y="36576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Connector 18"/>
          <p:cNvCxnSpPr/>
          <p:nvPr userDrawn="1"/>
        </p:nvCxnSpPr>
        <p:spPr bwMode="auto">
          <a:xfrm flipH="1">
            <a:off x="3371850" y="3651250"/>
            <a:ext cx="5272088"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468612" y="1491734"/>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68612" y="2158557"/>
            <a:ext cx="2688926" cy="1200150"/>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3386137" y="1494184"/>
            <a:ext cx="5257800"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6" name="Content Placeholder 3"/>
          <p:cNvSpPr>
            <a:spLocks noGrp="1"/>
          </p:cNvSpPr>
          <p:nvPr>
            <p:ph sz="half" idx="13"/>
          </p:nvPr>
        </p:nvSpPr>
        <p:spPr>
          <a:xfrm>
            <a:off x="3386137" y="2161007"/>
            <a:ext cx="1219200" cy="1111856"/>
          </a:xfrm>
          <a:prstGeom prst="rect">
            <a:avLst/>
          </a:prstGeom>
        </p:spPr>
        <p:txBody>
          <a:bodyPr vert="horz" lIns="0" tIns="32914" rIns="65828" bIns="32914"/>
          <a:lstStyle>
            <a:lvl1pPr marL="0" indent="0">
              <a:lnSpc>
                <a:spcPct val="100000"/>
              </a:lnSpc>
              <a:buNone/>
              <a:defRPr sz="1400" i="1"/>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0" name="Content Placeholder 3"/>
          <p:cNvSpPr>
            <a:spLocks noGrp="1"/>
          </p:cNvSpPr>
          <p:nvPr>
            <p:ph sz="half" idx="14"/>
          </p:nvPr>
        </p:nvSpPr>
        <p:spPr>
          <a:xfrm>
            <a:off x="4853747" y="2161007"/>
            <a:ext cx="3790189" cy="1111856"/>
          </a:xfrm>
          <a:prstGeom prst="rect">
            <a:avLst/>
          </a:prstGeom>
        </p:spPr>
        <p:txBody>
          <a:bodyPr vert="horz" lIns="0" tIns="32914" rIns="65828" bIns="32914"/>
          <a:lstStyle>
            <a:lvl1pPr marL="225425" indent="-225425">
              <a:lnSpc>
                <a:spcPct val="100000"/>
              </a:lnSpc>
              <a:buSzPct val="100000"/>
              <a:buFont typeface="+mj-lt"/>
              <a:buAutoNum type="arabicPeriod"/>
              <a:defRPr sz="1400"/>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1" name="Text Placeholder 2"/>
          <p:cNvSpPr>
            <a:spLocks noGrp="1"/>
          </p:cNvSpPr>
          <p:nvPr>
            <p:ph type="body" idx="15"/>
          </p:nvPr>
        </p:nvSpPr>
        <p:spPr>
          <a:xfrm>
            <a:off x="468612" y="3070370"/>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68612" y="3737193"/>
            <a:ext cx="2688926"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ext Placeholder 2"/>
          <p:cNvSpPr>
            <a:spLocks noGrp="1"/>
          </p:cNvSpPr>
          <p:nvPr>
            <p:ph type="body" idx="18"/>
          </p:nvPr>
        </p:nvSpPr>
        <p:spPr>
          <a:xfrm>
            <a:off x="3386137" y="2933700"/>
            <a:ext cx="5257800" cy="61988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8" name="Content Placeholder 3"/>
          <p:cNvSpPr>
            <a:spLocks noGrp="1"/>
          </p:cNvSpPr>
          <p:nvPr>
            <p:ph sz="half" idx="19"/>
          </p:nvPr>
        </p:nvSpPr>
        <p:spPr>
          <a:xfrm>
            <a:off x="3386137" y="3730063"/>
            <a:ext cx="5257800"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23" name="Slide Number Placeholder 6"/>
          <p:cNvSpPr>
            <a:spLocks noGrp="1"/>
          </p:cNvSpPr>
          <p:nvPr>
            <p:ph type="sldNum" sz="quarter" idx="20"/>
          </p:nvPr>
        </p:nvSpPr>
        <p:spPr/>
        <p:txBody>
          <a:bodyPr/>
          <a:lstStyle>
            <a:lvl1pPr>
              <a:defRPr/>
            </a:lvl1pPr>
          </a:lstStyle>
          <a:p>
            <a:pPr>
              <a:defRPr/>
            </a:pPr>
            <a:fld id="{D4DC701D-38C3-2B44-A4BF-009E7CC0FE05}" type="slidenum">
              <a:rPr lang="en-US">
                <a:solidFill>
                  <a:srgbClr val="000000"/>
                </a:solidFill>
                <a:latin typeface="PFDinTextCompPro-Bold"/>
              </a:rPr>
              <a:pPr>
                <a:defRPr/>
              </a:pPr>
              <a:t>‹#›</a:t>
            </a:fld>
            <a:endParaRPr lang="en-US">
              <a:solidFill>
                <a:srgbClr val="000000"/>
              </a:solidFill>
              <a:latin typeface="PFDinTextCompPro-Bold"/>
            </a:endParaRPr>
          </a:p>
        </p:txBody>
      </p:sp>
    </p:spTree>
    <p:extLst>
      <p:ext uri="{BB962C8B-B14F-4D97-AF65-F5344CB8AC3E}">
        <p14:creationId xmlns:p14="http://schemas.microsoft.com/office/powerpoint/2010/main" val="2972207398"/>
      </p:ext>
    </p:extLst>
  </p:cSld>
  <p:clrMapOvr>
    <a:masterClrMapping/>
  </p:clrMapOvr>
  <p:transition xmlns:p14="http://schemas.microsoft.com/office/powerpoint/2010/mai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9" name="Straight Connector 8"/>
          <p:cNvCxnSpPr/>
          <p:nvPr userDrawn="1"/>
        </p:nvCxnSpPr>
        <p:spPr bwMode="auto">
          <a:xfrm flipH="1">
            <a:off x="6169025" y="2082800"/>
            <a:ext cx="2703513"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Connector 9"/>
          <p:cNvCxnSpPr/>
          <p:nvPr userDrawn="1"/>
        </p:nvCxnSpPr>
        <p:spPr bwMode="auto">
          <a:xfrm>
            <a:off x="476250" y="2082800"/>
            <a:ext cx="5500688"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6183611" y="1498728"/>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6183611" y="2156844"/>
            <a:ext cx="2688926"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476249" y="1498728"/>
            <a:ext cx="5500688"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76249" y="2156844"/>
            <a:ext cx="5500688"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itle 1"/>
          <p:cNvSpPr>
            <a:spLocks noGrp="1"/>
          </p:cNvSpPr>
          <p:nvPr>
            <p:ph type="ctrTitle"/>
          </p:nvPr>
        </p:nvSpPr>
        <p:spPr>
          <a:xfrm>
            <a:off x="442981" y="1066788"/>
            <a:ext cx="8429555" cy="571512"/>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11" name="Slide Number Placeholder 6"/>
          <p:cNvSpPr>
            <a:spLocks noGrp="1"/>
          </p:cNvSpPr>
          <p:nvPr>
            <p:ph type="sldNum" sz="quarter" idx="17"/>
          </p:nvPr>
        </p:nvSpPr>
        <p:spPr/>
        <p:txBody>
          <a:bodyPr/>
          <a:lstStyle>
            <a:lvl1pPr>
              <a:defRPr/>
            </a:lvl1pPr>
          </a:lstStyle>
          <a:p>
            <a:pPr>
              <a:defRPr/>
            </a:pPr>
            <a:fld id="{4818E8F9-447F-654D-803B-9DEE29FFF515}" type="slidenum">
              <a:rPr lang="en-US">
                <a:solidFill>
                  <a:srgbClr val="000000"/>
                </a:solidFill>
                <a:latin typeface="PFDinTextCompPro-Bold"/>
              </a:rPr>
              <a:pPr>
                <a:defRPr/>
              </a:pPr>
              <a:t>‹#›</a:t>
            </a:fld>
            <a:endParaRPr lang="en-US">
              <a:solidFill>
                <a:srgbClr val="000000"/>
              </a:solidFill>
              <a:latin typeface="PFDinTextCompPro-Bold"/>
            </a:endParaRPr>
          </a:p>
        </p:txBody>
      </p:sp>
    </p:spTree>
    <p:extLst>
      <p:ext uri="{BB962C8B-B14F-4D97-AF65-F5344CB8AC3E}">
        <p14:creationId xmlns:p14="http://schemas.microsoft.com/office/powerpoint/2010/main" val="3841440027"/>
      </p:ext>
    </p:extLst>
  </p:cSld>
  <p:clrMapOvr>
    <a:masterClrMapping/>
  </p:clrMapOvr>
  <p:transition xmlns:p14="http://schemas.microsoft.com/office/powerpoint/2010/mai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8611"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6400"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Text Box 1"/>
          <p:cNvSpPr txBox="1">
            <a:spLocks noGrp="1" noChangeArrowheads="1"/>
          </p:cNvSpPr>
          <p:nvPr>
            <p:ph type="sldNum" sz="quarter" idx="12"/>
          </p:nvPr>
        </p:nvSpPr>
        <p:spPr>
          <a:ln/>
        </p:spPr>
        <p:txBody>
          <a:bodyPr/>
          <a:lstStyle>
            <a:lvl1pPr>
              <a:defRPr/>
            </a:lvl1pPr>
          </a:lstStyle>
          <a:p>
            <a:pPr>
              <a:defRPr/>
            </a:pPr>
            <a:fld id="{69262ABD-C146-AE4A-B90F-9D71F19074ED}" type="slidenum">
              <a:rPr lang="en-US">
                <a:solidFill>
                  <a:srgbClr val="000000"/>
                </a:solidFill>
                <a:latin typeface="PFDinTextCompPro-Bold"/>
              </a:rPr>
              <a:pPr>
                <a:defRPr/>
              </a:pPr>
              <a:t>‹#›</a:t>
            </a:fld>
            <a:endParaRPr lang="en-US" dirty="0">
              <a:solidFill>
                <a:srgbClr val="000000"/>
              </a:solidFill>
              <a:latin typeface="PFDinTextCompPro-Bold"/>
            </a:endParaRPr>
          </a:p>
        </p:txBody>
      </p:sp>
    </p:spTree>
    <p:extLst>
      <p:ext uri="{BB962C8B-B14F-4D97-AF65-F5344CB8AC3E}">
        <p14:creationId xmlns:p14="http://schemas.microsoft.com/office/powerpoint/2010/main" val="2047591228"/>
      </p:ext>
    </p:extLst>
  </p:cSld>
  <p:clrMapOvr>
    <a:masterClrMapping/>
  </p:clrMapOvr>
  <p:transition xmlns:p14="http://schemas.microsoft.com/office/powerpoint/2010/mai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with Sub Head">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3" name="Text Box 1"/>
          <p:cNvSpPr txBox="1">
            <a:spLocks noGrp="1" noChangeArrowheads="1"/>
          </p:cNvSpPr>
          <p:nvPr>
            <p:ph type="sldNum" sz="quarter" idx="12"/>
          </p:nvPr>
        </p:nvSpPr>
        <p:spPr>
          <a:ln/>
        </p:spPr>
        <p:txBody>
          <a:bodyPr/>
          <a:lstStyle>
            <a:lvl1pPr>
              <a:defRPr/>
            </a:lvl1pPr>
          </a:lstStyle>
          <a:p>
            <a:pPr>
              <a:defRPr/>
            </a:pPr>
            <a:fld id="{DE961AC2-C84F-D04B-81D7-7DCA9165AC66}" type="slidenum">
              <a:rPr lang="en-US">
                <a:solidFill>
                  <a:srgbClr val="000000"/>
                </a:solidFill>
                <a:latin typeface="PFDinTextCompPro-Bold"/>
              </a:rPr>
              <a:pPr>
                <a:defRPr/>
              </a:pPr>
              <a:t>‹#›</a:t>
            </a:fld>
            <a:endParaRPr lang="en-US" dirty="0">
              <a:solidFill>
                <a:srgbClr val="000000"/>
              </a:solidFill>
              <a:latin typeface="PFDinTextCompPro-Bold"/>
            </a:endParaRPr>
          </a:p>
        </p:txBody>
      </p:sp>
    </p:spTree>
    <p:extLst>
      <p:ext uri="{BB962C8B-B14F-4D97-AF65-F5344CB8AC3E}">
        <p14:creationId xmlns:p14="http://schemas.microsoft.com/office/powerpoint/2010/main" val="1061707786"/>
      </p:ext>
    </p:extLst>
  </p:cSld>
  <p:clrMapOvr>
    <a:masterClrMapping/>
  </p:clrMapOvr>
  <p:transition xmlns:p14="http://schemas.microsoft.com/office/powerpoint/2010/mai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Chart Placeholder 4"/>
          <p:cNvSpPr>
            <a:spLocks noGrp="1"/>
          </p:cNvSpPr>
          <p:nvPr>
            <p:ph type="chart" sz="quarter" idx="13"/>
          </p:nvPr>
        </p:nvSpPr>
        <p:spPr>
          <a:xfrm>
            <a:off x="2624138" y="1333500"/>
            <a:ext cx="3733800" cy="3505200"/>
          </a:xfrm>
          <a:prstGeom prst="rect">
            <a:avLst/>
          </a:prstGeom>
        </p:spPr>
        <p:txBody>
          <a:bodyPr vert="horz"/>
          <a:lstStyle/>
          <a:p>
            <a:pPr lvl="0"/>
            <a:endParaRPr lang="en-US" noProof="0">
              <a:sym typeface="News706 BT" charset="0"/>
            </a:endParaRPr>
          </a:p>
        </p:txBody>
      </p:sp>
      <p:sp>
        <p:nvSpPr>
          <p:cNvPr id="6" name="Text Box 1"/>
          <p:cNvSpPr txBox="1">
            <a:spLocks noGrp="1" noChangeArrowheads="1"/>
          </p:cNvSpPr>
          <p:nvPr>
            <p:ph type="sldNum" sz="quarter" idx="14"/>
          </p:nvPr>
        </p:nvSpPr>
        <p:spPr>
          <a:ln/>
        </p:spPr>
        <p:txBody>
          <a:bodyPr/>
          <a:lstStyle>
            <a:lvl1pPr>
              <a:defRPr/>
            </a:lvl1pPr>
          </a:lstStyle>
          <a:p>
            <a:pPr>
              <a:defRPr/>
            </a:pPr>
            <a:fld id="{FC940B09-2C87-A043-B6A7-0D31B4E08743}" type="slidenum">
              <a:rPr lang="en-US">
                <a:solidFill>
                  <a:srgbClr val="000000"/>
                </a:solidFill>
                <a:latin typeface="PFDinTextCompPro-Bold"/>
              </a:rPr>
              <a:pPr>
                <a:defRPr/>
              </a:pPr>
              <a:t>‹#›</a:t>
            </a:fld>
            <a:endParaRPr lang="en-US" dirty="0">
              <a:solidFill>
                <a:srgbClr val="000000"/>
              </a:solidFill>
              <a:latin typeface="PFDinTextCompPro-Bold"/>
            </a:endParaRPr>
          </a:p>
        </p:txBody>
      </p:sp>
    </p:spTree>
    <p:extLst>
      <p:ext uri="{BB962C8B-B14F-4D97-AF65-F5344CB8AC3E}">
        <p14:creationId xmlns:p14="http://schemas.microsoft.com/office/powerpoint/2010/main" val="537640314"/>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o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2" y="1066788"/>
            <a:ext cx="4924355" cy="1126998"/>
          </a:xfrm>
          <a:prstGeom prst="rect">
            <a:avLst/>
          </a:prstGeom>
        </p:spPr>
        <p:txBody>
          <a:bodyPr vert="horz" lIns="0" tIns="32914" rIns="65828" bIns="32914"/>
          <a:lstStyle>
            <a:lvl1pPr>
              <a:lnSpc>
                <a:spcPts val="3599"/>
              </a:lnSpc>
              <a:defRPr sz="3900" b="1" cap="all" baseline="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57182" y="2072196"/>
            <a:ext cx="5748356" cy="1343025"/>
          </a:xfrm>
          <a:prstGeom prst="rect">
            <a:avLst/>
          </a:prstGeom>
        </p:spPr>
        <p:txBody>
          <a:bodyPr vert="horz" lIns="0" tIns="32914" rIns="65828" bIns="32914"/>
          <a:lstStyle>
            <a:lvl1pPr marL="174625" indent="-174625" algn="l">
              <a:buSzPct val="69000"/>
              <a:buFont typeface="Lucida Grande"/>
              <a:buChar char="‣"/>
              <a:defRPr baseline="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
        <p:nvSpPr>
          <p:cNvPr id="5" name="Content Placeholder 5"/>
          <p:cNvSpPr>
            <a:spLocks noGrp="1"/>
          </p:cNvSpPr>
          <p:nvPr>
            <p:ph sz="quarter" idx="11"/>
          </p:nvPr>
        </p:nvSpPr>
        <p:spPr>
          <a:xfrm>
            <a:off x="371266" y="495300"/>
            <a:ext cx="6400800"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0" name="Content Placeholder 9"/>
          <p:cNvSpPr>
            <a:spLocks noGrp="1"/>
          </p:cNvSpPr>
          <p:nvPr>
            <p:ph sz="quarter" idx="12"/>
          </p:nvPr>
        </p:nvSpPr>
        <p:spPr>
          <a:xfrm>
            <a:off x="6205537" y="2095500"/>
            <a:ext cx="2743200" cy="2743200"/>
          </a:xfrm>
          <a:prstGeom prst="rect">
            <a:avLst/>
          </a:prstGeom>
        </p:spPr>
        <p:txBody>
          <a:bodyPr vert="horz"/>
          <a:lstStyle>
            <a:lvl1pPr marL="0" indent="0">
              <a:buNone/>
              <a:defRPr/>
            </a:lvl1pPr>
          </a:lstStyle>
          <a:p>
            <a:pPr lvl="0"/>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9D11C055-FFE5-AD49-B3A5-A89774143922}" type="slidenum">
              <a:rPr lang="en-US"/>
              <a:pPr>
                <a:defRPr/>
              </a:pPr>
              <a:t>‹#›</a:t>
            </a:fld>
            <a:endParaRPr lang="en-US" dirty="0"/>
          </a:p>
        </p:txBody>
      </p:sp>
    </p:spTree>
    <p:extLst>
      <p:ext uri="{BB962C8B-B14F-4D97-AF65-F5344CB8AC3E}">
        <p14:creationId xmlns:p14="http://schemas.microsoft.com/office/powerpoint/2010/main" val="3250009757"/>
      </p:ext>
    </p:extLst>
  </p:cSld>
  <p:clrMapOvr>
    <a:masterClrMapping/>
  </p:clrMapOvr>
  <p:transition xmlns:p14="http://schemas.microsoft.com/office/powerpoint/2010/mai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1"/>
          <p:cNvSpPr txBox="1">
            <a:spLocks noGrp="1" noChangeArrowheads="1"/>
          </p:cNvSpPr>
          <p:nvPr>
            <p:ph type="sldNum" sz="quarter" idx="10"/>
          </p:nvPr>
        </p:nvSpPr>
        <p:spPr>
          <a:ln/>
        </p:spPr>
        <p:txBody>
          <a:bodyPr/>
          <a:lstStyle>
            <a:lvl1pPr>
              <a:defRPr/>
            </a:lvl1pPr>
          </a:lstStyle>
          <a:p>
            <a:pPr>
              <a:defRPr/>
            </a:pPr>
            <a:fld id="{36704C70-ACA5-F34F-A1DA-C6016D40A005}" type="slidenum">
              <a:rPr lang="en-US">
                <a:solidFill>
                  <a:srgbClr val="000000"/>
                </a:solidFill>
                <a:latin typeface="PFDinTextCompPro-Bold"/>
              </a:rPr>
              <a:pPr>
                <a:defRPr/>
              </a:pPr>
              <a:t>‹#›</a:t>
            </a:fld>
            <a:endParaRPr lang="en-US" dirty="0">
              <a:solidFill>
                <a:srgbClr val="000000"/>
              </a:solidFill>
              <a:latin typeface="PFDinTextCompPro-Bold"/>
            </a:endParaRPr>
          </a:p>
        </p:txBody>
      </p:sp>
    </p:spTree>
    <p:extLst>
      <p:ext uri="{BB962C8B-B14F-4D97-AF65-F5344CB8AC3E}">
        <p14:creationId xmlns:p14="http://schemas.microsoft.com/office/powerpoint/2010/main" val="2522519307"/>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454025" y="2066446"/>
            <a:ext cx="8418512" cy="3000854"/>
          </a:xfrm>
          <a:prstGeom prst="rect">
            <a:avLst/>
          </a:prstGeom>
        </p:spPr>
        <p:txBody>
          <a:bodyPr vert="horz" lIns="0" tIns="32914" rIns="65828" bIns="32914"/>
          <a:lstStyle>
            <a:lvl1pPr marL="0" indent="0">
              <a:spcBef>
                <a:spcPts val="720"/>
              </a:spcBef>
              <a:buFont typeface="Arial"/>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BD34588A-CBAF-924B-A77D-DE72B91A9204}" type="slidenum">
              <a:rPr lang="en-US"/>
              <a:pPr>
                <a:defRPr/>
              </a:pPr>
              <a:t>‹#›</a:t>
            </a:fld>
            <a:endParaRPr lang="en-US" dirty="0"/>
          </a:p>
        </p:txBody>
      </p:sp>
    </p:spTree>
    <p:extLst>
      <p:ext uri="{BB962C8B-B14F-4D97-AF65-F5344CB8AC3E}">
        <p14:creationId xmlns:p14="http://schemas.microsoft.com/office/powerpoint/2010/main" val="2765346501"/>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Content Placeholder 2"/>
          <p:cNvSpPr>
            <a:spLocks noGrp="1"/>
          </p:cNvSpPr>
          <p:nvPr>
            <p:ph sz="half" idx="12"/>
          </p:nvPr>
        </p:nvSpPr>
        <p:spPr>
          <a:xfrm>
            <a:off x="185737" y="190500"/>
            <a:ext cx="8991600" cy="4876800"/>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9" name="Slide Number Placeholder 3"/>
          <p:cNvSpPr>
            <a:spLocks noGrp="1"/>
          </p:cNvSpPr>
          <p:nvPr>
            <p:ph type="sldNum" sz="quarter" idx="13"/>
          </p:nvPr>
        </p:nvSpPr>
        <p:spPr/>
        <p:txBody>
          <a:bodyPr/>
          <a:lstStyle>
            <a:lvl1pPr>
              <a:defRPr/>
            </a:lvl1pPr>
          </a:lstStyle>
          <a:p>
            <a:pPr>
              <a:defRPr/>
            </a:pPr>
            <a:fld id="{77C75AE0-23F4-5347-8791-D0888DD16774}" type="slidenum">
              <a:rPr lang="en-US"/>
              <a:pPr>
                <a:defRPr/>
              </a:pPr>
              <a:t>‹#›</a:t>
            </a:fld>
            <a:endParaRPr lang="en-US"/>
          </a:p>
        </p:txBody>
      </p:sp>
    </p:spTree>
    <p:extLst>
      <p:ext uri="{BB962C8B-B14F-4D97-AF65-F5344CB8AC3E}">
        <p14:creationId xmlns:p14="http://schemas.microsoft.com/office/powerpoint/2010/main" val="1403432574"/>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4"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8"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44750" y="1104900"/>
            <a:ext cx="4522788"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650614" y="1287507"/>
            <a:ext cx="4130297" cy="2332424"/>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5504265-9D4A-1740-9DB8-71F1BEF617F8}" type="slidenum">
              <a:rPr lang="en-US"/>
              <a:pPr>
                <a:defRPr/>
              </a:pPr>
              <a:t>‹#›</a:t>
            </a:fld>
            <a:endParaRPr lang="en-US"/>
          </a:p>
        </p:txBody>
      </p:sp>
    </p:spTree>
    <p:extLst>
      <p:ext uri="{BB962C8B-B14F-4D97-AF65-F5344CB8AC3E}">
        <p14:creationId xmlns:p14="http://schemas.microsoft.com/office/powerpoint/2010/main" val="2985398603"/>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ptop">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17713" y="1111250"/>
            <a:ext cx="5259387"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706656" y="1308224"/>
            <a:ext cx="3915024" cy="2438659"/>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B06ABFC-B8B3-914E-B6DA-1FC6B47E4603}" type="slidenum">
              <a:rPr lang="en-US"/>
              <a:pPr>
                <a:defRPr/>
              </a:pPr>
              <a:t>‹#›</a:t>
            </a:fld>
            <a:endParaRPr lang="en-US"/>
          </a:p>
        </p:txBody>
      </p:sp>
    </p:spTree>
    <p:extLst>
      <p:ext uri="{BB962C8B-B14F-4D97-AF65-F5344CB8AC3E}">
        <p14:creationId xmlns:p14="http://schemas.microsoft.com/office/powerpoint/2010/main" val="765197056"/>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ptop 2">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22513" y="1136650"/>
            <a:ext cx="4862512" cy="380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809224" y="1559355"/>
            <a:ext cx="3870218" cy="290972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8E904AF-C4D6-B94B-B319-23ED26598B76}" type="slidenum">
              <a:rPr lang="en-US"/>
              <a:pPr>
                <a:defRPr/>
              </a:pPr>
              <a:t>‹#›</a:t>
            </a:fld>
            <a:endParaRPr lang="en-US"/>
          </a:p>
        </p:txBody>
      </p:sp>
    </p:spTree>
    <p:extLst>
      <p:ext uri="{BB962C8B-B14F-4D97-AF65-F5344CB8AC3E}">
        <p14:creationId xmlns:p14="http://schemas.microsoft.com/office/powerpoint/2010/main" val="180345869"/>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rt Phone Image Slide">
    <p:spTree>
      <p:nvGrpSpPr>
        <p:cNvPr id="1" name=""/>
        <p:cNvGrpSpPr/>
        <p:nvPr/>
      </p:nvGrpSpPr>
      <p:grpSpPr>
        <a:xfrm>
          <a:off x="0" y="0"/>
          <a:ext cx="0" cy="0"/>
          <a:chOff x="0" y="0"/>
          <a:chExt cx="0" cy="0"/>
        </a:xfrm>
      </p:grpSpPr>
      <p:pic>
        <p:nvPicPr>
          <p:cNvPr id="6" name="Picture 4"/>
          <p:cNvPicPr>
            <a:picLocks noChangeAspect="1"/>
          </p:cNvPicPr>
          <p:nvPr userDrawn="1"/>
        </p:nvPicPr>
        <p:blipFill>
          <a:blip r:embed="rId2">
            <a:extLst>
              <a:ext uri="{28A0092B-C50C-407E-A947-70E740481C1C}">
                <a14:useLocalDpi xmlns:a14="http://schemas.microsoft.com/office/drawing/2010/main" val="0"/>
              </a:ext>
            </a:extLst>
          </a:blip>
          <a:srcRect t="2654" b="9073"/>
          <a:stretch>
            <a:fillRect/>
          </a:stretch>
        </p:blipFill>
        <p:spPr bwMode="auto">
          <a:xfrm>
            <a:off x="719138" y="1049338"/>
            <a:ext cx="7586662"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1313737" y="1419408"/>
            <a:ext cx="1677751" cy="2870892"/>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0" name="Content Placeholder 2"/>
          <p:cNvSpPr>
            <a:spLocks noGrp="1"/>
          </p:cNvSpPr>
          <p:nvPr>
            <p:ph sz="half" idx="13"/>
          </p:nvPr>
        </p:nvSpPr>
        <p:spPr>
          <a:xfrm>
            <a:off x="3899979" y="1784167"/>
            <a:ext cx="1629991" cy="2415208"/>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1" name="Content Placeholder 2"/>
          <p:cNvSpPr>
            <a:spLocks noGrp="1"/>
          </p:cNvSpPr>
          <p:nvPr>
            <p:ph sz="half" idx="14"/>
          </p:nvPr>
        </p:nvSpPr>
        <p:spPr>
          <a:xfrm>
            <a:off x="6386666" y="1490085"/>
            <a:ext cx="1693292" cy="281521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2" name="Slide Number Placeholder 3"/>
          <p:cNvSpPr>
            <a:spLocks noGrp="1"/>
          </p:cNvSpPr>
          <p:nvPr>
            <p:ph type="sldNum" sz="quarter" idx="15"/>
          </p:nvPr>
        </p:nvSpPr>
        <p:spPr/>
        <p:txBody>
          <a:bodyPr/>
          <a:lstStyle>
            <a:lvl1pPr>
              <a:defRPr/>
            </a:lvl1pPr>
          </a:lstStyle>
          <a:p>
            <a:pPr>
              <a:defRPr/>
            </a:pPr>
            <a:fld id="{7ACDBDE2-F560-4B40-974D-A0F438C3299B}" type="slidenum">
              <a:rPr lang="en-US"/>
              <a:pPr>
                <a:defRPr/>
              </a:pPr>
              <a:t>‹#›</a:t>
            </a:fld>
            <a:endParaRPr lang="en-US"/>
          </a:p>
        </p:txBody>
      </p:sp>
    </p:spTree>
    <p:extLst>
      <p:ext uri="{BB962C8B-B14F-4D97-AF65-F5344CB8AC3E}">
        <p14:creationId xmlns:p14="http://schemas.microsoft.com/office/powerpoint/2010/main" val="2326723457"/>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2" Type="http://schemas.openxmlformats.org/officeDocument/2006/relationships/slideLayout" Target="../slideLayouts/slideLayout14.xml"/><Relationship Id="rId13" Type="http://schemas.openxmlformats.org/officeDocument/2006/relationships/slideLayout" Target="../slideLayouts/slideLayout15.xml"/><Relationship Id="rId14" Type="http://schemas.openxmlformats.org/officeDocument/2006/relationships/theme" Target="../theme/theme2.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theme" Target="../theme/theme4.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27"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dk2" tx1="lt1" bg2="dk1" tx2="lt2" accent1="accent1" accent2="accent2" accent3="accent3" accent4="accent4" accent5="accent5" accent6="accent6" hlink="hlink" folHlink="folHlink"/>
  <p:sldLayoutIdLst>
    <p:sldLayoutId id="2147484107" r:id="rId1"/>
    <p:sldLayoutId id="2147484108" r:id="rId2"/>
  </p:sldLayoutIdLst>
  <p:transition xmlns:p14="http://schemas.microsoft.com/office/powerpoint/2010/main"/>
  <p:txStyles>
    <p:titleStyle>
      <a:lvl1pPr algn="l" rtl="0" eaLnBrk="1" fontAlgn="base" hangingPunct="1">
        <a:lnSpc>
          <a:spcPts val="10075"/>
        </a:lnSpc>
        <a:spcBef>
          <a:spcPct val="0"/>
        </a:spcBef>
        <a:spcAft>
          <a:spcPct val="0"/>
        </a:spcAft>
        <a:defRPr sz="11500">
          <a:solidFill>
            <a:schemeClr val="tx1"/>
          </a:solidFill>
          <a:latin typeface="+mj-lt"/>
          <a:ea typeface="+mj-ea"/>
          <a:cs typeface="+mj-cs"/>
          <a:sym typeface="PFDinTextCompPro-Bold" charset="0"/>
        </a:defRPr>
      </a:lvl1pPr>
      <a:lvl2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2pPr>
      <a:lvl3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3pPr>
      <a:lvl4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4pPr>
      <a:lvl5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5pPr>
      <a:lvl6pPr marL="329138"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6pPr>
      <a:lvl7pPr marL="658277"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7pPr>
      <a:lvl8pPr marL="987415"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8pPr>
      <a:lvl9pPr marL="1316553"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342900" indent="-342900" algn="l" rtl="0" eaLnBrk="1" fontAlgn="base" hangingPunct="1">
        <a:lnSpc>
          <a:spcPts val="2588"/>
        </a:lnSpc>
        <a:spcBef>
          <a:spcPct val="0"/>
        </a:spcBef>
        <a:spcAft>
          <a:spcPct val="0"/>
        </a:spcAft>
        <a:defRPr sz="2200">
          <a:solidFill>
            <a:schemeClr val="tx1"/>
          </a:solidFill>
          <a:latin typeface="+mn-lt"/>
          <a:ea typeface="+mn-ea"/>
          <a:cs typeface="+mn-cs"/>
          <a:sym typeface="News706 BT" charset="0"/>
        </a:defRPr>
      </a:lvl1pPr>
      <a:lvl2pPr marL="2921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2pPr>
      <a:lvl3pPr marL="4381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3pPr>
      <a:lvl4pPr marL="5842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4pPr>
      <a:lvl5pPr marL="7302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5pPr>
      <a:lvl6pPr marL="1060557"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6pPr>
      <a:lvl7pPr marL="1389695"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7pPr>
      <a:lvl8pPr marL="1718833"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8pPr>
      <a:lvl9pPr marL="2047972"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Text Box 1"/>
          <p:cNvSpPr txBox="1">
            <a:spLocks noGrp="1" noChangeArrowheads="1"/>
          </p:cNvSpPr>
          <p:nvPr>
            <p:ph type="sldNum" sz="quarter" idx="4"/>
          </p:nvPr>
        </p:nvSpPr>
        <p:spPr bwMode="auto">
          <a:xfrm>
            <a:off x="8650288" y="530225"/>
            <a:ext cx="254000"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5828" tIns="32914" rIns="0" bIns="32914" numCol="1" anchor="ctr" anchorCtr="0" compatLnSpc="1">
            <a:prstTxWarp prst="textNoShape">
              <a:avLst/>
            </a:prstTxWarp>
          </a:bodyPr>
          <a:lstStyle>
            <a:lvl1pPr algn="r">
              <a:lnSpc>
                <a:spcPts val="2304"/>
              </a:lnSpc>
              <a:defRPr sz="2300" b="1">
                <a:solidFill>
                  <a:schemeClr val="tx1"/>
                </a:solidFill>
                <a:latin typeface="+mj-lt"/>
                <a:ea typeface="ＭＳ Ｐゴシック" charset="0"/>
                <a:cs typeface="PFDinTextCompPro-Bold" charset="0"/>
                <a:sym typeface="PFDinTextCompPro-Bold" charset="0"/>
              </a:defRPr>
            </a:lvl1pPr>
            <a:lvl2pPr algn="l">
              <a:defRPr sz="900">
                <a:solidFill>
                  <a:schemeClr val="tx1"/>
                </a:solidFill>
                <a:latin typeface="Gill Sans" charset="0"/>
                <a:ea typeface="ＭＳ Ｐゴシック" charset="0"/>
              </a:defRPr>
            </a:lvl2pPr>
            <a:lvl3pPr algn="l">
              <a:defRPr sz="900">
                <a:solidFill>
                  <a:schemeClr val="tx1"/>
                </a:solidFill>
                <a:latin typeface="Gill Sans" charset="0"/>
                <a:ea typeface="ＭＳ Ｐゴシック" charset="0"/>
              </a:defRPr>
            </a:lvl3pPr>
            <a:lvl4pPr algn="l">
              <a:defRPr sz="900">
                <a:solidFill>
                  <a:schemeClr val="tx1"/>
                </a:solidFill>
                <a:latin typeface="Gill Sans" charset="0"/>
                <a:ea typeface="ＭＳ Ｐゴシック" charset="0"/>
              </a:defRPr>
            </a:lvl4pPr>
            <a:lvl5pPr algn="l">
              <a:defRPr sz="900">
                <a:solidFill>
                  <a:schemeClr val="tx1"/>
                </a:solidFill>
                <a:latin typeface="Gill Sans" charset="0"/>
                <a:ea typeface="ＭＳ Ｐゴシック" charset="0"/>
              </a:defRPr>
            </a:lvl5pPr>
            <a:lvl6pPr fontAlgn="base">
              <a:spcBef>
                <a:spcPct val="0"/>
              </a:spcBef>
              <a:spcAft>
                <a:spcPct val="0"/>
              </a:spcAft>
              <a:defRPr sz="900">
                <a:solidFill>
                  <a:schemeClr val="tx1"/>
                </a:solidFill>
                <a:latin typeface="Gill Sans" charset="0"/>
                <a:ea typeface="ＭＳ Ｐゴシック" charset="0"/>
              </a:defRPr>
            </a:lvl6pPr>
            <a:lvl7pPr fontAlgn="base">
              <a:spcBef>
                <a:spcPct val="0"/>
              </a:spcBef>
              <a:spcAft>
                <a:spcPct val="0"/>
              </a:spcAft>
              <a:defRPr sz="900">
                <a:solidFill>
                  <a:schemeClr val="tx1"/>
                </a:solidFill>
                <a:latin typeface="Gill Sans" charset="0"/>
                <a:ea typeface="ＭＳ Ｐゴシック" charset="0"/>
              </a:defRPr>
            </a:lvl7pPr>
            <a:lvl8pPr fontAlgn="base">
              <a:spcBef>
                <a:spcPct val="0"/>
              </a:spcBef>
              <a:spcAft>
                <a:spcPct val="0"/>
              </a:spcAft>
              <a:defRPr sz="900">
                <a:solidFill>
                  <a:schemeClr val="tx1"/>
                </a:solidFill>
                <a:latin typeface="Gill Sans" charset="0"/>
                <a:ea typeface="ＭＳ Ｐゴシック" charset="0"/>
              </a:defRPr>
            </a:lvl8pPr>
            <a:lvl9pPr fontAlgn="base">
              <a:spcBef>
                <a:spcPct val="0"/>
              </a:spcBef>
              <a:spcAft>
                <a:spcPct val="0"/>
              </a:spcAft>
              <a:defRPr sz="900">
                <a:solidFill>
                  <a:schemeClr val="tx1"/>
                </a:solidFill>
                <a:latin typeface="Gill Sans" charset="0"/>
                <a:ea typeface="ＭＳ Ｐゴシック" charset="0"/>
              </a:defRPr>
            </a:lvl9pPr>
          </a:lstStyle>
          <a:p>
            <a:pPr>
              <a:defRPr/>
            </a:pPr>
            <a:fld id="{41D72CFD-D302-374C-B1F5-8330648B6674}" type="slidenum">
              <a:rPr lang="en-US"/>
              <a:pPr>
                <a:defRPr/>
              </a:pPr>
              <a:t>‹#›</a:t>
            </a:fld>
            <a:endParaRPr lang="en-US" dirty="0"/>
          </a:p>
        </p:txBody>
      </p:sp>
      <p:sp>
        <p:nvSpPr>
          <p:cNvPr id="4099"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00"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lt1" tx1="dk1" bg2="lt2" tx2="dk2" accent1="accent1" accent2="accent2" accent3="accent3" accent4="accent4" accent5="accent5" accent6="accent6" hlink="hlink" folHlink="folHlink"/>
  <p:sldLayoutIdLst>
    <p:sldLayoutId id="2147484101" r:id="rId1"/>
    <p:sldLayoutId id="2147484102" r:id="rId2"/>
    <p:sldLayoutId id="2147484109" r:id="rId3"/>
    <p:sldLayoutId id="2147484110" r:id="rId4"/>
    <p:sldLayoutId id="2147484111" r:id="rId5"/>
    <p:sldLayoutId id="2147484112" r:id="rId6"/>
    <p:sldLayoutId id="2147484113" r:id="rId7"/>
    <p:sldLayoutId id="2147484114" r:id="rId8"/>
    <p:sldLayoutId id="2147484115" r:id="rId9"/>
    <p:sldLayoutId id="2147484103" r:id="rId10"/>
    <p:sldLayoutId id="2147484104" r:id="rId11"/>
    <p:sldLayoutId id="2147484105" r:id="rId12"/>
    <p:sldLayoutId id="2147484106" r:id="rId13"/>
  </p:sldLayoutIdLst>
  <p:transition xmlns:p14="http://schemas.microsoft.com/office/powerpoint/2010/main"/>
  <p:hf hdr="0" ftr="0" dt="0"/>
  <p:txStyles>
    <p:titleStyle>
      <a:lvl1pPr algn="l" rtl="0" eaLnBrk="0" fontAlgn="base" hangingPunct="0">
        <a:lnSpc>
          <a:spcPts val="2300"/>
        </a:lnSpc>
        <a:spcBef>
          <a:spcPct val="0"/>
        </a:spcBef>
        <a:spcAft>
          <a:spcPct val="0"/>
        </a:spcAft>
        <a:defRPr sz="2300">
          <a:solidFill>
            <a:schemeClr val="tx1"/>
          </a:solidFill>
          <a:latin typeface="+mj-lt"/>
          <a:ea typeface="+mj-ea"/>
          <a:cs typeface="+mj-cs"/>
          <a:sym typeface="PFDinTextCompPro-Bold" charset="0"/>
        </a:defRPr>
      </a:lvl1pPr>
      <a:lvl2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2pPr>
      <a:lvl3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3pPr>
      <a:lvl4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4pPr>
      <a:lvl5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5pPr>
      <a:lvl6pPr marL="329138"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6pPr>
      <a:lvl7pPr marL="658277"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7pPr>
      <a:lvl8pPr marL="987415"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8pPr>
      <a:lvl9pPr marL="1316553"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1460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1pPr>
      <a:lvl2pPr marL="2921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2pPr>
      <a:lvl3pPr marL="4381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3pPr>
      <a:lvl4pPr marL="5842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4pPr>
      <a:lvl5pPr marL="7302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5pPr>
      <a:lvl6pPr marL="1060557"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6pPr>
      <a:lvl7pPr marL="1389695"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7pPr>
      <a:lvl8pPr marL="1718833"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8pPr>
      <a:lvl9pPr marL="2047972"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27"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3736274157"/>
      </p:ext>
    </p:extLst>
  </p:cSld>
  <p:clrMap bg1="dk2" tx1="lt1" bg2="dk1" tx2="lt2" accent1="accent1" accent2="accent2" accent3="accent3" accent4="accent4" accent5="accent5" accent6="accent6" hlink="hlink" folHlink="folHlink"/>
  <p:sldLayoutIdLst>
    <p:sldLayoutId id="2147484117" r:id="rId1"/>
    <p:sldLayoutId id="2147484118" r:id="rId2"/>
  </p:sldLayoutIdLst>
  <p:transition xmlns:p14="http://schemas.microsoft.com/office/powerpoint/2010/main"/>
  <p:txStyles>
    <p:titleStyle>
      <a:lvl1pPr algn="l" rtl="0" eaLnBrk="1" fontAlgn="base" hangingPunct="1">
        <a:lnSpc>
          <a:spcPts val="10075"/>
        </a:lnSpc>
        <a:spcBef>
          <a:spcPct val="0"/>
        </a:spcBef>
        <a:spcAft>
          <a:spcPct val="0"/>
        </a:spcAft>
        <a:defRPr sz="11500">
          <a:solidFill>
            <a:schemeClr val="tx1"/>
          </a:solidFill>
          <a:latin typeface="+mj-lt"/>
          <a:ea typeface="+mj-ea"/>
          <a:cs typeface="+mj-cs"/>
          <a:sym typeface="PFDinTextCompPro-Bold" charset="0"/>
        </a:defRPr>
      </a:lvl1pPr>
      <a:lvl2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2pPr>
      <a:lvl3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3pPr>
      <a:lvl4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4pPr>
      <a:lvl5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5pPr>
      <a:lvl6pPr marL="329138"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6pPr>
      <a:lvl7pPr marL="658277"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7pPr>
      <a:lvl8pPr marL="987415"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8pPr>
      <a:lvl9pPr marL="1316553"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342900" indent="-342900" algn="l" rtl="0" eaLnBrk="1" fontAlgn="base" hangingPunct="1">
        <a:lnSpc>
          <a:spcPts val="2588"/>
        </a:lnSpc>
        <a:spcBef>
          <a:spcPct val="0"/>
        </a:spcBef>
        <a:spcAft>
          <a:spcPct val="0"/>
        </a:spcAft>
        <a:defRPr sz="2200">
          <a:solidFill>
            <a:schemeClr val="tx1"/>
          </a:solidFill>
          <a:latin typeface="+mn-lt"/>
          <a:ea typeface="+mn-ea"/>
          <a:cs typeface="+mn-cs"/>
          <a:sym typeface="News706 BT" charset="0"/>
        </a:defRPr>
      </a:lvl1pPr>
      <a:lvl2pPr marL="2921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2pPr>
      <a:lvl3pPr marL="4381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3pPr>
      <a:lvl4pPr marL="5842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4pPr>
      <a:lvl5pPr marL="7302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5pPr>
      <a:lvl6pPr marL="1060557"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6pPr>
      <a:lvl7pPr marL="1389695"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7pPr>
      <a:lvl8pPr marL="1718833"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8pPr>
      <a:lvl9pPr marL="2047972"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Text Box 1"/>
          <p:cNvSpPr txBox="1">
            <a:spLocks noGrp="1" noChangeArrowheads="1"/>
          </p:cNvSpPr>
          <p:nvPr>
            <p:ph type="sldNum" sz="quarter" idx="4"/>
          </p:nvPr>
        </p:nvSpPr>
        <p:spPr bwMode="auto">
          <a:xfrm>
            <a:off x="8650288" y="530225"/>
            <a:ext cx="254000"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5828" tIns="32914" rIns="0" bIns="32914" numCol="1" anchor="ctr" anchorCtr="0" compatLnSpc="1">
            <a:prstTxWarp prst="textNoShape">
              <a:avLst/>
            </a:prstTxWarp>
          </a:bodyPr>
          <a:lstStyle>
            <a:lvl1pPr algn="r">
              <a:lnSpc>
                <a:spcPts val="2304"/>
              </a:lnSpc>
              <a:defRPr sz="2300" b="1">
                <a:solidFill>
                  <a:schemeClr val="tx1"/>
                </a:solidFill>
                <a:latin typeface="+mj-lt"/>
                <a:ea typeface="ＭＳ Ｐゴシック" charset="0"/>
                <a:cs typeface="PFDinTextCompPro-Bold" charset="0"/>
                <a:sym typeface="PFDinTextCompPro-Bold" charset="0"/>
              </a:defRPr>
            </a:lvl1pPr>
            <a:lvl2pPr algn="l">
              <a:defRPr sz="900">
                <a:solidFill>
                  <a:schemeClr val="tx1"/>
                </a:solidFill>
                <a:latin typeface="Gill Sans" charset="0"/>
                <a:ea typeface="ＭＳ Ｐゴシック" charset="0"/>
              </a:defRPr>
            </a:lvl2pPr>
            <a:lvl3pPr algn="l">
              <a:defRPr sz="900">
                <a:solidFill>
                  <a:schemeClr val="tx1"/>
                </a:solidFill>
                <a:latin typeface="Gill Sans" charset="0"/>
                <a:ea typeface="ＭＳ Ｐゴシック" charset="0"/>
              </a:defRPr>
            </a:lvl3pPr>
            <a:lvl4pPr algn="l">
              <a:defRPr sz="900">
                <a:solidFill>
                  <a:schemeClr val="tx1"/>
                </a:solidFill>
                <a:latin typeface="Gill Sans" charset="0"/>
                <a:ea typeface="ＭＳ Ｐゴシック" charset="0"/>
              </a:defRPr>
            </a:lvl4pPr>
            <a:lvl5pPr algn="l">
              <a:defRPr sz="900">
                <a:solidFill>
                  <a:schemeClr val="tx1"/>
                </a:solidFill>
                <a:latin typeface="Gill Sans" charset="0"/>
                <a:ea typeface="ＭＳ Ｐゴシック" charset="0"/>
              </a:defRPr>
            </a:lvl5pPr>
            <a:lvl6pPr fontAlgn="base">
              <a:spcBef>
                <a:spcPct val="0"/>
              </a:spcBef>
              <a:spcAft>
                <a:spcPct val="0"/>
              </a:spcAft>
              <a:defRPr sz="900">
                <a:solidFill>
                  <a:schemeClr val="tx1"/>
                </a:solidFill>
                <a:latin typeface="Gill Sans" charset="0"/>
                <a:ea typeface="ＭＳ Ｐゴシック" charset="0"/>
              </a:defRPr>
            </a:lvl6pPr>
            <a:lvl7pPr fontAlgn="base">
              <a:spcBef>
                <a:spcPct val="0"/>
              </a:spcBef>
              <a:spcAft>
                <a:spcPct val="0"/>
              </a:spcAft>
              <a:defRPr sz="900">
                <a:solidFill>
                  <a:schemeClr val="tx1"/>
                </a:solidFill>
                <a:latin typeface="Gill Sans" charset="0"/>
                <a:ea typeface="ＭＳ Ｐゴシック" charset="0"/>
              </a:defRPr>
            </a:lvl7pPr>
            <a:lvl8pPr fontAlgn="base">
              <a:spcBef>
                <a:spcPct val="0"/>
              </a:spcBef>
              <a:spcAft>
                <a:spcPct val="0"/>
              </a:spcAft>
              <a:defRPr sz="900">
                <a:solidFill>
                  <a:schemeClr val="tx1"/>
                </a:solidFill>
                <a:latin typeface="Gill Sans" charset="0"/>
                <a:ea typeface="ＭＳ Ｐゴシック" charset="0"/>
              </a:defRPr>
            </a:lvl8pPr>
            <a:lvl9pPr fontAlgn="base">
              <a:spcBef>
                <a:spcPct val="0"/>
              </a:spcBef>
              <a:spcAft>
                <a:spcPct val="0"/>
              </a:spcAft>
              <a:defRPr sz="900">
                <a:solidFill>
                  <a:schemeClr val="tx1"/>
                </a:solidFill>
                <a:latin typeface="Gill Sans" charset="0"/>
                <a:ea typeface="ＭＳ Ｐゴシック" charset="0"/>
              </a:defRPr>
            </a:lvl9pPr>
          </a:lstStyle>
          <a:p>
            <a:pPr>
              <a:defRPr/>
            </a:pPr>
            <a:fld id="{41D72CFD-D302-374C-B1F5-8330648B6674}" type="slidenum">
              <a:rPr lang="en-US">
                <a:solidFill>
                  <a:srgbClr val="000000"/>
                </a:solidFill>
                <a:latin typeface="PFDinTextCompPro-Bold"/>
              </a:rPr>
              <a:pPr>
                <a:defRPr/>
              </a:pPr>
              <a:t>‹#›</a:t>
            </a:fld>
            <a:endParaRPr lang="en-US" dirty="0">
              <a:solidFill>
                <a:srgbClr val="000000"/>
              </a:solidFill>
              <a:latin typeface="PFDinTextCompPro-Bold"/>
            </a:endParaRPr>
          </a:p>
        </p:txBody>
      </p:sp>
      <p:sp>
        <p:nvSpPr>
          <p:cNvPr id="4099"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00"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2833050273"/>
      </p:ext>
    </p:extLst>
  </p:cSld>
  <p:clrMap bg1="lt1" tx1="dk1" bg2="lt2" tx2="dk2" accent1="accent1" accent2="accent2" accent3="accent3" accent4="accent4" accent5="accent5" accent6="accent6" hlink="hlink" folHlink="folHlink"/>
  <p:sldLayoutIdLst>
    <p:sldLayoutId id="2147484120" r:id="rId1"/>
    <p:sldLayoutId id="2147484121" r:id="rId2"/>
    <p:sldLayoutId id="2147484122" r:id="rId3"/>
    <p:sldLayoutId id="2147484123" r:id="rId4"/>
    <p:sldLayoutId id="2147484124" r:id="rId5"/>
    <p:sldLayoutId id="2147484125" r:id="rId6"/>
    <p:sldLayoutId id="2147484126" r:id="rId7"/>
    <p:sldLayoutId id="2147484127" r:id="rId8"/>
    <p:sldLayoutId id="2147484128" r:id="rId9"/>
    <p:sldLayoutId id="2147484129" r:id="rId10"/>
    <p:sldLayoutId id="2147484130" r:id="rId11"/>
    <p:sldLayoutId id="2147484131" r:id="rId12"/>
    <p:sldLayoutId id="2147484132" r:id="rId13"/>
  </p:sldLayoutIdLst>
  <p:transition xmlns:p14="http://schemas.microsoft.com/office/powerpoint/2010/main"/>
  <p:hf hdr="0" ftr="0" dt="0"/>
  <p:txStyles>
    <p:titleStyle>
      <a:lvl1pPr algn="l" rtl="0" eaLnBrk="0" fontAlgn="base" hangingPunct="0">
        <a:lnSpc>
          <a:spcPts val="2300"/>
        </a:lnSpc>
        <a:spcBef>
          <a:spcPct val="0"/>
        </a:spcBef>
        <a:spcAft>
          <a:spcPct val="0"/>
        </a:spcAft>
        <a:defRPr sz="2300">
          <a:solidFill>
            <a:schemeClr val="tx1"/>
          </a:solidFill>
          <a:latin typeface="+mj-lt"/>
          <a:ea typeface="+mj-ea"/>
          <a:cs typeface="+mj-cs"/>
          <a:sym typeface="PFDinTextCompPro-Bold" charset="0"/>
        </a:defRPr>
      </a:lvl1pPr>
      <a:lvl2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2pPr>
      <a:lvl3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3pPr>
      <a:lvl4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4pPr>
      <a:lvl5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5pPr>
      <a:lvl6pPr marL="329138"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6pPr>
      <a:lvl7pPr marL="658277"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7pPr>
      <a:lvl8pPr marL="987415"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8pPr>
      <a:lvl9pPr marL="1316553"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1460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1pPr>
      <a:lvl2pPr marL="2921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2pPr>
      <a:lvl3pPr marL="4381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3pPr>
      <a:lvl4pPr marL="5842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4pPr>
      <a:lvl5pPr marL="7302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5pPr>
      <a:lvl6pPr marL="1060557"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6pPr>
      <a:lvl7pPr marL="1389695"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7pPr>
      <a:lvl8pPr marL="1718833"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8pPr>
      <a:lvl9pPr marL="2047972"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oleObject" Target="../embeddings/oleObject1.bin"/><Relationship Id="rId5" Type="http://schemas.openxmlformats.org/officeDocument/2006/relationships/image" Target="../media/image8.wmf"/><Relationship Id="rId1" Type="http://schemas.openxmlformats.org/officeDocument/2006/relationships/vmlDrawing" Target="../drawings/vmlDrawing1.vml"/><Relationship Id="rId2"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9.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414337" y="1333500"/>
            <a:ext cx="8469313" cy="2627312"/>
          </a:xfrm>
          <a:prstGeom prst="rect">
            <a:avLst/>
          </a:prstGeom>
        </p:spPr>
        <p:txBody>
          <a:bodyPr vert="horz" lIns="0" tIns="0" rIns="0" bIns="0"/>
          <a:lstStyle>
            <a:lvl1pPr algn="l" rtl="0" eaLnBrk="1" fontAlgn="base" hangingPunct="1">
              <a:lnSpc>
                <a:spcPct val="70000"/>
              </a:lnSpc>
              <a:spcBef>
                <a:spcPct val="0"/>
              </a:spcBef>
              <a:spcAft>
                <a:spcPct val="0"/>
              </a:spcAft>
              <a:defRPr sz="11500" b="1" cap="all" spc="-200">
                <a:solidFill>
                  <a:schemeClr val="tx1"/>
                </a:solidFill>
                <a:latin typeface="PFDinTextCompPro-Bold"/>
                <a:ea typeface="+mj-ea"/>
                <a:cs typeface="PFDinTextCompPro-Bold"/>
                <a:sym typeface="PFDinTextCompPro-Bold" charset="0"/>
              </a:defRPr>
            </a:lvl1pPr>
            <a:lvl2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2pPr>
            <a:lvl3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3pPr>
            <a:lvl4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4pPr>
            <a:lvl5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5pPr>
            <a:lvl6pPr marL="329138"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6pPr>
            <a:lvl7pPr marL="658277"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7pPr>
            <a:lvl8pPr marL="987415"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8pPr>
            <a:lvl9pPr marL="1316553"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9pPr>
          </a:lstStyle>
          <a:p>
            <a:pPr>
              <a:defRPr/>
            </a:pPr>
            <a:r>
              <a:rPr lang="en-US" sz="9000" dirty="0" smtClean="0"/>
              <a:t/>
            </a:r>
            <a:br>
              <a:rPr lang="en-US" sz="9000" dirty="0" smtClean="0"/>
            </a:br>
            <a:r>
              <a:rPr lang="en-US" sz="9000" dirty="0" smtClean="0"/>
              <a:t>Data Science</a:t>
            </a:r>
            <a:br>
              <a:rPr lang="en-US" sz="9000" dirty="0" smtClean="0"/>
            </a:br>
            <a:r>
              <a:rPr lang="en-US" sz="6000" dirty="0" smtClean="0"/>
              <a:t>Clustering</a:t>
            </a:r>
            <a:endParaRPr lang="en-US" sz="6000" dirty="0"/>
          </a:p>
        </p:txBody>
      </p:sp>
    </p:spTree>
    <p:extLst>
      <p:ext uri="{BB962C8B-B14F-4D97-AF65-F5344CB8AC3E}">
        <p14:creationId xmlns:p14="http://schemas.microsoft.com/office/powerpoint/2010/main" val="26716559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Cluster analysis</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10</a:t>
            </a:fld>
            <a:endParaRPr lang="en-US"/>
          </a:p>
        </p:txBody>
      </p:sp>
      <p:sp>
        <p:nvSpPr>
          <p:cNvPr id="9" name="TextBox 8"/>
          <p:cNvSpPr txBox="1"/>
          <p:nvPr/>
        </p:nvSpPr>
        <p:spPr>
          <a:xfrm>
            <a:off x="566737" y="1104900"/>
            <a:ext cx="8382000" cy="2862322"/>
          </a:xfrm>
          <a:prstGeom prst="rect">
            <a:avLst/>
          </a:prstGeom>
          <a:noFill/>
        </p:spPr>
        <p:txBody>
          <a:bodyPr wrap="square" rtlCol="0">
            <a:spAutoFit/>
          </a:bodyPr>
          <a:lstStyle/>
          <a:p>
            <a:pPr algn="l"/>
            <a:r>
              <a:rPr lang="en-US" sz="3000" dirty="0" smtClean="0">
                <a:latin typeface="PFDinTextCompPro-Italic"/>
                <a:cs typeface="PFDinTextCompPro-Italic"/>
              </a:rPr>
              <a:t>Q:  What is a cluster?</a:t>
            </a:r>
          </a:p>
          <a:p>
            <a:pPr algn="l"/>
            <a:endParaRPr lang="en-US" sz="3000" dirty="0">
              <a:latin typeface="PFDinTextCompPro-Italic"/>
              <a:cs typeface="PFDinTextCompPro-Italic"/>
            </a:endParaRPr>
          </a:p>
          <a:p>
            <a:pPr algn="l"/>
            <a:r>
              <a:rPr lang="en-US" sz="3000" dirty="0" smtClean="0">
                <a:latin typeface="PFDinTextCompPro-Italic"/>
                <a:cs typeface="PFDinTextCompPro-Italic"/>
              </a:rPr>
              <a:t>A:  A group of </a:t>
            </a:r>
            <a:r>
              <a:rPr lang="en-US" sz="3000" dirty="0" smtClean="0">
                <a:latin typeface="PFDinTextCompPro-Medium"/>
                <a:cs typeface="PFDinTextCompPro-Medium"/>
              </a:rPr>
              <a:t>similar</a:t>
            </a:r>
            <a:r>
              <a:rPr lang="en-US" sz="3000" dirty="0" smtClean="0">
                <a:latin typeface="PFDinTextCompPro-Italic"/>
                <a:cs typeface="PFDinTextCompPro-Italic"/>
              </a:rPr>
              <a:t> data points.</a:t>
            </a:r>
          </a:p>
          <a:p>
            <a:pPr algn="l"/>
            <a:endParaRPr lang="en-US" sz="3000" dirty="0">
              <a:latin typeface="PFDinTextCompPro-Italic"/>
              <a:cs typeface="PFDinTextCompPro-Italic"/>
              <a:sym typeface="Wingdings"/>
            </a:endParaRPr>
          </a:p>
          <a:p>
            <a:pPr algn="l"/>
            <a:r>
              <a:rPr lang="en-US" sz="3000" dirty="0" smtClean="0">
                <a:latin typeface="PFDinTextCompPro-Italic"/>
                <a:cs typeface="PFDinTextCompPro-Italic"/>
                <a:sym typeface="Wingdings"/>
              </a:rPr>
              <a:t>The concept of similarity is central to the definition of a cluster, and therefore to cluster analysis.</a:t>
            </a:r>
          </a:p>
        </p:txBody>
      </p:sp>
    </p:spTree>
    <p:extLst>
      <p:ext uri="{BB962C8B-B14F-4D97-AF65-F5344CB8AC3E}">
        <p14:creationId xmlns:p14="http://schemas.microsoft.com/office/powerpoint/2010/main" val="411601834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Cluster analysis</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11</a:t>
            </a:fld>
            <a:endParaRPr lang="en-US"/>
          </a:p>
        </p:txBody>
      </p:sp>
      <p:sp>
        <p:nvSpPr>
          <p:cNvPr id="9" name="TextBox 8"/>
          <p:cNvSpPr txBox="1"/>
          <p:nvPr/>
        </p:nvSpPr>
        <p:spPr>
          <a:xfrm>
            <a:off x="566737" y="1104900"/>
            <a:ext cx="8382000" cy="3785652"/>
          </a:xfrm>
          <a:prstGeom prst="rect">
            <a:avLst/>
          </a:prstGeom>
          <a:noFill/>
        </p:spPr>
        <p:txBody>
          <a:bodyPr wrap="square" rtlCol="0">
            <a:spAutoFit/>
          </a:bodyPr>
          <a:lstStyle/>
          <a:p>
            <a:pPr algn="l"/>
            <a:r>
              <a:rPr lang="en-US" sz="3000" dirty="0" smtClean="0">
                <a:latin typeface="PFDinTextCompPro-Italic"/>
                <a:cs typeface="PFDinTextCompPro-Italic"/>
              </a:rPr>
              <a:t>Q:  What is a cluster?</a:t>
            </a:r>
          </a:p>
          <a:p>
            <a:pPr algn="l"/>
            <a:endParaRPr lang="en-US" sz="3000" dirty="0">
              <a:latin typeface="PFDinTextCompPro-Italic"/>
              <a:cs typeface="PFDinTextCompPro-Italic"/>
            </a:endParaRPr>
          </a:p>
          <a:p>
            <a:pPr algn="l"/>
            <a:r>
              <a:rPr lang="en-US" sz="3000" dirty="0" smtClean="0">
                <a:latin typeface="PFDinTextCompPro-Italic"/>
                <a:cs typeface="PFDinTextCompPro-Italic"/>
              </a:rPr>
              <a:t>A:  A group of </a:t>
            </a:r>
            <a:r>
              <a:rPr lang="en-US" sz="3000" dirty="0" smtClean="0">
                <a:latin typeface="PFDinTextCompPro-Medium"/>
                <a:cs typeface="PFDinTextCompPro-Medium"/>
              </a:rPr>
              <a:t>similar</a:t>
            </a:r>
            <a:r>
              <a:rPr lang="en-US" sz="3000" dirty="0" smtClean="0">
                <a:latin typeface="PFDinTextCompPro-Italic"/>
                <a:cs typeface="PFDinTextCompPro-Italic"/>
              </a:rPr>
              <a:t> data points.</a:t>
            </a:r>
          </a:p>
          <a:p>
            <a:pPr algn="l"/>
            <a:endParaRPr lang="en-US" sz="3000" dirty="0">
              <a:latin typeface="PFDinTextCompPro-Italic"/>
              <a:cs typeface="PFDinTextCompPro-Italic"/>
              <a:sym typeface="Wingdings"/>
            </a:endParaRPr>
          </a:p>
          <a:p>
            <a:pPr algn="l"/>
            <a:r>
              <a:rPr lang="en-US" sz="3000" dirty="0" smtClean="0">
                <a:latin typeface="PFDinTextCompPro-Italic"/>
                <a:cs typeface="PFDinTextCompPro-Italic"/>
                <a:sym typeface="Wingdings"/>
              </a:rPr>
              <a:t>The concept of similarity is central to the definition of a cluster, and therefore to cluster analysis.</a:t>
            </a:r>
          </a:p>
          <a:p>
            <a:pPr algn="l"/>
            <a:endParaRPr lang="en-US" sz="3000" dirty="0">
              <a:latin typeface="PFDinTextCompPro-Italic"/>
              <a:cs typeface="PFDinTextCompPro-Italic"/>
              <a:sym typeface="Wingdings"/>
            </a:endParaRPr>
          </a:p>
          <a:p>
            <a:pPr algn="l"/>
            <a:r>
              <a:rPr lang="en-US" sz="3000" dirty="0" smtClean="0">
                <a:latin typeface="PFDinTextCompPro-Italic"/>
                <a:cs typeface="PFDinTextCompPro-Italic"/>
                <a:sym typeface="Wingdings"/>
              </a:rPr>
              <a:t>In general, greater similarity between points leads to better clustering.</a:t>
            </a:r>
          </a:p>
        </p:txBody>
      </p:sp>
    </p:spTree>
    <p:extLst>
      <p:ext uri="{BB962C8B-B14F-4D97-AF65-F5344CB8AC3E}">
        <p14:creationId xmlns:p14="http://schemas.microsoft.com/office/powerpoint/2010/main" val="387681845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Cluster analysis</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12</a:t>
            </a:fld>
            <a:endParaRPr lang="en-US"/>
          </a:p>
        </p:txBody>
      </p:sp>
      <p:sp>
        <p:nvSpPr>
          <p:cNvPr id="9" name="TextBox 8"/>
          <p:cNvSpPr txBox="1"/>
          <p:nvPr/>
        </p:nvSpPr>
        <p:spPr>
          <a:xfrm>
            <a:off x="566737" y="1104900"/>
            <a:ext cx="8382000" cy="553998"/>
          </a:xfrm>
          <a:prstGeom prst="rect">
            <a:avLst/>
          </a:prstGeom>
          <a:noFill/>
        </p:spPr>
        <p:txBody>
          <a:bodyPr wrap="square" rtlCol="0">
            <a:spAutoFit/>
          </a:bodyPr>
          <a:lstStyle/>
          <a:p>
            <a:pPr algn="l"/>
            <a:r>
              <a:rPr lang="en-US" sz="3000" dirty="0" smtClean="0">
                <a:latin typeface="PFDinTextCompPro-Italic"/>
                <a:cs typeface="PFDinTextCompPro-Italic"/>
              </a:rPr>
              <a:t>Q:  What is the purpose of cluster analysis?</a:t>
            </a:r>
          </a:p>
        </p:txBody>
      </p:sp>
    </p:spTree>
    <p:extLst>
      <p:ext uri="{BB962C8B-B14F-4D97-AF65-F5344CB8AC3E}">
        <p14:creationId xmlns:p14="http://schemas.microsoft.com/office/powerpoint/2010/main" val="10247073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Cluster analysis</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13</a:t>
            </a:fld>
            <a:endParaRPr lang="en-US"/>
          </a:p>
        </p:txBody>
      </p:sp>
      <p:sp>
        <p:nvSpPr>
          <p:cNvPr id="9" name="TextBox 8"/>
          <p:cNvSpPr txBox="1"/>
          <p:nvPr/>
        </p:nvSpPr>
        <p:spPr>
          <a:xfrm>
            <a:off x="566737" y="1104900"/>
            <a:ext cx="8382000" cy="1938992"/>
          </a:xfrm>
          <a:prstGeom prst="rect">
            <a:avLst/>
          </a:prstGeom>
          <a:noFill/>
        </p:spPr>
        <p:txBody>
          <a:bodyPr wrap="square" rtlCol="0">
            <a:spAutoFit/>
          </a:bodyPr>
          <a:lstStyle/>
          <a:p>
            <a:pPr algn="l"/>
            <a:r>
              <a:rPr lang="en-US" sz="3000" dirty="0" smtClean="0">
                <a:latin typeface="PFDinTextCompPro-Italic"/>
                <a:cs typeface="PFDinTextCompPro-Italic"/>
              </a:rPr>
              <a:t>Q:  What is the purpose of cluster analysis?</a:t>
            </a:r>
          </a:p>
          <a:p>
            <a:pPr algn="l"/>
            <a:endParaRPr lang="en-US" sz="3000" dirty="0">
              <a:latin typeface="PFDinTextCompPro-Italic"/>
              <a:cs typeface="PFDinTextCompPro-Italic"/>
            </a:endParaRPr>
          </a:p>
          <a:p>
            <a:pPr algn="l"/>
            <a:r>
              <a:rPr lang="en-US" sz="3000" dirty="0" smtClean="0">
                <a:latin typeface="PFDinTextCompPro-Italic"/>
                <a:cs typeface="PFDinTextCompPro-Italic"/>
              </a:rPr>
              <a:t>A:  To enhance our understanding of a dataset by dividing the data into groups.</a:t>
            </a:r>
          </a:p>
        </p:txBody>
      </p:sp>
    </p:spTree>
    <p:extLst>
      <p:ext uri="{BB962C8B-B14F-4D97-AF65-F5344CB8AC3E}">
        <p14:creationId xmlns:p14="http://schemas.microsoft.com/office/powerpoint/2010/main" val="15156021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Cluster analysis</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14</a:t>
            </a:fld>
            <a:endParaRPr lang="en-US"/>
          </a:p>
        </p:txBody>
      </p:sp>
      <p:sp>
        <p:nvSpPr>
          <p:cNvPr id="9" name="TextBox 8"/>
          <p:cNvSpPr txBox="1"/>
          <p:nvPr/>
        </p:nvSpPr>
        <p:spPr>
          <a:xfrm>
            <a:off x="566737" y="1104900"/>
            <a:ext cx="8382000" cy="2862322"/>
          </a:xfrm>
          <a:prstGeom prst="rect">
            <a:avLst/>
          </a:prstGeom>
          <a:noFill/>
        </p:spPr>
        <p:txBody>
          <a:bodyPr wrap="square" rtlCol="0">
            <a:spAutoFit/>
          </a:bodyPr>
          <a:lstStyle/>
          <a:p>
            <a:pPr algn="l"/>
            <a:r>
              <a:rPr lang="en-US" sz="3000" dirty="0" smtClean="0">
                <a:latin typeface="PFDinTextCompPro-Italic"/>
                <a:cs typeface="PFDinTextCompPro-Italic"/>
              </a:rPr>
              <a:t>Q:  What is the purpose of cluster analysis?</a:t>
            </a:r>
          </a:p>
          <a:p>
            <a:pPr algn="l"/>
            <a:endParaRPr lang="en-US" sz="3000" dirty="0">
              <a:latin typeface="PFDinTextCompPro-Italic"/>
              <a:cs typeface="PFDinTextCompPro-Italic"/>
            </a:endParaRPr>
          </a:p>
          <a:p>
            <a:pPr algn="l"/>
            <a:r>
              <a:rPr lang="en-US" sz="3000" dirty="0">
                <a:latin typeface="PFDinTextCompPro-Italic"/>
                <a:cs typeface="PFDinTextCompPro-Italic"/>
              </a:rPr>
              <a:t>A:  To enhance our understanding of a dataset by dividing the data into groups.</a:t>
            </a:r>
          </a:p>
          <a:p>
            <a:pPr algn="l"/>
            <a:endParaRPr lang="en-US" sz="3000" dirty="0">
              <a:latin typeface="PFDinTextCompPro-Italic"/>
              <a:cs typeface="PFDinTextCompPro-Italic"/>
            </a:endParaRPr>
          </a:p>
          <a:p>
            <a:pPr algn="l"/>
            <a:r>
              <a:rPr lang="en-US" sz="3000" dirty="0" smtClean="0">
                <a:latin typeface="PFDinTextCompPro-Italic"/>
                <a:cs typeface="PFDinTextCompPro-Italic"/>
              </a:rPr>
              <a:t>Clustering provides a </a:t>
            </a:r>
            <a:r>
              <a:rPr lang="en-US" sz="3000" i="1" dirty="0" smtClean="0">
                <a:latin typeface="PFDinTextCompPro-Italic"/>
                <a:cs typeface="PFDinTextCompPro-Italic"/>
              </a:rPr>
              <a:t>layer of abstraction </a:t>
            </a:r>
            <a:r>
              <a:rPr lang="en-US" sz="3000" dirty="0" smtClean="0">
                <a:latin typeface="PFDinTextCompPro-Italic"/>
                <a:cs typeface="PFDinTextCompPro-Italic"/>
              </a:rPr>
              <a:t>from individual data points.</a:t>
            </a:r>
          </a:p>
        </p:txBody>
      </p:sp>
    </p:spTree>
    <p:extLst>
      <p:ext uri="{BB962C8B-B14F-4D97-AF65-F5344CB8AC3E}">
        <p14:creationId xmlns:p14="http://schemas.microsoft.com/office/powerpoint/2010/main" val="15156021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Cluster analysis</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15</a:t>
            </a:fld>
            <a:endParaRPr lang="en-US"/>
          </a:p>
        </p:txBody>
      </p:sp>
      <p:sp>
        <p:nvSpPr>
          <p:cNvPr id="9" name="TextBox 8"/>
          <p:cNvSpPr txBox="1"/>
          <p:nvPr/>
        </p:nvSpPr>
        <p:spPr>
          <a:xfrm>
            <a:off x="566737" y="1104900"/>
            <a:ext cx="8382000" cy="3785652"/>
          </a:xfrm>
          <a:prstGeom prst="rect">
            <a:avLst/>
          </a:prstGeom>
          <a:noFill/>
        </p:spPr>
        <p:txBody>
          <a:bodyPr wrap="square" rtlCol="0">
            <a:spAutoFit/>
          </a:bodyPr>
          <a:lstStyle/>
          <a:p>
            <a:pPr algn="l"/>
            <a:r>
              <a:rPr lang="en-US" sz="3000" dirty="0" smtClean="0">
                <a:latin typeface="PFDinTextCompPro-Italic"/>
                <a:cs typeface="PFDinTextCompPro-Italic"/>
              </a:rPr>
              <a:t>Q:  What is the purpose of cluster analysis?</a:t>
            </a:r>
          </a:p>
          <a:p>
            <a:pPr algn="l"/>
            <a:endParaRPr lang="en-US" sz="3000" dirty="0">
              <a:latin typeface="PFDinTextCompPro-Italic"/>
              <a:cs typeface="PFDinTextCompPro-Italic"/>
            </a:endParaRPr>
          </a:p>
          <a:p>
            <a:pPr algn="l"/>
            <a:r>
              <a:rPr lang="en-US" sz="3000" dirty="0">
                <a:latin typeface="PFDinTextCompPro-Italic"/>
                <a:cs typeface="PFDinTextCompPro-Italic"/>
              </a:rPr>
              <a:t>A:  To enhance our understanding of a dataset by dividing the data into groups.</a:t>
            </a:r>
          </a:p>
          <a:p>
            <a:pPr algn="l"/>
            <a:endParaRPr lang="en-US" sz="3000" dirty="0">
              <a:latin typeface="PFDinTextCompPro-Italic"/>
              <a:cs typeface="PFDinTextCompPro-Italic"/>
            </a:endParaRPr>
          </a:p>
          <a:p>
            <a:pPr algn="l"/>
            <a:r>
              <a:rPr lang="en-US" sz="3000" dirty="0" smtClean="0">
                <a:latin typeface="PFDinTextCompPro-Italic"/>
                <a:cs typeface="PFDinTextCompPro-Italic"/>
              </a:rPr>
              <a:t>Clustering provides a </a:t>
            </a:r>
            <a:r>
              <a:rPr lang="en-US" sz="3000" i="1" dirty="0" smtClean="0">
                <a:latin typeface="PFDinTextCompPro-Italic"/>
                <a:cs typeface="PFDinTextCompPro-Italic"/>
              </a:rPr>
              <a:t>layer of abstraction </a:t>
            </a:r>
            <a:r>
              <a:rPr lang="en-US" sz="3000" dirty="0" smtClean="0">
                <a:latin typeface="PFDinTextCompPro-Italic"/>
                <a:cs typeface="PFDinTextCompPro-Italic"/>
              </a:rPr>
              <a:t>from individual data points.</a:t>
            </a:r>
          </a:p>
          <a:p>
            <a:pPr algn="l"/>
            <a:endParaRPr lang="en-US" sz="3000" dirty="0">
              <a:latin typeface="PFDinTextCompPro-Italic"/>
              <a:cs typeface="PFDinTextCompPro-Italic"/>
            </a:endParaRPr>
          </a:p>
          <a:p>
            <a:pPr algn="l"/>
            <a:r>
              <a:rPr lang="en-US" sz="3000" dirty="0">
                <a:latin typeface="PFDinTextCompPro-Italic"/>
                <a:cs typeface="PFDinTextCompPro-Italic"/>
              </a:rPr>
              <a:t>The goal is to extract and enhance the natural structure of the </a:t>
            </a:r>
            <a:r>
              <a:rPr lang="en-US" sz="3000" dirty="0" smtClean="0">
                <a:latin typeface="PFDinTextCompPro-Italic"/>
                <a:cs typeface="PFDinTextCompPro-Italic"/>
              </a:rPr>
              <a:t>data</a:t>
            </a:r>
            <a:endParaRPr lang="en-US" sz="3000" dirty="0">
              <a:latin typeface="PFDinTextCompPro-Italic"/>
              <a:cs typeface="PFDinTextCompPro-Italic"/>
            </a:endParaRPr>
          </a:p>
        </p:txBody>
      </p:sp>
    </p:spTree>
    <p:extLst>
      <p:ext uri="{BB962C8B-B14F-4D97-AF65-F5344CB8AC3E}">
        <p14:creationId xmlns:p14="http://schemas.microsoft.com/office/powerpoint/2010/main" val="321441961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Cluster analysis</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16</a:t>
            </a:fld>
            <a:endParaRPr lang="en-US"/>
          </a:p>
        </p:txBody>
      </p:sp>
      <p:sp>
        <p:nvSpPr>
          <p:cNvPr id="6" name="TextBox 5"/>
          <p:cNvSpPr txBox="1"/>
          <p:nvPr/>
        </p:nvSpPr>
        <p:spPr>
          <a:xfrm>
            <a:off x="566737" y="1104900"/>
            <a:ext cx="8382000" cy="2862322"/>
          </a:xfrm>
          <a:prstGeom prst="rect">
            <a:avLst/>
          </a:prstGeom>
          <a:noFill/>
        </p:spPr>
        <p:txBody>
          <a:bodyPr wrap="square" rtlCol="0">
            <a:spAutoFit/>
          </a:bodyPr>
          <a:lstStyle/>
          <a:p>
            <a:pPr algn="l"/>
            <a:r>
              <a:rPr lang="en-US" sz="3000" dirty="0" smtClean="0">
                <a:latin typeface="PFDinTextCompPro-Italic"/>
                <a:cs typeface="PFDinTextCompPro-Italic"/>
              </a:rPr>
              <a:t>There are many kinds of </a:t>
            </a:r>
            <a:r>
              <a:rPr lang="en-US" sz="3000" dirty="0" smtClean="0">
                <a:latin typeface="PFDinTextCompPro-Italic"/>
                <a:cs typeface="PFDinTextCompPro-Italic"/>
              </a:rPr>
              <a:t>clustering procedures</a:t>
            </a:r>
            <a:r>
              <a:rPr lang="en-US" sz="3000" dirty="0" smtClean="0">
                <a:latin typeface="PFDinTextCompPro-Italic"/>
                <a:cs typeface="PFDinTextCompPro-Italic"/>
              </a:rPr>
              <a:t>. For our class, we will be focusing on K-means clustering, which is one of the most popular clustering algorithms.</a:t>
            </a:r>
          </a:p>
          <a:p>
            <a:pPr algn="l"/>
            <a:endParaRPr lang="en-US" sz="3000" dirty="0">
              <a:latin typeface="PFDinTextCompPro-Italic"/>
              <a:cs typeface="PFDinTextCompPro-Italic"/>
            </a:endParaRPr>
          </a:p>
          <a:p>
            <a:pPr algn="l"/>
            <a:r>
              <a:rPr lang="en-US" sz="3000" dirty="0" smtClean="0">
                <a:latin typeface="PFDinTextCompPro-Italic"/>
                <a:cs typeface="PFDinTextCompPro-Italic"/>
              </a:rPr>
              <a:t>K-means is an iterative </a:t>
            </a:r>
            <a:r>
              <a:rPr lang="en-US" sz="3000" dirty="0">
                <a:latin typeface="PFDinTextCompPro-Italic"/>
                <a:cs typeface="PFDinTextCompPro-Italic"/>
              </a:rPr>
              <a:t>method that partitions a data set into k clusters</a:t>
            </a:r>
            <a:r>
              <a:rPr lang="en-US" sz="3000" dirty="0" smtClean="0">
                <a:latin typeface="PFDinTextCompPro-Italic"/>
                <a:cs typeface="PFDinTextCompPro-Italic"/>
              </a:rPr>
              <a:t>. </a:t>
            </a:r>
            <a:endParaRPr lang="en-US" sz="3000" dirty="0">
              <a:latin typeface="PFDinTextCompPro-Italic"/>
              <a:cs typeface="PFDinTextCompPro-Italic"/>
            </a:endParaRPr>
          </a:p>
        </p:txBody>
      </p:sp>
    </p:spTree>
    <p:extLst>
      <p:ext uri="{BB962C8B-B14F-4D97-AF65-F5344CB8AC3E}">
        <p14:creationId xmlns:p14="http://schemas.microsoft.com/office/powerpoint/2010/main" val="301532362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3238500"/>
            <a:ext cx="8426450" cy="1828800"/>
          </a:xfrm>
        </p:spPr>
        <p:txBody>
          <a:bodyPr/>
          <a:lstStyle/>
          <a:p>
            <a:pPr>
              <a:defRPr/>
            </a:pPr>
            <a:r>
              <a:rPr lang="en-US" sz="7500" dirty="0" smtClean="0"/>
              <a:t>III</a:t>
            </a:r>
            <a:r>
              <a:rPr lang="en-US" sz="7500" dirty="0" smtClean="0"/>
              <a:t>. K-means clustering</a:t>
            </a:r>
            <a:endParaRPr lang="en-US" sz="75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a:latin typeface="PFDinTextCompPro-Bold" charset="0"/>
                <a:ea typeface="ヒラギノ角ゴ ProN W3" charset="0"/>
                <a:cs typeface="ヒラギノ角ゴ ProN W3" charset="0"/>
              </a:rPr>
              <a:t>DATA SCIENCE</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313882731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K-means clustering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18</a:t>
            </a:fld>
            <a:endParaRPr lang="en-US"/>
          </a:p>
        </p:txBody>
      </p:sp>
      <p:sp>
        <p:nvSpPr>
          <p:cNvPr id="9" name="TextBox 8"/>
          <p:cNvSpPr txBox="1"/>
          <p:nvPr/>
        </p:nvSpPr>
        <p:spPr>
          <a:xfrm>
            <a:off x="566737" y="1104900"/>
            <a:ext cx="8382000" cy="553998"/>
          </a:xfrm>
          <a:prstGeom prst="rect">
            <a:avLst/>
          </a:prstGeom>
          <a:noFill/>
        </p:spPr>
        <p:txBody>
          <a:bodyPr wrap="square" rtlCol="0">
            <a:spAutoFit/>
          </a:bodyPr>
          <a:lstStyle/>
          <a:p>
            <a:pPr algn="l"/>
            <a:r>
              <a:rPr lang="en-US" sz="3000" dirty="0" smtClean="0">
                <a:latin typeface="PFDinTextCompPro-Italic"/>
                <a:cs typeface="PFDinTextCompPro-Italic"/>
              </a:rPr>
              <a:t>Q: How does the algorithm work?</a:t>
            </a:r>
          </a:p>
        </p:txBody>
      </p:sp>
    </p:spTree>
    <p:extLst>
      <p:ext uri="{BB962C8B-B14F-4D97-AF65-F5344CB8AC3E}">
        <p14:creationId xmlns:p14="http://schemas.microsoft.com/office/powerpoint/2010/main" val="287105193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The basic K-means algorithm</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19</a:t>
            </a:fld>
            <a:endParaRPr lang="en-US"/>
          </a:p>
        </p:txBody>
      </p:sp>
      <p:sp>
        <p:nvSpPr>
          <p:cNvPr id="9" name="TextBox 8"/>
          <p:cNvSpPr txBox="1"/>
          <p:nvPr/>
        </p:nvSpPr>
        <p:spPr>
          <a:xfrm>
            <a:off x="566737" y="1104900"/>
            <a:ext cx="8382000" cy="3785652"/>
          </a:xfrm>
          <a:prstGeom prst="rect">
            <a:avLst/>
          </a:prstGeom>
          <a:noFill/>
        </p:spPr>
        <p:txBody>
          <a:bodyPr wrap="square" rtlCol="0">
            <a:spAutoFit/>
          </a:bodyPr>
          <a:lstStyle/>
          <a:p>
            <a:pPr algn="l"/>
            <a:r>
              <a:rPr lang="en-US" sz="3000" dirty="0" smtClean="0">
                <a:latin typeface="PFDinTextCompPro-Italic"/>
                <a:cs typeface="PFDinTextCompPro-Italic"/>
              </a:rPr>
              <a:t>1)  choose k initial centroids (note that k is an input)</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2)  for each point:</a:t>
            </a:r>
          </a:p>
          <a:p>
            <a:pPr algn="l"/>
            <a:r>
              <a:rPr lang="en-US" sz="3000" dirty="0" smtClean="0">
                <a:latin typeface="PFDinTextCompPro-Italic"/>
                <a:cs typeface="PFDinTextCompPro-Italic"/>
              </a:rPr>
              <a:t>     - find distance to each centroid</a:t>
            </a:r>
          </a:p>
          <a:p>
            <a:pPr algn="l"/>
            <a:r>
              <a:rPr lang="en-US" sz="3000" dirty="0">
                <a:latin typeface="PFDinTextCompPro-Italic"/>
                <a:cs typeface="PFDinTextCompPro-Italic"/>
              </a:rPr>
              <a:t> </a:t>
            </a:r>
            <a:r>
              <a:rPr lang="en-US" sz="3000" dirty="0" smtClean="0">
                <a:latin typeface="PFDinTextCompPro-Italic"/>
                <a:cs typeface="PFDinTextCompPro-Italic"/>
              </a:rPr>
              <a:t>    - assign point to nearest centroid</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3)  recalculate centroid positions</a:t>
            </a:r>
          </a:p>
          <a:p>
            <a:pPr algn="l"/>
            <a:r>
              <a:rPr lang="en-US" sz="3000" dirty="0" smtClean="0">
                <a:latin typeface="PFDinTextCompPro-Italic"/>
                <a:cs typeface="PFDinTextCompPro-Italic"/>
              </a:rPr>
              <a:t>4)  repeat steps 2-3 until stopping criteria met</a:t>
            </a:r>
          </a:p>
        </p:txBody>
      </p:sp>
    </p:spTree>
    <p:extLst>
      <p:ext uri="{BB962C8B-B14F-4D97-AF65-F5344CB8AC3E}">
        <p14:creationId xmlns:p14="http://schemas.microsoft.com/office/powerpoint/2010/main" val="59462339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519112" y="1066800"/>
            <a:ext cx="8429625" cy="3695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lnSpc>
                <a:spcPts val="3600"/>
              </a:lnSpc>
              <a:defRPr/>
            </a:pPr>
            <a:r>
              <a:rPr lang="en-US" sz="3000" dirty="0" smtClean="0">
                <a:latin typeface="PFDinTextCompPro-Bold" charset="0"/>
                <a:ea typeface="ヒラギノ角ゴ ProN W6" charset="0"/>
                <a:cs typeface="ヒラギノ角ゴ ProN W6" charset="0"/>
              </a:rPr>
              <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 	</a:t>
            </a:r>
            <a:r>
              <a:rPr lang="en-US" sz="3000" dirty="0" smtClean="0">
                <a:latin typeface="PFDinTextCompPro-Bold" charset="0"/>
                <a:ea typeface="ヒラギノ角ゴ ProN W6" charset="0"/>
                <a:cs typeface="ヒラギノ角ゴ ProN W6" charset="0"/>
              </a:rPr>
              <a:t>Unsupervised Learning</a:t>
            </a:r>
            <a:r>
              <a:rPr lang="en-US" sz="3000" dirty="0" smtClean="0">
                <a:latin typeface="PFDinTextCompPro-Bold" charset="0"/>
                <a:ea typeface="ヒラギノ角ゴ ProN W6" charset="0"/>
                <a:cs typeface="ヒラギノ角ゴ ProN W6" charset="0"/>
              </a:rPr>
              <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II. 	</a:t>
            </a:r>
            <a:r>
              <a:rPr lang="en-US" sz="3000" dirty="0" smtClean="0">
                <a:latin typeface="PFDinTextCompPro-Bold" charset="0"/>
                <a:ea typeface="ヒラギノ角ゴ ProN W6" charset="0"/>
                <a:cs typeface="ヒラギノ角ゴ ProN W6" charset="0"/>
              </a:rPr>
              <a:t>Cluster analysis</a:t>
            </a:r>
            <a:r>
              <a:rPr lang="en-US" sz="3000" dirty="0" smtClean="0">
                <a:latin typeface="PFDinTextCompPro-Bold" charset="0"/>
                <a:ea typeface="ヒラギノ角ゴ ProN W6" charset="0"/>
                <a:cs typeface="ヒラギノ角ゴ ProN W6" charset="0"/>
              </a:rPr>
              <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III. 	</a:t>
            </a:r>
            <a:r>
              <a:rPr lang="en-US" sz="3000" dirty="0" smtClean="0">
                <a:latin typeface="PFDinTextCompPro-Bold" charset="0"/>
                <a:ea typeface="ヒラギノ角ゴ ProN W6" charset="0"/>
                <a:cs typeface="ヒラギノ角ゴ ProN W6" charset="0"/>
              </a:rPr>
              <a:t>The K-Means Algorithm</a:t>
            </a:r>
            <a:r>
              <a:rPr lang="en-US" sz="3000" dirty="0" smtClean="0">
                <a:latin typeface="PFDinTextCompPro-Bold" charset="0"/>
                <a:ea typeface="ヒラギノ角ゴ ProN W6" charset="0"/>
                <a:cs typeface="ヒラギノ角ゴ ProN W6" charset="0"/>
              </a:rPr>
              <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IV. 	</a:t>
            </a:r>
            <a:r>
              <a:rPr lang="en-US" sz="3000" dirty="0" smtClean="0">
                <a:latin typeface="PFDinTextCompPro-Bold" charset="0"/>
                <a:ea typeface="ヒラギノ角ゴ ProN W6" charset="0"/>
                <a:cs typeface="ヒラギノ角ゴ ProN W6" charset="0"/>
              </a:rPr>
              <a:t>Choosing K</a:t>
            </a:r>
            <a:r>
              <a:rPr lang="en-US" sz="3000" dirty="0" smtClean="0">
                <a:latin typeface="PFDinTextCompPro-Bold" charset="0"/>
                <a:ea typeface="ヒラギノ角ゴ ProN W6" charset="0"/>
                <a:cs typeface="ヒラギノ角ゴ ProN W6" charset="0"/>
              </a:rPr>
              <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V.        Example</a:t>
            </a:r>
            <a:endParaRPr lang="en-US" sz="3000" cap="none" dirty="0">
              <a:latin typeface="PFDinTextCompPro-Bold" charset="0"/>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agenda</a:t>
            </a:r>
          </a:p>
          <a:p>
            <a:pPr eaLnBrk="1" hangingPunct="1">
              <a:lnSpc>
                <a:spcPts val="2448"/>
              </a:lnSpc>
              <a:defRPr/>
            </a:pP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pPr>
                <a:defRPr/>
              </a:pPr>
              <a:t>2</a:t>
            </a:fld>
            <a:endParaRPr lang="en-US"/>
          </a:p>
        </p:txBody>
      </p:sp>
    </p:spTree>
    <p:extLst>
      <p:ext uri="{BB962C8B-B14F-4D97-AF65-F5344CB8AC3E}">
        <p14:creationId xmlns:p14="http://schemas.microsoft.com/office/powerpoint/2010/main" val="8208257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The basic K-means algorithm</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20</a:t>
            </a:fld>
            <a:endParaRPr lang="en-US"/>
          </a:p>
        </p:txBody>
      </p:sp>
      <p:sp>
        <p:nvSpPr>
          <p:cNvPr id="9" name="TextBox 8"/>
          <p:cNvSpPr txBox="1"/>
          <p:nvPr/>
        </p:nvSpPr>
        <p:spPr>
          <a:xfrm>
            <a:off x="566737" y="1104900"/>
            <a:ext cx="8382000" cy="3785652"/>
          </a:xfrm>
          <a:prstGeom prst="rect">
            <a:avLst/>
          </a:prstGeom>
          <a:noFill/>
        </p:spPr>
        <p:txBody>
          <a:bodyPr wrap="square" rtlCol="0">
            <a:spAutoFit/>
          </a:bodyPr>
          <a:lstStyle/>
          <a:p>
            <a:pPr algn="l"/>
            <a:r>
              <a:rPr lang="en-US" sz="3000" dirty="0" smtClean="0">
                <a:latin typeface="PFDinTextCompPro-Italic"/>
                <a:cs typeface="PFDinTextCompPro-Italic"/>
              </a:rPr>
              <a:t>1)  choose k initial centroids (note that k is an input)</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2)  for each point:</a:t>
            </a:r>
          </a:p>
          <a:p>
            <a:pPr algn="l"/>
            <a:r>
              <a:rPr lang="en-US" sz="3000" dirty="0" smtClean="0">
                <a:latin typeface="PFDinTextCompPro-Italic"/>
                <a:cs typeface="PFDinTextCompPro-Italic"/>
              </a:rPr>
              <a:t>     - find distance to each centroid</a:t>
            </a:r>
          </a:p>
          <a:p>
            <a:pPr algn="l"/>
            <a:r>
              <a:rPr lang="en-US" sz="3000" dirty="0">
                <a:latin typeface="PFDinTextCompPro-Italic"/>
                <a:cs typeface="PFDinTextCompPro-Italic"/>
              </a:rPr>
              <a:t> </a:t>
            </a:r>
            <a:r>
              <a:rPr lang="en-US" sz="3000" dirty="0" smtClean="0">
                <a:latin typeface="PFDinTextCompPro-Italic"/>
                <a:cs typeface="PFDinTextCompPro-Italic"/>
              </a:rPr>
              <a:t>    - assign point to nearest centroid</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3)  recalculate centroid positions</a:t>
            </a:r>
          </a:p>
          <a:p>
            <a:pPr algn="l"/>
            <a:r>
              <a:rPr lang="en-US" sz="3000" dirty="0" smtClean="0">
                <a:latin typeface="PFDinTextCompPro-Italic"/>
                <a:cs typeface="PFDinTextCompPro-Italic"/>
              </a:rPr>
              <a:t>4)  repeat steps 2-3 until stopping criteria met</a:t>
            </a:r>
          </a:p>
        </p:txBody>
      </p:sp>
      <p:cxnSp>
        <p:nvCxnSpPr>
          <p:cNvPr id="31" name="Straight Connector 30"/>
          <p:cNvCxnSpPr/>
          <p:nvPr/>
        </p:nvCxnSpPr>
        <p:spPr bwMode="auto">
          <a:xfrm>
            <a:off x="6357937" y="1840230"/>
            <a:ext cx="0" cy="226314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2" name="Straight Connector 31"/>
          <p:cNvCxnSpPr/>
          <p:nvPr/>
        </p:nvCxnSpPr>
        <p:spPr bwMode="auto">
          <a:xfrm flipH="1">
            <a:off x="6198167" y="3988624"/>
            <a:ext cx="2750570" cy="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3" name="Flowchart: Connector 32"/>
          <p:cNvSpPr/>
          <p:nvPr/>
        </p:nvSpPr>
        <p:spPr bwMode="auto">
          <a:xfrm>
            <a:off x="6662737" y="2890399"/>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4" name="Flowchart: Connector 33"/>
          <p:cNvSpPr/>
          <p:nvPr/>
        </p:nvSpPr>
        <p:spPr bwMode="auto">
          <a:xfrm>
            <a:off x="7394257" y="2222810"/>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5" name="Flowchart: Connector 34"/>
          <p:cNvSpPr/>
          <p:nvPr/>
        </p:nvSpPr>
        <p:spPr bwMode="auto">
          <a:xfrm>
            <a:off x="7676494" y="2082089"/>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6" name="Flowchart: Connector 35"/>
          <p:cNvSpPr/>
          <p:nvPr/>
        </p:nvSpPr>
        <p:spPr bwMode="auto">
          <a:xfrm>
            <a:off x="7005553" y="3026969"/>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7" name="Flowchart: Connector 36"/>
          <p:cNvSpPr/>
          <p:nvPr/>
        </p:nvSpPr>
        <p:spPr bwMode="auto">
          <a:xfrm>
            <a:off x="6510337" y="3209253"/>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8" name="Flowchart: Connector 37"/>
          <p:cNvSpPr/>
          <p:nvPr/>
        </p:nvSpPr>
        <p:spPr bwMode="auto">
          <a:xfrm>
            <a:off x="8295314" y="2791238"/>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9" name="Flowchart: Connector 38"/>
          <p:cNvSpPr/>
          <p:nvPr/>
        </p:nvSpPr>
        <p:spPr bwMode="auto">
          <a:xfrm>
            <a:off x="8011393" y="2974118"/>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0" name="Flowchart: Connector 39"/>
          <p:cNvSpPr/>
          <p:nvPr/>
        </p:nvSpPr>
        <p:spPr bwMode="auto">
          <a:xfrm>
            <a:off x="8321425" y="3216774"/>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1" name="Flowchart: Connector 40"/>
          <p:cNvSpPr/>
          <p:nvPr/>
        </p:nvSpPr>
        <p:spPr bwMode="auto">
          <a:xfrm>
            <a:off x="7512219" y="1866900"/>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2" name="Flowchart: Connector 41"/>
          <p:cNvSpPr/>
          <p:nvPr/>
        </p:nvSpPr>
        <p:spPr bwMode="auto">
          <a:xfrm>
            <a:off x="7005553" y="3493770"/>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3" name="Flowchart: Connector 42"/>
          <p:cNvSpPr/>
          <p:nvPr/>
        </p:nvSpPr>
        <p:spPr bwMode="auto">
          <a:xfrm>
            <a:off x="8022066" y="1954283"/>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3" name="TextBox 52"/>
          <p:cNvSpPr txBox="1"/>
          <p:nvPr/>
        </p:nvSpPr>
        <p:spPr>
          <a:xfrm>
            <a:off x="5893978" y="2705100"/>
            <a:ext cx="405689" cy="338554"/>
          </a:xfrm>
          <a:prstGeom prst="rect">
            <a:avLst/>
          </a:prstGeom>
          <a:noFill/>
        </p:spPr>
        <p:txBody>
          <a:bodyPr wrap="square" rtlCol="0">
            <a:spAutoFit/>
          </a:bodyPr>
          <a:lstStyle/>
          <a:p>
            <a:r>
              <a:rPr lang="en-US" sz="1600" b="1" dirty="0" smtClean="0"/>
              <a:t>x</a:t>
            </a:r>
            <a:r>
              <a:rPr lang="en-US" sz="1600" b="1" baseline="-25000" dirty="0" smtClean="0"/>
              <a:t>1</a:t>
            </a:r>
            <a:endParaRPr lang="en-US" sz="1600" b="1" baseline="-25000" dirty="0"/>
          </a:p>
        </p:txBody>
      </p:sp>
      <p:sp>
        <p:nvSpPr>
          <p:cNvPr id="54" name="TextBox 53"/>
          <p:cNvSpPr txBox="1"/>
          <p:nvPr/>
        </p:nvSpPr>
        <p:spPr>
          <a:xfrm>
            <a:off x="7500937" y="3984676"/>
            <a:ext cx="405689" cy="338554"/>
          </a:xfrm>
          <a:prstGeom prst="rect">
            <a:avLst/>
          </a:prstGeom>
          <a:noFill/>
        </p:spPr>
        <p:txBody>
          <a:bodyPr wrap="square" rtlCol="0">
            <a:spAutoFit/>
          </a:bodyPr>
          <a:lstStyle/>
          <a:p>
            <a:r>
              <a:rPr lang="en-US" sz="1600" b="1" dirty="0" smtClean="0"/>
              <a:t>x</a:t>
            </a:r>
            <a:r>
              <a:rPr lang="en-US" sz="1600" b="1" baseline="-25000" dirty="0"/>
              <a:t>2</a:t>
            </a:r>
          </a:p>
        </p:txBody>
      </p:sp>
    </p:spTree>
    <p:extLst>
      <p:ext uri="{BB962C8B-B14F-4D97-AF65-F5344CB8AC3E}">
        <p14:creationId xmlns:p14="http://schemas.microsoft.com/office/powerpoint/2010/main" val="15056432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The basic K-means algorithm</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21</a:t>
            </a:fld>
            <a:endParaRPr lang="en-US"/>
          </a:p>
        </p:txBody>
      </p:sp>
      <p:sp>
        <p:nvSpPr>
          <p:cNvPr id="9" name="TextBox 8"/>
          <p:cNvSpPr txBox="1"/>
          <p:nvPr/>
        </p:nvSpPr>
        <p:spPr>
          <a:xfrm>
            <a:off x="566737" y="1104900"/>
            <a:ext cx="8382000" cy="3785652"/>
          </a:xfrm>
          <a:prstGeom prst="rect">
            <a:avLst/>
          </a:prstGeom>
          <a:noFill/>
        </p:spPr>
        <p:txBody>
          <a:bodyPr wrap="square" rtlCol="0">
            <a:spAutoFit/>
          </a:bodyPr>
          <a:lstStyle/>
          <a:p>
            <a:pPr algn="l"/>
            <a:r>
              <a:rPr lang="en-US" sz="3000" b="1" dirty="0" smtClean="0">
                <a:latin typeface="PFDinTextCompPro-Italic"/>
                <a:cs typeface="PFDinTextCompPro-Italic"/>
              </a:rPr>
              <a:t>1)  choose k initial centroids (note that k is an input)</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2)  for each point:</a:t>
            </a:r>
          </a:p>
          <a:p>
            <a:pPr algn="l"/>
            <a:r>
              <a:rPr lang="en-US" sz="3000" dirty="0" smtClean="0">
                <a:latin typeface="PFDinTextCompPro-Italic"/>
                <a:cs typeface="PFDinTextCompPro-Italic"/>
              </a:rPr>
              <a:t>     - find distance to each centroid</a:t>
            </a:r>
          </a:p>
          <a:p>
            <a:pPr algn="l"/>
            <a:r>
              <a:rPr lang="en-US" sz="3000" dirty="0">
                <a:latin typeface="PFDinTextCompPro-Italic"/>
                <a:cs typeface="PFDinTextCompPro-Italic"/>
              </a:rPr>
              <a:t> </a:t>
            </a:r>
            <a:r>
              <a:rPr lang="en-US" sz="3000" dirty="0" smtClean="0">
                <a:latin typeface="PFDinTextCompPro-Italic"/>
                <a:cs typeface="PFDinTextCompPro-Italic"/>
              </a:rPr>
              <a:t>    - assign point to nearest centroid</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3)  recalculate centroid positions</a:t>
            </a:r>
          </a:p>
          <a:p>
            <a:pPr algn="l"/>
            <a:r>
              <a:rPr lang="en-US" sz="3000" dirty="0" smtClean="0">
                <a:latin typeface="PFDinTextCompPro-Italic"/>
                <a:cs typeface="PFDinTextCompPro-Italic"/>
              </a:rPr>
              <a:t>4)  repeat steps 2-3 until stopping criteria met</a:t>
            </a:r>
          </a:p>
        </p:txBody>
      </p:sp>
      <p:cxnSp>
        <p:nvCxnSpPr>
          <p:cNvPr id="35" name="Straight Connector 34"/>
          <p:cNvCxnSpPr/>
          <p:nvPr/>
        </p:nvCxnSpPr>
        <p:spPr bwMode="auto">
          <a:xfrm>
            <a:off x="6357937" y="1840230"/>
            <a:ext cx="0" cy="226314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6" name="Straight Connector 35"/>
          <p:cNvCxnSpPr/>
          <p:nvPr/>
        </p:nvCxnSpPr>
        <p:spPr bwMode="auto">
          <a:xfrm flipH="1">
            <a:off x="6198167" y="3988624"/>
            <a:ext cx="2750570" cy="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Flowchart: Connector 36"/>
          <p:cNvSpPr/>
          <p:nvPr/>
        </p:nvSpPr>
        <p:spPr bwMode="auto">
          <a:xfrm>
            <a:off x="6662737" y="2890399"/>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8" name="Flowchart: Connector 37"/>
          <p:cNvSpPr/>
          <p:nvPr/>
        </p:nvSpPr>
        <p:spPr bwMode="auto">
          <a:xfrm>
            <a:off x="7394257" y="2222810"/>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9" name="Flowchart: Connector 38"/>
          <p:cNvSpPr/>
          <p:nvPr/>
        </p:nvSpPr>
        <p:spPr bwMode="auto">
          <a:xfrm>
            <a:off x="7676494" y="2082089"/>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0" name="Flowchart: Connector 39"/>
          <p:cNvSpPr/>
          <p:nvPr/>
        </p:nvSpPr>
        <p:spPr bwMode="auto">
          <a:xfrm>
            <a:off x="7005553" y="3026969"/>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1" name="Flowchart: Connector 40"/>
          <p:cNvSpPr/>
          <p:nvPr/>
        </p:nvSpPr>
        <p:spPr bwMode="auto">
          <a:xfrm>
            <a:off x="6510337" y="3209253"/>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2" name="Flowchart: Connector 41"/>
          <p:cNvSpPr/>
          <p:nvPr/>
        </p:nvSpPr>
        <p:spPr bwMode="auto">
          <a:xfrm>
            <a:off x="8295314" y="2791238"/>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3" name="Flowchart: Connector 42"/>
          <p:cNvSpPr/>
          <p:nvPr/>
        </p:nvSpPr>
        <p:spPr bwMode="auto">
          <a:xfrm>
            <a:off x="8011393" y="2974118"/>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4" name="Flowchart: Connector 43"/>
          <p:cNvSpPr/>
          <p:nvPr/>
        </p:nvSpPr>
        <p:spPr bwMode="auto">
          <a:xfrm>
            <a:off x="8321425" y="3216774"/>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5" name="Flowchart: Connector 44"/>
          <p:cNvSpPr/>
          <p:nvPr/>
        </p:nvSpPr>
        <p:spPr bwMode="auto">
          <a:xfrm>
            <a:off x="7512219" y="1866900"/>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6" name="Flowchart: Connector 45"/>
          <p:cNvSpPr/>
          <p:nvPr/>
        </p:nvSpPr>
        <p:spPr bwMode="auto">
          <a:xfrm>
            <a:off x="7005553" y="3493770"/>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7" name="Flowchart: Connector 46"/>
          <p:cNvSpPr/>
          <p:nvPr/>
        </p:nvSpPr>
        <p:spPr bwMode="auto">
          <a:xfrm>
            <a:off x="8022066" y="1954283"/>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nvGrpSpPr>
          <p:cNvPr id="48" name="Group 47"/>
          <p:cNvGrpSpPr/>
          <p:nvPr/>
        </p:nvGrpSpPr>
        <p:grpSpPr>
          <a:xfrm>
            <a:off x="6662737" y="2451619"/>
            <a:ext cx="201031" cy="201031"/>
            <a:chOff x="-1201769" y="2002475"/>
            <a:chExt cx="201031" cy="201031"/>
          </a:xfrm>
        </p:grpSpPr>
        <p:cxnSp>
          <p:nvCxnSpPr>
            <p:cNvPr id="49" name="Straight Connector 48"/>
            <p:cNvCxnSpPr/>
            <p:nvPr/>
          </p:nvCxnSpPr>
          <p:spPr bwMode="auto">
            <a:xfrm rot="5400000">
              <a:off x="-1101253" y="2006860"/>
              <a:ext cx="0" cy="201031"/>
            </a:xfrm>
            <a:prstGeom prst="line">
              <a:avLst/>
            </a:prstGeom>
            <a:solidFill>
              <a:schemeClr val="accent1"/>
            </a:solidFill>
            <a:ln w="28575" cap="flat" cmpd="sng" algn="ctr">
              <a:solidFill>
                <a:schemeClr val="accent3">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0" name="Straight Connector 49"/>
            <p:cNvCxnSpPr/>
            <p:nvPr/>
          </p:nvCxnSpPr>
          <p:spPr bwMode="auto">
            <a:xfrm>
              <a:off x="-1109663" y="2002475"/>
              <a:ext cx="0" cy="201031"/>
            </a:xfrm>
            <a:prstGeom prst="line">
              <a:avLst/>
            </a:prstGeom>
            <a:solidFill>
              <a:schemeClr val="accent1"/>
            </a:solidFill>
            <a:ln w="28575" cap="flat" cmpd="sng" algn="ctr">
              <a:solidFill>
                <a:schemeClr val="accent3">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51" name="Group 50"/>
          <p:cNvGrpSpPr/>
          <p:nvPr/>
        </p:nvGrpSpPr>
        <p:grpSpPr>
          <a:xfrm>
            <a:off x="7921550" y="2222810"/>
            <a:ext cx="201031" cy="201031"/>
            <a:chOff x="-1201769" y="2002475"/>
            <a:chExt cx="201031" cy="201031"/>
          </a:xfrm>
        </p:grpSpPr>
        <p:cxnSp>
          <p:nvCxnSpPr>
            <p:cNvPr id="52" name="Straight Connector 51"/>
            <p:cNvCxnSpPr/>
            <p:nvPr/>
          </p:nvCxnSpPr>
          <p:spPr bwMode="auto">
            <a:xfrm rot="5400000">
              <a:off x="-1101253" y="2006860"/>
              <a:ext cx="0" cy="201031"/>
            </a:xfrm>
            <a:prstGeom prst="line">
              <a:avLst/>
            </a:prstGeom>
            <a:solidFill>
              <a:schemeClr val="accent1"/>
            </a:solidFill>
            <a:ln w="28575" cap="flat" cmpd="sng" algn="ctr">
              <a:solidFill>
                <a:schemeClr val="accent6">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 name="Straight Connector 52"/>
            <p:cNvCxnSpPr/>
            <p:nvPr/>
          </p:nvCxnSpPr>
          <p:spPr bwMode="auto">
            <a:xfrm>
              <a:off x="-1109663" y="2002475"/>
              <a:ext cx="0" cy="201031"/>
            </a:xfrm>
            <a:prstGeom prst="line">
              <a:avLst/>
            </a:prstGeom>
            <a:solidFill>
              <a:schemeClr val="accent1"/>
            </a:solidFill>
            <a:ln w="28575" cap="flat" cmpd="sng" algn="ctr">
              <a:solidFill>
                <a:schemeClr val="accent6">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54" name="Group 53"/>
          <p:cNvGrpSpPr/>
          <p:nvPr/>
        </p:nvGrpSpPr>
        <p:grpSpPr>
          <a:xfrm>
            <a:off x="7909506" y="3399654"/>
            <a:ext cx="201031" cy="201031"/>
            <a:chOff x="-1201769" y="2002475"/>
            <a:chExt cx="201031" cy="201031"/>
          </a:xfrm>
        </p:grpSpPr>
        <p:cxnSp>
          <p:nvCxnSpPr>
            <p:cNvPr id="55" name="Straight Connector 54"/>
            <p:cNvCxnSpPr/>
            <p:nvPr/>
          </p:nvCxnSpPr>
          <p:spPr bwMode="auto">
            <a:xfrm rot="5400000">
              <a:off x="-1101253" y="2006860"/>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 name="Straight Connector 55"/>
            <p:cNvCxnSpPr/>
            <p:nvPr/>
          </p:nvCxnSpPr>
          <p:spPr bwMode="auto">
            <a:xfrm>
              <a:off x="-1109663" y="2002475"/>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68" name="TextBox 67"/>
          <p:cNvSpPr txBox="1"/>
          <p:nvPr/>
        </p:nvSpPr>
        <p:spPr>
          <a:xfrm>
            <a:off x="5893978" y="2705100"/>
            <a:ext cx="405689" cy="338554"/>
          </a:xfrm>
          <a:prstGeom prst="rect">
            <a:avLst/>
          </a:prstGeom>
          <a:noFill/>
        </p:spPr>
        <p:txBody>
          <a:bodyPr wrap="square" rtlCol="0">
            <a:spAutoFit/>
          </a:bodyPr>
          <a:lstStyle/>
          <a:p>
            <a:r>
              <a:rPr lang="en-US" sz="1600" b="1" dirty="0" smtClean="0"/>
              <a:t>x</a:t>
            </a:r>
            <a:r>
              <a:rPr lang="en-US" sz="1600" b="1" baseline="-25000" dirty="0" smtClean="0"/>
              <a:t>1</a:t>
            </a:r>
            <a:endParaRPr lang="en-US" sz="1600" b="1" baseline="-25000" dirty="0"/>
          </a:p>
        </p:txBody>
      </p:sp>
      <p:sp>
        <p:nvSpPr>
          <p:cNvPr id="69" name="TextBox 68"/>
          <p:cNvSpPr txBox="1"/>
          <p:nvPr/>
        </p:nvSpPr>
        <p:spPr>
          <a:xfrm>
            <a:off x="7500937" y="3984676"/>
            <a:ext cx="405689" cy="338554"/>
          </a:xfrm>
          <a:prstGeom prst="rect">
            <a:avLst/>
          </a:prstGeom>
          <a:noFill/>
        </p:spPr>
        <p:txBody>
          <a:bodyPr wrap="square" rtlCol="0">
            <a:spAutoFit/>
          </a:bodyPr>
          <a:lstStyle/>
          <a:p>
            <a:r>
              <a:rPr lang="en-US" sz="1600" b="1" dirty="0" smtClean="0"/>
              <a:t>x</a:t>
            </a:r>
            <a:r>
              <a:rPr lang="en-US" sz="1600" b="1" baseline="-25000" dirty="0"/>
              <a:t>2</a:t>
            </a:r>
          </a:p>
        </p:txBody>
      </p:sp>
    </p:spTree>
    <p:extLst>
      <p:ext uri="{BB962C8B-B14F-4D97-AF65-F5344CB8AC3E}">
        <p14:creationId xmlns:p14="http://schemas.microsoft.com/office/powerpoint/2010/main" val="245898777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The basic K-means algorithm</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22</a:t>
            </a:fld>
            <a:endParaRPr lang="en-US"/>
          </a:p>
        </p:txBody>
      </p:sp>
      <p:sp>
        <p:nvSpPr>
          <p:cNvPr id="9" name="TextBox 8"/>
          <p:cNvSpPr txBox="1"/>
          <p:nvPr/>
        </p:nvSpPr>
        <p:spPr>
          <a:xfrm>
            <a:off x="566737" y="1104900"/>
            <a:ext cx="8382000" cy="3785652"/>
          </a:xfrm>
          <a:prstGeom prst="rect">
            <a:avLst/>
          </a:prstGeom>
          <a:noFill/>
        </p:spPr>
        <p:txBody>
          <a:bodyPr wrap="square" rtlCol="0">
            <a:spAutoFit/>
          </a:bodyPr>
          <a:lstStyle/>
          <a:p>
            <a:pPr algn="l"/>
            <a:r>
              <a:rPr lang="en-US" sz="3000" dirty="0" smtClean="0">
                <a:latin typeface="PFDinTextCompPro-Italic"/>
                <a:cs typeface="PFDinTextCompPro-Italic"/>
              </a:rPr>
              <a:t>1)  choose k initial centroids (note that k is an input)</a:t>
            </a:r>
          </a:p>
          <a:p>
            <a:pPr algn="l"/>
            <a:endParaRPr lang="en-US" sz="3000" dirty="0" smtClean="0">
              <a:latin typeface="PFDinTextCompPro-Italic"/>
              <a:cs typeface="PFDinTextCompPro-Italic"/>
            </a:endParaRPr>
          </a:p>
          <a:p>
            <a:pPr algn="l"/>
            <a:r>
              <a:rPr lang="en-US" sz="3000" b="1" dirty="0" smtClean="0">
                <a:latin typeface="PFDinTextCompPro-Italic"/>
                <a:cs typeface="PFDinTextCompPro-Italic"/>
              </a:rPr>
              <a:t>2)  for each point:</a:t>
            </a:r>
          </a:p>
          <a:p>
            <a:pPr algn="l"/>
            <a:r>
              <a:rPr lang="en-US" sz="3000" b="1" dirty="0" smtClean="0">
                <a:latin typeface="PFDinTextCompPro-Italic"/>
                <a:cs typeface="PFDinTextCompPro-Italic"/>
              </a:rPr>
              <a:t>     - find distance to each centroid</a:t>
            </a:r>
          </a:p>
          <a:p>
            <a:pPr algn="l"/>
            <a:r>
              <a:rPr lang="en-US" sz="3000" dirty="0">
                <a:latin typeface="PFDinTextCompPro-Italic"/>
                <a:cs typeface="PFDinTextCompPro-Italic"/>
              </a:rPr>
              <a:t> </a:t>
            </a:r>
            <a:r>
              <a:rPr lang="en-US" sz="3000" dirty="0" smtClean="0">
                <a:latin typeface="PFDinTextCompPro-Italic"/>
                <a:cs typeface="PFDinTextCompPro-Italic"/>
              </a:rPr>
              <a:t>    - assign point to nearest centroid</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3)  recalculate centroid positions</a:t>
            </a:r>
          </a:p>
          <a:p>
            <a:pPr algn="l"/>
            <a:r>
              <a:rPr lang="en-US" sz="3000" dirty="0" smtClean="0">
                <a:latin typeface="PFDinTextCompPro-Italic"/>
                <a:cs typeface="PFDinTextCompPro-Italic"/>
              </a:rPr>
              <a:t>4)  repeat steps 2-3 until stopping criteria met</a:t>
            </a:r>
          </a:p>
        </p:txBody>
      </p:sp>
      <p:cxnSp>
        <p:nvCxnSpPr>
          <p:cNvPr id="5" name="Straight Connector 4"/>
          <p:cNvCxnSpPr/>
          <p:nvPr/>
        </p:nvCxnSpPr>
        <p:spPr bwMode="auto">
          <a:xfrm>
            <a:off x="6357937" y="1840230"/>
            <a:ext cx="0" cy="226314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p:cNvCxnSpPr/>
          <p:nvPr/>
        </p:nvCxnSpPr>
        <p:spPr bwMode="auto">
          <a:xfrm flipH="1">
            <a:off x="6198167" y="3988624"/>
            <a:ext cx="2750570" cy="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Flowchart: Connector 6"/>
          <p:cNvSpPr/>
          <p:nvPr/>
        </p:nvSpPr>
        <p:spPr bwMode="auto">
          <a:xfrm>
            <a:off x="6662737" y="2890399"/>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0" name="Flowchart: Connector 9"/>
          <p:cNvSpPr/>
          <p:nvPr/>
        </p:nvSpPr>
        <p:spPr bwMode="auto">
          <a:xfrm>
            <a:off x="7394257" y="2222810"/>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1" name="Flowchart: Connector 10"/>
          <p:cNvSpPr/>
          <p:nvPr/>
        </p:nvSpPr>
        <p:spPr bwMode="auto">
          <a:xfrm>
            <a:off x="7676494" y="2082089"/>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2" name="Flowchart: Connector 11"/>
          <p:cNvSpPr/>
          <p:nvPr/>
        </p:nvSpPr>
        <p:spPr bwMode="auto">
          <a:xfrm>
            <a:off x="7005553" y="3026969"/>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3" name="Flowchart: Connector 12"/>
          <p:cNvSpPr/>
          <p:nvPr/>
        </p:nvSpPr>
        <p:spPr bwMode="auto">
          <a:xfrm>
            <a:off x="6510337" y="3209253"/>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4" name="Flowchart: Connector 13"/>
          <p:cNvSpPr/>
          <p:nvPr/>
        </p:nvSpPr>
        <p:spPr bwMode="auto">
          <a:xfrm>
            <a:off x="8295314" y="2791238"/>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5" name="Flowchart: Connector 14"/>
          <p:cNvSpPr/>
          <p:nvPr/>
        </p:nvSpPr>
        <p:spPr bwMode="auto">
          <a:xfrm>
            <a:off x="8011393" y="2974118"/>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6" name="Flowchart: Connector 15"/>
          <p:cNvSpPr/>
          <p:nvPr/>
        </p:nvSpPr>
        <p:spPr bwMode="auto">
          <a:xfrm>
            <a:off x="8321425" y="3216774"/>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7" name="Flowchart: Connector 16"/>
          <p:cNvSpPr/>
          <p:nvPr/>
        </p:nvSpPr>
        <p:spPr bwMode="auto">
          <a:xfrm>
            <a:off x="7512219" y="1866900"/>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8" name="Flowchart: Connector 17"/>
          <p:cNvSpPr/>
          <p:nvPr/>
        </p:nvSpPr>
        <p:spPr bwMode="auto">
          <a:xfrm>
            <a:off x="7005553" y="3493770"/>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9" name="Flowchart: Connector 18"/>
          <p:cNvSpPr/>
          <p:nvPr/>
        </p:nvSpPr>
        <p:spPr bwMode="auto">
          <a:xfrm>
            <a:off x="8022066" y="1954283"/>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nvGrpSpPr>
          <p:cNvPr id="20" name="Group 19"/>
          <p:cNvGrpSpPr/>
          <p:nvPr/>
        </p:nvGrpSpPr>
        <p:grpSpPr>
          <a:xfrm>
            <a:off x="6662737" y="2451619"/>
            <a:ext cx="201031" cy="201031"/>
            <a:chOff x="-1201769" y="2002475"/>
            <a:chExt cx="201031" cy="201031"/>
          </a:xfrm>
        </p:grpSpPr>
        <p:cxnSp>
          <p:nvCxnSpPr>
            <p:cNvPr id="21" name="Straight Connector 20"/>
            <p:cNvCxnSpPr/>
            <p:nvPr/>
          </p:nvCxnSpPr>
          <p:spPr bwMode="auto">
            <a:xfrm rot="5400000">
              <a:off x="-1101253" y="2006860"/>
              <a:ext cx="0" cy="201031"/>
            </a:xfrm>
            <a:prstGeom prst="line">
              <a:avLst/>
            </a:prstGeom>
            <a:solidFill>
              <a:schemeClr val="accent1"/>
            </a:solidFill>
            <a:ln w="28575" cap="flat" cmpd="sng" algn="ctr">
              <a:solidFill>
                <a:schemeClr val="accent3">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a:off x="-1109663" y="2002475"/>
              <a:ext cx="0" cy="201031"/>
            </a:xfrm>
            <a:prstGeom prst="line">
              <a:avLst/>
            </a:prstGeom>
            <a:solidFill>
              <a:schemeClr val="accent1"/>
            </a:solidFill>
            <a:ln w="28575" cap="flat" cmpd="sng" algn="ctr">
              <a:solidFill>
                <a:schemeClr val="accent3">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3" name="Group 22"/>
          <p:cNvGrpSpPr/>
          <p:nvPr/>
        </p:nvGrpSpPr>
        <p:grpSpPr>
          <a:xfrm>
            <a:off x="7921550" y="2222810"/>
            <a:ext cx="201031" cy="201031"/>
            <a:chOff x="-1201769" y="2002475"/>
            <a:chExt cx="201031" cy="201031"/>
          </a:xfrm>
        </p:grpSpPr>
        <p:cxnSp>
          <p:nvCxnSpPr>
            <p:cNvPr id="24" name="Straight Connector 23"/>
            <p:cNvCxnSpPr/>
            <p:nvPr/>
          </p:nvCxnSpPr>
          <p:spPr bwMode="auto">
            <a:xfrm rot="5400000">
              <a:off x="-1101253" y="2006860"/>
              <a:ext cx="0" cy="201031"/>
            </a:xfrm>
            <a:prstGeom prst="line">
              <a:avLst/>
            </a:prstGeom>
            <a:solidFill>
              <a:schemeClr val="accent1"/>
            </a:solidFill>
            <a:ln w="28575" cap="flat" cmpd="sng" algn="ctr">
              <a:solidFill>
                <a:schemeClr val="accent6">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Connector 24"/>
            <p:cNvCxnSpPr/>
            <p:nvPr/>
          </p:nvCxnSpPr>
          <p:spPr bwMode="auto">
            <a:xfrm>
              <a:off x="-1109663" y="2002475"/>
              <a:ext cx="0" cy="201031"/>
            </a:xfrm>
            <a:prstGeom prst="line">
              <a:avLst/>
            </a:prstGeom>
            <a:solidFill>
              <a:schemeClr val="accent1"/>
            </a:solidFill>
            <a:ln w="28575" cap="flat" cmpd="sng" algn="ctr">
              <a:solidFill>
                <a:schemeClr val="accent6">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6" name="Group 25"/>
          <p:cNvGrpSpPr/>
          <p:nvPr/>
        </p:nvGrpSpPr>
        <p:grpSpPr>
          <a:xfrm>
            <a:off x="7909506" y="3399654"/>
            <a:ext cx="201031" cy="201031"/>
            <a:chOff x="-1201769" y="2002475"/>
            <a:chExt cx="201031" cy="201031"/>
          </a:xfrm>
        </p:grpSpPr>
        <p:cxnSp>
          <p:nvCxnSpPr>
            <p:cNvPr id="27" name="Straight Connector 26"/>
            <p:cNvCxnSpPr/>
            <p:nvPr/>
          </p:nvCxnSpPr>
          <p:spPr bwMode="auto">
            <a:xfrm rot="5400000">
              <a:off x="-1101253" y="2006860"/>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a:off x="-1109663" y="2002475"/>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cxnSp>
        <p:nvCxnSpPr>
          <p:cNvPr id="31" name="Straight Connector 30"/>
          <p:cNvCxnSpPr/>
          <p:nvPr/>
        </p:nvCxnSpPr>
        <p:spPr bwMode="auto">
          <a:xfrm>
            <a:off x="6751649" y="2681350"/>
            <a:ext cx="2648" cy="182880"/>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3" name="Straight Connector 32"/>
          <p:cNvCxnSpPr/>
          <p:nvPr/>
        </p:nvCxnSpPr>
        <p:spPr bwMode="auto">
          <a:xfrm flipH="1">
            <a:off x="6601777" y="2652650"/>
            <a:ext cx="113410" cy="504348"/>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9" name="Straight Connector 38"/>
          <p:cNvCxnSpPr/>
          <p:nvPr/>
        </p:nvCxnSpPr>
        <p:spPr bwMode="auto">
          <a:xfrm>
            <a:off x="6845617" y="2652650"/>
            <a:ext cx="250472" cy="458579"/>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Connector 42"/>
          <p:cNvCxnSpPr/>
          <p:nvPr/>
        </p:nvCxnSpPr>
        <p:spPr bwMode="auto">
          <a:xfrm>
            <a:off x="7676494" y="2019300"/>
            <a:ext cx="250472" cy="258855"/>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4" name="Straight Connector 43"/>
          <p:cNvCxnSpPr/>
          <p:nvPr/>
        </p:nvCxnSpPr>
        <p:spPr bwMode="auto">
          <a:xfrm>
            <a:off x="7731038" y="2171700"/>
            <a:ext cx="141385" cy="146117"/>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5" name="Straight Connector 44"/>
          <p:cNvCxnSpPr/>
          <p:nvPr/>
        </p:nvCxnSpPr>
        <p:spPr bwMode="auto">
          <a:xfrm flipH="1">
            <a:off x="8097553" y="2072716"/>
            <a:ext cx="30925" cy="152271"/>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6" name="Straight Connector 45"/>
          <p:cNvCxnSpPr/>
          <p:nvPr/>
        </p:nvCxnSpPr>
        <p:spPr bwMode="auto">
          <a:xfrm flipH="1">
            <a:off x="7301758" y="3557371"/>
            <a:ext cx="499972" cy="0"/>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0" name="Straight Connector 49"/>
          <p:cNvCxnSpPr/>
          <p:nvPr/>
        </p:nvCxnSpPr>
        <p:spPr bwMode="auto">
          <a:xfrm flipH="1">
            <a:off x="8011582" y="3207346"/>
            <a:ext cx="30925" cy="152271"/>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1" name="Straight Connector 50"/>
          <p:cNvCxnSpPr/>
          <p:nvPr/>
        </p:nvCxnSpPr>
        <p:spPr bwMode="auto">
          <a:xfrm flipH="1">
            <a:off x="8163349" y="3026969"/>
            <a:ext cx="158076" cy="371055"/>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 name="Straight Connector 52"/>
          <p:cNvCxnSpPr/>
          <p:nvPr/>
        </p:nvCxnSpPr>
        <p:spPr bwMode="auto">
          <a:xfrm flipH="1">
            <a:off x="8128478" y="3504555"/>
            <a:ext cx="166837" cy="5281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8" name="Straight Connector 37"/>
          <p:cNvCxnSpPr/>
          <p:nvPr/>
        </p:nvCxnSpPr>
        <p:spPr bwMode="auto">
          <a:xfrm flipH="1">
            <a:off x="7634808" y="2324100"/>
            <a:ext cx="212037" cy="0"/>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6" name="TextBox 55"/>
          <p:cNvSpPr txBox="1"/>
          <p:nvPr/>
        </p:nvSpPr>
        <p:spPr>
          <a:xfrm>
            <a:off x="5893978" y="2705100"/>
            <a:ext cx="405689" cy="338554"/>
          </a:xfrm>
          <a:prstGeom prst="rect">
            <a:avLst/>
          </a:prstGeom>
          <a:noFill/>
        </p:spPr>
        <p:txBody>
          <a:bodyPr wrap="square" rtlCol="0">
            <a:spAutoFit/>
          </a:bodyPr>
          <a:lstStyle/>
          <a:p>
            <a:r>
              <a:rPr lang="en-US" sz="1600" b="1" dirty="0" smtClean="0"/>
              <a:t>x</a:t>
            </a:r>
            <a:r>
              <a:rPr lang="en-US" sz="1600" b="1" baseline="-25000" dirty="0" smtClean="0"/>
              <a:t>1</a:t>
            </a:r>
            <a:endParaRPr lang="en-US" sz="1600" b="1" baseline="-25000" dirty="0"/>
          </a:p>
        </p:txBody>
      </p:sp>
      <p:sp>
        <p:nvSpPr>
          <p:cNvPr id="57" name="TextBox 56"/>
          <p:cNvSpPr txBox="1"/>
          <p:nvPr/>
        </p:nvSpPr>
        <p:spPr>
          <a:xfrm>
            <a:off x="7500937" y="3984676"/>
            <a:ext cx="405689" cy="338554"/>
          </a:xfrm>
          <a:prstGeom prst="rect">
            <a:avLst/>
          </a:prstGeom>
          <a:noFill/>
        </p:spPr>
        <p:txBody>
          <a:bodyPr wrap="square" rtlCol="0">
            <a:spAutoFit/>
          </a:bodyPr>
          <a:lstStyle/>
          <a:p>
            <a:r>
              <a:rPr lang="en-US" sz="1600" b="1" dirty="0" smtClean="0"/>
              <a:t>x</a:t>
            </a:r>
            <a:r>
              <a:rPr lang="en-US" sz="1600" b="1" baseline="-25000" dirty="0"/>
              <a:t>2</a:t>
            </a:r>
          </a:p>
        </p:txBody>
      </p:sp>
    </p:spTree>
    <p:extLst>
      <p:ext uri="{BB962C8B-B14F-4D97-AF65-F5344CB8AC3E}">
        <p14:creationId xmlns:p14="http://schemas.microsoft.com/office/powerpoint/2010/main" val="218516409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The basic K-means algorithm</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23</a:t>
            </a:fld>
            <a:endParaRPr lang="en-US"/>
          </a:p>
        </p:txBody>
      </p:sp>
      <p:sp>
        <p:nvSpPr>
          <p:cNvPr id="9" name="TextBox 8"/>
          <p:cNvSpPr txBox="1"/>
          <p:nvPr/>
        </p:nvSpPr>
        <p:spPr>
          <a:xfrm>
            <a:off x="566737" y="1104900"/>
            <a:ext cx="8382000" cy="3785652"/>
          </a:xfrm>
          <a:prstGeom prst="rect">
            <a:avLst/>
          </a:prstGeom>
          <a:noFill/>
        </p:spPr>
        <p:txBody>
          <a:bodyPr wrap="square" rtlCol="0">
            <a:spAutoFit/>
          </a:bodyPr>
          <a:lstStyle/>
          <a:p>
            <a:pPr algn="l"/>
            <a:r>
              <a:rPr lang="en-US" sz="3000" dirty="0" smtClean="0">
                <a:latin typeface="PFDinTextCompPro-Italic"/>
                <a:cs typeface="PFDinTextCompPro-Italic"/>
              </a:rPr>
              <a:t>1)  choose k initial centroids (note that k is an input)</a:t>
            </a:r>
          </a:p>
          <a:p>
            <a:pPr algn="l"/>
            <a:endParaRPr lang="en-US" sz="3000" dirty="0" smtClean="0">
              <a:latin typeface="PFDinTextCompPro-Italic"/>
              <a:cs typeface="PFDinTextCompPro-Italic"/>
            </a:endParaRPr>
          </a:p>
          <a:p>
            <a:pPr algn="l"/>
            <a:r>
              <a:rPr lang="en-US" sz="3000" b="1" dirty="0" smtClean="0">
                <a:latin typeface="PFDinTextCompPro-Italic"/>
                <a:cs typeface="PFDinTextCompPro-Italic"/>
              </a:rPr>
              <a:t>2)  for each point:</a:t>
            </a:r>
          </a:p>
          <a:p>
            <a:pPr algn="l"/>
            <a:r>
              <a:rPr lang="en-US" sz="3000" dirty="0" smtClean="0">
                <a:latin typeface="PFDinTextCompPro-Italic"/>
                <a:cs typeface="PFDinTextCompPro-Italic"/>
              </a:rPr>
              <a:t>     - find distance to each centroid</a:t>
            </a:r>
          </a:p>
          <a:p>
            <a:pPr algn="l"/>
            <a:r>
              <a:rPr lang="en-US" sz="3000" b="1" dirty="0">
                <a:latin typeface="PFDinTextCompPro-Italic"/>
                <a:cs typeface="PFDinTextCompPro-Italic"/>
              </a:rPr>
              <a:t> </a:t>
            </a:r>
            <a:r>
              <a:rPr lang="en-US" sz="3000" b="1" dirty="0" smtClean="0">
                <a:latin typeface="PFDinTextCompPro-Italic"/>
                <a:cs typeface="PFDinTextCompPro-Italic"/>
              </a:rPr>
              <a:t>    - assign point to nearest centroid</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3)  recalculate centroid positions</a:t>
            </a:r>
          </a:p>
          <a:p>
            <a:pPr algn="l"/>
            <a:r>
              <a:rPr lang="en-US" sz="3000" dirty="0" smtClean="0">
                <a:latin typeface="PFDinTextCompPro-Italic"/>
                <a:cs typeface="PFDinTextCompPro-Italic"/>
              </a:rPr>
              <a:t>4)  repeat steps 2-3 until stopping criteria met</a:t>
            </a:r>
          </a:p>
        </p:txBody>
      </p:sp>
      <p:cxnSp>
        <p:nvCxnSpPr>
          <p:cNvPr id="5" name="Straight Connector 4"/>
          <p:cNvCxnSpPr/>
          <p:nvPr/>
        </p:nvCxnSpPr>
        <p:spPr bwMode="auto">
          <a:xfrm>
            <a:off x="6357937" y="1840230"/>
            <a:ext cx="0" cy="226314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p:cNvCxnSpPr/>
          <p:nvPr/>
        </p:nvCxnSpPr>
        <p:spPr bwMode="auto">
          <a:xfrm flipH="1">
            <a:off x="6198167" y="3988624"/>
            <a:ext cx="2750570" cy="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Flowchart: Connector 6"/>
          <p:cNvSpPr/>
          <p:nvPr/>
        </p:nvSpPr>
        <p:spPr bwMode="auto">
          <a:xfrm>
            <a:off x="6662737" y="2890399"/>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0" name="Flowchart: Connector 9"/>
          <p:cNvSpPr/>
          <p:nvPr/>
        </p:nvSpPr>
        <p:spPr bwMode="auto">
          <a:xfrm>
            <a:off x="7394257" y="2222810"/>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1" name="Flowchart: Connector 10"/>
          <p:cNvSpPr/>
          <p:nvPr/>
        </p:nvSpPr>
        <p:spPr bwMode="auto">
          <a:xfrm>
            <a:off x="7676494" y="2082089"/>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2" name="Flowchart: Connector 11"/>
          <p:cNvSpPr/>
          <p:nvPr/>
        </p:nvSpPr>
        <p:spPr bwMode="auto">
          <a:xfrm>
            <a:off x="7005553" y="3026969"/>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3" name="Flowchart: Connector 12"/>
          <p:cNvSpPr/>
          <p:nvPr/>
        </p:nvSpPr>
        <p:spPr bwMode="auto">
          <a:xfrm>
            <a:off x="6510337" y="3209253"/>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4" name="Flowchart: Connector 13"/>
          <p:cNvSpPr/>
          <p:nvPr/>
        </p:nvSpPr>
        <p:spPr bwMode="auto">
          <a:xfrm>
            <a:off x="8295314" y="2791238"/>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5" name="Flowchart: Connector 14"/>
          <p:cNvSpPr/>
          <p:nvPr/>
        </p:nvSpPr>
        <p:spPr bwMode="auto">
          <a:xfrm>
            <a:off x="8011393" y="2974118"/>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6" name="Flowchart: Connector 15"/>
          <p:cNvSpPr/>
          <p:nvPr/>
        </p:nvSpPr>
        <p:spPr bwMode="auto">
          <a:xfrm>
            <a:off x="8321425" y="3216774"/>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7" name="Flowchart: Connector 16"/>
          <p:cNvSpPr/>
          <p:nvPr/>
        </p:nvSpPr>
        <p:spPr bwMode="auto">
          <a:xfrm>
            <a:off x="7512219" y="1866900"/>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8" name="Flowchart: Connector 17"/>
          <p:cNvSpPr/>
          <p:nvPr/>
        </p:nvSpPr>
        <p:spPr bwMode="auto">
          <a:xfrm>
            <a:off x="7005553" y="3493770"/>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9" name="Flowchart: Connector 18"/>
          <p:cNvSpPr/>
          <p:nvPr/>
        </p:nvSpPr>
        <p:spPr bwMode="auto">
          <a:xfrm>
            <a:off x="8022066" y="1954283"/>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nvGrpSpPr>
          <p:cNvPr id="20" name="Group 19"/>
          <p:cNvGrpSpPr/>
          <p:nvPr/>
        </p:nvGrpSpPr>
        <p:grpSpPr>
          <a:xfrm>
            <a:off x="6662737" y="2451619"/>
            <a:ext cx="201031" cy="201031"/>
            <a:chOff x="-1201769" y="2002475"/>
            <a:chExt cx="201031" cy="201031"/>
          </a:xfrm>
        </p:grpSpPr>
        <p:cxnSp>
          <p:nvCxnSpPr>
            <p:cNvPr id="21" name="Straight Connector 20"/>
            <p:cNvCxnSpPr/>
            <p:nvPr/>
          </p:nvCxnSpPr>
          <p:spPr bwMode="auto">
            <a:xfrm rot="5400000">
              <a:off x="-1101253" y="2006860"/>
              <a:ext cx="0" cy="201031"/>
            </a:xfrm>
            <a:prstGeom prst="line">
              <a:avLst/>
            </a:prstGeom>
            <a:solidFill>
              <a:schemeClr val="accent1"/>
            </a:solidFill>
            <a:ln w="28575" cap="flat" cmpd="sng" algn="ctr">
              <a:solidFill>
                <a:schemeClr val="accent3">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a:off x="-1109663" y="2002475"/>
              <a:ext cx="0" cy="201031"/>
            </a:xfrm>
            <a:prstGeom prst="line">
              <a:avLst/>
            </a:prstGeom>
            <a:solidFill>
              <a:schemeClr val="accent1"/>
            </a:solidFill>
            <a:ln w="28575" cap="flat" cmpd="sng" algn="ctr">
              <a:solidFill>
                <a:schemeClr val="accent3">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3" name="Group 22"/>
          <p:cNvGrpSpPr/>
          <p:nvPr/>
        </p:nvGrpSpPr>
        <p:grpSpPr>
          <a:xfrm>
            <a:off x="7921550" y="2222810"/>
            <a:ext cx="201031" cy="201031"/>
            <a:chOff x="-1201769" y="2002475"/>
            <a:chExt cx="201031" cy="201031"/>
          </a:xfrm>
        </p:grpSpPr>
        <p:cxnSp>
          <p:nvCxnSpPr>
            <p:cNvPr id="24" name="Straight Connector 23"/>
            <p:cNvCxnSpPr/>
            <p:nvPr/>
          </p:nvCxnSpPr>
          <p:spPr bwMode="auto">
            <a:xfrm rot="5400000">
              <a:off x="-1101253" y="2006860"/>
              <a:ext cx="0" cy="201031"/>
            </a:xfrm>
            <a:prstGeom prst="line">
              <a:avLst/>
            </a:prstGeom>
            <a:solidFill>
              <a:schemeClr val="accent1"/>
            </a:solidFill>
            <a:ln w="28575" cap="flat" cmpd="sng" algn="ctr">
              <a:solidFill>
                <a:schemeClr val="accent6">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Connector 24"/>
            <p:cNvCxnSpPr/>
            <p:nvPr/>
          </p:nvCxnSpPr>
          <p:spPr bwMode="auto">
            <a:xfrm>
              <a:off x="-1109663" y="2002475"/>
              <a:ext cx="0" cy="201031"/>
            </a:xfrm>
            <a:prstGeom prst="line">
              <a:avLst/>
            </a:prstGeom>
            <a:solidFill>
              <a:schemeClr val="accent1"/>
            </a:solidFill>
            <a:ln w="28575" cap="flat" cmpd="sng" algn="ctr">
              <a:solidFill>
                <a:schemeClr val="accent6">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6" name="Group 25"/>
          <p:cNvGrpSpPr/>
          <p:nvPr/>
        </p:nvGrpSpPr>
        <p:grpSpPr>
          <a:xfrm>
            <a:off x="7909506" y="3399654"/>
            <a:ext cx="201031" cy="201031"/>
            <a:chOff x="-1201769" y="2002475"/>
            <a:chExt cx="201031" cy="201031"/>
          </a:xfrm>
        </p:grpSpPr>
        <p:cxnSp>
          <p:nvCxnSpPr>
            <p:cNvPr id="27" name="Straight Connector 26"/>
            <p:cNvCxnSpPr/>
            <p:nvPr/>
          </p:nvCxnSpPr>
          <p:spPr bwMode="auto">
            <a:xfrm rot="5400000">
              <a:off x="-1101253" y="2006860"/>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a:off x="-1109663" y="2002475"/>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cxnSp>
        <p:nvCxnSpPr>
          <p:cNvPr id="31" name="Straight Connector 30"/>
          <p:cNvCxnSpPr/>
          <p:nvPr/>
        </p:nvCxnSpPr>
        <p:spPr bwMode="auto">
          <a:xfrm>
            <a:off x="6751649" y="2681350"/>
            <a:ext cx="2648" cy="182880"/>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3" name="Straight Connector 32"/>
          <p:cNvCxnSpPr/>
          <p:nvPr/>
        </p:nvCxnSpPr>
        <p:spPr bwMode="auto">
          <a:xfrm flipH="1">
            <a:off x="6601777" y="2652650"/>
            <a:ext cx="113410" cy="504348"/>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9" name="Straight Connector 38"/>
          <p:cNvCxnSpPr/>
          <p:nvPr/>
        </p:nvCxnSpPr>
        <p:spPr bwMode="auto">
          <a:xfrm>
            <a:off x="6845617" y="2652650"/>
            <a:ext cx="250472" cy="458579"/>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Connector 42"/>
          <p:cNvCxnSpPr/>
          <p:nvPr/>
        </p:nvCxnSpPr>
        <p:spPr bwMode="auto">
          <a:xfrm>
            <a:off x="7676494" y="2019300"/>
            <a:ext cx="250472" cy="258855"/>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4" name="Straight Connector 43"/>
          <p:cNvCxnSpPr/>
          <p:nvPr/>
        </p:nvCxnSpPr>
        <p:spPr bwMode="auto">
          <a:xfrm>
            <a:off x="7731038" y="2171700"/>
            <a:ext cx="141385" cy="146117"/>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5" name="Straight Connector 44"/>
          <p:cNvCxnSpPr/>
          <p:nvPr/>
        </p:nvCxnSpPr>
        <p:spPr bwMode="auto">
          <a:xfrm flipH="1">
            <a:off x="8097553" y="2072716"/>
            <a:ext cx="30925" cy="152271"/>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6" name="Straight Connector 45"/>
          <p:cNvCxnSpPr/>
          <p:nvPr/>
        </p:nvCxnSpPr>
        <p:spPr bwMode="auto">
          <a:xfrm flipH="1">
            <a:off x="7301758" y="3557371"/>
            <a:ext cx="499972" cy="0"/>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0" name="Straight Connector 49"/>
          <p:cNvCxnSpPr/>
          <p:nvPr/>
        </p:nvCxnSpPr>
        <p:spPr bwMode="auto">
          <a:xfrm flipH="1">
            <a:off x="8011582" y="3207346"/>
            <a:ext cx="30925" cy="152271"/>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1" name="Straight Connector 50"/>
          <p:cNvCxnSpPr/>
          <p:nvPr/>
        </p:nvCxnSpPr>
        <p:spPr bwMode="auto">
          <a:xfrm flipH="1">
            <a:off x="8163349" y="3026969"/>
            <a:ext cx="158076" cy="371055"/>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 name="Straight Connector 52"/>
          <p:cNvCxnSpPr/>
          <p:nvPr/>
        </p:nvCxnSpPr>
        <p:spPr bwMode="auto">
          <a:xfrm flipH="1">
            <a:off x="8128478" y="3504555"/>
            <a:ext cx="166837" cy="5281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8" name="Straight Connector 37"/>
          <p:cNvCxnSpPr/>
          <p:nvPr/>
        </p:nvCxnSpPr>
        <p:spPr bwMode="auto">
          <a:xfrm flipH="1">
            <a:off x="7634808" y="2324100"/>
            <a:ext cx="212037" cy="0"/>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0" name="TextBox 39"/>
          <p:cNvSpPr txBox="1"/>
          <p:nvPr/>
        </p:nvSpPr>
        <p:spPr>
          <a:xfrm>
            <a:off x="5893978" y="2705100"/>
            <a:ext cx="405689" cy="338554"/>
          </a:xfrm>
          <a:prstGeom prst="rect">
            <a:avLst/>
          </a:prstGeom>
          <a:noFill/>
        </p:spPr>
        <p:txBody>
          <a:bodyPr wrap="square" rtlCol="0">
            <a:spAutoFit/>
          </a:bodyPr>
          <a:lstStyle/>
          <a:p>
            <a:r>
              <a:rPr lang="en-US" sz="1600" b="1" dirty="0" smtClean="0"/>
              <a:t>x</a:t>
            </a:r>
            <a:r>
              <a:rPr lang="en-US" sz="1600" b="1" baseline="-25000" dirty="0" smtClean="0"/>
              <a:t>1</a:t>
            </a:r>
            <a:endParaRPr lang="en-US" sz="1600" b="1" baseline="-25000" dirty="0"/>
          </a:p>
        </p:txBody>
      </p:sp>
      <p:sp>
        <p:nvSpPr>
          <p:cNvPr id="41" name="TextBox 40"/>
          <p:cNvSpPr txBox="1"/>
          <p:nvPr/>
        </p:nvSpPr>
        <p:spPr>
          <a:xfrm>
            <a:off x="7500937" y="3984676"/>
            <a:ext cx="405689" cy="338554"/>
          </a:xfrm>
          <a:prstGeom prst="rect">
            <a:avLst/>
          </a:prstGeom>
          <a:noFill/>
        </p:spPr>
        <p:txBody>
          <a:bodyPr wrap="square" rtlCol="0">
            <a:spAutoFit/>
          </a:bodyPr>
          <a:lstStyle/>
          <a:p>
            <a:r>
              <a:rPr lang="en-US" sz="1600" b="1" dirty="0" smtClean="0"/>
              <a:t>x</a:t>
            </a:r>
            <a:r>
              <a:rPr lang="en-US" sz="1600" b="1" baseline="-25000" dirty="0"/>
              <a:t>2</a:t>
            </a:r>
          </a:p>
        </p:txBody>
      </p:sp>
    </p:spTree>
    <p:extLst>
      <p:ext uri="{BB962C8B-B14F-4D97-AF65-F5344CB8AC3E}">
        <p14:creationId xmlns:p14="http://schemas.microsoft.com/office/powerpoint/2010/main" val="322458786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The basic K-means algorithm</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24</a:t>
            </a:fld>
            <a:endParaRPr lang="en-US"/>
          </a:p>
        </p:txBody>
      </p:sp>
      <p:sp>
        <p:nvSpPr>
          <p:cNvPr id="9" name="TextBox 8"/>
          <p:cNvSpPr txBox="1"/>
          <p:nvPr/>
        </p:nvSpPr>
        <p:spPr>
          <a:xfrm>
            <a:off x="566737" y="1104900"/>
            <a:ext cx="8382000" cy="3785652"/>
          </a:xfrm>
          <a:prstGeom prst="rect">
            <a:avLst/>
          </a:prstGeom>
          <a:noFill/>
        </p:spPr>
        <p:txBody>
          <a:bodyPr wrap="square" rtlCol="0">
            <a:spAutoFit/>
          </a:bodyPr>
          <a:lstStyle/>
          <a:p>
            <a:pPr algn="l"/>
            <a:r>
              <a:rPr lang="en-US" sz="3000" dirty="0" smtClean="0">
                <a:latin typeface="PFDinTextCompPro-Italic"/>
                <a:cs typeface="PFDinTextCompPro-Italic"/>
              </a:rPr>
              <a:t>1)  choose k initial centroids (note that k is an input)</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2)  for each point:</a:t>
            </a:r>
          </a:p>
          <a:p>
            <a:pPr algn="l"/>
            <a:r>
              <a:rPr lang="en-US" sz="3000" dirty="0" smtClean="0">
                <a:latin typeface="PFDinTextCompPro-Italic"/>
                <a:cs typeface="PFDinTextCompPro-Italic"/>
              </a:rPr>
              <a:t>     - find distance to each centroid</a:t>
            </a:r>
          </a:p>
          <a:p>
            <a:pPr algn="l"/>
            <a:r>
              <a:rPr lang="en-US" sz="3000" dirty="0">
                <a:latin typeface="PFDinTextCompPro-Italic"/>
                <a:cs typeface="PFDinTextCompPro-Italic"/>
              </a:rPr>
              <a:t> </a:t>
            </a:r>
            <a:r>
              <a:rPr lang="en-US" sz="3000" dirty="0" smtClean="0">
                <a:latin typeface="PFDinTextCompPro-Italic"/>
                <a:cs typeface="PFDinTextCompPro-Italic"/>
              </a:rPr>
              <a:t>    - assign point to nearest centroid</a:t>
            </a:r>
          </a:p>
          <a:p>
            <a:pPr algn="l"/>
            <a:endParaRPr lang="en-US" sz="3000" dirty="0" smtClean="0">
              <a:latin typeface="PFDinTextCompPro-Italic"/>
              <a:cs typeface="PFDinTextCompPro-Italic"/>
            </a:endParaRPr>
          </a:p>
          <a:p>
            <a:pPr algn="l"/>
            <a:r>
              <a:rPr lang="en-US" sz="3000" b="1" dirty="0" smtClean="0">
                <a:latin typeface="PFDinTextCompPro-Italic"/>
                <a:cs typeface="PFDinTextCompPro-Italic"/>
              </a:rPr>
              <a:t>3)  recalculate centroid positions</a:t>
            </a:r>
          </a:p>
          <a:p>
            <a:pPr algn="l"/>
            <a:r>
              <a:rPr lang="en-US" sz="3000" dirty="0" smtClean="0">
                <a:latin typeface="PFDinTextCompPro-Italic"/>
                <a:cs typeface="PFDinTextCompPro-Italic"/>
              </a:rPr>
              <a:t>4)  repeat steps 2-3 until stopping criteria met</a:t>
            </a:r>
          </a:p>
        </p:txBody>
      </p:sp>
      <p:cxnSp>
        <p:nvCxnSpPr>
          <p:cNvPr id="5" name="Straight Connector 4"/>
          <p:cNvCxnSpPr/>
          <p:nvPr/>
        </p:nvCxnSpPr>
        <p:spPr bwMode="auto">
          <a:xfrm>
            <a:off x="6357937" y="1840230"/>
            <a:ext cx="0" cy="226314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p:cNvCxnSpPr/>
          <p:nvPr/>
        </p:nvCxnSpPr>
        <p:spPr bwMode="auto">
          <a:xfrm flipH="1">
            <a:off x="6198167" y="3988624"/>
            <a:ext cx="2750570" cy="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Flowchart: Connector 6"/>
          <p:cNvSpPr/>
          <p:nvPr/>
        </p:nvSpPr>
        <p:spPr bwMode="auto">
          <a:xfrm>
            <a:off x="6662737" y="2890399"/>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0" name="Flowchart: Connector 9"/>
          <p:cNvSpPr/>
          <p:nvPr/>
        </p:nvSpPr>
        <p:spPr bwMode="auto">
          <a:xfrm>
            <a:off x="7394257" y="2222810"/>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1" name="Flowchart: Connector 10"/>
          <p:cNvSpPr/>
          <p:nvPr/>
        </p:nvSpPr>
        <p:spPr bwMode="auto">
          <a:xfrm>
            <a:off x="7676494" y="2082089"/>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2" name="Flowchart: Connector 11"/>
          <p:cNvSpPr/>
          <p:nvPr/>
        </p:nvSpPr>
        <p:spPr bwMode="auto">
          <a:xfrm>
            <a:off x="7005553" y="3026969"/>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3" name="Flowchart: Connector 12"/>
          <p:cNvSpPr/>
          <p:nvPr/>
        </p:nvSpPr>
        <p:spPr bwMode="auto">
          <a:xfrm>
            <a:off x="6510337" y="3209253"/>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4" name="Flowchart: Connector 13"/>
          <p:cNvSpPr/>
          <p:nvPr/>
        </p:nvSpPr>
        <p:spPr bwMode="auto">
          <a:xfrm>
            <a:off x="8295314" y="2791238"/>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5" name="Flowchart: Connector 14"/>
          <p:cNvSpPr/>
          <p:nvPr/>
        </p:nvSpPr>
        <p:spPr bwMode="auto">
          <a:xfrm>
            <a:off x="8011393" y="2974118"/>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6" name="Flowchart: Connector 15"/>
          <p:cNvSpPr/>
          <p:nvPr/>
        </p:nvSpPr>
        <p:spPr bwMode="auto">
          <a:xfrm>
            <a:off x="8321425" y="3216774"/>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7" name="Flowchart: Connector 16"/>
          <p:cNvSpPr/>
          <p:nvPr/>
        </p:nvSpPr>
        <p:spPr bwMode="auto">
          <a:xfrm>
            <a:off x="7512219" y="1866900"/>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8" name="Flowchart: Connector 17"/>
          <p:cNvSpPr/>
          <p:nvPr/>
        </p:nvSpPr>
        <p:spPr bwMode="auto">
          <a:xfrm>
            <a:off x="7005553" y="3493770"/>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9" name="Flowchart: Connector 18"/>
          <p:cNvSpPr/>
          <p:nvPr/>
        </p:nvSpPr>
        <p:spPr bwMode="auto">
          <a:xfrm>
            <a:off x="8022066" y="1954283"/>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nvGrpSpPr>
          <p:cNvPr id="20" name="Group 19"/>
          <p:cNvGrpSpPr/>
          <p:nvPr/>
        </p:nvGrpSpPr>
        <p:grpSpPr>
          <a:xfrm>
            <a:off x="6737806" y="3074225"/>
            <a:ext cx="201031" cy="201031"/>
            <a:chOff x="-1201769" y="2002475"/>
            <a:chExt cx="201031" cy="201031"/>
          </a:xfrm>
        </p:grpSpPr>
        <p:cxnSp>
          <p:nvCxnSpPr>
            <p:cNvPr id="21" name="Straight Connector 20"/>
            <p:cNvCxnSpPr/>
            <p:nvPr/>
          </p:nvCxnSpPr>
          <p:spPr bwMode="auto">
            <a:xfrm rot="5400000">
              <a:off x="-1101253" y="2006860"/>
              <a:ext cx="0" cy="201031"/>
            </a:xfrm>
            <a:prstGeom prst="line">
              <a:avLst/>
            </a:prstGeom>
            <a:solidFill>
              <a:schemeClr val="accent1"/>
            </a:solidFill>
            <a:ln w="28575" cap="flat" cmpd="sng" algn="ctr">
              <a:solidFill>
                <a:schemeClr val="accent3">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a:off x="-1109663" y="2002475"/>
              <a:ext cx="0" cy="201031"/>
            </a:xfrm>
            <a:prstGeom prst="line">
              <a:avLst/>
            </a:prstGeom>
            <a:solidFill>
              <a:schemeClr val="accent1"/>
            </a:solidFill>
            <a:ln w="28575" cap="flat" cmpd="sng" algn="ctr">
              <a:solidFill>
                <a:schemeClr val="accent3">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3" name="Group 22"/>
          <p:cNvGrpSpPr/>
          <p:nvPr/>
        </p:nvGrpSpPr>
        <p:grpSpPr>
          <a:xfrm>
            <a:off x="7733356" y="2065669"/>
            <a:ext cx="201031" cy="201031"/>
            <a:chOff x="-1201769" y="2002475"/>
            <a:chExt cx="201031" cy="201031"/>
          </a:xfrm>
        </p:grpSpPr>
        <p:cxnSp>
          <p:nvCxnSpPr>
            <p:cNvPr id="24" name="Straight Connector 23"/>
            <p:cNvCxnSpPr/>
            <p:nvPr/>
          </p:nvCxnSpPr>
          <p:spPr bwMode="auto">
            <a:xfrm rot="5400000">
              <a:off x="-1101253" y="2006860"/>
              <a:ext cx="0" cy="201031"/>
            </a:xfrm>
            <a:prstGeom prst="line">
              <a:avLst/>
            </a:prstGeom>
            <a:solidFill>
              <a:schemeClr val="accent1"/>
            </a:solidFill>
            <a:ln w="28575" cap="flat" cmpd="sng" algn="ctr">
              <a:solidFill>
                <a:schemeClr val="accent6">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Connector 24"/>
            <p:cNvCxnSpPr/>
            <p:nvPr/>
          </p:nvCxnSpPr>
          <p:spPr bwMode="auto">
            <a:xfrm>
              <a:off x="-1109663" y="2002475"/>
              <a:ext cx="0" cy="201031"/>
            </a:xfrm>
            <a:prstGeom prst="line">
              <a:avLst/>
            </a:prstGeom>
            <a:solidFill>
              <a:schemeClr val="accent1"/>
            </a:solidFill>
            <a:ln w="28575" cap="flat" cmpd="sng" algn="ctr">
              <a:solidFill>
                <a:schemeClr val="accent6">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6" name="Group 25"/>
          <p:cNvGrpSpPr/>
          <p:nvPr/>
        </p:nvGrpSpPr>
        <p:grpSpPr>
          <a:xfrm>
            <a:off x="7897631" y="3226625"/>
            <a:ext cx="201031" cy="201031"/>
            <a:chOff x="-1201769" y="2002475"/>
            <a:chExt cx="201031" cy="201031"/>
          </a:xfrm>
        </p:grpSpPr>
        <p:cxnSp>
          <p:nvCxnSpPr>
            <p:cNvPr id="27" name="Straight Connector 26"/>
            <p:cNvCxnSpPr/>
            <p:nvPr/>
          </p:nvCxnSpPr>
          <p:spPr bwMode="auto">
            <a:xfrm rot="5400000">
              <a:off x="-1101253" y="2006860"/>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a:off x="-1109663" y="2002475"/>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29" name="TextBox 28"/>
          <p:cNvSpPr txBox="1"/>
          <p:nvPr/>
        </p:nvSpPr>
        <p:spPr>
          <a:xfrm>
            <a:off x="5893978" y="2705100"/>
            <a:ext cx="405689" cy="338554"/>
          </a:xfrm>
          <a:prstGeom prst="rect">
            <a:avLst/>
          </a:prstGeom>
          <a:noFill/>
        </p:spPr>
        <p:txBody>
          <a:bodyPr wrap="square" rtlCol="0">
            <a:spAutoFit/>
          </a:bodyPr>
          <a:lstStyle/>
          <a:p>
            <a:r>
              <a:rPr lang="en-US" sz="1600" b="1" dirty="0" smtClean="0"/>
              <a:t>x</a:t>
            </a:r>
            <a:r>
              <a:rPr lang="en-US" sz="1600" b="1" baseline="-25000" dirty="0" smtClean="0"/>
              <a:t>1</a:t>
            </a:r>
            <a:endParaRPr lang="en-US" sz="1600" b="1" baseline="-25000" dirty="0"/>
          </a:p>
        </p:txBody>
      </p:sp>
      <p:sp>
        <p:nvSpPr>
          <p:cNvPr id="30" name="TextBox 29"/>
          <p:cNvSpPr txBox="1"/>
          <p:nvPr/>
        </p:nvSpPr>
        <p:spPr>
          <a:xfrm>
            <a:off x="7500937" y="3984676"/>
            <a:ext cx="405689" cy="338554"/>
          </a:xfrm>
          <a:prstGeom prst="rect">
            <a:avLst/>
          </a:prstGeom>
          <a:noFill/>
        </p:spPr>
        <p:txBody>
          <a:bodyPr wrap="square" rtlCol="0">
            <a:spAutoFit/>
          </a:bodyPr>
          <a:lstStyle/>
          <a:p>
            <a:r>
              <a:rPr lang="en-US" sz="1600" b="1" dirty="0" smtClean="0"/>
              <a:t>x</a:t>
            </a:r>
            <a:r>
              <a:rPr lang="en-US" sz="1600" b="1" baseline="-25000" dirty="0"/>
              <a:t>2</a:t>
            </a:r>
          </a:p>
        </p:txBody>
      </p:sp>
    </p:spTree>
    <p:extLst>
      <p:ext uri="{BB962C8B-B14F-4D97-AF65-F5344CB8AC3E}">
        <p14:creationId xmlns:p14="http://schemas.microsoft.com/office/powerpoint/2010/main" val="169035127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The basic K-means algorithm</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25</a:t>
            </a:fld>
            <a:endParaRPr lang="en-US"/>
          </a:p>
        </p:txBody>
      </p:sp>
      <p:sp>
        <p:nvSpPr>
          <p:cNvPr id="9" name="TextBox 8"/>
          <p:cNvSpPr txBox="1"/>
          <p:nvPr/>
        </p:nvSpPr>
        <p:spPr>
          <a:xfrm>
            <a:off x="566737" y="1104900"/>
            <a:ext cx="8382000" cy="3785652"/>
          </a:xfrm>
          <a:prstGeom prst="rect">
            <a:avLst/>
          </a:prstGeom>
          <a:noFill/>
        </p:spPr>
        <p:txBody>
          <a:bodyPr wrap="square" rtlCol="0">
            <a:spAutoFit/>
          </a:bodyPr>
          <a:lstStyle/>
          <a:p>
            <a:pPr algn="l"/>
            <a:r>
              <a:rPr lang="en-US" sz="3000" dirty="0" smtClean="0">
                <a:latin typeface="PFDinTextCompPro-Italic"/>
                <a:cs typeface="PFDinTextCompPro-Italic"/>
              </a:rPr>
              <a:t>1)  choose k initial centroids (note that k is an input)</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2)  for each point:</a:t>
            </a:r>
          </a:p>
          <a:p>
            <a:pPr algn="l"/>
            <a:r>
              <a:rPr lang="en-US" sz="3000" dirty="0" smtClean="0">
                <a:latin typeface="PFDinTextCompPro-Italic"/>
                <a:cs typeface="PFDinTextCompPro-Italic"/>
              </a:rPr>
              <a:t>     - find distance to each centroid</a:t>
            </a:r>
          </a:p>
          <a:p>
            <a:pPr algn="l"/>
            <a:r>
              <a:rPr lang="en-US" sz="3000" dirty="0">
                <a:latin typeface="PFDinTextCompPro-Italic"/>
                <a:cs typeface="PFDinTextCompPro-Italic"/>
              </a:rPr>
              <a:t> </a:t>
            </a:r>
            <a:r>
              <a:rPr lang="en-US" sz="3000" dirty="0" smtClean="0">
                <a:latin typeface="PFDinTextCompPro-Italic"/>
                <a:cs typeface="PFDinTextCompPro-Italic"/>
              </a:rPr>
              <a:t>    - assign point to nearest centroid</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3)  recalculate centroid positions</a:t>
            </a:r>
          </a:p>
          <a:p>
            <a:pPr algn="l"/>
            <a:r>
              <a:rPr lang="en-US" sz="3000" b="1" dirty="0" smtClean="0">
                <a:latin typeface="PFDinTextCompPro-Italic"/>
                <a:cs typeface="PFDinTextCompPro-Italic"/>
              </a:rPr>
              <a:t>4)  repeat steps 2-3 until stopping criteria met</a:t>
            </a:r>
          </a:p>
        </p:txBody>
      </p:sp>
      <p:cxnSp>
        <p:nvCxnSpPr>
          <p:cNvPr id="5" name="Straight Connector 4"/>
          <p:cNvCxnSpPr/>
          <p:nvPr/>
        </p:nvCxnSpPr>
        <p:spPr bwMode="auto">
          <a:xfrm>
            <a:off x="6357937" y="1840230"/>
            <a:ext cx="0" cy="226314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p:cNvCxnSpPr/>
          <p:nvPr/>
        </p:nvCxnSpPr>
        <p:spPr bwMode="auto">
          <a:xfrm flipH="1">
            <a:off x="6198167" y="3988624"/>
            <a:ext cx="2750570" cy="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Flowchart: Connector 6"/>
          <p:cNvSpPr/>
          <p:nvPr/>
        </p:nvSpPr>
        <p:spPr bwMode="auto">
          <a:xfrm>
            <a:off x="6662737" y="2890399"/>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0" name="Flowchart: Connector 9"/>
          <p:cNvSpPr/>
          <p:nvPr/>
        </p:nvSpPr>
        <p:spPr bwMode="auto">
          <a:xfrm>
            <a:off x="7394257" y="2222810"/>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1" name="Flowchart: Connector 10"/>
          <p:cNvSpPr/>
          <p:nvPr/>
        </p:nvSpPr>
        <p:spPr bwMode="auto">
          <a:xfrm>
            <a:off x="7676494" y="2082089"/>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2" name="Flowchart: Connector 11"/>
          <p:cNvSpPr/>
          <p:nvPr/>
        </p:nvSpPr>
        <p:spPr bwMode="auto">
          <a:xfrm>
            <a:off x="7005553" y="3026969"/>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3" name="Flowchart: Connector 12"/>
          <p:cNvSpPr/>
          <p:nvPr/>
        </p:nvSpPr>
        <p:spPr bwMode="auto">
          <a:xfrm>
            <a:off x="6510337" y="3209253"/>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4" name="Flowchart: Connector 13"/>
          <p:cNvSpPr/>
          <p:nvPr/>
        </p:nvSpPr>
        <p:spPr bwMode="auto">
          <a:xfrm>
            <a:off x="8295314" y="2791238"/>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5" name="Flowchart: Connector 14"/>
          <p:cNvSpPr/>
          <p:nvPr/>
        </p:nvSpPr>
        <p:spPr bwMode="auto">
          <a:xfrm>
            <a:off x="8011393" y="2974118"/>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6" name="Flowchart: Connector 15"/>
          <p:cNvSpPr/>
          <p:nvPr/>
        </p:nvSpPr>
        <p:spPr bwMode="auto">
          <a:xfrm>
            <a:off x="8321425" y="3216774"/>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7" name="Flowchart: Connector 16"/>
          <p:cNvSpPr/>
          <p:nvPr/>
        </p:nvSpPr>
        <p:spPr bwMode="auto">
          <a:xfrm>
            <a:off x="7512219" y="1866900"/>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8" name="Flowchart: Connector 17"/>
          <p:cNvSpPr/>
          <p:nvPr/>
        </p:nvSpPr>
        <p:spPr bwMode="auto">
          <a:xfrm>
            <a:off x="7005553" y="3493770"/>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9" name="Flowchart: Connector 18"/>
          <p:cNvSpPr/>
          <p:nvPr/>
        </p:nvSpPr>
        <p:spPr bwMode="auto">
          <a:xfrm>
            <a:off x="8022066" y="1954283"/>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nvGrpSpPr>
          <p:cNvPr id="20" name="Group 19"/>
          <p:cNvGrpSpPr/>
          <p:nvPr/>
        </p:nvGrpSpPr>
        <p:grpSpPr>
          <a:xfrm>
            <a:off x="6737806" y="3074225"/>
            <a:ext cx="201031" cy="201031"/>
            <a:chOff x="-1201769" y="2002475"/>
            <a:chExt cx="201031" cy="201031"/>
          </a:xfrm>
        </p:grpSpPr>
        <p:cxnSp>
          <p:nvCxnSpPr>
            <p:cNvPr id="21" name="Straight Connector 20"/>
            <p:cNvCxnSpPr/>
            <p:nvPr/>
          </p:nvCxnSpPr>
          <p:spPr bwMode="auto">
            <a:xfrm rot="5400000">
              <a:off x="-1101253" y="2006860"/>
              <a:ext cx="0" cy="201031"/>
            </a:xfrm>
            <a:prstGeom prst="line">
              <a:avLst/>
            </a:prstGeom>
            <a:solidFill>
              <a:schemeClr val="accent1"/>
            </a:solidFill>
            <a:ln w="28575" cap="flat" cmpd="sng" algn="ctr">
              <a:solidFill>
                <a:schemeClr val="accent3">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a:off x="-1109663" y="2002475"/>
              <a:ext cx="0" cy="201031"/>
            </a:xfrm>
            <a:prstGeom prst="line">
              <a:avLst/>
            </a:prstGeom>
            <a:solidFill>
              <a:schemeClr val="accent1"/>
            </a:solidFill>
            <a:ln w="28575" cap="flat" cmpd="sng" algn="ctr">
              <a:solidFill>
                <a:schemeClr val="accent3">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3" name="Group 22"/>
          <p:cNvGrpSpPr/>
          <p:nvPr/>
        </p:nvGrpSpPr>
        <p:grpSpPr>
          <a:xfrm>
            <a:off x="7733356" y="2065669"/>
            <a:ext cx="201031" cy="201031"/>
            <a:chOff x="-1201769" y="2002475"/>
            <a:chExt cx="201031" cy="201031"/>
          </a:xfrm>
        </p:grpSpPr>
        <p:cxnSp>
          <p:nvCxnSpPr>
            <p:cNvPr id="24" name="Straight Connector 23"/>
            <p:cNvCxnSpPr/>
            <p:nvPr/>
          </p:nvCxnSpPr>
          <p:spPr bwMode="auto">
            <a:xfrm rot="5400000">
              <a:off x="-1101253" y="2006860"/>
              <a:ext cx="0" cy="201031"/>
            </a:xfrm>
            <a:prstGeom prst="line">
              <a:avLst/>
            </a:prstGeom>
            <a:solidFill>
              <a:schemeClr val="accent1"/>
            </a:solidFill>
            <a:ln w="28575" cap="flat" cmpd="sng" algn="ctr">
              <a:solidFill>
                <a:schemeClr val="accent6">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Connector 24"/>
            <p:cNvCxnSpPr/>
            <p:nvPr/>
          </p:nvCxnSpPr>
          <p:spPr bwMode="auto">
            <a:xfrm>
              <a:off x="-1109663" y="2002475"/>
              <a:ext cx="0" cy="201031"/>
            </a:xfrm>
            <a:prstGeom prst="line">
              <a:avLst/>
            </a:prstGeom>
            <a:solidFill>
              <a:schemeClr val="accent1"/>
            </a:solidFill>
            <a:ln w="28575" cap="flat" cmpd="sng" algn="ctr">
              <a:solidFill>
                <a:schemeClr val="accent6">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6" name="Group 25"/>
          <p:cNvGrpSpPr/>
          <p:nvPr/>
        </p:nvGrpSpPr>
        <p:grpSpPr>
          <a:xfrm>
            <a:off x="7897631" y="3226625"/>
            <a:ext cx="201031" cy="201031"/>
            <a:chOff x="-1201769" y="2002475"/>
            <a:chExt cx="201031" cy="201031"/>
          </a:xfrm>
        </p:grpSpPr>
        <p:cxnSp>
          <p:nvCxnSpPr>
            <p:cNvPr id="27" name="Straight Connector 26"/>
            <p:cNvCxnSpPr/>
            <p:nvPr/>
          </p:nvCxnSpPr>
          <p:spPr bwMode="auto">
            <a:xfrm rot="5400000">
              <a:off x="-1101253" y="2006860"/>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a:off x="-1109663" y="2002475"/>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cxnSp>
        <p:nvCxnSpPr>
          <p:cNvPr id="40" name="Straight Connector 39"/>
          <p:cNvCxnSpPr/>
          <p:nvPr/>
        </p:nvCxnSpPr>
        <p:spPr bwMode="auto">
          <a:xfrm flipV="1">
            <a:off x="7517135" y="2178009"/>
            <a:ext cx="244851" cy="126167"/>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1" name="Straight Connector 40"/>
          <p:cNvCxnSpPr/>
          <p:nvPr/>
        </p:nvCxnSpPr>
        <p:spPr bwMode="auto">
          <a:xfrm flipV="1">
            <a:off x="7870062" y="2059907"/>
            <a:ext cx="244851" cy="71218"/>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2" name="Straight Connector 41"/>
          <p:cNvCxnSpPr/>
          <p:nvPr/>
        </p:nvCxnSpPr>
        <p:spPr bwMode="auto">
          <a:xfrm>
            <a:off x="7614242" y="1985653"/>
            <a:ext cx="139045" cy="15545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Connector 42"/>
          <p:cNvCxnSpPr/>
          <p:nvPr/>
        </p:nvCxnSpPr>
        <p:spPr bwMode="auto">
          <a:xfrm flipV="1">
            <a:off x="8093094" y="2953896"/>
            <a:ext cx="202356" cy="24879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7" name="Straight Connector 46"/>
          <p:cNvCxnSpPr/>
          <p:nvPr/>
        </p:nvCxnSpPr>
        <p:spPr bwMode="auto">
          <a:xfrm flipV="1">
            <a:off x="8110537" y="3305829"/>
            <a:ext cx="253219" cy="57817"/>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9" name="Straight Connector 48"/>
          <p:cNvCxnSpPr/>
          <p:nvPr/>
        </p:nvCxnSpPr>
        <p:spPr bwMode="auto">
          <a:xfrm flipV="1">
            <a:off x="8001655" y="3059418"/>
            <a:ext cx="101178" cy="215838"/>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1" name="Straight Connector 50"/>
          <p:cNvCxnSpPr/>
          <p:nvPr/>
        </p:nvCxnSpPr>
        <p:spPr bwMode="auto">
          <a:xfrm flipV="1">
            <a:off x="6641066" y="3229153"/>
            <a:ext cx="114225" cy="71218"/>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2" name="Straight Connector 51"/>
          <p:cNvCxnSpPr/>
          <p:nvPr/>
        </p:nvCxnSpPr>
        <p:spPr bwMode="auto">
          <a:xfrm flipV="1">
            <a:off x="6977449" y="3125359"/>
            <a:ext cx="94401" cy="40201"/>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4" name="Straight Connector 53"/>
          <p:cNvCxnSpPr/>
          <p:nvPr/>
        </p:nvCxnSpPr>
        <p:spPr bwMode="auto">
          <a:xfrm>
            <a:off x="6766235" y="2997122"/>
            <a:ext cx="58968" cy="11679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5" name="Straight Connector 54"/>
          <p:cNvCxnSpPr/>
          <p:nvPr/>
        </p:nvCxnSpPr>
        <p:spPr bwMode="auto">
          <a:xfrm>
            <a:off x="6878943" y="3300694"/>
            <a:ext cx="126609" cy="19307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7" name="TextBox 56"/>
          <p:cNvSpPr txBox="1"/>
          <p:nvPr/>
        </p:nvSpPr>
        <p:spPr>
          <a:xfrm>
            <a:off x="5893978" y="2705100"/>
            <a:ext cx="405689" cy="338554"/>
          </a:xfrm>
          <a:prstGeom prst="rect">
            <a:avLst/>
          </a:prstGeom>
          <a:noFill/>
        </p:spPr>
        <p:txBody>
          <a:bodyPr wrap="square" rtlCol="0">
            <a:spAutoFit/>
          </a:bodyPr>
          <a:lstStyle/>
          <a:p>
            <a:r>
              <a:rPr lang="en-US" sz="1600" b="1" dirty="0" smtClean="0"/>
              <a:t>x</a:t>
            </a:r>
            <a:r>
              <a:rPr lang="en-US" sz="1600" b="1" baseline="-25000" dirty="0" smtClean="0"/>
              <a:t>1</a:t>
            </a:r>
            <a:endParaRPr lang="en-US" sz="1600" b="1" baseline="-25000" dirty="0"/>
          </a:p>
        </p:txBody>
      </p:sp>
      <p:sp>
        <p:nvSpPr>
          <p:cNvPr id="58" name="TextBox 57"/>
          <p:cNvSpPr txBox="1"/>
          <p:nvPr/>
        </p:nvSpPr>
        <p:spPr>
          <a:xfrm>
            <a:off x="7500937" y="3984676"/>
            <a:ext cx="405689" cy="338554"/>
          </a:xfrm>
          <a:prstGeom prst="rect">
            <a:avLst/>
          </a:prstGeom>
          <a:noFill/>
        </p:spPr>
        <p:txBody>
          <a:bodyPr wrap="square" rtlCol="0">
            <a:spAutoFit/>
          </a:bodyPr>
          <a:lstStyle/>
          <a:p>
            <a:r>
              <a:rPr lang="en-US" sz="1600" b="1" dirty="0" smtClean="0"/>
              <a:t>x</a:t>
            </a:r>
            <a:r>
              <a:rPr lang="en-US" sz="1600" b="1" baseline="-25000" dirty="0"/>
              <a:t>2</a:t>
            </a:r>
          </a:p>
        </p:txBody>
      </p:sp>
    </p:spTree>
    <p:extLst>
      <p:ext uri="{BB962C8B-B14F-4D97-AF65-F5344CB8AC3E}">
        <p14:creationId xmlns:p14="http://schemas.microsoft.com/office/powerpoint/2010/main" val="401418084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The basic K-means algorithm</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26</a:t>
            </a:fld>
            <a:endParaRPr lang="en-US"/>
          </a:p>
        </p:txBody>
      </p:sp>
      <p:sp>
        <p:nvSpPr>
          <p:cNvPr id="9" name="TextBox 8"/>
          <p:cNvSpPr txBox="1"/>
          <p:nvPr/>
        </p:nvSpPr>
        <p:spPr>
          <a:xfrm>
            <a:off x="566737" y="1104900"/>
            <a:ext cx="8382000" cy="3785652"/>
          </a:xfrm>
          <a:prstGeom prst="rect">
            <a:avLst/>
          </a:prstGeom>
          <a:noFill/>
        </p:spPr>
        <p:txBody>
          <a:bodyPr wrap="square" rtlCol="0">
            <a:spAutoFit/>
          </a:bodyPr>
          <a:lstStyle/>
          <a:p>
            <a:pPr algn="l"/>
            <a:r>
              <a:rPr lang="en-US" sz="3000" dirty="0" smtClean="0">
                <a:latin typeface="PFDinTextCompPro-Italic"/>
                <a:cs typeface="PFDinTextCompPro-Italic"/>
              </a:rPr>
              <a:t>1)  choose k initial centroids (note that k is an input)</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2)  for each point:</a:t>
            </a:r>
          </a:p>
          <a:p>
            <a:pPr algn="l"/>
            <a:r>
              <a:rPr lang="en-US" sz="3000" dirty="0" smtClean="0">
                <a:latin typeface="PFDinTextCompPro-Italic"/>
                <a:cs typeface="PFDinTextCompPro-Italic"/>
              </a:rPr>
              <a:t>     - find distance to each centroid</a:t>
            </a:r>
          </a:p>
          <a:p>
            <a:pPr algn="l"/>
            <a:r>
              <a:rPr lang="en-US" sz="3000" dirty="0">
                <a:latin typeface="PFDinTextCompPro-Italic"/>
                <a:cs typeface="PFDinTextCompPro-Italic"/>
              </a:rPr>
              <a:t> </a:t>
            </a:r>
            <a:r>
              <a:rPr lang="en-US" sz="3000" dirty="0" smtClean="0">
                <a:latin typeface="PFDinTextCompPro-Italic"/>
                <a:cs typeface="PFDinTextCompPro-Italic"/>
              </a:rPr>
              <a:t>    - assign point to nearest centroid</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3)  recalculate centroid positions</a:t>
            </a:r>
          </a:p>
          <a:p>
            <a:pPr algn="l"/>
            <a:r>
              <a:rPr lang="en-US" sz="3000" b="1" dirty="0" smtClean="0">
                <a:latin typeface="PFDinTextCompPro-Italic"/>
                <a:cs typeface="PFDinTextCompPro-Italic"/>
              </a:rPr>
              <a:t>4)  repeat steps 2-3 until stopping criteria met</a:t>
            </a:r>
          </a:p>
        </p:txBody>
      </p:sp>
      <p:cxnSp>
        <p:nvCxnSpPr>
          <p:cNvPr id="5" name="Straight Connector 4"/>
          <p:cNvCxnSpPr/>
          <p:nvPr/>
        </p:nvCxnSpPr>
        <p:spPr bwMode="auto">
          <a:xfrm>
            <a:off x="6357937" y="1840230"/>
            <a:ext cx="0" cy="226314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p:cNvCxnSpPr/>
          <p:nvPr/>
        </p:nvCxnSpPr>
        <p:spPr bwMode="auto">
          <a:xfrm flipH="1">
            <a:off x="6198167" y="3988624"/>
            <a:ext cx="2750570" cy="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Flowchart: Connector 6"/>
          <p:cNvSpPr/>
          <p:nvPr/>
        </p:nvSpPr>
        <p:spPr bwMode="auto">
          <a:xfrm>
            <a:off x="6662737" y="2890399"/>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0" name="Flowchart: Connector 9"/>
          <p:cNvSpPr/>
          <p:nvPr/>
        </p:nvSpPr>
        <p:spPr bwMode="auto">
          <a:xfrm>
            <a:off x="7394257" y="2222810"/>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1" name="Flowchart: Connector 10"/>
          <p:cNvSpPr/>
          <p:nvPr/>
        </p:nvSpPr>
        <p:spPr bwMode="auto">
          <a:xfrm>
            <a:off x="7676494" y="2082089"/>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2" name="Flowchart: Connector 11"/>
          <p:cNvSpPr/>
          <p:nvPr/>
        </p:nvSpPr>
        <p:spPr bwMode="auto">
          <a:xfrm>
            <a:off x="7005553" y="3026969"/>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3" name="Flowchart: Connector 12"/>
          <p:cNvSpPr/>
          <p:nvPr/>
        </p:nvSpPr>
        <p:spPr bwMode="auto">
          <a:xfrm>
            <a:off x="6510337" y="3209253"/>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4" name="Flowchart: Connector 13"/>
          <p:cNvSpPr/>
          <p:nvPr/>
        </p:nvSpPr>
        <p:spPr bwMode="auto">
          <a:xfrm>
            <a:off x="8295314" y="2791238"/>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5" name="Flowchart: Connector 14"/>
          <p:cNvSpPr/>
          <p:nvPr/>
        </p:nvSpPr>
        <p:spPr bwMode="auto">
          <a:xfrm>
            <a:off x="8011393" y="2974118"/>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6" name="Flowchart: Connector 15"/>
          <p:cNvSpPr/>
          <p:nvPr/>
        </p:nvSpPr>
        <p:spPr bwMode="auto">
          <a:xfrm>
            <a:off x="8321425" y="3216774"/>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7" name="Flowchart: Connector 16"/>
          <p:cNvSpPr/>
          <p:nvPr/>
        </p:nvSpPr>
        <p:spPr bwMode="auto">
          <a:xfrm>
            <a:off x="7512219" y="1866900"/>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8" name="Flowchart: Connector 17"/>
          <p:cNvSpPr/>
          <p:nvPr/>
        </p:nvSpPr>
        <p:spPr bwMode="auto">
          <a:xfrm>
            <a:off x="7005553" y="3493770"/>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sz="5800"/>
          </a:p>
        </p:txBody>
      </p:sp>
      <p:sp>
        <p:nvSpPr>
          <p:cNvPr id="19" name="Flowchart: Connector 18"/>
          <p:cNvSpPr/>
          <p:nvPr/>
        </p:nvSpPr>
        <p:spPr bwMode="auto">
          <a:xfrm>
            <a:off x="8022066" y="1954283"/>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nvGrpSpPr>
          <p:cNvPr id="20" name="Group 19"/>
          <p:cNvGrpSpPr/>
          <p:nvPr/>
        </p:nvGrpSpPr>
        <p:grpSpPr>
          <a:xfrm>
            <a:off x="6737806" y="3074225"/>
            <a:ext cx="201031" cy="201031"/>
            <a:chOff x="-1201769" y="2002475"/>
            <a:chExt cx="201031" cy="201031"/>
          </a:xfrm>
        </p:grpSpPr>
        <p:cxnSp>
          <p:nvCxnSpPr>
            <p:cNvPr id="21" name="Straight Connector 20"/>
            <p:cNvCxnSpPr/>
            <p:nvPr/>
          </p:nvCxnSpPr>
          <p:spPr bwMode="auto">
            <a:xfrm rot="5400000">
              <a:off x="-1101253" y="2006860"/>
              <a:ext cx="0" cy="201031"/>
            </a:xfrm>
            <a:prstGeom prst="line">
              <a:avLst/>
            </a:prstGeom>
            <a:solidFill>
              <a:schemeClr val="accent1"/>
            </a:solidFill>
            <a:ln w="28575" cap="flat" cmpd="sng" algn="ctr">
              <a:solidFill>
                <a:schemeClr val="accent3">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a:off x="-1109663" y="2002475"/>
              <a:ext cx="0" cy="201031"/>
            </a:xfrm>
            <a:prstGeom prst="line">
              <a:avLst/>
            </a:prstGeom>
            <a:solidFill>
              <a:schemeClr val="accent1"/>
            </a:solidFill>
            <a:ln w="28575" cap="flat" cmpd="sng" algn="ctr">
              <a:solidFill>
                <a:schemeClr val="accent3">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3" name="Group 22"/>
          <p:cNvGrpSpPr/>
          <p:nvPr/>
        </p:nvGrpSpPr>
        <p:grpSpPr>
          <a:xfrm>
            <a:off x="7733356" y="2065669"/>
            <a:ext cx="201031" cy="201031"/>
            <a:chOff x="-1201769" y="2002475"/>
            <a:chExt cx="201031" cy="201031"/>
          </a:xfrm>
        </p:grpSpPr>
        <p:cxnSp>
          <p:nvCxnSpPr>
            <p:cNvPr id="24" name="Straight Connector 23"/>
            <p:cNvCxnSpPr/>
            <p:nvPr/>
          </p:nvCxnSpPr>
          <p:spPr bwMode="auto">
            <a:xfrm rot="5400000">
              <a:off x="-1101253" y="2006860"/>
              <a:ext cx="0" cy="201031"/>
            </a:xfrm>
            <a:prstGeom prst="line">
              <a:avLst/>
            </a:prstGeom>
            <a:solidFill>
              <a:schemeClr val="accent1"/>
            </a:solidFill>
            <a:ln w="28575" cap="flat" cmpd="sng" algn="ctr">
              <a:solidFill>
                <a:schemeClr val="accent6">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Connector 24"/>
            <p:cNvCxnSpPr/>
            <p:nvPr/>
          </p:nvCxnSpPr>
          <p:spPr bwMode="auto">
            <a:xfrm>
              <a:off x="-1109663" y="2002475"/>
              <a:ext cx="0" cy="201031"/>
            </a:xfrm>
            <a:prstGeom prst="line">
              <a:avLst/>
            </a:prstGeom>
            <a:solidFill>
              <a:schemeClr val="accent1"/>
            </a:solidFill>
            <a:ln w="28575" cap="flat" cmpd="sng" algn="ctr">
              <a:solidFill>
                <a:schemeClr val="accent6">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6" name="Group 25"/>
          <p:cNvGrpSpPr/>
          <p:nvPr/>
        </p:nvGrpSpPr>
        <p:grpSpPr>
          <a:xfrm>
            <a:off x="7897631" y="3226625"/>
            <a:ext cx="201031" cy="201031"/>
            <a:chOff x="-1201769" y="2002475"/>
            <a:chExt cx="201031" cy="201031"/>
          </a:xfrm>
        </p:grpSpPr>
        <p:cxnSp>
          <p:nvCxnSpPr>
            <p:cNvPr id="27" name="Straight Connector 26"/>
            <p:cNvCxnSpPr/>
            <p:nvPr/>
          </p:nvCxnSpPr>
          <p:spPr bwMode="auto">
            <a:xfrm rot="5400000">
              <a:off x="-1101253" y="2006860"/>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a:off x="-1109663" y="2002475"/>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cxnSp>
        <p:nvCxnSpPr>
          <p:cNvPr id="40" name="Straight Connector 39"/>
          <p:cNvCxnSpPr/>
          <p:nvPr/>
        </p:nvCxnSpPr>
        <p:spPr bwMode="auto">
          <a:xfrm flipV="1">
            <a:off x="7517135" y="2178009"/>
            <a:ext cx="244851" cy="126167"/>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1" name="Straight Connector 40"/>
          <p:cNvCxnSpPr/>
          <p:nvPr/>
        </p:nvCxnSpPr>
        <p:spPr bwMode="auto">
          <a:xfrm flipV="1">
            <a:off x="7870062" y="2059907"/>
            <a:ext cx="244851" cy="71218"/>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2" name="Straight Connector 41"/>
          <p:cNvCxnSpPr/>
          <p:nvPr/>
        </p:nvCxnSpPr>
        <p:spPr bwMode="auto">
          <a:xfrm>
            <a:off x="7614242" y="1985653"/>
            <a:ext cx="139045" cy="15545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Connector 42"/>
          <p:cNvCxnSpPr/>
          <p:nvPr/>
        </p:nvCxnSpPr>
        <p:spPr bwMode="auto">
          <a:xfrm flipV="1">
            <a:off x="8093094" y="2953896"/>
            <a:ext cx="202356" cy="24879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7" name="Straight Connector 46"/>
          <p:cNvCxnSpPr/>
          <p:nvPr/>
        </p:nvCxnSpPr>
        <p:spPr bwMode="auto">
          <a:xfrm flipV="1">
            <a:off x="8110537" y="3305829"/>
            <a:ext cx="253219" cy="57817"/>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9" name="Straight Connector 48"/>
          <p:cNvCxnSpPr/>
          <p:nvPr/>
        </p:nvCxnSpPr>
        <p:spPr bwMode="auto">
          <a:xfrm flipV="1">
            <a:off x="8001655" y="3059418"/>
            <a:ext cx="101178" cy="215838"/>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1" name="Straight Connector 50"/>
          <p:cNvCxnSpPr/>
          <p:nvPr/>
        </p:nvCxnSpPr>
        <p:spPr bwMode="auto">
          <a:xfrm flipV="1">
            <a:off x="6641066" y="3229153"/>
            <a:ext cx="114225" cy="71218"/>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2" name="Straight Connector 51"/>
          <p:cNvCxnSpPr/>
          <p:nvPr/>
        </p:nvCxnSpPr>
        <p:spPr bwMode="auto">
          <a:xfrm flipV="1">
            <a:off x="6977449" y="3125359"/>
            <a:ext cx="94401" cy="40201"/>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4" name="Straight Connector 53"/>
          <p:cNvCxnSpPr/>
          <p:nvPr/>
        </p:nvCxnSpPr>
        <p:spPr bwMode="auto">
          <a:xfrm>
            <a:off x="6766235" y="2997122"/>
            <a:ext cx="58968" cy="11679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5" name="Straight Connector 54"/>
          <p:cNvCxnSpPr/>
          <p:nvPr/>
        </p:nvCxnSpPr>
        <p:spPr bwMode="auto">
          <a:xfrm>
            <a:off x="6878943" y="3300694"/>
            <a:ext cx="126609" cy="19307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TextBox 36"/>
          <p:cNvSpPr txBox="1"/>
          <p:nvPr/>
        </p:nvSpPr>
        <p:spPr>
          <a:xfrm>
            <a:off x="5893978" y="2705100"/>
            <a:ext cx="405689" cy="338554"/>
          </a:xfrm>
          <a:prstGeom prst="rect">
            <a:avLst/>
          </a:prstGeom>
          <a:noFill/>
        </p:spPr>
        <p:txBody>
          <a:bodyPr wrap="square" rtlCol="0">
            <a:spAutoFit/>
          </a:bodyPr>
          <a:lstStyle/>
          <a:p>
            <a:r>
              <a:rPr lang="en-US" sz="1600" b="1" dirty="0" smtClean="0"/>
              <a:t>x</a:t>
            </a:r>
            <a:r>
              <a:rPr lang="en-US" sz="1600" b="1" baseline="-25000" dirty="0" smtClean="0"/>
              <a:t>1</a:t>
            </a:r>
            <a:endParaRPr lang="en-US" sz="1600" b="1" baseline="-25000" dirty="0"/>
          </a:p>
        </p:txBody>
      </p:sp>
      <p:sp>
        <p:nvSpPr>
          <p:cNvPr id="38" name="TextBox 37"/>
          <p:cNvSpPr txBox="1"/>
          <p:nvPr/>
        </p:nvSpPr>
        <p:spPr>
          <a:xfrm>
            <a:off x="7500937" y="3984676"/>
            <a:ext cx="405689" cy="338554"/>
          </a:xfrm>
          <a:prstGeom prst="rect">
            <a:avLst/>
          </a:prstGeom>
          <a:noFill/>
        </p:spPr>
        <p:txBody>
          <a:bodyPr wrap="square" rtlCol="0">
            <a:spAutoFit/>
          </a:bodyPr>
          <a:lstStyle/>
          <a:p>
            <a:r>
              <a:rPr lang="en-US" sz="1600" b="1" dirty="0" smtClean="0"/>
              <a:t>x</a:t>
            </a:r>
            <a:r>
              <a:rPr lang="en-US" sz="1600" b="1" baseline="-25000" dirty="0"/>
              <a:t>2</a:t>
            </a:r>
          </a:p>
        </p:txBody>
      </p:sp>
    </p:spTree>
    <p:extLst>
      <p:ext uri="{BB962C8B-B14F-4D97-AF65-F5344CB8AC3E}">
        <p14:creationId xmlns:p14="http://schemas.microsoft.com/office/powerpoint/2010/main" val="47742621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The basic K-means algorithm</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27</a:t>
            </a:fld>
            <a:endParaRPr lang="en-US"/>
          </a:p>
        </p:txBody>
      </p:sp>
      <p:sp>
        <p:nvSpPr>
          <p:cNvPr id="9" name="TextBox 8"/>
          <p:cNvSpPr txBox="1"/>
          <p:nvPr/>
        </p:nvSpPr>
        <p:spPr>
          <a:xfrm>
            <a:off x="566737" y="1104900"/>
            <a:ext cx="8382000" cy="3785652"/>
          </a:xfrm>
          <a:prstGeom prst="rect">
            <a:avLst/>
          </a:prstGeom>
          <a:noFill/>
        </p:spPr>
        <p:txBody>
          <a:bodyPr wrap="square" rtlCol="0">
            <a:spAutoFit/>
          </a:bodyPr>
          <a:lstStyle/>
          <a:p>
            <a:pPr algn="l"/>
            <a:r>
              <a:rPr lang="en-US" sz="3000" dirty="0" smtClean="0">
                <a:latin typeface="PFDinTextCompPro-Italic"/>
                <a:cs typeface="PFDinTextCompPro-Italic"/>
              </a:rPr>
              <a:t>1)  choose k initial centroids (note that k is an input)</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2)  for each point:</a:t>
            </a:r>
          </a:p>
          <a:p>
            <a:pPr algn="l"/>
            <a:r>
              <a:rPr lang="en-US" sz="3000" dirty="0" smtClean="0">
                <a:latin typeface="PFDinTextCompPro-Italic"/>
                <a:cs typeface="PFDinTextCompPro-Italic"/>
              </a:rPr>
              <a:t>     - find distance to each centroid</a:t>
            </a:r>
          </a:p>
          <a:p>
            <a:pPr algn="l"/>
            <a:r>
              <a:rPr lang="en-US" sz="3000" dirty="0">
                <a:latin typeface="PFDinTextCompPro-Italic"/>
                <a:cs typeface="PFDinTextCompPro-Italic"/>
              </a:rPr>
              <a:t> </a:t>
            </a:r>
            <a:r>
              <a:rPr lang="en-US" sz="3000" dirty="0" smtClean="0">
                <a:latin typeface="PFDinTextCompPro-Italic"/>
                <a:cs typeface="PFDinTextCompPro-Italic"/>
              </a:rPr>
              <a:t>    - assign point to nearest centroid</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3)  recalculate centroid positions</a:t>
            </a:r>
          </a:p>
          <a:p>
            <a:pPr algn="l"/>
            <a:r>
              <a:rPr lang="en-US" sz="3000" b="1" dirty="0" smtClean="0">
                <a:latin typeface="PFDinTextCompPro-Italic"/>
                <a:cs typeface="PFDinTextCompPro-Italic"/>
              </a:rPr>
              <a:t>4)  repeat steps 2-3 until stopping criteria met</a:t>
            </a:r>
          </a:p>
        </p:txBody>
      </p:sp>
      <p:cxnSp>
        <p:nvCxnSpPr>
          <p:cNvPr id="5" name="Straight Connector 4"/>
          <p:cNvCxnSpPr/>
          <p:nvPr/>
        </p:nvCxnSpPr>
        <p:spPr bwMode="auto">
          <a:xfrm>
            <a:off x="6357937" y="1840230"/>
            <a:ext cx="0" cy="226314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p:cNvCxnSpPr/>
          <p:nvPr/>
        </p:nvCxnSpPr>
        <p:spPr bwMode="auto">
          <a:xfrm flipH="1">
            <a:off x="6198167" y="3988624"/>
            <a:ext cx="2750570" cy="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Flowchart: Connector 6"/>
          <p:cNvSpPr/>
          <p:nvPr/>
        </p:nvSpPr>
        <p:spPr bwMode="auto">
          <a:xfrm>
            <a:off x="6662737" y="2890399"/>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0" name="Flowchart: Connector 9"/>
          <p:cNvSpPr/>
          <p:nvPr/>
        </p:nvSpPr>
        <p:spPr bwMode="auto">
          <a:xfrm>
            <a:off x="7394257" y="2222810"/>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1" name="Flowchart: Connector 10"/>
          <p:cNvSpPr/>
          <p:nvPr/>
        </p:nvSpPr>
        <p:spPr bwMode="auto">
          <a:xfrm>
            <a:off x="7676494" y="2082089"/>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2" name="Flowchart: Connector 11"/>
          <p:cNvSpPr/>
          <p:nvPr/>
        </p:nvSpPr>
        <p:spPr bwMode="auto">
          <a:xfrm>
            <a:off x="7005553" y="3026969"/>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3" name="Flowchart: Connector 12"/>
          <p:cNvSpPr/>
          <p:nvPr/>
        </p:nvSpPr>
        <p:spPr bwMode="auto">
          <a:xfrm>
            <a:off x="6510337" y="3209253"/>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4" name="Flowchart: Connector 13"/>
          <p:cNvSpPr/>
          <p:nvPr/>
        </p:nvSpPr>
        <p:spPr bwMode="auto">
          <a:xfrm>
            <a:off x="8295314" y="2791238"/>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5" name="Flowchart: Connector 14"/>
          <p:cNvSpPr/>
          <p:nvPr/>
        </p:nvSpPr>
        <p:spPr bwMode="auto">
          <a:xfrm>
            <a:off x="8011393" y="2974118"/>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6" name="Flowchart: Connector 15"/>
          <p:cNvSpPr/>
          <p:nvPr/>
        </p:nvSpPr>
        <p:spPr bwMode="auto">
          <a:xfrm>
            <a:off x="8321425" y="3216774"/>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7" name="Flowchart: Connector 16"/>
          <p:cNvSpPr/>
          <p:nvPr/>
        </p:nvSpPr>
        <p:spPr bwMode="auto">
          <a:xfrm>
            <a:off x="7512219" y="1866900"/>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8" name="Flowchart: Connector 17"/>
          <p:cNvSpPr/>
          <p:nvPr/>
        </p:nvSpPr>
        <p:spPr bwMode="auto">
          <a:xfrm>
            <a:off x="7005553" y="3493770"/>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sz="5800"/>
          </a:p>
        </p:txBody>
      </p:sp>
      <p:sp>
        <p:nvSpPr>
          <p:cNvPr id="19" name="Flowchart: Connector 18"/>
          <p:cNvSpPr/>
          <p:nvPr/>
        </p:nvSpPr>
        <p:spPr bwMode="auto">
          <a:xfrm>
            <a:off x="8022066" y="1954283"/>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nvGrpSpPr>
          <p:cNvPr id="20" name="Group 19"/>
          <p:cNvGrpSpPr/>
          <p:nvPr/>
        </p:nvGrpSpPr>
        <p:grpSpPr>
          <a:xfrm>
            <a:off x="6785306" y="3162300"/>
            <a:ext cx="201031" cy="201031"/>
            <a:chOff x="-1201769" y="2002475"/>
            <a:chExt cx="201031" cy="201031"/>
          </a:xfrm>
        </p:grpSpPr>
        <p:cxnSp>
          <p:nvCxnSpPr>
            <p:cNvPr id="21" name="Straight Connector 20"/>
            <p:cNvCxnSpPr/>
            <p:nvPr/>
          </p:nvCxnSpPr>
          <p:spPr bwMode="auto">
            <a:xfrm rot="5400000">
              <a:off x="-1101253" y="2006860"/>
              <a:ext cx="0" cy="201031"/>
            </a:xfrm>
            <a:prstGeom prst="line">
              <a:avLst/>
            </a:prstGeom>
            <a:solidFill>
              <a:schemeClr val="accent1"/>
            </a:solidFill>
            <a:ln w="28575" cap="flat" cmpd="sng" algn="ctr">
              <a:solidFill>
                <a:schemeClr val="accent3">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a:off x="-1109663" y="2002475"/>
              <a:ext cx="0" cy="201031"/>
            </a:xfrm>
            <a:prstGeom prst="line">
              <a:avLst/>
            </a:prstGeom>
            <a:solidFill>
              <a:schemeClr val="accent1"/>
            </a:solidFill>
            <a:ln w="28575" cap="flat" cmpd="sng" algn="ctr">
              <a:solidFill>
                <a:schemeClr val="accent3">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3" name="Group 22"/>
          <p:cNvGrpSpPr/>
          <p:nvPr/>
        </p:nvGrpSpPr>
        <p:grpSpPr>
          <a:xfrm>
            <a:off x="7733356" y="2065669"/>
            <a:ext cx="201031" cy="201031"/>
            <a:chOff x="-1201769" y="2002475"/>
            <a:chExt cx="201031" cy="201031"/>
          </a:xfrm>
        </p:grpSpPr>
        <p:cxnSp>
          <p:nvCxnSpPr>
            <p:cNvPr id="24" name="Straight Connector 23"/>
            <p:cNvCxnSpPr/>
            <p:nvPr/>
          </p:nvCxnSpPr>
          <p:spPr bwMode="auto">
            <a:xfrm rot="5400000">
              <a:off x="-1101253" y="2006860"/>
              <a:ext cx="0" cy="201031"/>
            </a:xfrm>
            <a:prstGeom prst="line">
              <a:avLst/>
            </a:prstGeom>
            <a:solidFill>
              <a:schemeClr val="accent1"/>
            </a:solidFill>
            <a:ln w="28575" cap="flat" cmpd="sng" algn="ctr">
              <a:solidFill>
                <a:schemeClr val="accent6">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Connector 24"/>
            <p:cNvCxnSpPr/>
            <p:nvPr/>
          </p:nvCxnSpPr>
          <p:spPr bwMode="auto">
            <a:xfrm>
              <a:off x="-1109663" y="2002475"/>
              <a:ext cx="0" cy="201031"/>
            </a:xfrm>
            <a:prstGeom prst="line">
              <a:avLst/>
            </a:prstGeom>
            <a:solidFill>
              <a:schemeClr val="accent1"/>
            </a:solidFill>
            <a:ln w="28575" cap="flat" cmpd="sng" algn="ctr">
              <a:solidFill>
                <a:schemeClr val="accent6">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6" name="Group 25"/>
          <p:cNvGrpSpPr/>
          <p:nvPr/>
        </p:nvGrpSpPr>
        <p:grpSpPr>
          <a:xfrm>
            <a:off x="8220909" y="2992286"/>
            <a:ext cx="201031" cy="201031"/>
            <a:chOff x="-1201769" y="2002475"/>
            <a:chExt cx="201031" cy="201031"/>
          </a:xfrm>
        </p:grpSpPr>
        <p:cxnSp>
          <p:nvCxnSpPr>
            <p:cNvPr id="27" name="Straight Connector 26"/>
            <p:cNvCxnSpPr/>
            <p:nvPr/>
          </p:nvCxnSpPr>
          <p:spPr bwMode="auto">
            <a:xfrm rot="5400000">
              <a:off x="-1101253" y="2006860"/>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a:off x="-1109663" y="2002475"/>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cxnSp>
        <p:nvCxnSpPr>
          <p:cNvPr id="37" name="Straight Connector 36"/>
          <p:cNvCxnSpPr/>
          <p:nvPr/>
        </p:nvCxnSpPr>
        <p:spPr bwMode="auto">
          <a:xfrm flipV="1">
            <a:off x="7517135" y="2178009"/>
            <a:ext cx="244851" cy="126167"/>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8" name="Straight Connector 37"/>
          <p:cNvCxnSpPr/>
          <p:nvPr/>
        </p:nvCxnSpPr>
        <p:spPr bwMode="auto">
          <a:xfrm flipV="1">
            <a:off x="7870062" y="2059907"/>
            <a:ext cx="244851" cy="71218"/>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9" name="Straight Connector 38"/>
          <p:cNvCxnSpPr/>
          <p:nvPr/>
        </p:nvCxnSpPr>
        <p:spPr bwMode="auto">
          <a:xfrm>
            <a:off x="7614242" y="1985653"/>
            <a:ext cx="139045" cy="15545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8" name="Straight Connector 47"/>
          <p:cNvCxnSpPr/>
          <p:nvPr/>
        </p:nvCxnSpPr>
        <p:spPr bwMode="auto">
          <a:xfrm flipV="1">
            <a:off x="6641066" y="3229153"/>
            <a:ext cx="114225" cy="71218"/>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0" name="Straight Connector 49"/>
          <p:cNvCxnSpPr/>
          <p:nvPr/>
        </p:nvCxnSpPr>
        <p:spPr bwMode="auto">
          <a:xfrm flipV="1">
            <a:off x="6977449" y="3125359"/>
            <a:ext cx="94401" cy="40201"/>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 name="Straight Connector 52"/>
          <p:cNvCxnSpPr/>
          <p:nvPr/>
        </p:nvCxnSpPr>
        <p:spPr bwMode="auto">
          <a:xfrm>
            <a:off x="6766235" y="2997122"/>
            <a:ext cx="58968" cy="11679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 name="Straight Connector 55"/>
          <p:cNvCxnSpPr/>
          <p:nvPr/>
        </p:nvCxnSpPr>
        <p:spPr bwMode="auto">
          <a:xfrm>
            <a:off x="6967537" y="3390900"/>
            <a:ext cx="115099" cy="19307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7" name="Straight Connector 56"/>
          <p:cNvCxnSpPr/>
          <p:nvPr/>
        </p:nvCxnSpPr>
        <p:spPr bwMode="auto">
          <a:xfrm>
            <a:off x="8348477" y="3192954"/>
            <a:ext cx="58968" cy="11679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9" name="Straight Connector 58"/>
          <p:cNvCxnSpPr/>
          <p:nvPr/>
        </p:nvCxnSpPr>
        <p:spPr bwMode="auto">
          <a:xfrm flipV="1">
            <a:off x="8333638" y="2905000"/>
            <a:ext cx="30078" cy="86174"/>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0" name="Straight Connector 59"/>
          <p:cNvCxnSpPr/>
          <p:nvPr/>
        </p:nvCxnSpPr>
        <p:spPr bwMode="auto">
          <a:xfrm>
            <a:off x="8129376" y="3078584"/>
            <a:ext cx="75570" cy="36261"/>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1" name="TextBox 60"/>
          <p:cNvSpPr txBox="1"/>
          <p:nvPr/>
        </p:nvSpPr>
        <p:spPr>
          <a:xfrm>
            <a:off x="5893978" y="2705100"/>
            <a:ext cx="405689" cy="338554"/>
          </a:xfrm>
          <a:prstGeom prst="rect">
            <a:avLst/>
          </a:prstGeom>
          <a:noFill/>
        </p:spPr>
        <p:txBody>
          <a:bodyPr wrap="square" rtlCol="0">
            <a:spAutoFit/>
          </a:bodyPr>
          <a:lstStyle/>
          <a:p>
            <a:r>
              <a:rPr lang="en-US" sz="1600" b="1" dirty="0" smtClean="0"/>
              <a:t>x</a:t>
            </a:r>
            <a:r>
              <a:rPr lang="en-US" sz="1600" b="1" baseline="-25000" dirty="0" smtClean="0"/>
              <a:t>1</a:t>
            </a:r>
            <a:endParaRPr lang="en-US" sz="1600" b="1" baseline="-25000" dirty="0"/>
          </a:p>
        </p:txBody>
      </p:sp>
      <p:sp>
        <p:nvSpPr>
          <p:cNvPr id="62" name="TextBox 61"/>
          <p:cNvSpPr txBox="1"/>
          <p:nvPr/>
        </p:nvSpPr>
        <p:spPr>
          <a:xfrm>
            <a:off x="7500937" y="3984676"/>
            <a:ext cx="405689" cy="338554"/>
          </a:xfrm>
          <a:prstGeom prst="rect">
            <a:avLst/>
          </a:prstGeom>
          <a:noFill/>
        </p:spPr>
        <p:txBody>
          <a:bodyPr wrap="square" rtlCol="0">
            <a:spAutoFit/>
          </a:bodyPr>
          <a:lstStyle/>
          <a:p>
            <a:r>
              <a:rPr lang="en-US" sz="1600" b="1" dirty="0" smtClean="0"/>
              <a:t>x</a:t>
            </a:r>
            <a:r>
              <a:rPr lang="en-US" sz="1600" b="1" baseline="-25000" dirty="0"/>
              <a:t>2</a:t>
            </a:r>
          </a:p>
        </p:txBody>
      </p:sp>
    </p:spTree>
    <p:extLst>
      <p:ext uri="{BB962C8B-B14F-4D97-AF65-F5344CB8AC3E}">
        <p14:creationId xmlns:p14="http://schemas.microsoft.com/office/powerpoint/2010/main" val="15776630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The basic K-means algorithm</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28</a:t>
            </a:fld>
            <a:endParaRPr lang="en-US"/>
          </a:p>
        </p:txBody>
      </p:sp>
      <p:sp>
        <p:nvSpPr>
          <p:cNvPr id="9" name="TextBox 8"/>
          <p:cNvSpPr txBox="1"/>
          <p:nvPr/>
        </p:nvSpPr>
        <p:spPr>
          <a:xfrm>
            <a:off x="566737" y="1104900"/>
            <a:ext cx="8382000" cy="3785652"/>
          </a:xfrm>
          <a:prstGeom prst="rect">
            <a:avLst/>
          </a:prstGeom>
          <a:noFill/>
        </p:spPr>
        <p:txBody>
          <a:bodyPr wrap="square" rtlCol="0">
            <a:spAutoFit/>
          </a:bodyPr>
          <a:lstStyle/>
          <a:p>
            <a:pPr algn="l"/>
            <a:r>
              <a:rPr lang="en-US" sz="3000" dirty="0" smtClean="0">
                <a:latin typeface="PFDinTextCompPro-Italic"/>
                <a:cs typeface="PFDinTextCompPro-Italic"/>
              </a:rPr>
              <a:t>1)  choose k initial centroids (note that k is an input)</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2)  for each point:</a:t>
            </a:r>
          </a:p>
          <a:p>
            <a:pPr algn="l"/>
            <a:r>
              <a:rPr lang="en-US" sz="3000" dirty="0" smtClean="0">
                <a:latin typeface="PFDinTextCompPro-Italic"/>
                <a:cs typeface="PFDinTextCompPro-Italic"/>
              </a:rPr>
              <a:t>     - find distance to each centroid</a:t>
            </a:r>
          </a:p>
          <a:p>
            <a:pPr algn="l"/>
            <a:r>
              <a:rPr lang="en-US" sz="3000" dirty="0">
                <a:latin typeface="PFDinTextCompPro-Italic"/>
                <a:cs typeface="PFDinTextCompPro-Italic"/>
              </a:rPr>
              <a:t> </a:t>
            </a:r>
            <a:r>
              <a:rPr lang="en-US" sz="3000" dirty="0" smtClean="0">
                <a:latin typeface="PFDinTextCompPro-Italic"/>
                <a:cs typeface="PFDinTextCompPro-Italic"/>
              </a:rPr>
              <a:t>    - assign point to nearest centroid</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3)  recalculate centroid positions</a:t>
            </a:r>
          </a:p>
          <a:p>
            <a:pPr algn="l"/>
            <a:r>
              <a:rPr lang="en-US" sz="3000" b="1" dirty="0" smtClean="0">
                <a:latin typeface="PFDinTextCompPro-Italic"/>
                <a:cs typeface="PFDinTextCompPro-Italic"/>
              </a:rPr>
              <a:t>4)  repeat steps 2-3 until stopping criteria met</a:t>
            </a:r>
          </a:p>
        </p:txBody>
      </p:sp>
      <p:cxnSp>
        <p:nvCxnSpPr>
          <p:cNvPr id="5" name="Straight Connector 4"/>
          <p:cNvCxnSpPr/>
          <p:nvPr/>
        </p:nvCxnSpPr>
        <p:spPr bwMode="auto">
          <a:xfrm>
            <a:off x="6357937" y="1840230"/>
            <a:ext cx="0" cy="226314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p:cNvCxnSpPr/>
          <p:nvPr/>
        </p:nvCxnSpPr>
        <p:spPr bwMode="auto">
          <a:xfrm flipH="1">
            <a:off x="6198167" y="3988624"/>
            <a:ext cx="2750570" cy="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Flowchart: Connector 6"/>
          <p:cNvSpPr/>
          <p:nvPr/>
        </p:nvSpPr>
        <p:spPr bwMode="auto">
          <a:xfrm>
            <a:off x="6662737" y="2890399"/>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0" name="Flowchart: Connector 9"/>
          <p:cNvSpPr/>
          <p:nvPr/>
        </p:nvSpPr>
        <p:spPr bwMode="auto">
          <a:xfrm>
            <a:off x="7394257" y="2222810"/>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1" name="Flowchart: Connector 10"/>
          <p:cNvSpPr/>
          <p:nvPr/>
        </p:nvSpPr>
        <p:spPr bwMode="auto">
          <a:xfrm>
            <a:off x="7676494" y="2082089"/>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2" name="Flowchart: Connector 11"/>
          <p:cNvSpPr/>
          <p:nvPr/>
        </p:nvSpPr>
        <p:spPr bwMode="auto">
          <a:xfrm>
            <a:off x="7005553" y="3026969"/>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3" name="Flowchart: Connector 12"/>
          <p:cNvSpPr/>
          <p:nvPr/>
        </p:nvSpPr>
        <p:spPr bwMode="auto">
          <a:xfrm>
            <a:off x="6510337" y="3209253"/>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4" name="Flowchart: Connector 13"/>
          <p:cNvSpPr/>
          <p:nvPr/>
        </p:nvSpPr>
        <p:spPr bwMode="auto">
          <a:xfrm>
            <a:off x="8295314" y="2791238"/>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5" name="Flowchart: Connector 14"/>
          <p:cNvSpPr/>
          <p:nvPr/>
        </p:nvSpPr>
        <p:spPr bwMode="auto">
          <a:xfrm>
            <a:off x="8011393" y="2974118"/>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6" name="Flowchart: Connector 15"/>
          <p:cNvSpPr/>
          <p:nvPr/>
        </p:nvSpPr>
        <p:spPr bwMode="auto">
          <a:xfrm>
            <a:off x="8321425" y="3216774"/>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7" name="Flowchart: Connector 16"/>
          <p:cNvSpPr/>
          <p:nvPr/>
        </p:nvSpPr>
        <p:spPr bwMode="auto">
          <a:xfrm>
            <a:off x="7512219" y="1866900"/>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8" name="Flowchart: Connector 17"/>
          <p:cNvSpPr/>
          <p:nvPr/>
        </p:nvSpPr>
        <p:spPr bwMode="auto">
          <a:xfrm>
            <a:off x="7005553" y="3493770"/>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sz="5800"/>
          </a:p>
        </p:txBody>
      </p:sp>
      <p:sp>
        <p:nvSpPr>
          <p:cNvPr id="19" name="Flowchart: Connector 18"/>
          <p:cNvSpPr/>
          <p:nvPr/>
        </p:nvSpPr>
        <p:spPr bwMode="auto">
          <a:xfrm>
            <a:off x="8022066" y="1954283"/>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nvGrpSpPr>
          <p:cNvPr id="20" name="Group 19"/>
          <p:cNvGrpSpPr/>
          <p:nvPr/>
        </p:nvGrpSpPr>
        <p:grpSpPr>
          <a:xfrm>
            <a:off x="6785306" y="3162300"/>
            <a:ext cx="201031" cy="201031"/>
            <a:chOff x="-1201769" y="2002475"/>
            <a:chExt cx="201031" cy="201031"/>
          </a:xfrm>
        </p:grpSpPr>
        <p:cxnSp>
          <p:nvCxnSpPr>
            <p:cNvPr id="21" name="Straight Connector 20"/>
            <p:cNvCxnSpPr/>
            <p:nvPr/>
          </p:nvCxnSpPr>
          <p:spPr bwMode="auto">
            <a:xfrm rot="5400000">
              <a:off x="-1101253" y="2006860"/>
              <a:ext cx="0" cy="201031"/>
            </a:xfrm>
            <a:prstGeom prst="line">
              <a:avLst/>
            </a:prstGeom>
            <a:solidFill>
              <a:schemeClr val="accent1"/>
            </a:solidFill>
            <a:ln w="28575" cap="flat" cmpd="sng" algn="ctr">
              <a:solidFill>
                <a:schemeClr val="accent3">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a:off x="-1109663" y="2002475"/>
              <a:ext cx="0" cy="201031"/>
            </a:xfrm>
            <a:prstGeom prst="line">
              <a:avLst/>
            </a:prstGeom>
            <a:solidFill>
              <a:schemeClr val="accent1"/>
            </a:solidFill>
            <a:ln w="28575" cap="flat" cmpd="sng" algn="ctr">
              <a:solidFill>
                <a:schemeClr val="accent3">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3" name="Group 22"/>
          <p:cNvGrpSpPr/>
          <p:nvPr/>
        </p:nvGrpSpPr>
        <p:grpSpPr>
          <a:xfrm>
            <a:off x="7733356" y="2065669"/>
            <a:ext cx="201031" cy="201031"/>
            <a:chOff x="-1201769" y="2002475"/>
            <a:chExt cx="201031" cy="201031"/>
          </a:xfrm>
        </p:grpSpPr>
        <p:cxnSp>
          <p:nvCxnSpPr>
            <p:cNvPr id="24" name="Straight Connector 23"/>
            <p:cNvCxnSpPr/>
            <p:nvPr/>
          </p:nvCxnSpPr>
          <p:spPr bwMode="auto">
            <a:xfrm rot="5400000">
              <a:off x="-1101253" y="2006860"/>
              <a:ext cx="0" cy="201031"/>
            </a:xfrm>
            <a:prstGeom prst="line">
              <a:avLst/>
            </a:prstGeom>
            <a:solidFill>
              <a:schemeClr val="accent1"/>
            </a:solidFill>
            <a:ln w="28575" cap="flat" cmpd="sng" algn="ctr">
              <a:solidFill>
                <a:schemeClr val="accent6">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Connector 24"/>
            <p:cNvCxnSpPr/>
            <p:nvPr/>
          </p:nvCxnSpPr>
          <p:spPr bwMode="auto">
            <a:xfrm>
              <a:off x="-1109663" y="2002475"/>
              <a:ext cx="0" cy="201031"/>
            </a:xfrm>
            <a:prstGeom prst="line">
              <a:avLst/>
            </a:prstGeom>
            <a:solidFill>
              <a:schemeClr val="accent1"/>
            </a:solidFill>
            <a:ln w="28575" cap="flat" cmpd="sng" algn="ctr">
              <a:solidFill>
                <a:schemeClr val="accent6">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6" name="Group 25"/>
          <p:cNvGrpSpPr/>
          <p:nvPr/>
        </p:nvGrpSpPr>
        <p:grpSpPr>
          <a:xfrm>
            <a:off x="8220909" y="2992286"/>
            <a:ext cx="201031" cy="201031"/>
            <a:chOff x="-1201769" y="2002475"/>
            <a:chExt cx="201031" cy="201031"/>
          </a:xfrm>
        </p:grpSpPr>
        <p:cxnSp>
          <p:nvCxnSpPr>
            <p:cNvPr id="27" name="Straight Connector 26"/>
            <p:cNvCxnSpPr/>
            <p:nvPr/>
          </p:nvCxnSpPr>
          <p:spPr bwMode="auto">
            <a:xfrm rot="5400000">
              <a:off x="-1101253" y="2006860"/>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a:off x="-1109663" y="2002475"/>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29" name="TextBox 28"/>
          <p:cNvSpPr txBox="1"/>
          <p:nvPr/>
        </p:nvSpPr>
        <p:spPr>
          <a:xfrm>
            <a:off x="5893978" y="2705100"/>
            <a:ext cx="405689" cy="338554"/>
          </a:xfrm>
          <a:prstGeom prst="rect">
            <a:avLst/>
          </a:prstGeom>
          <a:noFill/>
        </p:spPr>
        <p:txBody>
          <a:bodyPr wrap="square" rtlCol="0">
            <a:spAutoFit/>
          </a:bodyPr>
          <a:lstStyle/>
          <a:p>
            <a:r>
              <a:rPr lang="en-US" sz="1600" b="1" dirty="0" smtClean="0"/>
              <a:t>x</a:t>
            </a:r>
            <a:r>
              <a:rPr lang="en-US" sz="1600" b="1" baseline="-25000" dirty="0" smtClean="0"/>
              <a:t>1</a:t>
            </a:r>
            <a:endParaRPr lang="en-US" sz="1600" b="1" baseline="-25000" dirty="0"/>
          </a:p>
        </p:txBody>
      </p:sp>
      <p:sp>
        <p:nvSpPr>
          <p:cNvPr id="30" name="TextBox 29"/>
          <p:cNvSpPr txBox="1"/>
          <p:nvPr/>
        </p:nvSpPr>
        <p:spPr>
          <a:xfrm>
            <a:off x="7500937" y="3984676"/>
            <a:ext cx="405689" cy="338554"/>
          </a:xfrm>
          <a:prstGeom prst="rect">
            <a:avLst/>
          </a:prstGeom>
          <a:noFill/>
        </p:spPr>
        <p:txBody>
          <a:bodyPr wrap="square" rtlCol="0">
            <a:spAutoFit/>
          </a:bodyPr>
          <a:lstStyle/>
          <a:p>
            <a:r>
              <a:rPr lang="en-US" sz="1600" b="1" dirty="0" smtClean="0"/>
              <a:t>x</a:t>
            </a:r>
            <a:r>
              <a:rPr lang="en-US" sz="1600" b="1" baseline="-25000" dirty="0"/>
              <a:t>2</a:t>
            </a:r>
          </a:p>
        </p:txBody>
      </p:sp>
    </p:spTree>
    <p:extLst>
      <p:ext uri="{BB962C8B-B14F-4D97-AF65-F5344CB8AC3E}">
        <p14:creationId xmlns:p14="http://schemas.microsoft.com/office/powerpoint/2010/main" val="312042849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Step 1 – Choosing initial centroids</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29</a:t>
            </a:fld>
            <a:endParaRPr lang="en-US"/>
          </a:p>
        </p:txBody>
      </p:sp>
      <p:sp>
        <p:nvSpPr>
          <p:cNvPr id="9" name="TextBox 8"/>
          <p:cNvSpPr txBox="1"/>
          <p:nvPr/>
        </p:nvSpPr>
        <p:spPr>
          <a:xfrm>
            <a:off x="566737" y="1104900"/>
            <a:ext cx="8382000" cy="553998"/>
          </a:xfrm>
          <a:prstGeom prst="rect">
            <a:avLst/>
          </a:prstGeom>
          <a:noFill/>
        </p:spPr>
        <p:txBody>
          <a:bodyPr wrap="square" rtlCol="0">
            <a:spAutoFit/>
          </a:bodyPr>
          <a:lstStyle/>
          <a:p>
            <a:pPr algn="l"/>
            <a:r>
              <a:rPr lang="en-US" sz="3000" dirty="0" smtClean="0">
                <a:latin typeface="PFDinTextCompPro-Italic"/>
                <a:cs typeface="PFDinTextCompPro-Italic"/>
              </a:rPr>
              <a:t>Q:  How do you choose the initial centroid positions?</a:t>
            </a:r>
            <a:endParaRPr lang="en-US" sz="3000" dirty="0" smtClean="0">
              <a:latin typeface="PFDinTextCompPro-Italic"/>
              <a:cs typeface="PFDinTextCompPro-Italic"/>
              <a:sym typeface="Wingdings"/>
            </a:endParaRPr>
          </a:p>
        </p:txBody>
      </p:sp>
    </p:spTree>
    <p:extLst>
      <p:ext uri="{BB962C8B-B14F-4D97-AF65-F5344CB8AC3E}">
        <p14:creationId xmlns:p14="http://schemas.microsoft.com/office/powerpoint/2010/main" val="102421965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3238500"/>
            <a:ext cx="8601074" cy="1828800"/>
          </a:xfrm>
        </p:spPr>
        <p:txBody>
          <a:bodyPr/>
          <a:lstStyle/>
          <a:p>
            <a:pPr>
              <a:defRPr/>
            </a:pPr>
            <a:r>
              <a:rPr lang="en-US" sz="7500" dirty="0" smtClean="0"/>
              <a:t>I</a:t>
            </a:r>
            <a:r>
              <a:rPr lang="en-US" sz="7500" dirty="0" smtClean="0"/>
              <a:t>. </a:t>
            </a:r>
            <a:r>
              <a:rPr lang="en-US" sz="7500" dirty="0" smtClean="0"/>
              <a:t>Unsupervised </a:t>
            </a:r>
            <a:r>
              <a:rPr lang="en-US" sz="7500" dirty="0" smtClean="0"/>
              <a:t>Learning</a:t>
            </a:r>
            <a:endParaRPr lang="en-US" sz="75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smtClean="0">
                <a:latin typeface="PFDinTextCompPro-Bold" charset="0"/>
                <a:ea typeface="ヒラギノ角ゴ ProN W3" charset="0"/>
                <a:cs typeface="ヒラギノ角ゴ ProN W3" charset="0"/>
              </a:rPr>
              <a:t>DATA SCIENCE</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42277262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a:t>Step 1 – Choosing initial centroids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30</a:t>
            </a:fld>
            <a:endParaRPr lang="en-US"/>
          </a:p>
        </p:txBody>
      </p:sp>
      <p:sp>
        <p:nvSpPr>
          <p:cNvPr id="9" name="TextBox 8"/>
          <p:cNvSpPr txBox="1"/>
          <p:nvPr/>
        </p:nvSpPr>
        <p:spPr>
          <a:xfrm>
            <a:off x="566737" y="1104900"/>
            <a:ext cx="8382000" cy="1477328"/>
          </a:xfrm>
          <a:prstGeom prst="rect">
            <a:avLst/>
          </a:prstGeom>
          <a:noFill/>
        </p:spPr>
        <p:txBody>
          <a:bodyPr wrap="square" rtlCol="0">
            <a:spAutoFit/>
          </a:bodyPr>
          <a:lstStyle/>
          <a:p>
            <a:pPr algn="l"/>
            <a:r>
              <a:rPr lang="en-US" sz="3000" dirty="0" smtClean="0">
                <a:latin typeface="PFDinTextCompPro-Italic"/>
                <a:cs typeface="PFDinTextCompPro-Italic"/>
              </a:rPr>
              <a:t>Q:  How do you choose the initial centroid positions?</a:t>
            </a:r>
          </a:p>
          <a:p>
            <a:pPr algn="l"/>
            <a:endParaRPr lang="en-US" sz="3000" dirty="0">
              <a:latin typeface="PFDinTextCompPro-Italic"/>
              <a:cs typeface="PFDinTextCompPro-Italic"/>
              <a:sym typeface="Wingdings"/>
            </a:endParaRPr>
          </a:p>
          <a:p>
            <a:pPr algn="l"/>
            <a:r>
              <a:rPr lang="en-US" sz="3000" dirty="0" smtClean="0">
                <a:latin typeface="PFDinTextCompPro-Italic"/>
                <a:cs typeface="PFDinTextCompPro-Italic"/>
                <a:sym typeface="Wingdings"/>
              </a:rPr>
              <a:t>A:  There are several options:</a:t>
            </a:r>
          </a:p>
        </p:txBody>
      </p:sp>
    </p:spTree>
    <p:extLst>
      <p:ext uri="{BB962C8B-B14F-4D97-AF65-F5344CB8AC3E}">
        <p14:creationId xmlns:p14="http://schemas.microsoft.com/office/powerpoint/2010/main" val="36322012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a:t>Step 1 – Choosing </a:t>
            </a:r>
            <a:r>
              <a:rPr lang="en-US" dirty="0" smtClean="0"/>
              <a:t>initial centroids</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31</a:t>
            </a:fld>
            <a:endParaRPr lang="en-US"/>
          </a:p>
        </p:txBody>
      </p:sp>
      <p:sp>
        <p:nvSpPr>
          <p:cNvPr id="9" name="TextBox 8"/>
          <p:cNvSpPr txBox="1"/>
          <p:nvPr/>
        </p:nvSpPr>
        <p:spPr>
          <a:xfrm>
            <a:off x="566737" y="1104900"/>
            <a:ext cx="8382000" cy="1938992"/>
          </a:xfrm>
          <a:prstGeom prst="rect">
            <a:avLst/>
          </a:prstGeom>
          <a:noFill/>
        </p:spPr>
        <p:txBody>
          <a:bodyPr wrap="square" rtlCol="0">
            <a:spAutoFit/>
          </a:bodyPr>
          <a:lstStyle/>
          <a:p>
            <a:pPr algn="l"/>
            <a:r>
              <a:rPr lang="en-US" sz="3000" dirty="0" smtClean="0">
                <a:latin typeface="PFDinTextCompPro-Italic"/>
                <a:cs typeface="PFDinTextCompPro-Italic"/>
              </a:rPr>
              <a:t>Q:  How do you choose the initial centroid positions?</a:t>
            </a:r>
          </a:p>
          <a:p>
            <a:pPr algn="l"/>
            <a:endParaRPr lang="en-US" sz="3000" dirty="0">
              <a:latin typeface="PFDinTextCompPro-Italic"/>
              <a:cs typeface="PFDinTextCompPro-Italic"/>
              <a:sym typeface="Wingdings"/>
            </a:endParaRPr>
          </a:p>
          <a:p>
            <a:pPr algn="l"/>
            <a:r>
              <a:rPr lang="en-US" sz="3000" dirty="0" smtClean="0">
                <a:latin typeface="PFDinTextCompPro-Italic"/>
                <a:cs typeface="PFDinTextCompPro-Italic"/>
                <a:sym typeface="Wingdings"/>
              </a:rPr>
              <a:t>A:  There are several options:</a:t>
            </a:r>
          </a:p>
          <a:p>
            <a:pPr algn="l"/>
            <a:r>
              <a:rPr lang="en-US" sz="3000" dirty="0">
                <a:latin typeface="PFDinTextCompPro-Italic"/>
                <a:cs typeface="PFDinTextCompPro-Italic"/>
                <a:sym typeface="Wingdings"/>
              </a:rPr>
              <a:t> </a:t>
            </a:r>
            <a:r>
              <a:rPr lang="en-US" sz="3000" dirty="0" smtClean="0">
                <a:latin typeface="PFDinTextCompPro-Italic"/>
                <a:cs typeface="PFDinTextCompPro-Italic"/>
                <a:sym typeface="Wingdings"/>
              </a:rPr>
              <a:t>    - </a:t>
            </a:r>
            <a:r>
              <a:rPr lang="en-US" sz="3000" dirty="0">
                <a:latin typeface="PFDinTextCompPro-Italic"/>
                <a:cs typeface="PFDinTextCompPro-Italic"/>
                <a:sym typeface="Wingdings"/>
              </a:rPr>
              <a:t>randomly (but </a:t>
            </a:r>
            <a:r>
              <a:rPr lang="en-US" sz="3000" dirty="0" smtClean="0">
                <a:latin typeface="PFDinTextCompPro-Italic"/>
                <a:cs typeface="PFDinTextCompPro-Italic"/>
                <a:sym typeface="Wingdings"/>
              </a:rPr>
              <a:t>may </a:t>
            </a:r>
            <a:r>
              <a:rPr lang="en-US" sz="3000" dirty="0">
                <a:latin typeface="PFDinTextCompPro-Italic"/>
                <a:cs typeface="PFDinTextCompPro-Italic"/>
                <a:sym typeface="Wingdings"/>
              </a:rPr>
              <a:t>yield divergent behavior)</a:t>
            </a:r>
            <a:endParaRPr lang="en-US" sz="3000" dirty="0" smtClean="0">
              <a:latin typeface="PFDinTextCompPro-Italic"/>
              <a:cs typeface="PFDinTextCompPro-Italic"/>
              <a:sym typeface="Wingdings"/>
            </a:endParaRPr>
          </a:p>
        </p:txBody>
      </p:sp>
    </p:spTree>
    <p:extLst>
      <p:ext uri="{BB962C8B-B14F-4D97-AF65-F5344CB8AC3E}">
        <p14:creationId xmlns:p14="http://schemas.microsoft.com/office/powerpoint/2010/main" val="36322012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a:t>Step 1 – Choosing </a:t>
            </a:r>
            <a:r>
              <a:rPr lang="en-US" dirty="0" smtClean="0"/>
              <a:t>initial centroids</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32</a:t>
            </a:fld>
            <a:endParaRPr lang="en-US"/>
          </a:p>
        </p:txBody>
      </p:sp>
      <p:sp>
        <p:nvSpPr>
          <p:cNvPr id="9" name="TextBox 8"/>
          <p:cNvSpPr txBox="1"/>
          <p:nvPr/>
        </p:nvSpPr>
        <p:spPr>
          <a:xfrm>
            <a:off x="566737" y="1104900"/>
            <a:ext cx="8382000" cy="2862322"/>
          </a:xfrm>
          <a:prstGeom prst="rect">
            <a:avLst/>
          </a:prstGeom>
          <a:noFill/>
        </p:spPr>
        <p:txBody>
          <a:bodyPr wrap="square" rtlCol="0">
            <a:spAutoFit/>
          </a:bodyPr>
          <a:lstStyle/>
          <a:p>
            <a:pPr algn="l"/>
            <a:r>
              <a:rPr lang="en-US" sz="3000" dirty="0" smtClean="0">
                <a:latin typeface="PFDinTextCompPro-Italic"/>
                <a:cs typeface="PFDinTextCompPro-Italic"/>
              </a:rPr>
              <a:t>Q:  How do you choose the initial centroid positions?</a:t>
            </a:r>
          </a:p>
          <a:p>
            <a:pPr algn="l"/>
            <a:endParaRPr lang="en-US" sz="3000" dirty="0">
              <a:latin typeface="PFDinTextCompPro-Italic"/>
              <a:cs typeface="PFDinTextCompPro-Italic"/>
              <a:sym typeface="Wingdings"/>
            </a:endParaRPr>
          </a:p>
          <a:p>
            <a:pPr algn="l"/>
            <a:r>
              <a:rPr lang="en-US" sz="3000" dirty="0" smtClean="0">
                <a:latin typeface="PFDinTextCompPro-Italic"/>
                <a:cs typeface="PFDinTextCompPro-Italic"/>
                <a:sym typeface="Wingdings"/>
              </a:rPr>
              <a:t>A:  There are several options:</a:t>
            </a:r>
          </a:p>
          <a:p>
            <a:pPr algn="l"/>
            <a:r>
              <a:rPr lang="en-US" sz="3000" dirty="0" smtClean="0">
                <a:latin typeface="PFDinTextCompPro-Italic"/>
                <a:cs typeface="PFDinTextCompPro-Italic"/>
                <a:sym typeface="Wingdings"/>
              </a:rPr>
              <a:t>     </a:t>
            </a:r>
            <a:r>
              <a:rPr lang="en-US" sz="3000" dirty="0">
                <a:latin typeface="PFDinTextCompPro-Italic"/>
                <a:cs typeface="PFDinTextCompPro-Italic"/>
                <a:sym typeface="Wingdings"/>
              </a:rPr>
              <a:t>- randomly (but may yield divergent behavior</a:t>
            </a:r>
            <a:r>
              <a:rPr lang="en-US" sz="3000" dirty="0" smtClean="0">
                <a:latin typeface="PFDinTextCompPro-Italic"/>
                <a:cs typeface="PFDinTextCompPro-Italic"/>
                <a:sym typeface="Wingdings"/>
              </a:rPr>
              <a:t>)</a:t>
            </a:r>
          </a:p>
          <a:p>
            <a:pPr algn="l"/>
            <a:r>
              <a:rPr lang="en-US" sz="3000" dirty="0" smtClean="0">
                <a:latin typeface="PFDinTextCompPro-Italic"/>
                <a:cs typeface="PFDinTextCompPro-Italic"/>
                <a:sym typeface="Wingdings"/>
              </a:rPr>
              <a:t>     - perform alternative clustering task, use resulting centroids as</a:t>
            </a:r>
          </a:p>
          <a:p>
            <a:pPr algn="l"/>
            <a:r>
              <a:rPr lang="en-US" sz="3000" dirty="0">
                <a:latin typeface="PFDinTextCompPro-Italic"/>
                <a:cs typeface="PFDinTextCompPro-Italic"/>
                <a:sym typeface="Wingdings"/>
              </a:rPr>
              <a:t>	</a:t>
            </a:r>
            <a:r>
              <a:rPr lang="en-US" sz="3000" dirty="0" smtClean="0">
                <a:latin typeface="PFDinTextCompPro-Italic"/>
                <a:cs typeface="PFDinTextCompPro-Italic"/>
                <a:sym typeface="Wingdings"/>
              </a:rPr>
              <a:t>initial k-means centroids</a:t>
            </a:r>
          </a:p>
        </p:txBody>
      </p:sp>
    </p:spTree>
    <p:extLst>
      <p:ext uri="{BB962C8B-B14F-4D97-AF65-F5344CB8AC3E}">
        <p14:creationId xmlns:p14="http://schemas.microsoft.com/office/powerpoint/2010/main" val="36322012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a:t>Step 1 – Choosing </a:t>
            </a:r>
            <a:r>
              <a:rPr lang="en-US" dirty="0" smtClean="0"/>
              <a:t>initial centroids</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33</a:t>
            </a:fld>
            <a:endParaRPr lang="en-US"/>
          </a:p>
        </p:txBody>
      </p:sp>
      <p:sp>
        <p:nvSpPr>
          <p:cNvPr id="9" name="TextBox 8"/>
          <p:cNvSpPr txBox="1"/>
          <p:nvPr/>
        </p:nvSpPr>
        <p:spPr>
          <a:xfrm>
            <a:off x="566737" y="1104900"/>
            <a:ext cx="8382000" cy="3785652"/>
          </a:xfrm>
          <a:prstGeom prst="rect">
            <a:avLst/>
          </a:prstGeom>
          <a:noFill/>
        </p:spPr>
        <p:txBody>
          <a:bodyPr wrap="square" rtlCol="0">
            <a:spAutoFit/>
          </a:bodyPr>
          <a:lstStyle/>
          <a:p>
            <a:pPr algn="l"/>
            <a:r>
              <a:rPr lang="en-US" sz="3000" dirty="0" smtClean="0">
                <a:latin typeface="PFDinTextCompPro-Italic"/>
                <a:cs typeface="PFDinTextCompPro-Italic"/>
              </a:rPr>
              <a:t>Q:  How do you choose the initial centroid positions?</a:t>
            </a:r>
          </a:p>
          <a:p>
            <a:pPr algn="l"/>
            <a:endParaRPr lang="en-US" sz="3000" dirty="0">
              <a:latin typeface="PFDinTextCompPro-Italic"/>
              <a:cs typeface="PFDinTextCompPro-Italic"/>
              <a:sym typeface="Wingdings"/>
            </a:endParaRPr>
          </a:p>
          <a:p>
            <a:pPr algn="l"/>
            <a:r>
              <a:rPr lang="en-US" sz="3000" dirty="0" smtClean="0">
                <a:latin typeface="PFDinTextCompPro-Italic"/>
                <a:cs typeface="PFDinTextCompPro-Italic"/>
                <a:sym typeface="Wingdings"/>
              </a:rPr>
              <a:t>A:  There are several options:</a:t>
            </a:r>
          </a:p>
          <a:p>
            <a:pPr algn="l"/>
            <a:r>
              <a:rPr lang="en-US" sz="3000" dirty="0">
                <a:latin typeface="PFDinTextCompPro-Italic"/>
                <a:cs typeface="PFDinTextCompPro-Italic"/>
                <a:sym typeface="Wingdings"/>
              </a:rPr>
              <a:t> </a:t>
            </a:r>
            <a:r>
              <a:rPr lang="en-US" sz="3000" dirty="0" smtClean="0">
                <a:latin typeface="PFDinTextCompPro-Italic"/>
                <a:cs typeface="PFDinTextCompPro-Italic"/>
                <a:sym typeface="Wingdings"/>
              </a:rPr>
              <a:t>    - randomly (but may yield divergent behavior)</a:t>
            </a:r>
          </a:p>
          <a:p>
            <a:pPr algn="l"/>
            <a:r>
              <a:rPr lang="en-US" sz="3000" dirty="0">
                <a:latin typeface="PFDinTextCompPro-Italic"/>
                <a:cs typeface="PFDinTextCompPro-Italic"/>
                <a:sym typeface="Wingdings"/>
              </a:rPr>
              <a:t> </a:t>
            </a:r>
            <a:r>
              <a:rPr lang="en-US" sz="3000" dirty="0" smtClean="0">
                <a:latin typeface="PFDinTextCompPro-Italic"/>
                <a:cs typeface="PFDinTextCompPro-Italic"/>
                <a:sym typeface="Wingdings"/>
              </a:rPr>
              <a:t>    </a:t>
            </a:r>
            <a:r>
              <a:rPr lang="en-US" sz="3000" dirty="0">
                <a:latin typeface="PFDinTextCompPro-Italic"/>
                <a:cs typeface="PFDinTextCompPro-Italic"/>
                <a:sym typeface="Wingdings"/>
              </a:rPr>
              <a:t>- perform alternative clustering task, use resulting centroids as</a:t>
            </a:r>
          </a:p>
          <a:p>
            <a:pPr algn="l"/>
            <a:r>
              <a:rPr lang="en-US" sz="3000" dirty="0">
                <a:latin typeface="PFDinTextCompPro-Italic"/>
                <a:cs typeface="PFDinTextCompPro-Italic"/>
                <a:sym typeface="Wingdings"/>
              </a:rPr>
              <a:t>	initial k-means centroids</a:t>
            </a:r>
          </a:p>
          <a:p>
            <a:pPr algn="l"/>
            <a:r>
              <a:rPr lang="en-US" sz="3000" dirty="0" smtClean="0">
                <a:latin typeface="PFDinTextCompPro-Italic"/>
                <a:cs typeface="PFDinTextCompPro-Italic"/>
                <a:sym typeface="Wingdings"/>
              </a:rPr>
              <a:t>     - start with global centroid, choose point at max distance, repeat 	(but might select outlier)</a:t>
            </a:r>
          </a:p>
        </p:txBody>
      </p:sp>
    </p:spTree>
    <p:extLst>
      <p:ext uri="{BB962C8B-B14F-4D97-AF65-F5344CB8AC3E}">
        <p14:creationId xmlns:p14="http://schemas.microsoft.com/office/powerpoint/2010/main" val="269416632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a:t>Step 2 – </a:t>
            </a:r>
            <a:r>
              <a:rPr lang="en-US" dirty="0" smtClean="0"/>
              <a:t>Assess similarity</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34</a:t>
            </a:fld>
            <a:endParaRPr lang="en-US"/>
          </a:p>
        </p:txBody>
      </p:sp>
      <p:sp>
        <p:nvSpPr>
          <p:cNvPr id="9" name="TextBox 8"/>
          <p:cNvSpPr txBox="1"/>
          <p:nvPr/>
        </p:nvSpPr>
        <p:spPr>
          <a:xfrm>
            <a:off x="566737" y="1104900"/>
            <a:ext cx="8382000" cy="1015663"/>
          </a:xfrm>
          <a:prstGeom prst="rect">
            <a:avLst/>
          </a:prstGeom>
          <a:noFill/>
        </p:spPr>
        <p:txBody>
          <a:bodyPr wrap="square" rtlCol="0">
            <a:spAutoFit/>
          </a:bodyPr>
          <a:lstStyle/>
          <a:p>
            <a:pPr algn="l"/>
            <a:r>
              <a:rPr lang="en-US" sz="3000" dirty="0">
                <a:latin typeface="PFDinTextCompPro-Italic"/>
                <a:cs typeface="PFDinTextCompPro-Italic"/>
              </a:rPr>
              <a:t>Q:  How do you determine which centroid a given point is most similar to?</a:t>
            </a:r>
          </a:p>
        </p:txBody>
      </p:sp>
    </p:spTree>
    <p:extLst>
      <p:ext uri="{BB962C8B-B14F-4D97-AF65-F5344CB8AC3E}">
        <p14:creationId xmlns:p14="http://schemas.microsoft.com/office/powerpoint/2010/main" val="345249190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a:t>Step 2 – </a:t>
            </a:r>
            <a:r>
              <a:rPr lang="en-US" dirty="0" smtClean="0"/>
              <a:t>Assess similarity</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35</a:t>
            </a:fld>
            <a:endParaRPr lang="en-US"/>
          </a:p>
        </p:txBody>
      </p:sp>
      <p:sp>
        <p:nvSpPr>
          <p:cNvPr id="9" name="TextBox 8"/>
          <p:cNvSpPr txBox="1"/>
          <p:nvPr/>
        </p:nvSpPr>
        <p:spPr>
          <a:xfrm>
            <a:off x="566737" y="1104900"/>
            <a:ext cx="8382000" cy="2185214"/>
          </a:xfrm>
          <a:prstGeom prst="rect">
            <a:avLst/>
          </a:prstGeom>
          <a:noFill/>
        </p:spPr>
        <p:txBody>
          <a:bodyPr wrap="square" rtlCol="0">
            <a:spAutoFit/>
          </a:bodyPr>
          <a:lstStyle/>
          <a:p>
            <a:pPr algn="l"/>
            <a:r>
              <a:rPr lang="en-US" sz="3000" dirty="0" smtClean="0">
                <a:latin typeface="PFDinTextCompPro-Italic"/>
                <a:cs typeface="PFDinTextCompPro-Italic"/>
              </a:rPr>
              <a:t>Q:  </a:t>
            </a:r>
            <a:r>
              <a:rPr lang="en-US" sz="3000" dirty="0">
                <a:latin typeface="PFDinTextCompPro-Italic"/>
                <a:cs typeface="PFDinTextCompPro-Italic"/>
              </a:rPr>
              <a:t>How do you determine which centroid a given point </a:t>
            </a:r>
            <a:r>
              <a:rPr lang="en-US" sz="3000" dirty="0" smtClean="0">
                <a:latin typeface="PFDinTextCompPro-Italic"/>
                <a:cs typeface="PFDinTextCompPro-Italic"/>
              </a:rPr>
              <a:t>is most </a:t>
            </a:r>
            <a:r>
              <a:rPr lang="en-US" sz="3000" dirty="0">
                <a:latin typeface="PFDinTextCompPro-Italic"/>
                <a:cs typeface="PFDinTextCompPro-Italic"/>
              </a:rPr>
              <a:t>similar to?</a:t>
            </a:r>
          </a:p>
          <a:p>
            <a:pPr algn="l"/>
            <a:endParaRPr lang="en-US" sz="1600" dirty="0">
              <a:latin typeface="PFDinTextCompPro-Italic"/>
              <a:cs typeface="PFDinTextCompPro-Italic"/>
              <a:sym typeface="Wingdings"/>
            </a:endParaRPr>
          </a:p>
          <a:p>
            <a:pPr algn="l"/>
            <a:r>
              <a:rPr lang="en-US" sz="3000" dirty="0">
                <a:latin typeface="PFDinTextCompPro-Italic"/>
                <a:cs typeface="PFDinTextCompPro-Italic"/>
                <a:sym typeface="Wingdings"/>
              </a:rPr>
              <a:t>The </a:t>
            </a:r>
            <a:r>
              <a:rPr lang="en-US" sz="3000" dirty="0" smtClean="0">
                <a:latin typeface="PFDinTextCompPro-Italic"/>
                <a:cs typeface="PFDinTextCompPro-Italic"/>
                <a:sym typeface="Wingdings"/>
              </a:rPr>
              <a:t>similarity (or distance) </a:t>
            </a:r>
            <a:r>
              <a:rPr lang="en-US" sz="3000" dirty="0">
                <a:latin typeface="PFDinTextCompPro-Italic"/>
                <a:cs typeface="PFDinTextCompPro-Italic"/>
                <a:sym typeface="Wingdings"/>
              </a:rPr>
              <a:t>criterion is determined by the measure we choose.</a:t>
            </a:r>
          </a:p>
        </p:txBody>
      </p:sp>
    </p:spTree>
    <p:extLst>
      <p:ext uri="{BB962C8B-B14F-4D97-AF65-F5344CB8AC3E}">
        <p14:creationId xmlns:p14="http://schemas.microsoft.com/office/powerpoint/2010/main" val="231493204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a:t>Step 2 – </a:t>
            </a:r>
            <a:r>
              <a:rPr lang="en-US" dirty="0" smtClean="0"/>
              <a:t>Assess similarity</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36</a:t>
            </a:fld>
            <a:endParaRPr lang="en-US"/>
          </a:p>
        </p:txBody>
      </p:sp>
      <p:sp>
        <p:nvSpPr>
          <p:cNvPr id="9" name="TextBox 8"/>
          <p:cNvSpPr txBox="1"/>
          <p:nvPr/>
        </p:nvSpPr>
        <p:spPr>
          <a:xfrm>
            <a:off x="566737" y="1104900"/>
            <a:ext cx="8382000" cy="3323987"/>
          </a:xfrm>
          <a:prstGeom prst="rect">
            <a:avLst/>
          </a:prstGeom>
          <a:noFill/>
        </p:spPr>
        <p:txBody>
          <a:bodyPr wrap="square" rtlCol="0">
            <a:spAutoFit/>
          </a:bodyPr>
          <a:lstStyle/>
          <a:p>
            <a:pPr algn="l"/>
            <a:r>
              <a:rPr lang="en-US" sz="3000" dirty="0">
                <a:latin typeface="PFDinTextCompPro-Italic"/>
                <a:cs typeface="PFDinTextCompPro-Italic"/>
              </a:rPr>
              <a:t>Q:  How do you determine which centroid a given point is most similar to?</a:t>
            </a:r>
          </a:p>
          <a:p>
            <a:pPr algn="l"/>
            <a:endParaRPr lang="en-US" sz="1600" dirty="0">
              <a:latin typeface="PFDinTextCompPro-Italic"/>
              <a:cs typeface="PFDinTextCompPro-Italic"/>
              <a:sym typeface="Wingdings"/>
            </a:endParaRPr>
          </a:p>
          <a:p>
            <a:pPr algn="l"/>
            <a:r>
              <a:rPr lang="en-US" sz="3000" dirty="0">
                <a:latin typeface="PFDinTextCompPro-Italic"/>
                <a:cs typeface="PFDinTextCompPro-Italic"/>
                <a:sym typeface="Wingdings"/>
              </a:rPr>
              <a:t>The similarity </a:t>
            </a:r>
            <a:r>
              <a:rPr lang="en-US" sz="3000" dirty="0" smtClean="0">
                <a:latin typeface="PFDinTextCompPro-Italic"/>
                <a:cs typeface="PFDinTextCompPro-Italic"/>
                <a:sym typeface="Wingdings"/>
              </a:rPr>
              <a:t>(or distance) criterion </a:t>
            </a:r>
            <a:r>
              <a:rPr lang="en-US" sz="3000" dirty="0">
                <a:latin typeface="PFDinTextCompPro-Italic"/>
                <a:cs typeface="PFDinTextCompPro-Italic"/>
                <a:sym typeface="Wingdings"/>
              </a:rPr>
              <a:t>is determined by the measure we choose.</a:t>
            </a:r>
          </a:p>
          <a:p>
            <a:pPr algn="l"/>
            <a:endParaRPr lang="en-US" sz="1400" dirty="0">
              <a:latin typeface="PFDinTextCompPro-Italic"/>
              <a:cs typeface="PFDinTextCompPro-Italic"/>
              <a:sym typeface="Wingdings"/>
            </a:endParaRPr>
          </a:p>
          <a:p>
            <a:pPr algn="l"/>
            <a:r>
              <a:rPr lang="en-US" sz="3000" dirty="0" smtClean="0">
                <a:latin typeface="PFDinTextCompPro-Italic"/>
                <a:cs typeface="PFDinTextCompPro-Italic"/>
                <a:sym typeface="Wingdings"/>
              </a:rPr>
              <a:t>In the case of k-means clustering, the similarity metric is the </a:t>
            </a:r>
            <a:r>
              <a:rPr lang="en-US" sz="3000" b="1" dirty="0" smtClean="0">
                <a:latin typeface="PFDinTextCompPro-Italic"/>
                <a:cs typeface="PFDinTextCompPro-Italic"/>
                <a:sym typeface="Wingdings"/>
              </a:rPr>
              <a:t>Euclidian distance</a:t>
            </a:r>
            <a:r>
              <a:rPr lang="en-US" sz="3000" dirty="0" smtClean="0">
                <a:latin typeface="PFDinTextCompPro-Italic"/>
                <a:cs typeface="PFDinTextCompPro-Italic"/>
                <a:sym typeface="Wingdings"/>
              </a:rPr>
              <a:t>:</a:t>
            </a:r>
          </a:p>
        </p:txBody>
      </p:sp>
    </p:spTree>
    <p:extLst>
      <p:ext uri="{BB962C8B-B14F-4D97-AF65-F5344CB8AC3E}">
        <p14:creationId xmlns:p14="http://schemas.microsoft.com/office/powerpoint/2010/main" val="231493204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a:t>Step 2 – </a:t>
            </a:r>
            <a:r>
              <a:rPr lang="en-US" dirty="0" smtClean="0"/>
              <a:t>Assess similarity</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37</a:t>
            </a:fld>
            <a:endParaRPr lang="en-US"/>
          </a:p>
        </p:txBody>
      </p:sp>
      <p:sp>
        <p:nvSpPr>
          <p:cNvPr id="9" name="TextBox 8"/>
          <p:cNvSpPr txBox="1"/>
          <p:nvPr/>
        </p:nvSpPr>
        <p:spPr>
          <a:xfrm>
            <a:off x="566737" y="1104900"/>
            <a:ext cx="8382000" cy="3323987"/>
          </a:xfrm>
          <a:prstGeom prst="rect">
            <a:avLst/>
          </a:prstGeom>
          <a:noFill/>
        </p:spPr>
        <p:txBody>
          <a:bodyPr wrap="square" rtlCol="0">
            <a:spAutoFit/>
          </a:bodyPr>
          <a:lstStyle/>
          <a:p>
            <a:pPr algn="l"/>
            <a:r>
              <a:rPr lang="en-US" sz="3000" dirty="0">
                <a:latin typeface="PFDinTextCompPro-Italic"/>
                <a:cs typeface="PFDinTextCompPro-Italic"/>
              </a:rPr>
              <a:t>Q:  How do you determine which centroid a given point is most similar to?</a:t>
            </a:r>
          </a:p>
          <a:p>
            <a:pPr algn="l"/>
            <a:endParaRPr lang="en-US" sz="1600" dirty="0">
              <a:latin typeface="PFDinTextCompPro-Italic"/>
              <a:cs typeface="PFDinTextCompPro-Italic"/>
              <a:sym typeface="Wingdings"/>
            </a:endParaRPr>
          </a:p>
          <a:p>
            <a:pPr algn="l"/>
            <a:r>
              <a:rPr lang="en-US" sz="3000" dirty="0" smtClean="0">
                <a:latin typeface="PFDinTextCompPro-Italic"/>
                <a:cs typeface="PFDinTextCompPro-Italic"/>
                <a:sym typeface="Wingdings"/>
              </a:rPr>
              <a:t>The </a:t>
            </a:r>
            <a:r>
              <a:rPr lang="en-US" sz="3000" dirty="0">
                <a:latin typeface="PFDinTextCompPro-Italic"/>
                <a:cs typeface="PFDinTextCompPro-Italic"/>
                <a:sym typeface="Wingdings"/>
              </a:rPr>
              <a:t>similarity (or distance</a:t>
            </a:r>
            <a:r>
              <a:rPr lang="en-US" sz="3000" dirty="0" smtClean="0">
                <a:latin typeface="PFDinTextCompPro-Italic"/>
                <a:cs typeface="PFDinTextCompPro-Italic"/>
                <a:sym typeface="Wingdings"/>
              </a:rPr>
              <a:t>) criterion </a:t>
            </a:r>
            <a:r>
              <a:rPr lang="en-US" sz="3000" dirty="0" smtClean="0">
                <a:latin typeface="PFDinTextCompPro-Italic"/>
                <a:cs typeface="PFDinTextCompPro-Italic"/>
                <a:sym typeface="Wingdings"/>
              </a:rPr>
              <a:t>is determined by the measure we choose.</a:t>
            </a:r>
          </a:p>
          <a:p>
            <a:pPr algn="l"/>
            <a:endParaRPr lang="en-US" sz="1400" dirty="0">
              <a:latin typeface="PFDinTextCompPro-Italic"/>
              <a:cs typeface="PFDinTextCompPro-Italic"/>
              <a:sym typeface="Wingdings"/>
            </a:endParaRPr>
          </a:p>
          <a:p>
            <a:pPr algn="l"/>
            <a:r>
              <a:rPr lang="en-US" sz="3000" dirty="0" smtClean="0">
                <a:latin typeface="PFDinTextCompPro-Italic"/>
                <a:cs typeface="PFDinTextCompPro-Italic"/>
                <a:sym typeface="Wingdings"/>
              </a:rPr>
              <a:t>In the case of k-means clustering, the similarity metric is the </a:t>
            </a:r>
            <a:r>
              <a:rPr lang="en-US" sz="3000" b="1" dirty="0" smtClean="0">
                <a:latin typeface="PFDinTextCompPro-Italic"/>
                <a:cs typeface="PFDinTextCompPro-Italic"/>
                <a:sym typeface="Wingdings"/>
              </a:rPr>
              <a:t>Euclidian distance</a:t>
            </a:r>
            <a:r>
              <a:rPr lang="en-US" sz="3000" dirty="0" smtClean="0">
                <a:latin typeface="PFDinTextCompPro-Italic"/>
                <a:cs typeface="PFDinTextCompPro-Italic"/>
                <a:sym typeface="Wingdings"/>
              </a:rPr>
              <a:t>:</a:t>
            </a:r>
          </a:p>
        </p:txBody>
      </p:sp>
      <p:graphicFrame>
        <p:nvGraphicFramePr>
          <p:cNvPr id="2" name="Object 1"/>
          <p:cNvGraphicFramePr>
            <a:graphicFrameLocks noChangeAspect="1"/>
          </p:cNvGraphicFramePr>
          <p:nvPr>
            <p:extLst>
              <p:ext uri="{D42A27DB-BD31-4B8C-83A1-F6EECF244321}">
                <p14:modId xmlns:p14="http://schemas.microsoft.com/office/powerpoint/2010/main" val="3781989224"/>
              </p:ext>
            </p:extLst>
          </p:nvPr>
        </p:nvGraphicFramePr>
        <p:xfrm>
          <a:off x="2411651" y="4184332"/>
          <a:ext cx="4185761" cy="806768"/>
        </p:xfrm>
        <a:graphic>
          <a:graphicData uri="http://schemas.openxmlformats.org/presentationml/2006/ole">
            <mc:AlternateContent xmlns:mc="http://schemas.openxmlformats.org/markup-compatibility/2006">
              <mc:Choice xmlns:v="urn:schemas-microsoft-com:vml" Requires="v">
                <p:oleObj spid="_x0000_s4146" name="Equation" r:id="rId4" imgW="1752480" imgH="342720" progId="Equation.3">
                  <p:embed/>
                </p:oleObj>
              </mc:Choice>
              <mc:Fallback>
                <p:oleObj name="Equation" r:id="rId4" imgW="1752480" imgH="342720" progId="Equation.3">
                  <p:embed/>
                  <p:pic>
                    <p:nvPicPr>
                      <p:cNvPr id="0" name=""/>
                      <p:cNvPicPr>
                        <a:picLocks noChangeAspect="1" noChangeArrowheads="1"/>
                      </p:cNvPicPr>
                      <p:nvPr/>
                    </p:nvPicPr>
                    <p:blipFill>
                      <a:blip r:embed="rId5"/>
                      <a:srcRect/>
                      <a:stretch>
                        <a:fillRect/>
                      </a:stretch>
                    </p:blipFill>
                    <p:spPr bwMode="auto">
                      <a:xfrm>
                        <a:off x="2411651" y="4184332"/>
                        <a:ext cx="4185761" cy="806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1493204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a:t>Step </a:t>
            </a:r>
            <a:r>
              <a:rPr lang="en-US" dirty="0" smtClean="0"/>
              <a:t>3 </a:t>
            </a:r>
            <a:r>
              <a:rPr lang="en-US" dirty="0"/>
              <a:t>– </a:t>
            </a:r>
            <a:r>
              <a:rPr lang="en-US" dirty="0" err="1" smtClean="0"/>
              <a:t>Recomputing</a:t>
            </a:r>
            <a:r>
              <a:rPr lang="en-US" dirty="0" smtClean="0"/>
              <a:t> the Center</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38</a:t>
            </a:fld>
            <a:endParaRPr lang="en-US"/>
          </a:p>
        </p:txBody>
      </p:sp>
      <p:sp>
        <p:nvSpPr>
          <p:cNvPr id="9" name="TextBox 8"/>
          <p:cNvSpPr txBox="1"/>
          <p:nvPr/>
        </p:nvSpPr>
        <p:spPr>
          <a:xfrm>
            <a:off x="576896" y="1104900"/>
            <a:ext cx="8382000" cy="1661993"/>
          </a:xfrm>
          <a:prstGeom prst="rect">
            <a:avLst/>
          </a:prstGeom>
          <a:noFill/>
        </p:spPr>
        <p:txBody>
          <a:bodyPr wrap="square" rtlCol="0">
            <a:spAutoFit/>
          </a:bodyPr>
          <a:lstStyle/>
          <a:p>
            <a:pPr algn="l"/>
            <a:r>
              <a:rPr lang="en-US" sz="3000" dirty="0" smtClean="0">
                <a:latin typeface="PFDinTextCompPro-Italic"/>
                <a:cs typeface="PFDinTextCompPro-Italic"/>
              </a:rPr>
              <a:t>Q:  How do we </a:t>
            </a:r>
            <a:r>
              <a:rPr lang="en-US" sz="3000" dirty="0" err="1" smtClean="0">
                <a:latin typeface="PFDinTextCompPro-Italic"/>
                <a:cs typeface="PFDinTextCompPro-Italic"/>
              </a:rPr>
              <a:t>recompute</a:t>
            </a:r>
            <a:r>
              <a:rPr lang="en-US" sz="3000" dirty="0" smtClean="0">
                <a:latin typeface="PFDinTextCompPro-Italic"/>
                <a:cs typeface="PFDinTextCompPro-Italic"/>
              </a:rPr>
              <a:t> the positions of the centers at each iteration of the algorithm?</a:t>
            </a:r>
          </a:p>
          <a:p>
            <a:pPr algn="l"/>
            <a:endParaRPr lang="en-US" sz="1200" dirty="0">
              <a:latin typeface="PFDinTextCompPro-Italic"/>
              <a:cs typeface="PFDinTextCompPro-Italic"/>
            </a:endParaRPr>
          </a:p>
          <a:p>
            <a:pPr algn="l"/>
            <a:r>
              <a:rPr lang="en-US" sz="3000" dirty="0" smtClean="0">
                <a:latin typeface="PFDinTextCompPro-Italic"/>
                <a:cs typeface="PFDinTextCompPro-Italic"/>
              </a:rPr>
              <a:t>A:  By calculating the centroid (i.e., the geometric center)</a:t>
            </a:r>
          </a:p>
        </p:txBody>
      </p:sp>
    </p:spTree>
    <p:extLst>
      <p:ext uri="{BB962C8B-B14F-4D97-AF65-F5344CB8AC3E}">
        <p14:creationId xmlns:p14="http://schemas.microsoft.com/office/powerpoint/2010/main" val="243670515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a:t>Step </a:t>
            </a:r>
            <a:r>
              <a:rPr lang="en-US" dirty="0" smtClean="0"/>
              <a:t>4 </a:t>
            </a:r>
            <a:r>
              <a:rPr lang="en-US" dirty="0"/>
              <a:t>– </a:t>
            </a:r>
            <a:r>
              <a:rPr lang="en-US" dirty="0" smtClean="0"/>
              <a:t>convergence</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39</a:t>
            </a:fld>
            <a:endParaRPr lang="en-US"/>
          </a:p>
        </p:txBody>
      </p:sp>
      <p:sp>
        <p:nvSpPr>
          <p:cNvPr id="9" name="TextBox 8"/>
          <p:cNvSpPr txBox="1"/>
          <p:nvPr/>
        </p:nvSpPr>
        <p:spPr>
          <a:xfrm>
            <a:off x="576896" y="1104900"/>
            <a:ext cx="8382000" cy="1015663"/>
          </a:xfrm>
          <a:prstGeom prst="rect">
            <a:avLst/>
          </a:prstGeom>
          <a:noFill/>
        </p:spPr>
        <p:txBody>
          <a:bodyPr wrap="square" rtlCol="0">
            <a:spAutoFit/>
          </a:bodyPr>
          <a:lstStyle/>
          <a:p>
            <a:pPr algn="l"/>
            <a:r>
              <a:rPr lang="en-US" sz="3000" dirty="0" smtClean="0">
                <a:latin typeface="PFDinTextCompPro-Italic"/>
                <a:cs typeface="PFDinTextCompPro-Italic"/>
              </a:rPr>
              <a:t>We iterate until some stopping criteria are met; in general, suitable convergence is achieved in a small number of steps.</a:t>
            </a:r>
          </a:p>
        </p:txBody>
      </p:sp>
    </p:spTree>
    <p:extLst>
      <p:ext uri="{BB962C8B-B14F-4D97-AF65-F5344CB8AC3E}">
        <p14:creationId xmlns:p14="http://schemas.microsoft.com/office/powerpoint/2010/main" val="119670964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Supervised Vs. Unsupervised Learning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solidFill>
                  <a:srgbClr val="000000"/>
                </a:solidFill>
                <a:latin typeface="PFDinTextCompPro-Bold"/>
              </a:rPr>
              <a:pPr>
                <a:defRPr/>
              </a:pPr>
              <a:t>4</a:t>
            </a:fld>
            <a:endParaRPr lang="en-US">
              <a:solidFill>
                <a:srgbClr val="000000"/>
              </a:solidFill>
              <a:latin typeface="PFDinTextCompPro-Bold"/>
            </a:endParaRPr>
          </a:p>
        </p:txBody>
      </p:sp>
      <p:sp>
        <p:nvSpPr>
          <p:cNvPr id="5" name="Rectangle 4"/>
          <p:cNvSpPr/>
          <p:nvPr/>
        </p:nvSpPr>
        <p:spPr>
          <a:xfrm>
            <a:off x="642937" y="1028700"/>
            <a:ext cx="8001000" cy="3477875"/>
          </a:xfrm>
          <a:prstGeom prst="rect">
            <a:avLst/>
          </a:prstGeom>
        </p:spPr>
        <p:txBody>
          <a:bodyPr wrap="square">
            <a:spAutoFit/>
          </a:bodyPr>
          <a:lstStyle/>
          <a:p>
            <a:pPr algn="l"/>
            <a:r>
              <a:rPr lang="en-US" sz="2000" b="1" smtClean="0"/>
              <a:t>Supervised learning</a:t>
            </a:r>
            <a:r>
              <a:rPr lang="en-US" sz="2000" smtClean="0"/>
              <a:t> has clear objectives:</a:t>
            </a:r>
          </a:p>
          <a:p>
            <a:pPr marL="285750" indent="-285750" algn="l">
              <a:buFont typeface="Arial"/>
              <a:buChar char="•"/>
            </a:pPr>
            <a:r>
              <a:rPr lang="en-US" sz="2000"/>
              <a:t>Accurately predict unseen test cases</a:t>
            </a:r>
          </a:p>
          <a:p>
            <a:pPr marL="285750" indent="-285750" algn="l">
              <a:buFont typeface="Arial"/>
              <a:buChar char="•"/>
            </a:pPr>
            <a:r>
              <a:rPr lang="en-US" sz="2000"/>
              <a:t>Understand which </a:t>
            </a:r>
            <a:r>
              <a:rPr lang="en-US" sz="2000" smtClean="0"/>
              <a:t>features </a:t>
            </a:r>
            <a:r>
              <a:rPr lang="en-US" sz="2000"/>
              <a:t>affect the response, and how</a:t>
            </a:r>
          </a:p>
          <a:p>
            <a:pPr algn="l"/>
            <a:endParaRPr lang="en-US" sz="2000" smtClean="0"/>
          </a:p>
          <a:p>
            <a:pPr algn="l"/>
            <a:r>
              <a:rPr lang="en-US" sz="2000" smtClean="0"/>
              <a:t>You can evaluate how well you are doing!</a:t>
            </a:r>
          </a:p>
          <a:p>
            <a:pPr algn="l"/>
            <a:endParaRPr lang="en-US" sz="2000"/>
          </a:p>
          <a:p>
            <a:pPr algn="l"/>
            <a:r>
              <a:rPr lang="en-US" sz="2000" b="1"/>
              <a:t>Unsupervised learning</a:t>
            </a:r>
            <a:r>
              <a:rPr lang="en-US" sz="2000"/>
              <a:t> has fuzzy objectives:</a:t>
            </a:r>
          </a:p>
          <a:p>
            <a:pPr marL="285750" indent="-285750" algn="l">
              <a:buFont typeface="Arial"/>
              <a:buChar char="•"/>
            </a:pPr>
            <a:r>
              <a:rPr lang="en-US" sz="2000"/>
              <a:t>Find groups of observations that behave similarly</a:t>
            </a:r>
          </a:p>
          <a:p>
            <a:pPr marL="285750" indent="-285750" algn="l">
              <a:buFont typeface="Arial"/>
              <a:buChar char="•"/>
            </a:pPr>
            <a:r>
              <a:rPr lang="en-US" sz="2000"/>
              <a:t>Find features that behave similarly</a:t>
            </a:r>
          </a:p>
          <a:p>
            <a:pPr algn="l"/>
            <a:endParaRPr lang="en-US" sz="2000"/>
          </a:p>
          <a:p>
            <a:pPr algn="l"/>
            <a:r>
              <a:rPr lang="en-US" sz="2000"/>
              <a:t>It’s difficult to evaluate how well you are doing</a:t>
            </a:r>
            <a:r>
              <a:rPr lang="en-US" sz="2000" smtClean="0"/>
              <a:t>!</a:t>
            </a:r>
            <a:endParaRPr lang="en-US" sz="2000"/>
          </a:p>
        </p:txBody>
      </p:sp>
    </p:spTree>
    <p:extLst>
      <p:ext uri="{BB962C8B-B14F-4D97-AF65-F5344CB8AC3E}">
        <p14:creationId xmlns:p14="http://schemas.microsoft.com/office/powerpoint/2010/main" val="406251279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a:t>Step </a:t>
            </a:r>
            <a:r>
              <a:rPr lang="en-US" dirty="0" smtClean="0"/>
              <a:t>4 </a:t>
            </a:r>
            <a:r>
              <a:rPr lang="en-US" dirty="0"/>
              <a:t>– </a:t>
            </a:r>
            <a:r>
              <a:rPr lang="en-US" dirty="0" smtClean="0"/>
              <a:t>convergence</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40</a:t>
            </a:fld>
            <a:endParaRPr lang="en-US"/>
          </a:p>
        </p:txBody>
      </p:sp>
      <p:sp>
        <p:nvSpPr>
          <p:cNvPr id="9" name="TextBox 8"/>
          <p:cNvSpPr txBox="1"/>
          <p:nvPr/>
        </p:nvSpPr>
        <p:spPr>
          <a:xfrm>
            <a:off x="576896" y="1104900"/>
            <a:ext cx="8382000" cy="2862322"/>
          </a:xfrm>
          <a:prstGeom prst="rect">
            <a:avLst/>
          </a:prstGeom>
          <a:noFill/>
        </p:spPr>
        <p:txBody>
          <a:bodyPr wrap="square" rtlCol="0">
            <a:spAutoFit/>
          </a:bodyPr>
          <a:lstStyle/>
          <a:p>
            <a:pPr algn="l"/>
            <a:r>
              <a:rPr lang="en-US" sz="3000" dirty="0" smtClean="0">
                <a:latin typeface="PFDinTextCompPro-Italic"/>
                <a:cs typeface="PFDinTextCompPro-Italic"/>
              </a:rPr>
              <a:t>We iterate until some stopping criteria are met; in general, suitable convergence is achieved in a small number of steps.</a:t>
            </a:r>
          </a:p>
          <a:p>
            <a:pPr algn="l"/>
            <a:endParaRPr lang="en-US" sz="3000" dirty="0">
              <a:latin typeface="PFDinTextCompPro-Italic"/>
              <a:cs typeface="PFDinTextCompPro-Italic"/>
            </a:endParaRPr>
          </a:p>
          <a:p>
            <a:pPr algn="l"/>
            <a:r>
              <a:rPr lang="en-US" sz="3000" dirty="0" smtClean="0">
                <a:latin typeface="PFDinTextCompPro-Italic"/>
                <a:cs typeface="PFDinTextCompPro-Italic"/>
              </a:rPr>
              <a:t>Stopping criteria can be based on the centroids (</a:t>
            </a:r>
            <a:r>
              <a:rPr lang="en-US" sz="3000" dirty="0" err="1" smtClean="0">
                <a:latin typeface="PFDinTextCompPro-Italic"/>
                <a:cs typeface="PFDinTextCompPro-Italic"/>
              </a:rPr>
              <a:t>eg</a:t>
            </a:r>
            <a:r>
              <a:rPr lang="en-US" sz="3000" dirty="0" smtClean="0">
                <a:latin typeface="PFDinTextCompPro-Italic"/>
                <a:cs typeface="PFDinTextCompPro-Italic"/>
              </a:rPr>
              <a:t>, if positions change by no more than </a:t>
            </a:r>
            <a:r>
              <a:rPr lang="en-US" sz="3000" i="1" dirty="0" smtClean="0">
                <a:latin typeface="Symbol" charset="2"/>
                <a:cs typeface="Symbol" charset="2"/>
              </a:rPr>
              <a:t>e</a:t>
            </a:r>
            <a:r>
              <a:rPr lang="en-US" sz="3000" dirty="0" smtClean="0">
                <a:latin typeface="PFDinTextCompPro-Italic"/>
                <a:cs typeface="PFDinTextCompPro-Italic"/>
              </a:rPr>
              <a:t>) or on the points (</a:t>
            </a:r>
            <a:r>
              <a:rPr lang="en-US" sz="3000" dirty="0" err="1" smtClean="0">
                <a:latin typeface="PFDinTextCompPro-Italic"/>
                <a:cs typeface="PFDinTextCompPro-Italic"/>
              </a:rPr>
              <a:t>eg</a:t>
            </a:r>
            <a:r>
              <a:rPr lang="en-US" sz="3000" dirty="0" smtClean="0">
                <a:latin typeface="PFDinTextCompPro-Italic"/>
                <a:cs typeface="PFDinTextCompPro-Italic"/>
              </a:rPr>
              <a:t>, if no more than </a:t>
            </a:r>
            <a:r>
              <a:rPr lang="en-US" sz="2500" i="1" dirty="0" smtClean="0">
                <a:latin typeface="+mn-lt"/>
                <a:cs typeface="PFDinTextCompPro-Italic"/>
              </a:rPr>
              <a:t>x%</a:t>
            </a:r>
            <a:r>
              <a:rPr lang="en-US" sz="3000" dirty="0" smtClean="0">
                <a:latin typeface="PFDinTextCompPro-Italic"/>
                <a:cs typeface="PFDinTextCompPro-Italic"/>
              </a:rPr>
              <a:t> change clusters between iterations).</a:t>
            </a:r>
          </a:p>
        </p:txBody>
      </p:sp>
    </p:spTree>
    <p:extLst>
      <p:ext uri="{BB962C8B-B14F-4D97-AF65-F5344CB8AC3E}">
        <p14:creationId xmlns:p14="http://schemas.microsoft.com/office/powerpoint/2010/main" val="401650053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3238500"/>
            <a:ext cx="8426450" cy="1828800"/>
          </a:xfrm>
        </p:spPr>
        <p:txBody>
          <a:bodyPr/>
          <a:lstStyle/>
          <a:p>
            <a:pPr>
              <a:defRPr/>
            </a:pPr>
            <a:r>
              <a:rPr lang="en-US" sz="7500" dirty="0" smtClean="0"/>
              <a:t>IV. </a:t>
            </a:r>
            <a:r>
              <a:rPr lang="en-US" sz="7500" dirty="0" smtClean="0"/>
              <a:t>Cluster validation</a:t>
            </a:r>
            <a:endParaRPr lang="en-US" sz="75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a:latin typeface="PFDinTextCompPro-Bold" charset="0"/>
                <a:ea typeface="ヒラギノ角ゴ ProN W3" charset="0"/>
                <a:cs typeface="ヒラギノ角ゴ ProN W3" charset="0"/>
              </a:rPr>
              <a:t>DATA SCIENCE</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140227343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Cluster validation</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42</a:t>
            </a:fld>
            <a:endParaRPr lang="en-US"/>
          </a:p>
        </p:txBody>
      </p:sp>
      <p:sp>
        <p:nvSpPr>
          <p:cNvPr id="9" name="TextBox 8"/>
          <p:cNvSpPr txBox="1"/>
          <p:nvPr/>
        </p:nvSpPr>
        <p:spPr>
          <a:xfrm>
            <a:off x="566737" y="1104900"/>
            <a:ext cx="8382000" cy="1015663"/>
          </a:xfrm>
          <a:prstGeom prst="rect">
            <a:avLst/>
          </a:prstGeom>
          <a:noFill/>
        </p:spPr>
        <p:txBody>
          <a:bodyPr wrap="square" rtlCol="0">
            <a:spAutoFit/>
          </a:bodyPr>
          <a:lstStyle/>
          <a:p>
            <a:pPr algn="l"/>
            <a:r>
              <a:rPr lang="en-US" sz="3000" dirty="0" smtClean="0">
                <a:latin typeface="PFDinTextCompPro-Italic"/>
                <a:cs typeface="PFDinTextCompPro-Italic"/>
              </a:rPr>
              <a:t>In general, k-means will converge to a solution and return a partition of k clusters, even if no natural clusters exist in the data.</a:t>
            </a:r>
          </a:p>
        </p:txBody>
      </p:sp>
    </p:spTree>
    <p:extLst>
      <p:ext uri="{BB962C8B-B14F-4D97-AF65-F5344CB8AC3E}">
        <p14:creationId xmlns:p14="http://schemas.microsoft.com/office/powerpoint/2010/main" val="22537267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Cluster validation</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43</a:t>
            </a:fld>
            <a:endParaRPr lang="en-US"/>
          </a:p>
        </p:txBody>
      </p:sp>
      <p:sp>
        <p:nvSpPr>
          <p:cNvPr id="9" name="TextBox 8"/>
          <p:cNvSpPr txBox="1"/>
          <p:nvPr/>
        </p:nvSpPr>
        <p:spPr>
          <a:xfrm>
            <a:off x="566737" y="1104900"/>
            <a:ext cx="8382000" cy="2400657"/>
          </a:xfrm>
          <a:prstGeom prst="rect">
            <a:avLst/>
          </a:prstGeom>
          <a:noFill/>
        </p:spPr>
        <p:txBody>
          <a:bodyPr wrap="square" rtlCol="0">
            <a:spAutoFit/>
          </a:bodyPr>
          <a:lstStyle/>
          <a:p>
            <a:pPr algn="l"/>
            <a:r>
              <a:rPr lang="en-US" sz="3000" dirty="0" smtClean="0">
                <a:latin typeface="PFDinTextCompPro-Italic"/>
                <a:cs typeface="PFDinTextCompPro-Italic"/>
              </a:rPr>
              <a:t>In general, k-means will converge to a solution and return a partition of k clusters, even if no natural clusters exist in the data.</a:t>
            </a:r>
          </a:p>
          <a:p>
            <a:pPr algn="l"/>
            <a:endParaRPr lang="en-US" sz="3000" dirty="0">
              <a:latin typeface="PFDinTextCompPro-Italic"/>
              <a:cs typeface="PFDinTextCompPro-Italic"/>
            </a:endParaRPr>
          </a:p>
          <a:p>
            <a:pPr algn="l"/>
            <a:r>
              <a:rPr lang="en-US" sz="3000" dirty="0" smtClean="0">
                <a:latin typeface="PFDinTextCompPro-Italic"/>
                <a:cs typeface="PFDinTextCompPro-Italic"/>
              </a:rPr>
              <a:t>We will look at two validation metrics useful for </a:t>
            </a:r>
            <a:r>
              <a:rPr lang="en-US" sz="3000" dirty="0" err="1" smtClean="0">
                <a:latin typeface="PFDinTextCompPro-Italic"/>
                <a:cs typeface="PFDinTextCompPro-Italic"/>
              </a:rPr>
              <a:t>partitional</a:t>
            </a:r>
            <a:r>
              <a:rPr lang="en-US" sz="3000" dirty="0" smtClean="0">
                <a:latin typeface="PFDinTextCompPro-Italic"/>
                <a:cs typeface="PFDinTextCompPro-Italic"/>
              </a:rPr>
              <a:t> clustering, </a:t>
            </a:r>
            <a:r>
              <a:rPr lang="en-US" sz="3000" dirty="0" smtClean="0">
                <a:latin typeface="PFDinTextCompPro-Medium"/>
                <a:cs typeface="PFDinTextCompPro-Medium"/>
              </a:rPr>
              <a:t>cohesion</a:t>
            </a:r>
            <a:r>
              <a:rPr lang="en-US" sz="3000" dirty="0" smtClean="0">
                <a:latin typeface="PFDinTextCompPro-Italic"/>
                <a:cs typeface="PFDinTextCompPro-Italic"/>
              </a:rPr>
              <a:t> and </a:t>
            </a:r>
            <a:r>
              <a:rPr lang="en-US" sz="3000" dirty="0" smtClean="0">
                <a:latin typeface="PFDinTextCompPro-Medium"/>
                <a:cs typeface="PFDinTextCompPro-Medium"/>
              </a:rPr>
              <a:t>separation</a:t>
            </a:r>
            <a:r>
              <a:rPr lang="en-US" sz="3000" dirty="0" smtClean="0">
                <a:latin typeface="PFDinTextCompPro-Italic"/>
                <a:cs typeface="PFDinTextCompPro-Italic"/>
              </a:rPr>
              <a:t>.</a:t>
            </a:r>
          </a:p>
        </p:txBody>
      </p:sp>
    </p:spTree>
    <p:extLst>
      <p:ext uri="{BB962C8B-B14F-4D97-AF65-F5344CB8AC3E}">
        <p14:creationId xmlns:p14="http://schemas.microsoft.com/office/powerpoint/2010/main" val="403844652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Cluster validation</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44</a:t>
            </a:fld>
            <a:endParaRPr lang="en-US"/>
          </a:p>
        </p:txBody>
      </p:sp>
      <p:sp>
        <p:nvSpPr>
          <p:cNvPr id="9" name="TextBox 8"/>
          <p:cNvSpPr txBox="1"/>
          <p:nvPr/>
        </p:nvSpPr>
        <p:spPr>
          <a:xfrm>
            <a:off x="566737" y="1104900"/>
            <a:ext cx="8382000" cy="1938992"/>
          </a:xfrm>
          <a:prstGeom prst="rect">
            <a:avLst/>
          </a:prstGeom>
          <a:noFill/>
        </p:spPr>
        <p:txBody>
          <a:bodyPr wrap="square" rtlCol="0">
            <a:spAutoFit/>
          </a:bodyPr>
          <a:lstStyle/>
          <a:p>
            <a:pPr algn="l"/>
            <a:r>
              <a:rPr lang="en-US" sz="3000" dirty="0" smtClean="0">
                <a:latin typeface="PFDinTextCompPro-Medium"/>
                <a:cs typeface="PFDinTextCompPro-Medium"/>
              </a:rPr>
              <a:t>Cohesion</a:t>
            </a:r>
            <a:r>
              <a:rPr lang="en-US" sz="3000" dirty="0" smtClean="0">
                <a:latin typeface="PFDinTextCompPro-Italic"/>
                <a:cs typeface="PFDinTextCompPro-Italic"/>
              </a:rPr>
              <a:t> measures clustering effectiveness within a cluster.</a:t>
            </a:r>
          </a:p>
          <a:p>
            <a:pPr algn="l"/>
            <a:endParaRPr lang="en-US" sz="3000" dirty="0" smtClean="0">
              <a:latin typeface="PFDinTextCompPro-Medium"/>
              <a:cs typeface="PFDinTextCompPro-Medium"/>
            </a:endParaRPr>
          </a:p>
          <a:p>
            <a:pPr algn="l"/>
            <a:endParaRPr lang="en-US" sz="3000" dirty="0" smtClean="0">
              <a:latin typeface="PFDinTextCompPro-Medium"/>
              <a:cs typeface="PFDinTextCompPro-Medium"/>
            </a:endParaRPr>
          </a:p>
          <a:p>
            <a:pPr algn="l"/>
            <a:endParaRPr lang="en-US" sz="3000" dirty="0" smtClean="0">
              <a:latin typeface="PFDinTextCompPro-Medium"/>
              <a:cs typeface="PFDinTextCompPro-Medium"/>
            </a:endParaRPr>
          </a:p>
        </p:txBody>
      </p:sp>
      <p:pic>
        <p:nvPicPr>
          <p:cNvPr id="2" name="Picture 1"/>
          <p:cNvPicPr>
            <a:picLocks noChangeAspect="1"/>
          </p:cNvPicPr>
          <p:nvPr/>
        </p:nvPicPr>
        <p:blipFill>
          <a:blip r:embed="rId3"/>
          <a:stretch>
            <a:fillRect/>
          </a:stretch>
        </p:blipFill>
        <p:spPr>
          <a:xfrm>
            <a:off x="2882900" y="1790700"/>
            <a:ext cx="3594100" cy="1016000"/>
          </a:xfrm>
          <a:prstGeom prst="rect">
            <a:avLst/>
          </a:prstGeom>
        </p:spPr>
      </p:pic>
    </p:spTree>
    <p:extLst>
      <p:ext uri="{BB962C8B-B14F-4D97-AF65-F5344CB8AC3E}">
        <p14:creationId xmlns:p14="http://schemas.microsoft.com/office/powerpoint/2010/main" val="427232254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Cluster validation</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45</a:t>
            </a:fld>
            <a:endParaRPr lang="en-US"/>
          </a:p>
        </p:txBody>
      </p:sp>
      <p:sp>
        <p:nvSpPr>
          <p:cNvPr id="9" name="TextBox 8"/>
          <p:cNvSpPr txBox="1"/>
          <p:nvPr/>
        </p:nvSpPr>
        <p:spPr>
          <a:xfrm>
            <a:off x="566737" y="1104900"/>
            <a:ext cx="8382000" cy="2400657"/>
          </a:xfrm>
          <a:prstGeom prst="rect">
            <a:avLst/>
          </a:prstGeom>
          <a:noFill/>
        </p:spPr>
        <p:txBody>
          <a:bodyPr wrap="square" rtlCol="0">
            <a:spAutoFit/>
          </a:bodyPr>
          <a:lstStyle/>
          <a:p>
            <a:pPr algn="l"/>
            <a:r>
              <a:rPr lang="en-US" sz="3000" dirty="0" smtClean="0">
                <a:latin typeface="PFDinTextCompPro-Medium"/>
                <a:cs typeface="PFDinTextCompPro-Medium"/>
              </a:rPr>
              <a:t>Cohesion</a:t>
            </a:r>
            <a:r>
              <a:rPr lang="en-US" sz="3000" dirty="0" smtClean="0">
                <a:latin typeface="PFDinTextCompPro-Italic"/>
                <a:cs typeface="PFDinTextCompPro-Italic"/>
              </a:rPr>
              <a:t> measures clustering effectiveness within a cluster.</a:t>
            </a:r>
          </a:p>
          <a:p>
            <a:pPr algn="l"/>
            <a:endParaRPr lang="en-US" sz="3000" dirty="0" smtClean="0">
              <a:latin typeface="PFDinTextCompPro-Medium"/>
              <a:cs typeface="PFDinTextCompPro-Medium"/>
            </a:endParaRPr>
          </a:p>
          <a:p>
            <a:pPr algn="l"/>
            <a:endParaRPr lang="en-US" sz="3000" dirty="0" smtClean="0">
              <a:latin typeface="PFDinTextCompPro-Medium"/>
              <a:cs typeface="PFDinTextCompPro-Medium"/>
            </a:endParaRPr>
          </a:p>
          <a:p>
            <a:pPr algn="l"/>
            <a:endParaRPr lang="en-US" sz="3000" dirty="0" smtClean="0">
              <a:latin typeface="PFDinTextCompPro-Medium"/>
              <a:cs typeface="PFDinTextCompPro-Medium"/>
            </a:endParaRPr>
          </a:p>
          <a:p>
            <a:pPr algn="l"/>
            <a:r>
              <a:rPr lang="en-US" sz="3000" dirty="0" smtClean="0">
                <a:latin typeface="PFDinTextCompPro-Medium"/>
                <a:cs typeface="PFDinTextCompPro-Medium"/>
              </a:rPr>
              <a:t>Separation</a:t>
            </a:r>
            <a:r>
              <a:rPr lang="en-US" sz="3000" dirty="0" smtClean="0">
                <a:latin typeface="PFDinTextCompPro-Italic"/>
                <a:cs typeface="PFDinTextCompPro-Italic"/>
              </a:rPr>
              <a:t> measures clustering effectiveness between clusters.</a:t>
            </a:r>
            <a:endParaRPr lang="en-US" sz="3000" dirty="0" smtClean="0">
              <a:latin typeface="PFDinTextCompPro-Medium"/>
              <a:cs typeface="PFDinTextCompPro-Medium"/>
            </a:endParaRPr>
          </a:p>
        </p:txBody>
      </p:sp>
      <p:pic>
        <p:nvPicPr>
          <p:cNvPr id="2" name="Picture 1"/>
          <p:cNvPicPr>
            <a:picLocks noChangeAspect="1"/>
          </p:cNvPicPr>
          <p:nvPr/>
        </p:nvPicPr>
        <p:blipFill>
          <a:blip r:embed="rId3"/>
          <a:stretch>
            <a:fillRect/>
          </a:stretch>
        </p:blipFill>
        <p:spPr>
          <a:xfrm>
            <a:off x="2882900" y="1790700"/>
            <a:ext cx="3594100" cy="1016000"/>
          </a:xfrm>
          <a:prstGeom prst="rect">
            <a:avLst/>
          </a:prstGeom>
        </p:spPr>
      </p:pic>
      <p:pic>
        <p:nvPicPr>
          <p:cNvPr id="6" name="Picture 5"/>
          <p:cNvPicPr>
            <a:picLocks noChangeAspect="1"/>
          </p:cNvPicPr>
          <p:nvPr/>
        </p:nvPicPr>
        <p:blipFill>
          <a:blip r:embed="rId4"/>
          <a:stretch>
            <a:fillRect/>
          </a:stretch>
        </p:blipFill>
        <p:spPr>
          <a:xfrm>
            <a:off x="2857500" y="3822700"/>
            <a:ext cx="3632200" cy="711200"/>
          </a:xfrm>
          <a:prstGeom prst="rect">
            <a:avLst/>
          </a:prstGeom>
        </p:spPr>
      </p:pic>
    </p:spTree>
    <p:extLst>
      <p:ext uri="{BB962C8B-B14F-4D97-AF65-F5344CB8AC3E}">
        <p14:creationId xmlns:p14="http://schemas.microsoft.com/office/powerpoint/2010/main" val="21490636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Cluster validation</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46</a:t>
            </a:fld>
            <a:endParaRPr lang="en-US"/>
          </a:p>
        </p:txBody>
      </p:sp>
      <p:pic>
        <p:nvPicPr>
          <p:cNvPr id="6" name="Picture 5"/>
          <p:cNvPicPr>
            <a:picLocks noChangeAspect="1"/>
          </p:cNvPicPr>
          <p:nvPr/>
        </p:nvPicPr>
        <p:blipFill>
          <a:blip r:embed="rId3"/>
          <a:stretch>
            <a:fillRect/>
          </a:stretch>
        </p:blipFill>
        <p:spPr>
          <a:xfrm>
            <a:off x="983456" y="1191808"/>
            <a:ext cx="7396163" cy="3329391"/>
          </a:xfrm>
          <a:prstGeom prst="rect">
            <a:avLst/>
          </a:prstGeom>
        </p:spPr>
      </p:pic>
      <p:sp>
        <p:nvSpPr>
          <p:cNvPr id="10" name="TextBox 9"/>
          <p:cNvSpPr txBox="1"/>
          <p:nvPr/>
        </p:nvSpPr>
        <p:spPr>
          <a:xfrm>
            <a:off x="414337" y="4838700"/>
            <a:ext cx="3198311" cy="215444"/>
          </a:xfrm>
          <a:prstGeom prst="rect">
            <a:avLst/>
          </a:prstGeom>
          <a:noFill/>
        </p:spPr>
        <p:txBody>
          <a:bodyPr wrap="none" rtlCol="0">
            <a:spAutoFit/>
          </a:bodyPr>
          <a:lstStyle/>
          <a:p>
            <a:pPr algn="l"/>
            <a:r>
              <a:rPr lang="en-US" sz="800" i="1" dirty="0" smtClean="0">
                <a:latin typeface="+mn-lt"/>
              </a:rPr>
              <a:t>source</a:t>
            </a:r>
            <a:r>
              <a:rPr lang="en-US" sz="800" i="1" dirty="0">
                <a:latin typeface="+mn-lt"/>
              </a:rPr>
              <a:t>: http://www-</a:t>
            </a:r>
            <a:r>
              <a:rPr lang="en-US" sz="800" i="1" dirty="0" err="1">
                <a:latin typeface="+mn-lt"/>
              </a:rPr>
              <a:t>users.cs.umn.edu</a:t>
            </a:r>
            <a:r>
              <a:rPr lang="en-US" sz="800" i="1" dirty="0">
                <a:latin typeface="+mn-lt"/>
              </a:rPr>
              <a:t>/~</a:t>
            </a:r>
            <a:r>
              <a:rPr lang="en-US" sz="800" i="1" dirty="0" err="1">
                <a:latin typeface="+mn-lt"/>
              </a:rPr>
              <a:t>kumar</a:t>
            </a:r>
            <a:r>
              <a:rPr lang="en-US" sz="800" i="1" dirty="0">
                <a:latin typeface="+mn-lt"/>
              </a:rPr>
              <a:t>/</a:t>
            </a:r>
            <a:r>
              <a:rPr lang="en-US" sz="800" i="1" dirty="0" err="1">
                <a:latin typeface="+mn-lt"/>
              </a:rPr>
              <a:t>dmbook</a:t>
            </a:r>
            <a:r>
              <a:rPr lang="en-US" sz="800" i="1" dirty="0">
                <a:latin typeface="+mn-lt"/>
              </a:rPr>
              <a:t>/ch8.pdf</a:t>
            </a:r>
          </a:p>
        </p:txBody>
      </p:sp>
    </p:spTree>
    <p:extLst>
      <p:ext uri="{BB962C8B-B14F-4D97-AF65-F5344CB8AC3E}">
        <p14:creationId xmlns:p14="http://schemas.microsoft.com/office/powerpoint/2010/main" val="360971313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Silhouette coefficient</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47</a:t>
            </a:fld>
            <a:endParaRPr lang="en-US"/>
          </a:p>
        </p:txBody>
      </p:sp>
      <p:sp>
        <p:nvSpPr>
          <p:cNvPr id="9" name="TextBox 8"/>
          <p:cNvSpPr txBox="1"/>
          <p:nvPr/>
        </p:nvSpPr>
        <p:spPr>
          <a:xfrm>
            <a:off x="566737" y="1104900"/>
            <a:ext cx="8382000" cy="3785652"/>
          </a:xfrm>
          <a:prstGeom prst="rect">
            <a:avLst/>
          </a:prstGeom>
          <a:noFill/>
        </p:spPr>
        <p:txBody>
          <a:bodyPr wrap="square" rtlCol="0">
            <a:spAutoFit/>
          </a:bodyPr>
          <a:lstStyle/>
          <a:p>
            <a:pPr algn="l"/>
            <a:r>
              <a:rPr lang="en-US" sz="3000" dirty="0" smtClean="0">
                <a:latin typeface="PFDinTextCompPro-Italic"/>
                <a:cs typeface="PFDinTextCompPro-Italic"/>
              </a:rPr>
              <a:t>One useful measure than combines the ideas of cohesion and separation is the </a:t>
            </a:r>
            <a:r>
              <a:rPr lang="en-US" sz="3000" dirty="0" smtClean="0">
                <a:latin typeface="PFDinTextCompPro-Medium"/>
                <a:cs typeface="PFDinTextCompPro-Medium"/>
              </a:rPr>
              <a:t>silhouette coefficient</a:t>
            </a:r>
            <a:r>
              <a:rPr lang="en-US" sz="3000" dirty="0" smtClean="0">
                <a:latin typeface="PFDinTextCompPro-Italic"/>
                <a:cs typeface="PFDinTextCompPro-Italic"/>
              </a:rPr>
              <a:t>. For point </a:t>
            </a:r>
            <a:r>
              <a:rPr lang="en-US" sz="2500" i="1" dirty="0" smtClean="0">
                <a:latin typeface="+mn-lt"/>
                <a:cs typeface="PFDinTextCompPro-Italic"/>
              </a:rPr>
              <a:t>x</a:t>
            </a:r>
            <a:r>
              <a:rPr lang="en-US" sz="2500" i="1" baseline="-25000" dirty="0" smtClean="0">
                <a:latin typeface="+mn-lt"/>
                <a:cs typeface="PFDinTextCompPro-Italic"/>
              </a:rPr>
              <a:t>i</a:t>
            </a:r>
            <a:r>
              <a:rPr lang="en-US" sz="3000" dirty="0" smtClean="0">
                <a:latin typeface="PFDinTextCompPro-Italic"/>
                <a:cs typeface="PFDinTextCompPro-Italic"/>
              </a:rPr>
              <a:t>, this is given by: </a:t>
            </a:r>
          </a:p>
          <a:p>
            <a:pPr algn="l"/>
            <a:endParaRPr lang="en-US" sz="3000" dirty="0">
              <a:latin typeface="PFDinTextCompPro-Italic"/>
              <a:cs typeface="PFDinTextCompPro-Italic"/>
            </a:endParaRPr>
          </a:p>
          <a:p>
            <a:pPr algn="l"/>
            <a:endParaRPr lang="en-US" sz="3000" dirty="0">
              <a:latin typeface="PFDinTextCompPro-Italic"/>
              <a:cs typeface="PFDinTextCompPro-Italic"/>
            </a:endParaRPr>
          </a:p>
          <a:p>
            <a:pPr algn="l"/>
            <a:r>
              <a:rPr lang="en-US" sz="2800" dirty="0">
                <a:latin typeface="PFDinTextCompPro-Italic"/>
                <a:cs typeface="PFDinTextCompPro-Italic"/>
              </a:rPr>
              <a:t>such </a:t>
            </a:r>
            <a:r>
              <a:rPr lang="en-US" sz="2800" dirty="0" smtClean="0">
                <a:latin typeface="PFDinTextCompPro-Italic"/>
                <a:cs typeface="PFDinTextCompPro-Italic"/>
              </a:rPr>
              <a:t>that:</a:t>
            </a:r>
            <a:endParaRPr lang="en-US" sz="2500" i="1" dirty="0" smtClean="0">
              <a:latin typeface="+mn-lt"/>
              <a:cs typeface="PFDinTextCompPro-Italic"/>
            </a:endParaRPr>
          </a:p>
          <a:p>
            <a:pPr algn="l"/>
            <a:r>
              <a:rPr lang="en-US" sz="2500" i="1" dirty="0" smtClean="0">
                <a:latin typeface="+mn-lt"/>
                <a:cs typeface="PFDinTextCompPro-Italic"/>
              </a:rPr>
              <a:t>    </a:t>
            </a:r>
            <a:r>
              <a:rPr lang="en-US" sz="2500" i="1" dirty="0" err="1" smtClean="0">
                <a:latin typeface="+mn-lt"/>
                <a:cs typeface="PFDinTextCompPro-Italic"/>
              </a:rPr>
              <a:t>a</a:t>
            </a:r>
            <a:r>
              <a:rPr lang="en-US" sz="2500" i="1" baseline="-25000" dirty="0" err="1" smtClean="0">
                <a:latin typeface="+mn-lt"/>
                <a:cs typeface="PFDinTextCompPro-Italic"/>
              </a:rPr>
              <a:t>i</a:t>
            </a:r>
            <a:r>
              <a:rPr lang="en-US" sz="3000" dirty="0" smtClean="0">
                <a:latin typeface="PFDinTextCompPro-Italic"/>
                <a:cs typeface="PFDinTextCompPro-Italic"/>
              </a:rPr>
              <a:t> = average in-cluster distance to </a:t>
            </a:r>
            <a:r>
              <a:rPr lang="en-US" sz="2500" i="1" dirty="0" smtClean="0">
                <a:latin typeface="+mn-lt"/>
                <a:cs typeface="PFDinTextCompPro-Italic"/>
              </a:rPr>
              <a:t>x</a:t>
            </a:r>
            <a:r>
              <a:rPr lang="en-US" sz="2500" i="1" baseline="-25000" dirty="0" smtClean="0">
                <a:latin typeface="+mn-lt"/>
                <a:cs typeface="PFDinTextCompPro-Italic"/>
              </a:rPr>
              <a:t>i</a:t>
            </a:r>
          </a:p>
          <a:p>
            <a:pPr algn="l"/>
            <a:r>
              <a:rPr lang="en-US" sz="2500" i="1" dirty="0" smtClean="0">
                <a:latin typeface="+mn-lt"/>
                <a:cs typeface="PFDinTextCompPro-Italic"/>
              </a:rPr>
              <a:t>    </a:t>
            </a:r>
            <a:r>
              <a:rPr lang="en-US" sz="2500" i="1" dirty="0" err="1" smtClean="0">
                <a:latin typeface="+mn-lt"/>
                <a:cs typeface="PFDinTextCompPro-Italic"/>
              </a:rPr>
              <a:t>b</a:t>
            </a:r>
            <a:r>
              <a:rPr lang="en-US" sz="2500" i="1" baseline="-25000" dirty="0" err="1" smtClean="0">
                <a:latin typeface="+mn-lt"/>
                <a:cs typeface="PFDinTextCompPro-Italic"/>
              </a:rPr>
              <a:t>ij</a:t>
            </a:r>
            <a:r>
              <a:rPr lang="en-US" sz="3000" dirty="0" smtClean="0">
                <a:latin typeface="PFDinTextCompPro-Italic"/>
                <a:cs typeface="PFDinTextCompPro-Italic"/>
              </a:rPr>
              <a:t> = average between-cluster distance to </a:t>
            </a:r>
            <a:r>
              <a:rPr lang="en-US" sz="2500" i="1" dirty="0" smtClean="0">
                <a:latin typeface="+mn-lt"/>
                <a:cs typeface="PFDinTextCompPro-Italic"/>
              </a:rPr>
              <a:t>x</a:t>
            </a:r>
            <a:r>
              <a:rPr lang="en-US" sz="2500" i="1" baseline="-25000" dirty="0" smtClean="0">
                <a:latin typeface="+mn-lt"/>
                <a:cs typeface="PFDinTextCompPro-Italic"/>
              </a:rPr>
              <a:t>i</a:t>
            </a:r>
          </a:p>
          <a:p>
            <a:pPr algn="l"/>
            <a:r>
              <a:rPr lang="en-US" sz="2500" i="1" dirty="0" smtClean="0">
                <a:latin typeface="+mn-lt"/>
                <a:cs typeface="PFDinTextCompPro-Italic"/>
              </a:rPr>
              <a:t>    b</a:t>
            </a:r>
            <a:r>
              <a:rPr lang="en-US" sz="2500" i="1" baseline="-25000" dirty="0" smtClean="0">
                <a:latin typeface="+mn-lt"/>
                <a:cs typeface="PFDinTextCompPro-Italic"/>
              </a:rPr>
              <a:t>i</a:t>
            </a:r>
            <a:r>
              <a:rPr lang="en-US" sz="3000" dirty="0" smtClean="0">
                <a:latin typeface="PFDinTextCompPro-Italic"/>
                <a:cs typeface="PFDinTextCompPro-Italic"/>
              </a:rPr>
              <a:t> = </a:t>
            </a:r>
            <a:r>
              <a:rPr lang="en-US" sz="2500" i="1" dirty="0" err="1" smtClean="0">
                <a:latin typeface="+mn-lt"/>
                <a:cs typeface="PFDinTextCompPro-Italic"/>
              </a:rPr>
              <a:t>min</a:t>
            </a:r>
            <a:r>
              <a:rPr lang="en-US" sz="2500" i="1" baseline="-25000" dirty="0" err="1" smtClean="0">
                <a:latin typeface="+mn-lt"/>
                <a:cs typeface="PFDinTextCompPro-Italic"/>
              </a:rPr>
              <a:t>j</a:t>
            </a:r>
            <a:r>
              <a:rPr lang="en-US" sz="2500" i="1" dirty="0" smtClean="0">
                <a:latin typeface="+mn-lt"/>
                <a:cs typeface="PFDinTextCompPro-Italic"/>
              </a:rPr>
              <a:t>(</a:t>
            </a:r>
            <a:r>
              <a:rPr lang="en-US" sz="2500" i="1" dirty="0" err="1" smtClean="0">
                <a:latin typeface="+mn-lt"/>
                <a:cs typeface="PFDinTextCompPro-Italic"/>
              </a:rPr>
              <a:t>b</a:t>
            </a:r>
            <a:r>
              <a:rPr lang="en-US" sz="2500" i="1" baseline="-25000" dirty="0" err="1" smtClean="0">
                <a:latin typeface="+mn-lt"/>
                <a:cs typeface="PFDinTextCompPro-Italic"/>
              </a:rPr>
              <a:t>ij</a:t>
            </a:r>
            <a:r>
              <a:rPr lang="en-US" sz="2500" i="1" dirty="0" smtClean="0">
                <a:latin typeface="+mn-lt"/>
                <a:cs typeface="PFDinTextCompPro-Italic"/>
              </a:rPr>
              <a:t>)</a:t>
            </a:r>
          </a:p>
        </p:txBody>
      </p:sp>
      <p:pic>
        <p:nvPicPr>
          <p:cNvPr id="3" name="Picture 2"/>
          <p:cNvPicPr>
            <a:picLocks noChangeAspect="1"/>
          </p:cNvPicPr>
          <p:nvPr/>
        </p:nvPicPr>
        <p:blipFill>
          <a:blip r:embed="rId3"/>
          <a:stretch>
            <a:fillRect/>
          </a:stretch>
        </p:blipFill>
        <p:spPr>
          <a:xfrm>
            <a:off x="3429000" y="2438400"/>
            <a:ext cx="2501900" cy="647700"/>
          </a:xfrm>
          <a:prstGeom prst="rect">
            <a:avLst/>
          </a:prstGeom>
        </p:spPr>
      </p:pic>
    </p:spTree>
    <p:extLst>
      <p:ext uri="{BB962C8B-B14F-4D97-AF65-F5344CB8AC3E}">
        <p14:creationId xmlns:p14="http://schemas.microsoft.com/office/powerpoint/2010/main" val="232576400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Silhouette coefficient</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48</a:t>
            </a:fld>
            <a:endParaRPr lang="en-US"/>
          </a:p>
        </p:txBody>
      </p:sp>
      <p:sp>
        <p:nvSpPr>
          <p:cNvPr id="9" name="TextBox 8"/>
          <p:cNvSpPr txBox="1"/>
          <p:nvPr/>
        </p:nvSpPr>
        <p:spPr>
          <a:xfrm>
            <a:off x="566737" y="1104900"/>
            <a:ext cx="8382000" cy="3323987"/>
          </a:xfrm>
          <a:prstGeom prst="rect">
            <a:avLst/>
          </a:prstGeom>
          <a:noFill/>
        </p:spPr>
        <p:txBody>
          <a:bodyPr wrap="square" rtlCol="0">
            <a:spAutoFit/>
          </a:bodyPr>
          <a:lstStyle/>
          <a:p>
            <a:pPr algn="l"/>
            <a:r>
              <a:rPr lang="en-US" sz="3000" dirty="0" smtClean="0">
                <a:latin typeface="PFDinTextCompPro-Italic"/>
                <a:cs typeface="PFDinTextCompPro-Italic"/>
              </a:rPr>
              <a:t>The silhouette coefficient can take values between -1 and 1.</a:t>
            </a:r>
          </a:p>
          <a:p>
            <a:pPr algn="l"/>
            <a:endParaRPr lang="en-US" sz="3000" dirty="0">
              <a:latin typeface="PFDinTextCompPro-Italic"/>
              <a:cs typeface="PFDinTextCompPro-Italic"/>
            </a:endParaRPr>
          </a:p>
          <a:p>
            <a:pPr algn="l"/>
            <a:r>
              <a:rPr lang="en-US" sz="3000" dirty="0" smtClean="0">
                <a:latin typeface="PFDinTextCompPro-Italic"/>
                <a:cs typeface="PFDinTextCompPro-Italic"/>
              </a:rPr>
              <a:t>In general, we want separation to be high and cohesion to be low. This corresponds to a value of </a:t>
            </a:r>
            <a:r>
              <a:rPr lang="en-US" sz="2500" i="1" dirty="0" smtClean="0">
                <a:latin typeface="+mn-lt"/>
                <a:cs typeface="PFDinTextCompPro-Italic"/>
              </a:rPr>
              <a:t>SC</a:t>
            </a:r>
            <a:r>
              <a:rPr lang="en-US" sz="3000" dirty="0" smtClean="0">
                <a:latin typeface="PFDinTextCompPro-Italic"/>
                <a:cs typeface="PFDinTextCompPro-Italic"/>
              </a:rPr>
              <a:t> close to +1.</a:t>
            </a:r>
          </a:p>
          <a:p>
            <a:pPr algn="l"/>
            <a:endParaRPr lang="en-US" sz="3000" i="1" dirty="0">
              <a:latin typeface="PFDinTextCompPro-Italic"/>
              <a:cs typeface="PFDinTextCompPro-Italic"/>
            </a:endParaRPr>
          </a:p>
          <a:p>
            <a:pPr algn="l"/>
            <a:r>
              <a:rPr lang="en-US" sz="3000" dirty="0" smtClean="0">
                <a:latin typeface="PFDinTextCompPro-Italic"/>
                <a:cs typeface="PFDinTextCompPro-Italic"/>
              </a:rPr>
              <a:t>A negative silhouette coefficient means the cluster radius is larger than the space between clusters, and thus clusters overlap.</a:t>
            </a:r>
            <a:endParaRPr lang="en-US" sz="2500" dirty="0" smtClean="0">
              <a:latin typeface="+mn-lt"/>
              <a:cs typeface="PFDinTextCompPro-Italic"/>
            </a:endParaRPr>
          </a:p>
        </p:txBody>
      </p:sp>
    </p:spTree>
    <p:extLst>
      <p:ext uri="{BB962C8B-B14F-4D97-AF65-F5344CB8AC3E}">
        <p14:creationId xmlns:p14="http://schemas.microsoft.com/office/powerpoint/2010/main" val="360431464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Silhouette coefficient</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49</a:t>
            </a:fld>
            <a:endParaRPr lang="en-US"/>
          </a:p>
        </p:txBody>
      </p:sp>
      <p:sp>
        <p:nvSpPr>
          <p:cNvPr id="9" name="TextBox 8"/>
          <p:cNvSpPr txBox="1"/>
          <p:nvPr/>
        </p:nvSpPr>
        <p:spPr>
          <a:xfrm>
            <a:off x="566737" y="1104900"/>
            <a:ext cx="8382000" cy="1938992"/>
          </a:xfrm>
          <a:prstGeom prst="rect">
            <a:avLst/>
          </a:prstGeom>
          <a:noFill/>
        </p:spPr>
        <p:txBody>
          <a:bodyPr wrap="square" rtlCol="0">
            <a:spAutoFit/>
          </a:bodyPr>
          <a:lstStyle/>
          <a:p>
            <a:pPr algn="l"/>
            <a:r>
              <a:rPr lang="en-US" sz="3000" dirty="0" smtClean="0">
                <a:latin typeface="PFDinTextCompPro-Italic"/>
                <a:cs typeface="PFDinTextCompPro-Italic"/>
              </a:rPr>
              <a:t>The silhouette coefficient for the cluster </a:t>
            </a:r>
            <a:r>
              <a:rPr lang="en-US" sz="2500" i="1" dirty="0" err="1" smtClean="0">
                <a:latin typeface="+mn-lt"/>
                <a:cs typeface="PFDinTextCompPro-Italic"/>
              </a:rPr>
              <a:t>C</a:t>
            </a:r>
            <a:r>
              <a:rPr lang="en-US" sz="2500" i="1" baseline="-25000" dirty="0" err="1" smtClean="0">
                <a:latin typeface="+mn-lt"/>
                <a:cs typeface="PFDinTextCompPro-Italic"/>
              </a:rPr>
              <a:t>i</a:t>
            </a:r>
            <a:r>
              <a:rPr lang="en-US" sz="3000" dirty="0" smtClean="0">
                <a:latin typeface="PFDinTextCompPro-Italic"/>
                <a:cs typeface="PFDinTextCompPro-Italic"/>
              </a:rPr>
              <a:t> is given by the average silhouette coefficient across all points in </a:t>
            </a:r>
            <a:r>
              <a:rPr lang="en-US" sz="2500" i="1" dirty="0" err="1" smtClean="0">
                <a:latin typeface="+mn-lt"/>
                <a:cs typeface="PFDinTextCompPro-Italic"/>
              </a:rPr>
              <a:t>C</a:t>
            </a:r>
            <a:r>
              <a:rPr lang="en-US" sz="2500" i="1" baseline="-25000" dirty="0" err="1" smtClean="0">
                <a:latin typeface="+mn-lt"/>
                <a:cs typeface="PFDinTextCompPro-Italic"/>
              </a:rPr>
              <a:t>i</a:t>
            </a:r>
            <a:r>
              <a:rPr lang="en-US" sz="3000" dirty="0" smtClean="0">
                <a:latin typeface="PFDinTextCompPro-Italic"/>
                <a:cs typeface="PFDinTextCompPro-Italic"/>
              </a:rPr>
              <a:t>:</a:t>
            </a:r>
          </a:p>
          <a:p>
            <a:pPr algn="l"/>
            <a:endParaRPr lang="en-US" sz="3000" dirty="0" smtClean="0">
              <a:latin typeface="PFDinTextCompPro-Italic"/>
              <a:cs typeface="PFDinTextCompPro-Italic"/>
            </a:endParaRPr>
          </a:p>
          <a:p>
            <a:pPr algn="l"/>
            <a:endParaRPr lang="en-US" sz="3000" dirty="0" smtClean="0">
              <a:latin typeface="PFDinTextCompPro-Italic"/>
              <a:cs typeface="PFDinTextCompPro-Italic"/>
            </a:endParaRPr>
          </a:p>
        </p:txBody>
      </p:sp>
      <p:pic>
        <p:nvPicPr>
          <p:cNvPr id="3" name="Picture 2"/>
          <p:cNvPicPr>
            <a:picLocks noChangeAspect="1"/>
          </p:cNvPicPr>
          <p:nvPr/>
        </p:nvPicPr>
        <p:blipFill>
          <a:blip r:embed="rId3"/>
          <a:stretch>
            <a:fillRect/>
          </a:stretch>
        </p:blipFill>
        <p:spPr>
          <a:xfrm>
            <a:off x="3048000" y="2209800"/>
            <a:ext cx="3263900" cy="825500"/>
          </a:xfrm>
          <a:prstGeom prst="rect">
            <a:avLst/>
          </a:prstGeom>
        </p:spPr>
      </p:pic>
    </p:spTree>
    <p:extLst>
      <p:ext uri="{BB962C8B-B14F-4D97-AF65-F5344CB8AC3E}">
        <p14:creationId xmlns:p14="http://schemas.microsoft.com/office/powerpoint/2010/main" val="3977717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Clustering Example</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solidFill>
                  <a:srgbClr val="000000"/>
                </a:solidFill>
                <a:latin typeface="PFDinTextCompPro-Bold"/>
              </a:rPr>
              <a:pPr>
                <a:defRPr/>
              </a:pPr>
              <a:t>5</a:t>
            </a:fld>
            <a:endParaRPr lang="en-US">
              <a:solidFill>
                <a:srgbClr val="000000"/>
              </a:solidFill>
              <a:latin typeface="PFDinTextCompPro-Bold"/>
            </a:endParaRPr>
          </a:p>
        </p:txBody>
      </p:sp>
      <p:sp>
        <p:nvSpPr>
          <p:cNvPr id="5" name="Rectangle 4"/>
          <p:cNvSpPr/>
          <p:nvPr/>
        </p:nvSpPr>
        <p:spPr>
          <a:xfrm>
            <a:off x="642937" y="930414"/>
            <a:ext cx="8001000" cy="707886"/>
          </a:xfrm>
          <a:prstGeom prst="rect">
            <a:avLst/>
          </a:prstGeom>
        </p:spPr>
        <p:txBody>
          <a:bodyPr wrap="square">
            <a:spAutoFit/>
          </a:bodyPr>
          <a:lstStyle/>
          <a:p>
            <a:pPr algn="l"/>
            <a:r>
              <a:rPr lang="en-US" sz="2000" smtClean="0"/>
              <a:t>Classify </a:t>
            </a:r>
            <a:r>
              <a:rPr lang="en-US" sz="2000"/>
              <a:t>US residential neighborhoods into 67 unique segments based on demographic and socioeconomic </a:t>
            </a:r>
            <a:r>
              <a:rPr lang="en-US" sz="2000" smtClean="0"/>
              <a:t>characteristics</a:t>
            </a:r>
          </a:p>
        </p:txBody>
      </p:sp>
      <p:sp>
        <p:nvSpPr>
          <p:cNvPr id="2" name="TextBox 1"/>
          <p:cNvSpPr txBox="1"/>
          <p:nvPr/>
        </p:nvSpPr>
        <p:spPr>
          <a:xfrm>
            <a:off x="5214937" y="1856244"/>
            <a:ext cx="3581400" cy="2677656"/>
          </a:xfrm>
          <a:prstGeom prst="rect">
            <a:avLst/>
          </a:prstGeom>
          <a:noFill/>
        </p:spPr>
        <p:txBody>
          <a:bodyPr wrap="square" rtlCol="0">
            <a:spAutoFit/>
          </a:bodyPr>
          <a:lstStyle/>
          <a:p>
            <a:pPr algn="l"/>
            <a:r>
              <a:rPr lang="en-US" sz="1400" smtClean="0"/>
              <a:t>Metro Renters:</a:t>
            </a:r>
          </a:p>
          <a:p>
            <a:pPr algn="l"/>
            <a:endParaRPr lang="en-US" sz="1400"/>
          </a:p>
          <a:p>
            <a:pPr algn="l"/>
            <a:r>
              <a:rPr lang="en-US" sz="1400" smtClean="0"/>
              <a:t>Young, mobile, educated, or still in school, we live alone or with a roommate in rented apartments or condos in the center of the city. Long hours and hard work don’t deter us; we’re willing to take risks to get to the top of our professions… We buy groceries at Whole Foods and Trader Joe’s and shop for clothes at Banana Republic, Nordstrom, and Gap. We practice yoga, go skiing, and attend Pilates sessions.</a:t>
            </a:r>
            <a:endParaRPr lang="en-US" sz="1400"/>
          </a:p>
        </p:txBody>
      </p:sp>
      <p:sp>
        <p:nvSpPr>
          <p:cNvPr id="9" name="TextBox 8"/>
          <p:cNvSpPr txBox="1"/>
          <p:nvPr/>
        </p:nvSpPr>
        <p:spPr>
          <a:xfrm>
            <a:off x="5214937" y="4775656"/>
            <a:ext cx="3810000" cy="215444"/>
          </a:xfrm>
          <a:prstGeom prst="rect">
            <a:avLst/>
          </a:prstGeom>
          <a:noFill/>
        </p:spPr>
        <p:txBody>
          <a:bodyPr wrap="square" rtlCol="0">
            <a:spAutoFit/>
          </a:bodyPr>
          <a:lstStyle/>
          <a:p>
            <a:pPr algn="l"/>
            <a:r>
              <a:rPr lang="en-US" sz="800"/>
              <a:t>Source: http://www.esri.com/landing-pages/tapestry/</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347" y="1638299"/>
            <a:ext cx="4267200" cy="3431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365778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Silhouette coefficient</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50</a:t>
            </a:fld>
            <a:endParaRPr lang="en-US"/>
          </a:p>
        </p:txBody>
      </p:sp>
      <p:sp>
        <p:nvSpPr>
          <p:cNvPr id="9" name="TextBox 8"/>
          <p:cNvSpPr txBox="1"/>
          <p:nvPr/>
        </p:nvSpPr>
        <p:spPr>
          <a:xfrm>
            <a:off x="566737" y="1104900"/>
            <a:ext cx="8382000" cy="2862322"/>
          </a:xfrm>
          <a:prstGeom prst="rect">
            <a:avLst/>
          </a:prstGeom>
          <a:noFill/>
        </p:spPr>
        <p:txBody>
          <a:bodyPr wrap="square" rtlCol="0">
            <a:spAutoFit/>
          </a:bodyPr>
          <a:lstStyle/>
          <a:p>
            <a:pPr algn="l"/>
            <a:r>
              <a:rPr lang="en-US" sz="3000" dirty="0" smtClean="0">
                <a:latin typeface="PFDinTextCompPro-Italic"/>
                <a:cs typeface="PFDinTextCompPro-Italic"/>
              </a:rPr>
              <a:t>The silhouette coefficient for the cluster </a:t>
            </a:r>
            <a:r>
              <a:rPr lang="en-US" sz="2500" i="1" dirty="0" err="1" smtClean="0">
                <a:latin typeface="+mn-lt"/>
                <a:cs typeface="PFDinTextCompPro-Italic"/>
              </a:rPr>
              <a:t>C</a:t>
            </a:r>
            <a:r>
              <a:rPr lang="en-US" sz="2500" i="1" baseline="-25000" dirty="0" err="1" smtClean="0">
                <a:latin typeface="+mn-lt"/>
                <a:cs typeface="PFDinTextCompPro-Italic"/>
              </a:rPr>
              <a:t>i</a:t>
            </a:r>
            <a:r>
              <a:rPr lang="en-US" sz="3000" dirty="0" smtClean="0">
                <a:latin typeface="PFDinTextCompPro-Italic"/>
                <a:cs typeface="PFDinTextCompPro-Italic"/>
              </a:rPr>
              <a:t> is given by the average silhouette coefficient across all points in </a:t>
            </a:r>
            <a:r>
              <a:rPr lang="en-US" sz="2500" i="1" dirty="0" err="1" smtClean="0">
                <a:latin typeface="+mn-lt"/>
                <a:cs typeface="PFDinTextCompPro-Italic"/>
              </a:rPr>
              <a:t>C</a:t>
            </a:r>
            <a:r>
              <a:rPr lang="en-US" sz="2500" i="1" baseline="-25000" dirty="0" err="1" smtClean="0">
                <a:latin typeface="+mn-lt"/>
                <a:cs typeface="PFDinTextCompPro-Italic"/>
              </a:rPr>
              <a:t>i</a:t>
            </a:r>
            <a:r>
              <a:rPr lang="en-US" sz="3000" dirty="0" smtClean="0">
                <a:latin typeface="PFDinTextCompPro-Italic"/>
                <a:cs typeface="PFDinTextCompPro-Italic"/>
              </a:rPr>
              <a:t>:</a:t>
            </a:r>
          </a:p>
          <a:p>
            <a:pPr algn="l"/>
            <a:endParaRPr lang="en-US" sz="3000" dirty="0" smtClean="0">
              <a:latin typeface="PFDinTextCompPro-Italic"/>
              <a:cs typeface="PFDinTextCompPro-Italic"/>
            </a:endParaRP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The overall silhouette coefficient is given by the average silhouette coefficient across </a:t>
            </a:r>
            <a:r>
              <a:rPr lang="en-US" sz="3000" dirty="0">
                <a:latin typeface="PFDinTextCompPro-Italic"/>
                <a:cs typeface="PFDinTextCompPro-Italic"/>
              </a:rPr>
              <a:t>all </a:t>
            </a:r>
            <a:r>
              <a:rPr lang="en-US" sz="3000" dirty="0" smtClean="0">
                <a:latin typeface="PFDinTextCompPro-Italic"/>
                <a:cs typeface="PFDinTextCompPro-Italic"/>
              </a:rPr>
              <a:t>clusters:</a:t>
            </a:r>
          </a:p>
        </p:txBody>
      </p:sp>
      <p:pic>
        <p:nvPicPr>
          <p:cNvPr id="3" name="Picture 2"/>
          <p:cNvPicPr>
            <a:picLocks noChangeAspect="1"/>
          </p:cNvPicPr>
          <p:nvPr/>
        </p:nvPicPr>
        <p:blipFill>
          <a:blip r:embed="rId3"/>
          <a:stretch>
            <a:fillRect/>
          </a:stretch>
        </p:blipFill>
        <p:spPr>
          <a:xfrm>
            <a:off x="3048000" y="2209800"/>
            <a:ext cx="3263900" cy="825500"/>
          </a:xfrm>
          <a:prstGeom prst="rect">
            <a:avLst/>
          </a:prstGeom>
        </p:spPr>
      </p:pic>
      <p:pic>
        <p:nvPicPr>
          <p:cNvPr id="5" name="Picture 4"/>
          <p:cNvPicPr>
            <a:picLocks noChangeAspect="1"/>
          </p:cNvPicPr>
          <p:nvPr/>
        </p:nvPicPr>
        <p:blipFill>
          <a:blip r:embed="rId4"/>
          <a:stretch>
            <a:fillRect/>
          </a:stretch>
        </p:blipFill>
        <p:spPr>
          <a:xfrm>
            <a:off x="2959100" y="4025900"/>
            <a:ext cx="3441700" cy="889000"/>
          </a:xfrm>
          <a:prstGeom prst="rect">
            <a:avLst/>
          </a:prstGeom>
        </p:spPr>
      </p:pic>
    </p:spTree>
    <p:extLst>
      <p:ext uri="{BB962C8B-B14F-4D97-AF65-F5344CB8AC3E}">
        <p14:creationId xmlns:p14="http://schemas.microsoft.com/office/powerpoint/2010/main" val="163952103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Silhouette coefficient</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51</a:t>
            </a:fld>
            <a:endParaRPr lang="en-US"/>
          </a:p>
        </p:txBody>
      </p:sp>
      <p:sp>
        <p:nvSpPr>
          <p:cNvPr id="9" name="TextBox 8"/>
          <p:cNvSpPr txBox="1"/>
          <p:nvPr/>
        </p:nvSpPr>
        <p:spPr>
          <a:xfrm>
            <a:off x="566737" y="1104900"/>
            <a:ext cx="8382000" cy="2862322"/>
          </a:xfrm>
          <a:prstGeom prst="rect">
            <a:avLst/>
          </a:prstGeom>
          <a:noFill/>
        </p:spPr>
        <p:txBody>
          <a:bodyPr wrap="square" rtlCol="0">
            <a:spAutoFit/>
          </a:bodyPr>
          <a:lstStyle/>
          <a:p>
            <a:pPr algn="l"/>
            <a:r>
              <a:rPr lang="en-US" sz="3000" dirty="0" smtClean="0">
                <a:latin typeface="PFDinTextCompPro-Italic"/>
                <a:cs typeface="PFDinTextCompPro-Italic"/>
              </a:rPr>
              <a:t>The silhouette coefficient for the cluster </a:t>
            </a:r>
            <a:r>
              <a:rPr lang="en-US" sz="2500" i="1" dirty="0" err="1" smtClean="0">
                <a:latin typeface="+mn-lt"/>
                <a:cs typeface="PFDinTextCompPro-Italic"/>
              </a:rPr>
              <a:t>C</a:t>
            </a:r>
            <a:r>
              <a:rPr lang="en-US" sz="2500" i="1" baseline="-25000" dirty="0" err="1" smtClean="0">
                <a:latin typeface="+mn-lt"/>
                <a:cs typeface="PFDinTextCompPro-Italic"/>
              </a:rPr>
              <a:t>i</a:t>
            </a:r>
            <a:r>
              <a:rPr lang="en-US" sz="3000" dirty="0" smtClean="0">
                <a:latin typeface="PFDinTextCompPro-Italic"/>
                <a:cs typeface="PFDinTextCompPro-Italic"/>
              </a:rPr>
              <a:t> is given by the average silhouette coefficient across all points in </a:t>
            </a:r>
            <a:r>
              <a:rPr lang="en-US" sz="2500" i="1" dirty="0" err="1" smtClean="0">
                <a:latin typeface="+mn-lt"/>
                <a:cs typeface="PFDinTextCompPro-Italic"/>
              </a:rPr>
              <a:t>C</a:t>
            </a:r>
            <a:r>
              <a:rPr lang="en-US" sz="2500" i="1" baseline="-25000" dirty="0" err="1" smtClean="0">
                <a:latin typeface="+mn-lt"/>
                <a:cs typeface="PFDinTextCompPro-Italic"/>
              </a:rPr>
              <a:t>i</a:t>
            </a:r>
            <a:r>
              <a:rPr lang="en-US" sz="3000" dirty="0" smtClean="0">
                <a:latin typeface="PFDinTextCompPro-Italic"/>
                <a:cs typeface="PFDinTextCompPro-Italic"/>
              </a:rPr>
              <a:t>:</a:t>
            </a:r>
          </a:p>
          <a:p>
            <a:pPr algn="l"/>
            <a:endParaRPr lang="en-US" sz="3000" dirty="0" smtClean="0">
              <a:latin typeface="PFDinTextCompPro-Italic"/>
              <a:cs typeface="PFDinTextCompPro-Italic"/>
            </a:endParaRP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The overall silhouette coefficient is given by the average silhouette coefficient across </a:t>
            </a:r>
            <a:r>
              <a:rPr lang="en-US" sz="3000" dirty="0">
                <a:latin typeface="PFDinTextCompPro-Italic"/>
                <a:cs typeface="PFDinTextCompPro-Italic"/>
              </a:rPr>
              <a:t>all </a:t>
            </a:r>
            <a:r>
              <a:rPr lang="en-US" sz="3000" dirty="0" smtClean="0">
                <a:latin typeface="PFDinTextCompPro-Italic"/>
                <a:cs typeface="PFDinTextCompPro-Italic"/>
              </a:rPr>
              <a:t>clusters:</a:t>
            </a:r>
            <a:endParaRPr lang="en-US" sz="3000" dirty="0" smtClean="0">
              <a:latin typeface="PFDinTextCompPro-Italic"/>
              <a:cs typeface="PFDinTextCompPro-Italic"/>
            </a:endParaRPr>
          </a:p>
        </p:txBody>
      </p:sp>
      <p:pic>
        <p:nvPicPr>
          <p:cNvPr id="3" name="Picture 2"/>
          <p:cNvPicPr>
            <a:picLocks noChangeAspect="1"/>
          </p:cNvPicPr>
          <p:nvPr/>
        </p:nvPicPr>
        <p:blipFill>
          <a:blip r:embed="rId3"/>
          <a:stretch>
            <a:fillRect/>
          </a:stretch>
        </p:blipFill>
        <p:spPr>
          <a:xfrm>
            <a:off x="3048000" y="2209800"/>
            <a:ext cx="3263900" cy="825500"/>
          </a:xfrm>
          <a:prstGeom prst="rect">
            <a:avLst/>
          </a:prstGeom>
        </p:spPr>
      </p:pic>
      <p:pic>
        <p:nvPicPr>
          <p:cNvPr id="5" name="Picture 4"/>
          <p:cNvPicPr>
            <a:picLocks noChangeAspect="1"/>
          </p:cNvPicPr>
          <p:nvPr/>
        </p:nvPicPr>
        <p:blipFill>
          <a:blip r:embed="rId4"/>
          <a:stretch>
            <a:fillRect/>
          </a:stretch>
        </p:blipFill>
        <p:spPr>
          <a:xfrm>
            <a:off x="2959100" y="4025900"/>
            <a:ext cx="3441700" cy="889000"/>
          </a:xfrm>
          <a:prstGeom prst="rect">
            <a:avLst/>
          </a:prstGeom>
        </p:spPr>
      </p:pic>
      <p:grpSp>
        <p:nvGrpSpPr>
          <p:cNvPr id="10" name="Group 26"/>
          <p:cNvGrpSpPr>
            <a:grpSpLocks/>
          </p:cNvGrpSpPr>
          <p:nvPr/>
        </p:nvGrpSpPr>
        <p:grpSpPr bwMode="auto">
          <a:xfrm>
            <a:off x="6891337" y="3603625"/>
            <a:ext cx="1463675" cy="1463675"/>
            <a:chOff x="0" y="0"/>
            <a:chExt cx="1280" cy="1280"/>
          </a:xfrm>
        </p:grpSpPr>
        <p:pic>
          <p:nvPicPr>
            <p:cNvPr id="11"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280" cy="1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2" name="Rectangle 24"/>
            <p:cNvSpPr>
              <a:spLocks/>
            </p:cNvSpPr>
            <p:nvPr/>
          </p:nvSpPr>
          <p:spPr bwMode="auto">
            <a:xfrm>
              <a:off x="104" y="96"/>
              <a:ext cx="1056"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ct val="75000"/>
                </a:lnSpc>
              </a:pPr>
              <a:r>
                <a:rPr lang="en-US" sz="1800" dirty="0" smtClean="0">
                  <a:solidFill>
                    <a:schemeClr val="tx1"/>
                  </a:solidFill>
                  <a:latin typeface="PFDinTextCompPro-Bold" charset="0"/>
                  <a:ea typeface="ＭＳ Ｐゴシック" charset="0"/>
                  <a:cs typeface="ＭＳ Ｐゴシック" charset="0"/>
                  <a:sym typeface="PFDinTextCompPro-Bold" charset="0"/>
                </a:rPr>
                <a:t>NOTE</a:t>
              </a:r>
              <a:endParaRPr lang="en-US" sz="1800" dirty="0">
                <a:solidFill>
                  <a:schemeClr val="tx1"/>
                </a:solidFill>
                <a:latin typeface="PFDinTextCompPro-Bold" charset="0"/>
                <a:ea typeface="ＭＳ Ｐゴシック" charset="0"/>
                <a:cs typeface="ＭＳ Ｐゴシック" charset="0"/>
                <a:sym typeface="PFDinTextCompPro-Bold" charset="0"/>
              </a:endParaRPr>
            </a:p>
          </p:txBody>
        </p:sp>
        <p:sp>
          <p:nvSpPr>
            <p:cNvPr id="13" name="Rectangle 25"/>
            <p:cNvSpPr>
              <a:spLocks/>
            </p:cNvSpPr>
            <p:nvPr/>
          </p:nvSpPr>
          <p:spPr bwMode="auto">
            <a:xfrm>
              <a:off x="104" y="264"/>
              <a:ext cx="1056" cy="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ts val="1150"/>
                </a:lnSpc>
              </a:pPr>
              <a:endParaRPr lang="en-US" sz="1200" dirty="0" smtClean="0">
                <a:solidFill>
                  <a:schemeClr val="tx1"/>
                </a:solidFill>
                <a:latin typeface="+mn-lt"/>
                <a:ea typeface="ＭＳ Ｐゴシック" charset="0"/>
                <a:cs typeface="PFDinTextCompPro-Italic"/>
                <a:sym typeface="News706 BT" charset="0"/>
              </a:endParaRPr>
            </a:p>
            <a:p>
              <a:pPr algn="l">
                <a:lnSpc>
                  <a:spcPts val="1150"/>
                </a:lnSpc>
              </a:pPr>
              <a:r>
                <a:rPr lang="en-US" sz="1200" dirty="0" smtClean="0">
                  <a:solidFill>
                    <a:schemeClr val="tx1"/>
                  </a:solidFill>
                  <a:latin typeface="+mn-lt"/>
                  <a:ea typeface="ＭＳ Ｐゴシック" charset="0"/>
                  <a:cs typeface="PFDinTextCompPro-Italic"/>
                  <a:sym typeface="News706 BT" charset="0"/>
                </a:rPr>
                <a:t>This gives a summary measure of the overall clustering quality.</a:t>
              </a:r>
            </a:p>
          </p:txBody>
        </p:sp>
      </p:grpSp>
    </p:spTree>
    <p:extLst>
      <p:ext uri="{BB962C8B-B14F-4D97-AF65-F5344CB8AC3E}">
        <p14:creationId xmlns:p14="http://schemas.microsoft.com/office/powerpoint/2010/main" val="345196979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Cluster validation</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52</a:t>
            </a:fld>
            <a:endParaRPr lang="en-US"/>
          </a:p>
        </p:txBody>
      </p:sp>
      <p:sp>
        <p:nvSpPr>
          <p:cNvPr id="9" name="TextBox 8"/>
          <p:cNvSpPr txBox="1"/>
          <p:nvPr/>
        </p:nvSpPr>
        <p:spPr>
          <a:xfrm>
            <a:off x="566737" y="1104900"/>
            <a:ext cx="8382000" cy="1015663"/>
          </a:xfrm>
          <a:prstGeom prst="rect">
            <a:avLst/>
          </a:prstGeom>
          <a:noFill/>
        </p:spPr>
        <p:txBody>
          <a:bodyPr wrap="square" rtlCol="0">
            <a:spAutoFit/>
          </a:bodyPr>
          <a:lstStyle/>
          <a:p>
            <a:pPr algn="l"/>
            <a:r>
              <a:rPr lang="en-US" sz="3000" dirty="0" smtClean="0">
                <a:latin typeface="PFDinTextCompPro-Italic"/>
                <a:cs typeface="PFDinTextCompPro-Italic"/>
              </a:rPr>
              <a:t>One useful application of cluster validation is to determine the best number of clusters for your dataset.</a:t>
            </a:r>
          </a:p>
        </p:txBody>
      </p:sp>
    </p:spTree>
    <p:extLst>
      <p:ext uri="{BB962C8B-B14F-4D97-AF65-F5344CB8AC3E}">
        <p14:creationId xmlns:p14="http://schemas.microsoft.com/office/powerpoint/2010/main" val="24580277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Cluster validation</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53</a:t>
            </a:fld>
            <a:endParaRPr lang="en-US"/>
          </a:p>
        </p:txBody>
      </p:sp>
      <p:sp>
        <p:nvSpPr>
          <p:cNvPr id="9" name="TextBox 8"/>
          <p:cNvSpPr txBox="1"/>
          <p:nvPr/>
        </p:nvSpPr>
        <p:spPr>
          <a:xfrm>
            <a:off x="566737" y="1104900"/>
            <a:ext cx="8382000" cy="1938992"/>
          </a:xfrm>
          <a:prstGeom prst="rect">
            <a:avLst/>
          </a:prstGeom>
          <a:noFill/>
        </p:spPr>
        <p:txBody>
          <a:bodyPr wrap="square" rtlCol="0">
            <a:spAutoFit/>
          </a:bodyPr>
          <a:lstStyle/>
          <a:p>
            <a:pPr algn="l"/>
            <a:r>
              <a:rPr lang="en-US" sz="3000" dirty="0" smtClean="0">
                <a:latin typeface="PFDinTextCompPro-Italic"/>
                <a:cs typeface="PFDinTextCompPro-Italic"/>
              </a:rPr>
              <a:t>One useful application of cluster validation is to determine the best number of clusters for your dataset.</a:t>
            </a:r>
          </a:p>
          <a:p>
            <a:pPr algn="l"/>
            <a:endParaRPr lang="en-US" sz="3000" dirty="0">
              <a:latin typeface="PFDinTextCompPro-Italic"/>
              <a:cs typeface="PFDinTextCompPro-Italic"/>
            </a:endParaRPr>
          </a:p>
          <a:p>
            <a:pPr algn="l"/>
            <a:r>
              <a:rPr lang="en-US" sz="3000" dirty="0" smtClean="0">
                <a:latin typeface="PFDinTextCompPro-Italic"/>
                <a:cs typeface="PFDinTextCompPro-Italic"/>
              </a:rPr>
              <a:t>Q:  How would you do this?</a:t>
            </a:r>
          </a:p>
        </p:txBody>
      </p:sp>
    </p:spTree>
    <p:extLst>
      <p:ext uri="{BB962C8B-B14F-4D97-AF65-F5344CB8AC3E}">
        <p14:creationId xmlns:p14="http://schemas.microsoft.com/office/powerpoint/2010/main" val="87077224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Cluster validation</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54</a:t>
            </a:fld>
            <a:endParaRPr lang="en-US"/>
          </a:p>
        </p:txBody>
      </p:sp>
      <p:sp>
        <p:nvSpPr>
          <p:cNvPr id="9" name="TextBox 8"/>
          <p:cNvSpPr txBox="1"/>
          <p:nvPr/>
        </p:nvSpPr>
        <p:spPr>
          <a:xfrm>
            <a:off x="566737" y="1104900"/>
            <a:ext cx="8382000" cy="2400657"/>
          </a:xfrm>
          <a:prstGeom prst="rect">
            <a:avLst/>
          </a:prstGeom>
          <a:noFill/>
        </p:spPr>
        <p:txBody>
          <a:bodyPr wrap="square" rtlCol="0">
            <a:spAutoFit/>
          </a:bodyPr>
          <a:lstStyle/>
          <a:p>
            <a:pPr algn="l"/>
            <a:r>
              <a:rPr lang="en-US" sz="3000" dirty="0" smtClean="0">
                <a:latin typeface="PFDinTextCompPro-Italic"/>
                <a:cs typeface="PFDinTextCompPro-Italic"/>
              </a:rPr>
              <a:t>One useful application of cluster validation is to determine the best number of clusters for your dataset.</a:t>
            </a:r>
          </a:p>
          <a:p>
            <a:pPr algn="l"/>
            <a:endParaRPr lang="en-US" sz="3000" dirty="0">
              <a:latin typeface="PFDinTextCompPro-Italic"/>
              <a:cs typeface="PFDinTextCompPro-Italic"/>
            </a:endParaRPr>
          </a:p>
          <a:p>
            <a:pPr algn="l"/>
            <a:r>
              <a:rPr lang="en-US" sz="3000" dirty="0" smtClean="0">
                <a:latin typeface="PFDinTextCompPro-Italic"/>
                <a:cs typeface="PFDinTextCompPro-Italic"/>
              </a:rPr>
              <a:t>Q:  How would you do this?</a:t>
            </a:r>
          </a:p>
          <a:p>
            <a:pPr algn="l"/>
            <a:r>
              <a:rPr lang="en-US" sz="3000" dirty="0" smtClean="0">
                <a:latin typeface="PFDinTextCompPro-Italic"/>
                <a:cs typeface="PFDinTextCompPro-Italic"/>
              </a:rPr>
              <a:t>A:  By computing the </a:t>
            </a:r>
            <a:r>
              <a:rPr lang="en-US" sz="3000" dirty="0" smtClean="0">
                <a:latin typeface="PFDinTextCompPro-Italic"/>
                <a:cs typeface="PFDinTextCompPro-Italic"/>
              </a:rPr>
              <a:t>SC </a:t>
            </a:r>
            <a:r>
              <a:rPr lang="en-US" sz="3000" dirty="0" smtClean="0">
                <a:latin typeface="PFDinTextCompPro-Italic"/>
                <a:cs typeface="PFDinTextCompPro-Italic"/>
              </a:rPr>
              <a:t>for different values of k.</a:t>
            </a:r>
          </a:p>
        </p:txBody>
      </p:sp>
    </p:spTree>
    <p:extLst>
      <p:ext uri="{BB962C8B-B14F-4D97-AF65-F5344CB8AC3E}">
        <p14:creationId xmlns:p14="http://schemas.microsoft.com/office/powerpoint/2010/main" val="190576427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Cluster validation</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55</a:t>
            </a:fld>
            <a:endParaRPr lang="en-US"/>
          </a:p>
        </p:txBody>
      </p:sp>
      <p:sp>
        <p:nvSpPr>
          <p:cNvPr id="9" name="TextBox 8"/>
          <p:cNvSpPr txBox="1"/>
          <p:nvPr/>
        </p:nvSpPr>
        <p:spPr>
          <a:xfrm>
            <a:off x="566737" y="1104900"/>
            <a:ext cx="8382000" cy="1015663"/>
          </a:xfrm>
          <a:prstGeom prst="rect">
            <a:avLst/>
          </a:prstGeom>
          <a:noFill/>
        </p:spPr>
        <p:txBody>
          <a:bodyPr wrap="square" rtlCol="0">
            <a:spAutoFit/>
          </a:bodyPr>
          <a:lstStyle/>
          <a:p>
            <a:pPr algn="l"/>
            <a:r>
              <a:rPr lang="en-US" sz="3000" dirty="0" smtClean="0">
                <a:latin typeface="PFDinTextCompPro-Italic"/>
                <a:cs typeface="PFDinTextCompPro-Italic"/>
              </a:rPr>
              <a:t>Ultimately, cluster validation and clustering in general are suggestive techniques that rely on human interpretation to be meaningful.</a:t>
            </a:r>
          </a:p>
        </p:txBody>
      </p:sp>
    </p:spTree>
    <p:extLst>
      <p:ext uri="{BB962C8B-B14F-4D97-AF65-F5344CB8AC3E}">
        <p14:creationId xmlns:p14="http://schemas.microsoft.com/office/powerpoint/2010/main" val="330860857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STRENGTHS AND WEAKNESSES</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56</a:t>
            </a:fld>
            <a:endParaRPr lang="en-US"/>
          </a:p>
        </p:txBody>
      </p:sp>
      <p:sp>
        <p:nvSpPr>
          <p:cNvPr id="9" name="TextBox 8"/>
          <p:cNvSpPr txBox="1"/>
          <p:nvPr/>
        </p:nvSpPr>
        <p:spPr>
          <a:xfrm>
            <a:off x="566737" y="1104900"/>
            <a:ext cx="8382000" cy="1477328"/>
          </a:xfrm>
          <a:prstGeom prst="rect">
            <a:avLst/>
          </a:prstGeom>
          <a:noFill/>
        </p:spPr>
        <p:txBody>
          <a:bodyPr wrap="square" rtlCol="0">
            <a:spAutoFit/>
          </a:bodyPr>
          <a:lstStyle/>
          <a:p>
            <a:pPr algn="l"/>
            <a:r>
              <a:rPr lang="en-US" sz="3000" b="1" dirty="0" smtClean="0">
                <a:latin typeface="PFDinTextCompPro-Italic"/>
                <a:cs typeface="PFDinTextCompPro-Italic"/>
              </a:rPr>
              <a:t>Strengths:</a:t>
            </a:r>
          </a:p>
          <a:p>
            <a:pPr algn="l"/>
            <a:r>
              <a:rPr lang="en-US" sz="3000" dirty="0" smtClean="0">
                <a:latin typeface="PFDinTextCompPro-Italic"/>
                <a:cs typeface="PFDinTextCompPro-Italic"/>
              </a:rPr>
              <a:t>K-means is a popular algorithm because of its computational efficiency and simple and intuitive nature.</a:t>
            </a:r>
          </a:p>
        </p:txBody>
      </p:sp>
    </p:spTree>
    <p:extLst>
      <p:ext uri="{BB962C8B-B14F-4D97-AF65-F5344CB8AC3E}">
        <p14:creationId xmlns:p14="http://schemas.microsoft.com/office/powerpoint/2010/main" val="27917619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STRENGTHS AND WEAKNESSES</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57</a:t>
            </a:fld>
            <a:endParaRPr lang="en-US"/>
          </a:p>
        </p:txBody>
      </p:sp>
      <p:sp>
        <p:nvSpPr>
          <p:cNvPr id="9" name="TextBox 8"/>
          <p:cNvSpPr txBox="1"/>
          <p:nvPr/>
        </p:nvSpPr>
        <p:spPr>
          <a:xfrm>
            <a:off x="566737" y="1104900"/>
            <a:ext cx="8382000" cy="3323987"/>
          </a:xfrm>
          <a:prstGeom prst="rect">
            <a:avLst/>
          </a:prstGeom>
          <a:noFill/>
        </p:spPr>
        <p:txBody>
          <a:bodyPr wrap="square" rtlCol="0">
            <a:spAutoFit/>
          </a:bodyPr>
          <a:lstStyle/>
          <a:p>
            <a:pPr algn="l"/>
            <a:r>
              <a:rPr lang="en-US" sz="3000" b="1" dirty="0" smtClean="0">
                <a:latin typeface="PFDinTextCompPro-Italic"/>
                <a:cs typeface="PFDinTextCompPro-Italic"/>
              </a:rPr>
              <a:t>Strengths:</a:t>
            </a:r>
          </a:p>
          <a:p>
            <a:pPr algn="l"/>
            <a:r>
              <a:rPr lang="en-US" sz="3000" dirty="0" smtClean="0">
                <a:latin typeface="PFDinTextCompPro-Italic"/>
                <a:cs typeface="PFDinTextCompPro-Italic"/>
              </a:rPr>
              <a:t>K-means is a popular algorithm because of its computational efficiency and simple and intuitive nature.</a:t>
            </a:r>
          </a:p>
          <a:p>
            <a:pPr algn="l"/>
            <a:endParaRPr lang="en-US" sz="3000" dirty="0" smtClean="0">
              <a:latin typeface="PFDinTextCompPro-Italic"/>
              <a:cs typeface="PFDinTextCompPro-Italic"/>
            </a:endParaRPr>
          </a:p>
          <a:p>
            <a:pPr algn="l"/>
            <a:r>
              <a:rPr lang="en-US" sz="3000" b="1" dirty="0" smtClean="0">
                <a:latin typeface="PFDinTextCompPro-Italic"/>
                <a:cs typeface="PFDinTextCompPro-Italic"/>
              </a:rPr>
              <a:t>Weaknesses:</a:t>
            </a:r>
          </a:p>
          <a:p>
            <a:pPr algn="l"/>
            <a:r>
              <a:rPr lang="en-US" sz="3000" dirty="0" smtClean="0">
                <a:latin typeface="PFDinTextCompPro-Italic"/>
                <a:cs typeface="PFDinTextCompPro-Italic"/>
              </a:rPr>
              <a:t>However, K-means is highly scale dependent, and is not suitable for data with widely varying shapes and densities.</a:t>
            </a:r>
          </a:p>
        </p:txBody>
      </p:sp>
    </p:spTree>
    <p:extLst>
      <p:ext uri="{BB962C8B-B14F-4D97-AF65-F5344CB8AC3E}">
        <p14:creationId xmlns:p14="http://schemas.microsoft.com/office/powerpoint/2010/main" val="359137901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3467100"/>
            <a:ext cx="8426450" cy="1828800"/>
          </a:xfrm>
        </p:spPr>
        <p:txBody>
          <a:bodyPr/>
          <a:lstStyle/>
          <a:p>
            <a:pPr>
              <a:defRPr/>
            </a:pPr>
            <a:r>
              <a:rPr lang="en-US" sz="7500" dirty="0" smtClean="0"/>
              <a:t>V. Example</a:t>
            </a:r>
            <a:endParaRPr lang="en-US" sz="75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a:latin typeface="PFDinTextCompPro-Bold" charset="0"/>
                <a:ea typeface="ヒラギノ角ゴ ProN W3" charset="0"/>
                <a:cs typeface="ヒラギノ角ゴ ProN W3" charset="0"/>
              </a:rPr>
              <a:t>DATA SCIENCE</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256483690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Clustering Example</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solidFill>
                  <a:srgbClr val="000000"/>
                </a:solidFill>
                <a:latin typeface="PFDinTextCompPro-Bold"/>
              </a:rPr>
              <a:pPr>
                <a:defRPr/>
              </a:pPr>
              <a:t>6</a:t>
            </a:fld>
            <a:endParaRPr lang="en-US">
              <a:solidFill>
                <a:srgbClr val="000000"/>
              </a:solidFill>
              <a:latin typeface="PFDinTextCompPro-Bold"/>
            </a:endParaRPr>
          </a:p>
        </p:txBody>
      </p:sp>
      <p:sp>
        <p:nvSpPr>
          <p:cNvPr id="5" name="Rectangle 4"/>
          <p:cNvSpPr/>
          <p:nvPr/>
        </p:nvSpPr>
        <p:spPr>
          <a:xfrm>
            <a:off x="642937" y="930414"/>
            <a:ext cx="8001000" cy="707886"/>
          </a:xfrm>
          <a:prstGeom prst="rect">
            <a:avLst/>
          </a:prstGeom>
        </p:spPr>
        <p:txBody>
          <a:bodyPr wrap="square">
            <a:spAutoFit/>
          </a:bodyPr>
          <a:lstStyle/>
          <a:p>
            <a:pPr algn="l"/>
            <a:r>
              <a:rPr lang="en-US" sz="2000"/>
              <a:t>Classify a tissue sample into one of several cancer classes, based on </a:t>
            </a:r>
            <a:r>
              <a:rPr lang="en-US" sz="2000" smtClean="0"/>
              <a:t>gene expression data</a:t>
            </a:r>
          </a:p>
        </p:txBody>
      </p:sp>
      <p:sp>
        <p:nvSpPr>
          <p:cNvPr id="2" name="TextBox 1"/>
          <p:cNvSpPr txBox="1"/>
          <p:nvPr/>
        </p:nvSpPr>
        <p:spPr>
          <a:xfrm>
            <a:off x="4376737" y="1627644"/>
            <a:ext cx="4495800" cy="2554545"/>
          </a:xfrm>
          <a:prstGeom prst="rect">
            <a:avLst/>
          </a:prstGeom>
          <a:noFill/>
        </p:spPr>
        <p:txBody>
          <a:bodyPr wrap="square" rtlCol="0">
            <a:spAutoFit/>
          </a:bodyPr>
          <a:lstStyle/>
          <a:p>
            <a:pPr marL="285750" indent="-285750" algn="l">
              <a:buFont typeface="Arial" panose="020B0604020202020204" pitchFamily="34" charset="0"/>
              <a:buChar char="•"/>
            </a:pPr>
            <a:r>
              <a:rPr lang="en-US" sz="1600" smtClean="0"/>
              <a:t>Each </a:t>
            </a:r>
            <a:r>
              <a:rPr lang="en-US" sz="1600"/>
              <a:t>column is a woman with breast cancer (n=88)</a:t>
            </a:r>
          </a:p>
          <a:p>
            <a:pPr marL="285750" indent="-285750" algn="l">
              <a:buFont typeface="Arial" panose="020B0604020202020204" pitchFamily="34" charset="0"/>
              <a:buChar char="•"/>
            </a:pPr>
            <a:r>
              <a:rPr lang="en-US" sz="1600" smtClean="0"/>
              <a:t>Each row is a gene (p=8000)</a:t>
            </a:r>
          </a:p>
          <a:p>
            <a:pPr marL="285750" indent="-285750" algn="l">
              <a:buFont typeface="Arial" panose="020B0604020202020204" pitchFamily="34" charset="0"/>
              <a:buChar char="•"/>
            </a:pPr>
            <a:r>
              <a:rPr lang="en-US" sz="1600" smtClean="0"/>
              <a:t>Color represents level of gene expression</a:t>
            </a:r>
          </a:p>
          <a:p>
            <a:pPr algn="l"/>
            <a:endParaRPr lang="en-US" sz="1600" smtClean="0"/>
          </a:p>
          <a:p>
            <a:pPr algn="l"/>
            <a:r>
              <a:rPr lang="en-US" sz="1600" u="sng" smtClean="0"/>
              <a:t>Goal</a:t>
            </a:r>
            <a:r>
              <a:rPr lang="en-US" sz="1600" smtClean="0"/>
              <a:t>: Locate subcategories of breast cancer showing different gene expressions</a:t>
            </a:r>
          </a:p>
          <a:p>
            <a:pPr algn="l"/>
            <a:endParaRPr lang="en-US" sz="1600" smtClean="0"/>
          </a:p>
          <a:p>
            <a:pPr algn="l"/>
            <a:r>
              <a:rPr lang="en-US" sz="1600" u="sng" smtClean="0"/>
              <a:t>Technique</a:t>
            </a:r>
            <a:r>
              <a:rPr lang="en-US" sz="1600" smtClean="0"/>
              <a:t>: Hierarchical clustering applied to the columns, resulting in six sub-groups of patients</a:t>
            </a:r>
            <a:endParaRPr lang="en-US" sz="1600"/>
          </a:p>
        </p:txBody>
      </p:sp>
      <p:sp>
        <p:nvSpPr>
          <p:cNvPr id="9" name="TextBox 8"/>
          <p:cNvSpPr txBox="1"/>
          <p:nvPr/>
        </p:nvSpPr>
        <p:spPr>
          <a:xfrm>
            <a:off x="4529137" y="4775656"/>
            <a:ext cx="4495800" cy="215444"/>
          </a:xfrm>
          <a:prstGeom prst="rect">
            <a:avLst/>
          </a:prstGeom>
          <a:noFill/>
        </p:spPr>
        <p:txBody>
          <a:bodyPr wrap="square" rtlCol="0">
            <a:spAutoFit/>
          </a:bodyPr>
          <a:lstStyle/>
          <a:p>
            <a:pPr algn="l"/>
            <a:r>
              <a:rPr lang="en-US" sz="800"/>
              <a:t>Source: https://class.stanford.edu/c4x/HumanitiesScience/StatLearning/asset/introduction.pdf</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737" y="1646307"/>
            <a:ext cx="3200400" cy="3457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964733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3238500"/>
            <a:ext cx="8426450" cy="1828800"/>
          </a:xfrm>
        </p:spPr>
        <p:txBody>
          <a:bodyPr/>
          <a:lstStyle/>
          <a:p>
            <a:pPr>
              <a:defRPr/>
            </a:pPr>
            <a:r>
              <a:rPr lang="en-US" sz="7500" dirty="0" smtClean="0"/>
              <a:t>II</a:t>
            </a:r>
            <a:r>
              <a:rPr lang="en-US" sz="7500" dirty="0" smtClean="0"/>
              <a:t>. cluster analysis</a:t>
            </a:r>
            <a:endParaRPr lang="en-US" sz="75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a:latin typeface="PFDinTextCompPro-Bold" charset="0"/>
                <a:ea typeface="ヒラギノ角ゴ ProN W3" charset="0"/>
                <a:cs typeface="ヒラギノ角ゴ ProN W3" charset="0"/>
              </a:rPr>
              <a:t>DATA SCIENCE</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126544706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Cluster analysis</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8</a:t>
            </a:fld>
            <a:endParaRPr lang="en-US"/>
          </a:p>
        </p:txBody>
      </p:sp>
      <p:sp>
        <p:nvSpPr>
          <p:cNvPr id="9" name="TextBox 8"/>
          <p:cNvSpPr txBox="1"/>
          <p:nvPr/>
        </p:nvSpPr>
        <p:spPr>
          <a:xfrm>
            <a:off x="566737" y="1104900"/>
            <a:ext cx="8382000" cy="553998"/>
          </a:xfrm>
          <a:prstGeom prst="rect">
            <a:avLst/>
          </a:prstGeom>
          <a:noFill/>
        </p:spPr>
        <p:txBody>
          <a:bodyPr wrap="square" rtlCol="0">
            <a:spAutoFit/>
          </a:bodyPr>
          <a:lstStyle/>
          <a:p>
            <a:pPr algn="l"/>
            <a:r>
              <a:rPr lang="en-US" sz="3000" dirty="0" smtClean="0">
                <a:latin typeface="PFDinTextCompPro-Italic"/>
                <a:cs typeface="PFDinTextCompPro-Italic"/>
              </a:rPr>
              <a:t>Q:  What is a cluster?</a:t>
            </a:r>
          </a:p>
        </p:txBody>
      </p:sp>
    </p:spTree>
    <p:extLst>
      <p:ext uri="{BB962C8B-B14F-4D97-AF65-F5344CB8AC3E}">
        <p14:creationId xmlns:p14="http://schemas.microsoft.com/office/powerpoint/2010/main" val="327814249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Cluster analysis</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9</a:t>
            </a:fld>
            <a:endParaRPr lang="en-US"/>
          </a:p>
        </p:txBody>
      </p:sp>
      <p:sp>
        <p:nvSpPr>
          <p:cNvPr id="9" name="TextBox 8"/>
          <p:cNvSpPr txBox="1"/>
          <p:nvPr/>
        </p:nvSpPr>
        <p:spPr>
          <a:xfrm>
            <a:off x="566737" y="1104900"/>
            <a:ext cx="8382000" cy="1477328"/>
          </a:xfrm>
          <a:prstGeom prst="rect">
            <a:avLst/>
          </a:prstGeom>
          <a:noFill/>
        </p:spPr>
        <p:txBody>
          <a:bodyPr wrap="square" rtlCol="0">
            <a:spAutoFit/>
          </a:bodyPr>
          <a:lstStyle/>
          <a:p>
            <a:pPr algn="l"/>
            <a:r>
              <a:rPr lang="en-US" sz="3000" dirty="0" smtClean="0">
                <a:latin typeface="PFDinTextCompPro-Italic"/>
                <a:cs typeface="PFDinTextCompPro-Italic"/>
              </a:rPr>
              <a:t>Q:  What is a cluster?</a:t>
            </a:r>
          </a:p>
          <a:p>
            <a:pPr algn="l"/>
            <a:endParaRPr lang="en-US" sz="3000" dirty="0">
              <a:latin typeface="PFDinTextCompPro-Italic"/>
              <a:cs typeface="PFDinTextCompPro-Italic"/>
            </a:endParaRPr>
          </a:p>
          <a:p>
            <a:pPr algn="l"/>
            <a:r>
              <a:rPr lang="en-US" sz="3000" dirty="0" smtClean="0">
                <a:latin typeface="PFDinTextCompPro-Italic"/>
                <a:cs typeface="PFDinTextCompPro-Italic"/>
              </a:rPr>
              <a:t>A:  A group of </a:t>
            </a:r>
            <a:r>
              <a:rPr lang="en-US" sz="3000" dirty="0" smtClean="0">
                <a:latin typeface="PFDinTextCompPro-Medium"/>
                <a:cs typeface="PFDinTextCompPro-Medium"/>
              </a:rPr>
              <a:t>similar</a:t>
            </a:r>
            <a:r>
              <a:rPr lang="en-US" sz="3000" dirty="0" smtClean="0">
                <a:latin typeface="PFDinTextCompPro-Italic"/>
                <a:cs typeface="PFDinTextCompPro-Italic"/>
              </a:rPr>
              <a:t> data points.</a:t>
            </a:r>
          </a:p>
        </p:txBody>
      </p:sp>
    </p:spTree>
    <p:extLst>
      <p:ext uri="{BB962C8B-B14F-4D97-AF65-F5344CB8AC3E}">
        <p14:creationId xmlns:p14="http://schemas.microsoft.com/office/powerpoint/2010/main" val="388538937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GA_Instructor_Template_Deck">
  <a:themeElements>
    <a:clrScheme name="">
      <a:dk1>
        <a:srgbClr val="808080"/>
      </a:dk1>
      <a:lt1>
        <a:srgbClr val="FFFFFF"/>
      </a:lt1>
      <a:dk2>
        <a:srgbClr val="000000"/>
      </a:dk2>
      <a:lt2>
        <a:srgbClr val="000000"/>
      </a:lt2>
      <a:accent1>
        <a:srgbClr val="FFFFD6"/>
      </a:accent1>
      <a:accent2>
        <a:srgbClr val="333399"/>
      </a:accent2>
      <a:accent3>
        <a:srgbClr val="AAAAAA"/>
      </a:accent3>
      <a:accent4>
        <a:srgbClr val="DADADA"/>
      </a:accent4>
      <a:accent5>
        <a:srgbClr val="FFFFE8"/>
      </a:accent5>
      <a:accent6>
        <a:srgbClr val="2D2D8A"/>
      </a:accent6>
      <a:hlink>
        <a:srgbClr val="009999"/>
      </a:hlink>
      <a:folHlink>
        <a:srgbClr val="99CC00"/>
      </a:folHlink>
    </a:clrScheme>
    <a:fontScheme name="Title">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genda">
  <a:themeElements>
    <a:clrScheme name="General Assembly">
      <a:dk1>
        <a:srgbClr val="000000"/>
      </a:dk1>
      <a:lt1>
        <a:srgbClr val="FFFFFF"/>
      </a:lt1>
      <a:dk2>
        <a:srgbClr val="000000"/>
      </a:dk2>
      <a:lt2>
        <a:srgbClr val="808080"/>
      </a:lt2>
      <a:accent1>
        <a:srgbClr val="650A34"/>
      </a:accent1>
      <a:accent2>
        <a:srgbClr val="ED203B"/>
      </a:accent2>
      <a:accent3>
        <a:srgbClr val="FF9DB6"/>
      </a:accent3>
      <a:accent4>
        <a:srgbClr val="FFD707"/>
      </a:accent4>
      <a:accent5>
        <a:srgbClr val="78E6D2"/>
      </a:accent5>
      <a:accent6>
        <a:srgbClr val="23C2BC"/>
      </a:accent6>
      <a:hlink>
        <a:srgbClr val="009999"/>
      </a:hlink>
      <a:folHlink>
        <a:srgbClr val="99CC00"/>
      </a:folHlink>
    </a:clrScheme>
    <a:fontScheme name="Agenda">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a:lstStyle/>
    </a:lnDef>
  </a:objectDefaults>
  <a:extraClrSchemeLst>
    <a:extraClrScheme>
      <a:clrScheme name="Agend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GA_Instructor_Template_Deck">
  <a:themeElements>
    <a:clrScheme name="">
      <a:dk1>
        <a:srgbClr val="808080"/>
      </a:dk1>
      <a:lt1>
        <a:srgbClr val="FFFFFF"/>
      </a:lt1>
      <a:dk2>
        <a:srgbClr val="000000"/>
      </a:dk2>
      <a:lt2>
        <a:srgbClr val="000000"/>
      </a:lt2>
      <a:accent1>
        <a:srgbClr val="FFFFD6"/>
      </a:accent1>
      <a:accent2>
        <a:srgbClr val="333399"/>
      </a:accent2>
      <a:accent3>
        <a:srgbClr val="AAAAAA"/>
      </a:accent3>
      <a:accent4>
        <a:srgbClr val="DADADA"/>
      </a:accent4>
      <a:accent5>
        <a:srgbClr val="FFFFE8"/>
      </a:accent5>
      <a:accent6>
        <a:srgbClr val="2D2D8A"/>
      </a:accent6>
      <a:hlink>
        <a:srgbClr val="009999"/>
      </a:hlink>
      <a:folHlink>
        <a:srgbClr val="99CC00"/>
      </a:folHlink>
    </a:clrScheme>
    <a:fontScheme name="Title">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Agenda">
  <a:themeElements>
    <a:clrScheme name="General Assembly">
      <a:dk1>
        <a:srgbClr val="000000"/>
      </a:dk1>
      <a:lt1>
        <a:srgbClr val="FFFFFF"/>
      </a:lt1>
      <a:dk2>
        <a:srgbClr val="000000"/>
      </a:dk2>
      <a:lt2>
        <a:srgbClr val="808080"/>
      </a:lt2>
      <a:accent1>
        <a:srgbClr val="650A34"/>
      </a:accent1>
      <a:accent2>
        <a:srgbClr val="ED203B"/>
      </a:accent2>
      <a:accent3>
        <a:srgbClr val="FF9DB6"/>
      </a:accent3>
      <a:accent4>
        <a:srgbClr val="FFD707"/>
      </a:accent4>
      <a:accent5>
        <a:srgbClr val="78E6D2"/>
      </a:accent5>
      <a:accent6>
        <a:srgbClr val="23C2BC"/>
      </a:accent6>
      <a:hlink>
        <a:srgbClr val="009999"/>
      </a:hlink>
      <a:folHlink>
        <a:srgbClr val="99CC00"/>
      </a:folHlink>
    </a:clrScheme>
    <a:fontScheme name="Agenda">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a:lstStyle/>
    </a:lnDef>
  </a:objectDefaults>
  <a:extraClrSchemeLst>
    <a:extraClrScheme>
      <a:clrScheme name="Agend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GA_Instructor_Template_Deck.potx</Template>
  <TotalTime>27885</TotalTime>
  <Pages>0</Pages>
  <Words>2687</Words>
  <Characters>0</Characters>
  <Application>Microsoft Macintosh PowerPoint</Application>
  <PresentationFormat>Custom</PresentationFormat>
  <Lines>0</Lines>
  <Paragraphs>484</Paragraphs>
  <Slides>58</Slides>
  <Notes>58</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58</vt:i4>
      </vt:variant>
    </vt:vector>
  </HeadingPairs>
  <TitlesOfParts>
    <vt:vector size="63" baseType="lpstr">
      <vt:lpstr>GA_Instructor_Template_Deck</vt:lpstr>
      <vt:lpstr>Agenda</vt:lpstr>
      <vt:lpstr>1_GA_Instructor_Template_Deck</vt:lpstr>
      <vt:lpstr>1_Agenda</vt:lpstr>
      <vt:lpstr>Equation</vt:lpstr>
      <vt:lpstr>PowerPoint Presentation</vt:lpstr>
      <vt:lpstr> I.  Unsupervised Learning II.  Cluster analysis III.  The K-Means Algorithm IV.  Choosing K V.        Example</vt:lpstr>
      <vt:lpstr>I. Unsupervised Learning</vt:lpstr>
      <vt:lpstr>PowerPoint Presentation</vt:lpstr>
      <vt:lpstr>PowerPoint Presentation</vt:lpstr>
      <vt:lpstr>PowerPoint Presentation</vt:lpstr>
      <vt:lpstr>II. cluster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III. K-means clustering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IV. Cluster validation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Brandon B</cp:lastModifiedBy>
  <cp:revision>4603</cp:revision>
  <cp:lastPrinted>2013-04-09T17:14:22Z</cp:lastPrinted>
  <dcterms:modified xsi:type="dcterms:W3CDTF">2015-05-18T01:06:33Z</dcterms:modified>
</cp:coreProperties>
</file>