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30" r:id="rId4"/>
    <p:sldMasterId id="2147484133" r:id="rId5"/>
  </p:sldMasterIdLst>
  <p:notesMasterIdLst>
    <p:notesMasterId r:id="rId31"/>
  </p:notesMasterIdLst>
  <p:sldIdLst>
    <p:sldId id="258" r:id="rId6"/>
    <p:sldId id="353" r:id="rId7"/>
    <p:sldId id="424" r:id="rId8"/>
    <p:sldId id="426" r:id="rId9"/>
    <p:sldId id="437" r:id="rId10"/>
    <p:sldId id="438" r:id="rId11"/>
    <p:sldId id="439" r:id="rId12"/>
    <p:sldId id="428" r:id="rId13"/>
    <p:sldId id="427" r:id="rId14"/>
    <p:sldId id="445" r:id="rId15"/>
    <p:sldId id="451" r:id="rId16"/>
    <p:sldId id="432" r:id="rId17"/>
    <p:sldId id="433" r:id="rId18"/>
    <p:sldId id="440" r:id="rId19"/>
    <p:sldId id="442" r:id="rId20"/>
    <p:sldId id="441" r:id="rId21"/>
    <p:sldId id="444" r:id="rId22"/>
    <p:sldId id="443" r:id="rId23"/>
    <p:sldId id="446" r:id="rId24"/>
    <p:sldId id="430" r:id="rId25"/>
    <p:sldId id="431" r:id="rId26"/>
    <p:sldId id="452" r:id="rId27"/>
    <p:sldId id="450" r:id="rId28"/>
    <p:sldId id="447" r:id="rId29"/>
    <p:sldId id="448" r:id="rId3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1" autoAdjust="0"/>
  </p:normalViewPr>
  <p:slideViewPr>
    <p:cSldViewPr>
      <p:cViewPr>
        <p:scale>
          <a:sx n="116" d="100"/>
          <a:sy n="116" d="100"/>
        </p:scale>
        <p:origin x="-808" y="-3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w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24171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818120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377165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1518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4060065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8628553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247143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209710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208315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464072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10404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925575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141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90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2559906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8590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63445492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75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03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Logistic Regression &amp; </a:t>
            </a:r>
            <a:br>
              <a:rPr lang="en-US" sz="6000" dirty="0" smtClean="0"/>
            </a:br>
            <a:r>
              <a:rPr lang="en-US" sz="6000" dirty="0" smtClean="0"/>
              <a:t>Confusion Matrix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07848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Probability is a measure of likelihood that an event will occur.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1 – Probability is the likelihood of an event not occurring.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The odds are the probability that an event will occur divided by the probability that it won’t occur.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The log odds are the natural logs of the odds.</a:t>
            </a:r>
            <a:endParaRPr sz="3200" dirty="0"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73536"/>
              </p:ext>
            </p:extLst>
          </p:nvPr>
        </p:nvGraphicFramePr>
        <p:xfrm>
          <a:off x="1023937" y="3952875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3952875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17823"/>
              </p:ext>
            </p:extLst>
          </p:nvPr>
        </p:nvGraphicFramePr>
        <p:xfrm>
          <a:off x="8491537" y="1409700"/>
          <a:ext cx="3317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537" y="1409700"/>
                        <a:ext cx="33178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59987"/>
              </p:ext>
            </p:extLst>
          </p:nvPr>
        </p:nvGraphicFramePr>
        <p:xfrm>
          <a:off x="7926387" y="1895475"/>
          <a:ext cx="717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7" imgW="330200" imgH="165100" progId="Equation.3">
                  <p:embed/>
                </p:oleObj>
              </mc:Choice>
              <mc:Fallback>
                <p:oleObj name="Equation" r:id="rId7" imgW="330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7" y="1895475"/>
                        <a:ext cx="717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635854"/>
              </p:ext>
            </p:extLst>
          </p:nvPr>
        </p:nvGraphicFramePr>
        <p:xfrm>
          <a:off x="3852863" y="3916363"/>
          <a:ext cx="31448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9" imgW="1447800" imgH="431800" progId="Equation.3">
                  <p:embed/>
                </p:oleObj>
              </mc:Choice>
              <mc:Fallback>
                <p:oleObj name="Equation" r:id="rId9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916363"/>
                        <a:ext cx="314483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3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876300"/>
            <a:ext cx="8426399" cy="307848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As the probability increases, the odds increase.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As the odds increase, the log odds increase.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Take three </a:t>
            </a:r>
            <a:r>
              <a:rPr lang="en-US" sz="3200" dirty="0" smtClean="0">
                <a:latin typeface="+mj-lt"/>
              </a:rPr>
              <a:t>minutes to confirm that you get the numbers below for odds and log odds.</a:t>
            </a:r>
            <a:endParaRPr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32827"/>
              </p:ext>
            </p:extLst>
          </p:nvPr>
        </p:nvGraphicFramePr>
        <p:xfrm>
          <a:off x="338139" y="2918460"/>
          <a:ext cx="868679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398"/>
                <a:gridCol w="3733800"/>
                <a:gridCol w="2895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Probability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Odds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 odds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-4.5951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0.3333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-1.0986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291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1.0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0.75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1.0986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4.5951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III.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Logistic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60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linear regression, we used a set of predictors to predict the value of a continuous response.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logistic regression, we use a set of predictors to predict the </a:t>
            </a:r>
            <a:r>
              <a:rPr lang="en-US" sz="3200" i="1" dirty="0" smtClean="0">
                <a:latin typeface="PFDinTextCompPro-Bold"/>
              </a:rPr>
              <a:t>probability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of (binary) class membership.</a:t>
            </a:r>
            <a:endParaRPr lang="en-US" sz="3200" dirty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These probabilities are mapped to </a:t>
            </a:r>
            <a:r>
              <a:rPr lang="en-US" sz="3200" i="1" dirty="0" smtClean="0">
                <a:latin typeface="PFDinTextCompPro-Bold"/>
              </a:rPr>
              <a:t>class labels</a:t>
            </a:r>
            <a:r>
              <a:rPr lang="en-US" sz="3200" dirty="0" smtClean="0">
                <a:latin typeface="PFDinTextCompPro-Bold"/>
              </a:rPr>
              <a:t>, allowing us to use this for classification.</a:t>
            </a: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2413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3" y="2308225"/>
            <a:ext cx="1463675" cy="1463675"/>
            <a:chOff x="0" y="0"/>
            <a:chExt cx="1280" cy="1280"/>
          </a:xfrm>
        </p:grpSpPr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>
                <a:latin typeface="News706 BT" charset="0"/>
                <a:ea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>
                  <a:latin typeface="News706 BT" charset="0"/>
                  <a:ea typeface="ＭＳ Ｐゴシック" charset="0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1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57300"/>
            <a:ext cx="5181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441325" y="2400300"/>
            <a:ext cx="1211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probability of</a:t>
            </a:r>
          </a:p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belonging to</a:t>
            </a:r>
          </a:p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class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005138" y="4667250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value of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26649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409700"/>
            <a:ext cx="57673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2706688" y="4305300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value of predictor variable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100138" y="2400300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class label</a:t>
            </a: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32663" y="2308225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</a:p>
          </p:txBody>
        </p:sp>
        <p:sp>
          <p:nvSpPr>
            <p:cNvPr id="2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>
                <a:latin typeface="News706 BT" charset="0"/>
                <a:ea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>
                  <a:latin typeface="News706 BT" charset="0"/>
                  <a:ea typeface="ＭＳ Ｐゴシック" charset="0"/>
                  <a:sym typeface="News706 BT" charset="0"/>
                </a:rPr>
                <a:t>Probabilities are “snapped” to class labels (e.g., by threshholding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5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Exercise:  In the following examples, should linear or logistic regression be used?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how much money you’ll spend on a rental from Air </a:t>
            </a:r>
            <a:r>
              <a:rPr lang="en-US" sz="3200" dirty="0" err="1" smtClean="0">
                <a:latin typeface="PFDinTextCompPro-Bold"/>
              </a:rPr>
              <a:t>Bnb</a:t>
            </a:r>
            <a:r>
              <a:rPr lang="en-US" sz="3200" dirty="0" smtClean="0">
                <a:latin typeface="PFDinTextCompPro-Bold"/>
              </a:rPr>
              <a:t>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whether an email is marked as spam or not.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the salary of a new college grad.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whether the salary of a new college grad is greater than or less than the median American income.</a:t>
            </a:r>
            <a:endParaRPr lang="en-US"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2896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One of the key differences between linear and logistic regression is the response variable (what you’re predicting).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linear regression, the response is modeled by a linear combination of the predictors.</a:t>
            </a:r>
            <a:endParaRPr lang="en-US" sz="3200" dirty="0">
              <a:latin typeface="PFDinTextCompPro-Bold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83439"/>
              </p:ext>
            </p:extLst>
          </p:nvPr>
        </p:nvGraphicFramePr>
        <p:xfrm>
          <a:off x="642938" y="3709987"/>
          <a:ext cx="74453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387600" imgH="215900" progId="Equation.3">
                  <p:embed/>
                </p:oleObj>
              </mc:Choice>
              <mc:Fallback>
                <p:oleObj name="Equation" r:id="rId3" imgW="2387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709987"/>
                        <a:ext cx="74453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>
                <a:latin typeface="PFDinTextCompPro-Bold"/>
              </a:rPr>
              <a:t>In logistic regression, the </a:t>
            </a:r>
            <a:r>
              <a:rPr lang="en-US" sz="3200" i="1" dirty="0">
                <a:latin typeface="PFDinTextCompPro-Bold"/>
              </a:rPr>
              <a:t>log odds</a:t>
            </a:r>
            <a:r>
              <a:rPr lang="en-US" sz="3200" dirty="0">
                <a:latin typeface="PFDinTextCompPro-Bold"/>
              </a:rPr>
              <a:t> of the outcome is modeled by a linear combination of the predictors.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47353"/>
              </p:ext>
            </p:extLst>
          </p:nvPr>
        </p:nvGraphicFramePr>
        <p:xfrm>
          <a:off x="620712" y="3416300"/>
          <a:ext cx="36036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1155700" imgH="431800" progId="Equation.3">
                  <p:embed/>
                </p:oleObj>
              </mc:Choice>
              <mc:Fallback>
                <p:oleObj name="Equation" r:id="rId3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" y="3416300"/>
                        <a:ext cx="360362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90436"/>
              </p:ext>
            </p:extLst>
          </p:nvPr>
        </p:nvGraphicFramePr>
        <p:xfrm>
          <a:off x="852487" y="2476500"/>
          <a:ext cx="253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812800" imgH="203200" progId="Equation.3">
                  <p:embed/>
                </p:oleObj>
              </mc:Choice>
              <mc:Fallback>
                <p:oleObj name="Equation" r:id="rId5" imgW="81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" y="2476500"/>
                        <a:ext cx="25336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7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Solving the previous equation, we get…</a:t>
            </a: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endParaRPr lang="en-US" sz="3200" dirty="0">
              <a:latin typeface="PFDinTextCompPro-Bold"/>
            </a:endParaRP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  <a:p>
            <a:pPr algn="l"/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We now have an equation to predict the probability of class membership.</a:t>
            </a:r>
            <a:endParaRPr lang="en-US" sz="3200" dirty="0">
              <a:latin typeface="PFDinTextCompPro-Bold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685800" y="1943100"/>
          <a:ext cx="704532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2260600" imgH="508000" progId="Equation.3">
                  <p:embed/>
                </p:oleObj>
              </mc:Choice>
              <mc:Fallback>
                <p:oleObj name="Equation" r:id="rId3" imgW="2260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43100"/>
                        <a:ext cx="704532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6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What is Logistic Regression?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Log, E, odds, and log odds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Regression:  From Linear to Logistic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 Interpreting 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Confusion Matrix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IV.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0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Now that we have an equation, </a:t>
            </a:r>
            <a:r>
              <a:rPr lang="en-US" sz="3200" dirty="0" smtClean="0">
                <a:latin typeface="PFDinTextCompPro-Bold"/>
              </a:rPr>
              <a:t>what do the coefficients mean?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For every unit increase in X, there is a β increase in the log odds of class membership and vice versa.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For every unit increase in X, there is </a:t>
            </a:r>
            <a:r>
              <a:rPr lang="en-US" sz="3200" dirty="0">
                <a:latin typeface="PFDinTextCompPro-Bold"/>
              </a:rPr>
              <a:t>a e</a:t>
            </a:r>
            <a:r>
              <a:rPr lang="en-US" sz="3200" baseline="30000" dirty="0">
                <a:latin typeface="PFDinTextCompPro-Bold"/>
              </a:rPr>
              <a:t>β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increase in the odds of class membership and vice versa.</a:t>
            </a: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131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Let’s say I am trying to predict whether your heart is </a:t>
            </a:r>
            <a:r>
              <a:rPr lang="en-US" sz="3200" dirty="0" smtClean="0">
                <a:latin typeface="PFDinTextCompPro-Bold"/>
              </a:rPr>
              <a:t>un</a:t>
            </a:r>
            <a:r>
              <a:rPr lang="en-US" sz="3200" dirty="0" smtClean="0">
                <a:latin typeface="PFDinTextCompPro-Bold"/>
              </a:rPr>
              <a:t>healthy or not, yes or no.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 have one predictor, number of cheeseburgers eaten.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If I fit a logistic regression model to my data, I get </a:t>
            </a:r>
            <a:r>
              <a:rPr lang="en-US" sz="3200" dirty="0">
                <a:latin typeface="PFDinTextCompPro-Bold"/>
              </a:rPr>
              <a:t>a coefficient of </a:t>
            </a:r>
            <a:r>
              <a:rPr lang="en-US" sz="3200" dirty="0" smtClean="0">
                <a:latin typeface="PFDinTextCompPro-Bold"/>
              </a:rPr>
              <a:t>0.16288268.  This means for every cheeseburger I eat, I increase the odds of having an unhealthy heart by </a:t>
            </a:r>
            <a:r>
              <a:rPr lang="en-US" sz="3200" dirty="0" err="1" smtClean="0">
                <a:latin typeface="PFDinTextCompPro-Bold"/>
              </a:rPr>
              <a:t>exp</a:t>
            </a:r>
            <a:r>
              <a:rPr lang="en-US" sz="3200" dirty="0" smtClean="0">
                <a:latin typeface="PFDinTextCompPro-Bold"/>
              </a:rPr>
              <a:t>(0.16288268) = 1.18.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 could also interpret thi</a:t>
            </a:r>
            <a:r>
              <a:rPr lang="en-US" sz="3200" dirty="0" smtClean="0">
                <a:latin typeface="PFDinTextCompPro-Bold"/>
              </a:rPr>
              <a:t>s as increase the odds by 18%.</a:t>
            </a: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2091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V.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02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32315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4239186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Logistic 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Regressio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n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Q:  What is logistic regression?</a:t>
            </a:r>
          </a:p>
          <a:p>
            <a:pPr algn="l" eaLnBrk="1" hangingPunct="1"/>
            <a:endParaRPr lang="en-US" sz="3200" dirty="0">
              <a:latin typeface="+mj-lt"/>
              <a:cs typeface="News706 BT" charset="0"/>
            </a:endParaRPr>
          </a:p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A:  A generalization of the linear regression model used for </a:t>
            </a:r>
            <a:r>
              <a:rPr lang="en-US" sz="3200" i="1" dirty="0">
                <a:latin typeface="+mj-lt"/>
                <a:cs typeface="News706 BT" charset="0"/>
              </a:rPr>
              <a:t>classification</a:t>
            </a:r>
            <a:r>
              <a:rPr lang="en-US" sz="3200" dirty="0">
                <a:latin typeface="+mj-lt"/>
                <a:cs typeface="News706 BT" charset="0"/>
              </a:rPr>
              <a:t> problems.</a:t>
            </a:r>
          </a:p>
          <a:p>
            <a:pPr algn="l" eaLnBrk="1" hangingPunct="1"/>
            <a:endParaRPr lang="en-US" sz="3200" dirty="0">
              <a:latin typeface="+mj-lt"/>
              <a:cs typeface="News706 BT" charset="0"/>
            </a:endParaRPr>
          </a:p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The output of logistic regression is a probability of being in a specific class, i.e. it falls between</a:t>
            </a:r>
            <a:r>
              <a:rPr lang="en-US" sz="3200" dirty="0">
                <a:latin typeface="+mj-lt"/>
                <a:cs typeface="Lucida Grande" charset="0"/>
              </a:rPr>
              <a:t> 0 and 1.</a:t>
            </a:r>
            <a:endParaRPr lang="en-US" sz="3200" dirty="0">
              <a:latin typeface="+mj-lt"/>
              <a:cs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Why not just use Linear Regression with a threshold?</a:t>
            </a:r>
          </a:p>
          <a:p>
            <a:pPr algn="l"/>
            <a:r>
              <a:rPr lang="en-US" sz="3200" dirty="0"/>
              <a:t>lm = </a:t>
            </a:r>
            <a:r>
              <a:rPr lang="en-US" sz="3200" dirty="0" err="1"/>
              <a:t>LinearRegression</a:t>
            </a:r>
            <a:r>
              <a:rPr lang="en-US" sz="3200" dirty="0"/>
              <a:t>()</a:t>
            </a:r>
          </a:p>
          <a:p>
            <a:pPr algn="l"/>
            <a:r>
              <a:rPr lang="en-US" sz="3200" dirty="0" err="1" smtClean="0"/>
              <a:t>lm.fit</a:t>
            </a:r>
            <a:r>
              <a:rPr lang="en-US" sz="3200" dirty="0"/>
              <a:t>(</a:t>
            </a:r>
            <a:r>
              <a:rPr lang="en-US" sz="3200" dirty="0" err="1"/>
              <a:t>X_train</a:t>
            </a:r>
            <a:r>
              <a:rPr lang="en-US" sz="3200" dirty="0"/>
              <a:t>, </a:t>
            </a:r>
            <a:r>
              <a:rPr lang="en-US" sz="3200" dirty="0" err="1"/>
              <a:t>y_train</a:t>
            </a:r>
            <a:r>
              <a:rPr lang="en-US" sz="3200" dirty="0"/>
              <a:t>)</a:t>
            </a:r>
          </a:p>
          <a:p>
            <a:pPr algn="l"/>
            <a:r>
              <a:rPr lang="en-US" sz="3200" dirty="0" err="1"/>
              <a:t>y_pred_prob</a:t>
            </a:r>
            <a:r>
              <a:rPr lang="en-US" sz="3200" dirty="0"/>
              <a:t> = </a:t>
            </a:r>
            <a:r>
              <a:rPr lang="en-US" sz="3200" dirty="0" err="1"/>
              <a:t>lm.predict</a:t>
            </a:r>
            <a:r>
              <a:rPr lang="en-US" sz="3200" dirty="0"/>
              <a:t>(</a:t>
            </a:r>
            <a:r>
              <a:rPr lang="en-US" sz="3200" dirty="0" err="1"/>
              <a:t>X_test</a:t>
            </a:r>
            <a:r>
              <a:rPr lang="en-US" sz="3200" dirty="0"/>
              <a:t>)</a:t>
            </a:r>
          </a:p>
          <a:p>
            <a:pPr algn="l"/>
            <a:r>
              <a:rPr lang="en-US" sz="3200" dirty="0" err="1"/>
              <a:t>y_pred</a:t>
            </a:r>
            <a:r>
              <a:rPr lang="en-US" sz="3200" dirty="0"/>
              <a:t> = </a:t>
            </a:r>
            <a:r>
              <a:rPr lang="en-US" sz="3200" dirty="0" err="1"/>
              <a:t>np.where</a:t>
            </a:r>
            <a:r>
              <a:rPr lang="en-US" sz="3200" dirty="0"/>
              <a:t>(</a:t>
            </a:r>
            <a:r>
              <a:rPr lang="en-US" sz="3200" dirty="0" err="1"/>
              <a:t>y_pred_prob</a:t>
            </a:r>
            <a:r>
              <a:rPr lang="en-US" sz="3200" dirty="0"/>
              <a:t> &lt; 0.5, 0, 1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93800"/>
            <a:ext cx="7150100" cy="349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8" y="4762500"/>
            <a:ext cx="403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Source:  Andrew Ng, “Introduction to Machine Learning”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18"/>
            <a:ext cx="9363075" cy="2733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8" y="4762500"/>
            <a:ext cx="403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Source:  Andrew Ng, “Introduction to Machine Learning”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5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1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e is the base rate of growth for continually growing processes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You may remember this from compound interest formulas.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When you see “log”, it usually means “</a:t>
            </a: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”.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e and </a:t>
            </a: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 are inverses of each other.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e</a:t>
            </a:r>
            <a:r>
              <a:rPr lang="en-US" sz="3200" baseline="30000" dirty="0" err="1" smtClean="0">
                <a:latin typeface="+mj-lt"/>
              </a:rPr>
              <a:t>ln</a:t>
            </a:r>
            <a:r>
              <a:rPr lang="en-US" sz="3200" baseline="30000" dirty="0" smtClean="0">
                <a:latin typeface="+mj-lt"/>
              </a:rPr>
              <a:t>(x)</a:t>
            </a:r>
            <a:r>
              <a:rPr lang="en-US" sz="3200" dirty="0" smtClean="0">
                <a:latin typeface="+mj-lt"/>
              </a:rPr>
              <a:t> = x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(e</a:t>
            </a:r>
            <a:r>
              <a:rPr lang="en-US" sz="3200" baseline="30000" dirty="0" smtClean="0">
                <a:latin typeface="+mj-lt"/>
              </a:rPr>
              <a:t>x</a:t>
            </a:r>
            <a:r>
              <a:rPr lang="en-US" sz="3200" dirty="0" smtClean="0">
                <a:latin typeface="+mj-lt"/>
              </a:rPr>
              <a:t>) = x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19257</TotalTime>
  <Pages>0</Pages>
  <Words>946</Words>
  <Characters>0</Characters>
  <Application>Microsoft Macintosh PowerPoint</Application>
  <PresentationFormat>Custom</PresentationFormat>
  <Lines>0</Lines>
  <Paragraphs>154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GA_Instructor_Template_Deck</vt:lpstr>
      <vt:lpstr>Agenda</vt:lpstr>
      <vt:lpstr>1_Agenda</vt:lpstr>
      <vt:lpstr>1_GA_Instructor_Template_Deck</vt:lpstr>
      <vt:lpstr>2_GA_Instructor_Template_Deck</vt:lpstr>
      <vt:lpstr>Equation</vt:lpstr>
      <vt:lpstr> Data Science Logistic Regression &amp;  Confusion Matrix</vt:lpstr>
      <vt:lpstr> I. What is Logistic Regression? ii.  Log, E, odds, and log odds III. Regression:  From Linear to Logistic Iv.  Interpreting coefficients V. Confusion Matrix</vt:lpstr>
      <vt:lpstr> I . What is Logistic Regression? </vt:lpstr>
      <vt:lpstr>PowerPoint Presentation</vt:lpstr>
      <vt:lpstr>PowerPoint Presentation</vt:lpstr>
      <vt:lpstr>PowerPoint Presentation</vt:lpstr>
      <vt:lpstr>PowerPoint Presentation</vt:lpstr>
      <vt:lpstr> II. Log, E, odds, and log odds </vt:lpstr>
      <vt:lpstr>PowerPoint Presentation</vt:lpstr>
      <vt:lpstr>PowerPoint Presentation</vt:lpstr>
      <vt:lpstr>PowerPoint Presentation</vt:lpstr>
      <vt:lpstr> III. Regression:  From Linear to Logistic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coefficients</vt:lpstr>
      <vt:lpstr>PowerPoint Presentation</vt:lpstr>
      <vt:lpstr>PowerPoint Presentation</vt:lpstr>
      <vt:lpstr> V. Confusion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640</cp:revision>
  <dcterms:modified xsi:type="dcterms:W3CDTF">2015-04-20T14:19:35Z</dcterms:modified>
</cp:coreProperties>
</file>