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333" r:id="rId6"/>
    <p:sldId id="282" r:id="rId7"/>
    <p:sldId id="284" r:id="rId8"/>
    <p:sldId id="283" r:id="rId9"/>
    <p:sldId id="285" r:id="rId10"/>
    <p:sldId id="286" r:id="rId11"/>
    <p:sldId id="287" r:id="rId12"/>
    <p:sldId id="289" r:id="rId13"/>
    <p:sldId id="288" r:id="rId14"/>
    <p:sldId id="290" r:id="rId15"/>
    <p:sldId id="294" r:id="rId16"/>
    <p:sldId id="295" r:id="rId17"/>
    <p:sldId id="292" r:id="rId18"/>
    <p:sldId id="293" r:id="rId19"/>
    <p:sldId id="291" r:id="rId20"/>
    <p:sldId id="281" r:id="rId21"/>
    <p:sldId id="296" r:id="rId22"/>
    <p:sldId id="297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959100"/>
            <a:ext cx="12204700" cy="1549400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50" name="Picture 4" descr="#wm#_9_01_110_1111_c_1_1095*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341438"/>
            <a:ext cx="6191251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54400" y="3151188"/>
            <a:ext cx="8686800" cy="639762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450167" y="3792538"/>
            <a:ext cx="8699500" cy="538162"/>
          </a:xfrm>
        </p:spPr>
        <p:txBody>
          <a:bodyPr lIns="90170" tIns="46990" rIns="90170" bIns="46990"/>
          <a:lstStyle>
            <a:lvl1pPr marL="0" indent="0" algn="r">
              <a:defRPr sz="2000"/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7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1196751"/>
            <a:ext cx="10516800" cy="5022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5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3486"/>
            <a:ext cx="10972800" cy="44798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2795" y="3212976"/>
            <a:ext cx="7771200" cy="118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矩形 1" descr="#wm#_9_09_*Z"/>
          <p:cNvSpPr>
            <a:spLocks noChangeArrowheads="1"/>
          </p:cNvSpPr>
          <p:nvPr/>
        </p:nvSpPr>
        <p:spPr bwMode="auto">
          <a:xfrm>
            <a:off x="2117" y="2651233"/>
            <a:ext cx="823047" cy="819547"/>
          </a:xfrm>
          <a:prstGeom prst="rect">
            <a:avLst/>
          </a:prstGeom>
          <a:solidFill>
            <a:srgbClr val="13C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zh-CN" sz="2000">
              <a:solidFill>
                <a:srgbClr val="13C7A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84337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05087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05087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268760"/>
            <a:ext cx="10515600" cy="99799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2257227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3081139"/>
            <a:ext cx="5158316" cy="35162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257227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3081139"/>
            <a:ext cx="5183717" cy="35162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9600" y="2736000"/>
            <a:ext cx="3408000" cy="579600"/>
          </a:xfrm>
        </p:spPr>
        <p:txBody>
          <a:bodyPr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6" name="Group 5" descr="#wm#_9_34_*Z"/>
          <p:cNvGrpSpPr/>
          <p:nvPr>
            <p:custDataLst>
              <p:tags r:id="rId2"/>
            </p:custDataLst>
          </p:nvPr>
        </p:nvGrpSpPr>
        <p:grpSpPr bwMode="auto">
          <a:xfrm>
            <a:off x="3778251" y="2428875"/>
            <a:ext cx="4072467" cy="1630363"/>
            <a:chOff x="0" y="0"/>
            <a:chExt cx="4810" cy="2568"/>
          </a:xfrm>
        </p:grpSpPr>
        <p:sp>
          <p:nvSpPr>
            <p:cNvPr id="7" name="Line 4" descr="#wm#_9_34_*Z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92" y="1296"/>
              <a:ext cx="3919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8" name="空心弧 14" descr="#wm#_9_34_*Z"/>
            <p:cNvSpPr/>
            <p:nvPr>
              <p:custDataLst>
                <p:tags r:id="rId4"/>
              </p:custDataLst>
            </p:nvPr>
          </p:nvSpPr>
          <p:spPr bwMode="auto">
            <a:xfrm rot="11040000">
              <a:off x="0" y="0"/>
              <a:ext cx="2566" cy="2568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64800" y="3279600"/>
            <a:ext cx="3177600" cy="363600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03482"/>
            <a:ext cx="2844800" cy="382087"/>
          </a:xfrm>
        </p:spPr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03482"/>
            <a:ext cx="3860800" cy="3820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03482"/>
            <a:ext cx="2844800" cy="382087"/>
          </a:xfrm>
        </p:spPr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1297040"/>
            <a:ext cx="4262400" cy="134964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5" name="图片占位符 2"/>
          <p:cNvSpPr>
            <a:spLocks noGrp="1"/>
          </p:cNvSpPr>
          <p:nvPr>
            <p:ph type="pic" idx="1"/>
          </p:nvPr>
        </p:nvSpPr>
        <p:spPr>
          <a:xfrm>
            <a:off x="5352521" y="1297039"/>
            <a:ext cx="5971200" cy="5012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754888"/>
            <a:ext cx="4262400" cy="354039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840416" y="1284337"/>
            <a:ext cx="1741984" cy="5241007"/>
          </a:xfrm>
        </p:spPr>
        <p:txBody>
          <a:bodyPr vert="eaVert" anchor="ctr" anchorCtr="1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84337"/>
            <a:ext cx="8942784" cy="524100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25344"/>
            <a:ext cx="2844800" cy="260648"/>
          </a:xfrm>
        </p:spPr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25344"/>
            <a:ext cx="2844800" cy="260648"/>
          </a:xfrm>
        </p:spPr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1439"/>
            <a:ext cx="10972800" cy="455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E957999-737A-4986-B388-30DC2AA4A211}" type="datetime1">
              <a:rPr lang="zh-CN" altLang="en-US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23B0326-FB29-4AC8-901F-C06AA6792CB8}" type="slidenum">
              <a:rPr lang="zh-CN" altLang="en-US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12145433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4495800" y="4763"/>
            <a:ext cx="7698317" cy="1328737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dirty="0" smtClean="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6350" indent="-635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p>
            <a:pPr algn="ctr" defTabSz="914400">
              <a:buNone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49" charset="-122"/>
              </a:rPr>
              <a:t>《计算机系统结构》实验 </a:t>
            </a:r>
            <a:endParaRPr lang="zh-CN" altLang="en-US" sz="4000" b="1" kern="1200" baseline="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96259" name="副标题 9625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60000"/>
              <a:buFont typeface="Wingdings" panose="05000000000000000000" pitchFamily="2" charset="2"/>
              <a:buNone/>
            </a:pPr>
            <a:endParaRPr lang="zh-CN" altLang="en-US" sz="2400" kern="1200" baseline="0" dirty="0">
              <a:latin typeface="Times New Roman" panose="02020603050405020304" charset="0"/>
              <a:ea typeface="仿宋_GB2312" pitchFamily="49" charset="-122"/>
            </a:endParaRPr>
          </a:p>
          <a:p>
            <a:pPr defTabSz="914400">
              <a:buSzPct val="6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Times New Roman" panose="02020603050405020304" charset="0"/>
                <a:ea typeface="仿宋_GB2312" pitchFamily="49" charset="-122"/>
              </a:rPr>
              <a:t>邢建国</a:t>
            </a:r>
            <a:endParaRPr lang="zh-CN" altLang="en-US" sz="2400" kern="1200" baseline="0" dirty="0">
              <a:latin typeface="Times New Roman" panose="02020603050405020304" charset="0"/>
              <a:ea typeface="仿宋_GB2312" pitchFamily="49" charset="-122"/>
            </a:endParaRPr>
          </a:p>
          <a:p>
            <a:pPr defTabSz="914400">
              <a:buSzPct val="60000"/>
              <a:buFont typeface="Wingdings" panose="05000000000000000000" pitchFamily="2" charset="2"/>
              <a:buNone/>
            </a:pPr>
            <a:r>
              <a:rPr lang="en-US" altLang="zh-CN" sz="2400" kern="1200" baseline="0" dirty="0">
                <a:latin typeface="Times New Roman" panose="02020603050405020304" charset="0"/>
                <a:ea typeface="仿宋_GB2312" pitchFamily="49" charset="-122"/>
              </a:rPr>
              <a:t>2015.3</a:t>
            </a:r>
            <a:endParaRPr lang="en-US" altLang="zh-CN" sz="2400" kern="1200" baseline="0" dirty="0">
              <a:latin typeface="Times New Roman" panose="02020603050405020304" charset="0"/>
              <a:ea typeface="仿宋_GB2312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4000" b="1" dirty="0">
                <a:latin typeface="Times New Roman" panose="02020603050405020304" charset="0"/>
              </a:rPr>
              <a:t>组合逻辑和时序逻辑</a:t>
            </a:r>
            <a:endParaRPr lang="en-US" altLang="zh-CN" sz="4000" dirty="0"/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>
          <a:xfrm>
            <a:off x="2058670" y="2042160"/>
            <a:ext cx="7772400" cy="4114800"/>
          </a:xfrm>
        </p:spPr>
        <p:txBody>
          <a:bodyPr/>
          <a:p>
            <a:r>
              <a:rPr lang="zh-CN" altLang="en-US" dirty="0"/>
              <a:t>时序逻辑</a:t>
            </a:r>
            <a:endParaRPr lang="zh-CN" altLang="en-US" dirty="0"/>
          </a:p>
          <a:p>
            <a:pPr lvl="1"/>
            <a:r>
              <a:rPr lang="zh-CN" altLang="en-US" dirty="0"/>
              <a:t>时钟(</a:t>
            </a:r>
            <a:r>
              <a:rPr lang="en-US" altLang="zh-CN"/>
              <a:t>clock)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状态元件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66916" name="图片 166915" descr="E:\xing\arch\clk.e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2895600"/>
            <a:ext cx="2819400" cy="11350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66917" name="图片 166916" descr="E:\xing\arch\mem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648200"/>
            <a:ext cx="2819400" cy="1450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标题 192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HDL</a:t>
            </a:r>
            <a:r>
              <a:rPr lang="zh-CN" altLang="en-US" sz="4000" dirty="0"/>
              <a:t>硬件描述语言简介</a:t>
            </a:r>
            <a:endParaRPr lang="zh-CN" altLang="en-US" sz="4000" dirty="0"/>
          </a:p>
        </p:txBody>
      </p:sp>
      <p:sp>
        <p:nvSpPr>
          <p:cNvPr id="192515" name="文本占位符 192514"/>
          <p:cNvSpPr>
            <a:spLocks noGrp="1"/>
          </p:cNvSpPr>
          <p:nvPr>
            <p:ph type="body" idx="1"/>
          </p:nvPr>
        </p:nvSpPr>
        <p:spPr>
          <a:xfrm>
            <a:off x="2271395" y="2042160"/>
            <a:ext cx="7772400" cy="4114800"/>
          </a:xfrm>
        </p:spPr>
        <p:txBody>
          <a:bodyPr/>
          <a:p>
            <a:r>
              <a:rPr lang="en-US" altLang="zh-CN"/>
              <a:t>HDL</a:t>
            </a:r>
            <a:r>
              <a:rPr lang="zh-CN" altLang="en-US" dirty="0"/>
              <a:t>语言特征</a:t>
            </a:r>
            <a:endParaRPr lang="zh-CN" altLang="en-US" dirty="0"/>
          </a:p>
          <a:p>
            <a:pPr lvl="1"/>
            <a:r>
              <a:rPr lang="zh-CN" altLang="en-US" dirty="0"/>
              <a:t>既包括高级程序设计语言的形式，也兼顾描述硬件线路连接的具体部件</a:t>
            </a:r>
            <a:endParaRPr lang="zh-CN" altLang="en-US" dirty="0"/>
          </a:p>
          <a:p>
            <a:pPr lvl="1"/>
            <a:r>
              <a:rPr lang="zh-CN" altLang="en-US" dirty="0"/>
              <a:t>通过使用结构级和行为级描述，可以在不同的抽象层次描述设计</a:t>
            </a:r>
            <a:endParaRPr lang="zh-CN" altLang="en-US" dirty="0"/>
          </a:p>
          <a:p>
            <a:pPr lvl="1"/>
            <a:r>
              <a:rPr lang="en-US" altLang="zh-CN"/>
              <a:t>HDL</a:t>
            </a:r>
            <a:r>
              <a:rPr lang="zh-CN" altLang="en-US" dirty="0"/>
              <a:t>语言是并发的</a:t>
            </a:r>
            <a:endParaRPr lang="zh-CN" altLang="en-US" dirty="0"/>
          </a:p>
          <a:p>
            <a:pPr lvl="1"/>
            <a:r>
              <a:rPr lang="en-US" altLang="zh-CN"/>
              <a:t>HDL</a:t>
            </a:r>
            <a:r>
              <a:rPr lang="zh-CN" altLang="en-US" dirty="0"/>
              <a:t>语言有时序的概念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标题 191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>
                <a:sym typeface="+mn-ea"/>
              </a:rPr>
              <a:t>HDL</a:t>
            </a:r>
            <a:r>
              <a:rPr lang="zh-CN" altLang="en-US" sz="4000" dirty="0">
                <a:sym typeface="+mn-ea"/>
              </a:rPr>
              <a:t>抽象层次（自顶向下设计）</a:t>
            </a:r>
            <a:endParaRPr lang="zh-CN" altLang="en-US" sz="4000" dirty="0"/>
          </a:p>
        </p:txBody>
      </p:sp>
      <p:sp>
        <p:nvSpPr>
          <p:cNvPr id="191491" name="文本占位符 191490"/>
          <p:cNvSpPr>
            <a:spLocks noGrp="1"/>
          </p:cNvSpPr>
          <p:nvPr>
            <p:ph type="body" idx="1"/>
          </p:nvPr>
        </p:nvSpPr>
        <p:spPr>
          <a:xfrm>
            <a:off x="2667000" y="1859915"/>
            <a:ext cx="7772400" cy="4114800"/>
          </a:xfrm>
        </p:spPr>
        <p:txBody>
          <a:bodyPr/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191668" name="表格 191667"/>
          <p:cNvGraphicFramePr/>
          <p:nvPr/>
        </p:nvGraphicFramePr>
        <p:xfrm>
          <a:off x="2636520" y="2195830"/>
          <a:ext cx="7543800" cy="4182745"/>
        </p:xfrm>
        <a:graphic>
          <a:graphicData uri="http://schemas.openxmlformats.org/drawingml/2006/table">
            <a:tbl>
              <a:tblPr/>
              <a:tblGrid>
                <a:gridCol w="1298575"/>
                <a:gridCol w="1749425"/>
                <a:gridCol w="2286000"/>
                <a:gridCol w="2209800"/>
              </a:tblGrid>
              <a:tr h="5892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行为领域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结构领域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物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理领域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系统级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性能描述</a:t>
                      </a:r>
                      <a:endParaRPr lang="zh-CN" altLang="en-US" sz="1600" dirty="0">
                        <a:latin typeface="KaiTi_GB2312" charset="-122"/>
                        <a:ea typeface="KaiTi_GB2312" charset="-122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部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件及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它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们之间的逻辑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连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接方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式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芯片模块电路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板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和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物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理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划分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的子系统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算法级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latin typeface="MSTT3195ed4ebao085030S00" charset="0"/>
                        </a:rPr>
                        <a:t> </a:t>
                      </a:r>
                      <a:r>
                        <a:rPr lang="en-US" altLang="zh-CN" sz="1600">
                          <a:latin typeface="MSTT3195ed4ebao085030S00" charset="0"/>
                        </a:rPr>
                        <a:t>I/O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应答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算法级</a:t>
                      </a:r>
                      <a:endParaRPr lang="zh-CN" altLang="en-US" sz="1600" dirty="0">
                        <a:latin typeface="MSTT3195ed4ebao085030S00" charset="0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硬件模块数据结构</a:t>
                      </a:r>
                      <a:endParaRPr lang="zh-CN" altLang="en-US" sz="1600" dirty="0">
                        <a:latin typeface="KaiTi_GB2312" charset="-122"/>
                        <a:ea typeface="KaiTi_GB2312" charset="-122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部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件之间的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物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理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连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接电路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板底盘等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寄存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器传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输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级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并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行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操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作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寄存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器传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输、状态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表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算术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运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算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部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件、多路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选择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器、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寄存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器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总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线、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微定序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器、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微存储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器之间的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物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理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连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接方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式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芯片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宏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单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元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逻辑级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用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布尔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方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程叙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述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门电路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触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发器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锁存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器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标准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单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元布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图</a:t>
                      </a:r>
                      <a:endParaRPr lang="zh-CN" altLang="en-US" sz="1600" dirty="0">
                        <a:latin typeface="KaiTi_GB2312+1" charset="-122"/>
                        <a:ea typeface="KaiTi_GB2312+1" charset="-122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2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电路级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微分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方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程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表达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晶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体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管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电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阻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电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容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电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感元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件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晶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体</a:t>
                      </a:r>
                      <a:r>
                        <a:rPr lang="zh-CN" altLang="en-US" sz="1600" dirty="0">
                          <a:latin typeface="KaiTi_GB2312+1" charset="-122"/>
                          <a:ea typeface="KaiTi_GB2312+1" charset="-122"/>
                        </a:rPr>
                        <a:t>管布</a:t>
                      </a:r>
                      <a:r>
                        <a:rPr lang="zh-CN" altLang="en-US" sz="1600" dirty="0">
                          <a:latin typeface="KaiTi_GB2312" charset="-122"/>
                          <a:ea typeface="KaiTi_GB2312" charset="-122"/>
                        </a:rPr>
                        <a:t>图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标题 1884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4000" dirty="0"/>
              <a:t>数字系统实现</a:t>
            </a:r>
            <a:endParaRPr lang="zh-CN" altLang="en-US" sz="4000" dirty="0"/>
          </a:p>
        </p:txBody>
      </p:sp>
      <p:sp>
        <p:nvSpPr>
          <p:cNvPr id="188419" name="文本占位符 188418"/>
          <p:cNvSpPr>
            <a:spLocks noGrp="1"/>
          </p:cNvSpPr>
          <p:nvPr>
            <p:ph type="body" idx="1"/>
          </p:nvPr>
        </p:nvSpPr>
        <p:spPr>
          <a:xfrm>
            <a:off x="2667000" y="2057400"/>
            <a:ext cx="7772400" cy="4114800"/>
          </a:xfrm>
        </p:spPr>
        <p:txBody>
          <a:bodyPr/>
          <a:p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188420" name="图片 188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2514600"/>
            <a:ext cx="5029200" cy="33766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8422" name="文本框 188421"/>
          <p:cNvSpPr txBox="1"/>
          <p:nvPr/>
        </p:nvSpPr>
        <p:spPr>
          <a:xfrm>
            <a:off x="8610600" y="2819400"/>
            <a:ext cx="690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0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门级</a:t>
            </a:r>
            <a:endParaRPr lang="zh-CN" altLang="en-US" sz="2000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3" name="云形标注 188422"/>
          <p:cNvSpPr/>
          <p:nvPr/>
        </p:nvSpPr>
        <p:spPr>
          <a:xfrm>
            <a:off x="8458200" y="4114800"/>
            <a:ext cx="1295400" cy="533400"/>
          </a:xfrm>
          <a:prstGeom prst="cloudCallout">
            <a:avLst>
              <a:gd name="adj1" fmla="val -108454"/>
              <a:gd name="adj2" fmla="val 449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4" name="椭圆形标注 188423"/>
          <p:cNvSpPr/>
          <p:nvPr/>
        </p:nvSpPr>
        <p:spPr>
          <a:xfrm>
            <a:off x="8534400" y="2743200"/>
            <a:ext cx="914400" cy="762000"/>
          </a:xfrm>
          <a:prstGeom prst="wedgeEllipseCallout">
            <a:avLst>
              <a:gd name="adj1" fmla="val -188023"/>
              <a:gd name="adj2" fmla="val 13208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门级</a:t>
            </a:r>
            <a:endParaRPr lang="zh-CN" altLang="en-US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5" name="文本框 188424"/>
          <p:cNvSpPr txBox="1"/>
          <p:nvPr/>
        </p:nvSpPr>
        <p:spPr>
          <a:xfrm>
            <a:off x="8670925" y="4187825"/>
            <a:ext cx="944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电路级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6" name="椭圆形标注 188425"/>
          <p:cNvSpPr/>
          <p:nvPr/>
        </p:nvSpPr>
        <p:spPr>
          <a:xfrm>
            <a:off x="7772400" y="5867400"/>
            <a:ext cx="1676400" cy="533400"/>
          </a:xfrm>
          <a:prstGeom prst="wedgeEllipseCallout">
            <a:avLst>
              <a:gd name="adj1" fmla="val -69602"/>
              <a:gd name="adj2" fmla="val -11428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7" name="文本框 188426"/>
          <p:cNvSpPr txBox="1"/>
          <p:nvPr/>
        </p:nvSpPr>
        <p:spPr>
          <a:xfrm>
            <a:off x="8213725" y="5864225"/>
            <a:ext cx="944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器件级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标题 1996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HDL</a:t>
            </a:r>
            <a:r>
              <a:rPr lang="zh-CN" altLang="en-US" sz="4000" dirty="0"/>
              <a:t>硬件描述语言简介</a:t>
            </a:r>
            <a:endParaRPr lang="zh-CN" altLang="en-US" sz="4000" dirty="0"/>
          </a:p>
        </p:txBody>
      </p:sp>
      <p:sp>
        <p:nvSpPr>
          <p:cNvPr id="199683" name="文本占位符 199682"/>
          <p:cNvSpPr>
            <a:spLocks noGrp="1"/>
          </p:cNvSpPr>
          <p:nvPr>
            <p:ph type="body" idx="1"/>
          </p:nvPr>
        </p:nvSpPr>
        <p:spPr>
          <a:xfrm>
            <a:off x="2667000" y="2057400"/>
            <a:ext cx="7772400" cy="4114800"/>
          </a:xfrm>
        </p:spPr>
        <p:txBody>
          <a:bodyPr/>
          <a:p>
            <a:r>
              <a:rPr lang="en-US" altLang="zh-CN"/>
              <a:t>HDL</a:t>
            </a:r>
            <a:r>
              <a:rPr lang="zh-CN" altLang="en-US" dirty="0"/>
              <a:t>设计流程（自顶向下设计）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99722" name="矩形 199721"/>
          <p:cNvSpPr/>
          <p:nvPr/>
        </p:nvSpPr>
        <p:spPr>
          <a:xfrm>
            <a:off x="2743200" y="3810000"/>
            <a:ext cx="14478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总体方案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24" name="矩形 199723"/>
          <p:cNvSpPr/>
          <p:nvPr/>
        </p:nvSpPr>
        <p:spPr>
          <a:xfrm>
            <a:off x="4572000" y="3810000"/>
            <a:ext cx="14478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设计编程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25" name="矩形 199724"/>
          <p:cNvSpPr/>
          <p:nvPr/>
        </p:nvSpPr>
        <p:spPr>
          <a:xfrm>
            <a:off x="6477000" y="3810000"/>
            <a:ext cx="14478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软件仿真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26" name="矩形 199725"/>
          <p:cNvSpPr/>
          <p:nvPr/>
        </p:nvSpPr>
        <p:spPr>
          <a:xfrm>
            <a:off x="9658350" y="3810000"/>
            <a:ext cx="9144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网表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27" name="矩形 199726"/>
          <p:cNvSpPr/>
          <p:nvPr/>
        </p:nvSpPr>
        <p:spPr>
          <a:xfrm>
            <a:off x="8305800" y="3810000"/>
            <a:ext cx="9906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综合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28" name="矩形 199727"/>
          <p:cNvSpPr/>
          <p:nvPr/>
        </p:nvSpPr>
        <p:spPr>
          <a:xfrm>
            <a:off x="6477000" y="4876800"/>
            <a:ext cx="14478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硬件仿真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29" name="直接连接符 199728"/>
          <p:cNvSpPr/>
          <p:nvPr/>
        </p:nvSpPr>
        <p:spPr>
          <a:xfrm>
            <a:off x="4191000" y="4114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0" name="直接连接符 199729"/>
          <p:cNvSpPr/>
          <p:nvPr/>
        </p:nvSpPr>
        <p:spPr>
          <a:xfrm>
            <a:off x="6019800" y="4114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1" name="直接连接符 199730"/>
          <p:cNvSpPr/>
          <p:nvPr/>
        </p:nvSpPr>
        <p:spPr>
          <a:xfrm>
            <a:off x="7924800" y="4114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2" name="直接连接符 199731"/>
          <p:cNvSpPr/>
          <p:nvPr/>
        </p:nvSpPr>
        <p:spPr>
          <a:xfrm>
            <a:off x="9296400" y="4114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3" name="直接连接符 199732"/>
          <p:cNvSpPr/>
          <p:nvPr/>
        </p:nvSpPr>
        <p:spPr>
          <a:xfrm>
            <a:off x="7162800" y="4343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4" name="直接连接符 199733"/>
          <p:cNvSpPr/>
          <p:nvPr/>
        </p:nvSpPr>
        <p:spPr>
          <a:xfrm>
            <a:off x="7924800" y="51054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5" name="直接连接符 199734"/>
          <p:cNvSpPr/>
          <p:nvPr/>
        </p:nvSpPr>
        <p:spPr>
          <a:xfrm flipV="1">
            <a:off x="8839200" y="4343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6" name="直接连接符 199735"/>
          <p:cNvSpPr/>
          <p:nvPr/>
        </p:nvSpPr>
        <p:spPr>
          <a:xfrm flipH="1">
            <a:off x="5334000" y="5181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8" name="直接连接符 199737"/>
          <p:cNvSpPr/>
          <p:nvPr/>
        </p:nvSpPr>
        <p:spPr>
          <a:xfrm flipV="1">
            <a:off x="5334000" y="43434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39" name="直接连接符 199738"/>
          <p:cNvSpPr/>
          <p:nvPr/>
        </p:nvSpPr>
        <p:spPr>
          <a:xfrm flipV="1">
            <a:off x="7162800" y="3276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40" name="直接连接符 199739"/>
          <p:cNvSpPr/>
          <p:nvPr/>
        </p:nvSpPr>
        <p:spPr>
          <a:xfrm flipH="1">
            <a:off x="5410200" y="3276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41" name="直接连接符 199740"/>
          <p:cNvSpPr/>
          <p:nvPr/>
        </p:nvSpPr>
        <p:spPr>
          <a:xfrm>
            <a:off x="5410200" y="32766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9743" name="文本框 199742"/>
          <p:cNvSpPr txBox="1"/>
          <p:nvPr/>
        </p:nvSpPr>
        <p:spPr>
          <a:xfrm>
            <a:off x="2819400" y="5638800"/>
            <a:ext cx="64770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1800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最后根据网表和某种工艺的器件自动生成具体电路，及该工艺下的电路延时模型。经仿真验证无误后，用于制造</a:t>
            </a:r>
            <a:r>
              <a:rPr lang="en-US" altLang="zh-CN" sz="1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ASIC</a:t>
            </a:r>
            <a:r>
              <a:rPr lang="zh-CN" altLang="en-US" sz="1800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芯片或写入</a:t>
            </a:r>
            <a:r>
              <a:rPr lang="en-US" altLang="zh-CN" sz="1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PLD、FPGA</a:t>
            </a:r>
            <a:r>
              <a:rPr lang="zh-CN" altLang="en-US" sz="1800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</a:t>
            </a:r>
            <a:endParaRPr lang="zh-CN" altLang="en-US" sz="1800" dirty="0">
              <a:solidFill>
                <a:schemeClr val="fol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标题 193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DL</a:t>
            </a:r>
            <a:r>
              <a:rPr lang="zh-CN" altLang="en-US" sz="4000" dirty="0"/>
              <a:t>硬件描述语言简介</a:t>
            </a:r>
            <a:endParaRPr lang="zh-CN" altLang="en-US" sz="4000" dirty="0"/>
          </a:p>
        </p:txBody>
      </p:sp>
      <p:sp>
        <p:nvSpPr>
          <p:cNvPr id="193539" name="文本占位符 193538"/>
          <p:cNvSpPr>
            <a:spLocks noGrp="1"/>
          </p:cNvSpPr>
          <p:nvPr>
            <p:ph type="body" idx="1"/>
          </p:nvPr>
        </p:nvSpPr>
        <p:spPr>
          <a:xfrm>
            <a:off x="2667000" y="2057400"/>
            <a:ext cx="7772400" cy="4114800"/>
          </a:xfrm>
        </p:spPr>
        <p:txBody>
          <a:bodyPr/>
          <a:p>
            <a:r>
              <a:rPr lang="en-US" altLang="zh-CN" err="1"/>
              <a:t>Verilog</a:t>
            </a:r>
            <a:r>
              <a:rPr lang="en-US" altLang="zh-CN"/>
              <a:t> HDL vs. VHDL</a:t>
            </a:r>
            <a:endParaRPr lang="zh-CN" altLang="en-US"/>
          </a:p>
          <a:p>
            <a:pPr lvl="1"/>
            <a:r>
              <a:rPr lang="en-US" altLang="zh-CN" err="1"/>
              <a:t>Verilog </a:t>
            </a:r>
            <a:r>
              <a:rPr lang="en-US" altLang="zh-CN"/>
              <a:t>HDL</a:t>
            </a:r>
            <a:r>
              <a:rPr lang="zh-CN" altLang="en-US" dirty="0"/>
              <a:t>推出时间早（1983），资源丰富</a:t>
            </a:r>
            <a:endParaRPr lang="zh-CN" altLang="en-US" dirty="0"/>
          </a:p>
          <a:p>
            <a:pPr lvl="1"/>
            <a:r>
              <a:rPr lang="en-US" altLang="zh-CN" err="1"/>
              <a:t>Verilog</a:t>
            </a:r>
            <a:r>
              <a:rPr lang="en-US" altLang="zh-CN"/>
              <a:t> HDL</a:t>
            </a:r>
            <a:r>
              <a:rPr lang="zh-CN" altLang="en-US" dirty="0"/>
              <a:t>容易掌握</a:t>
            </a:r>
            <a:endParaRPr lang="zh-CN" altLang="en-US" dirty="0"/>
          </a:p>
          <a:p>
            <a:pPr lvl="1"/>
            <a:r>
              <a:rPr lang="en-US" altLang="zh-CN" err="1"/>
              <a:t>Verilog</a:t>
            </a:r>
            <a:r>
              <a:rPr lang="en-US" altLang="zh-CN"/>
              <a:t> HDL</a:t>
            </a:r>
            <a:r>
              <a:rPr lang="zh-CN" altLang="en-US" dirty="0"/>
              <a:t>适合于算法级(</a:t>
            </a:r>
            <a:r>
              <a:rPr lang="en-US" altLang="zh-CN" err="1"/>
              <a:t>Algorithem</a:t>
            </a:r>
            <a:r>
              <a:rPr lang="en-US" altLang="zh-CN"/>
              <a:t>)、</a:t>
            </a:r>
            <a:r>
              <a:rPr lang="zh-CN" altLang="en-US" dirty="0"/>
              <a:t>寄存器传输级(</a:t>
            </a:r>
            <a:r>
              <a:rPr lang="en-US" altLang="zh-CN"/>
              <a:t>RTL)、</a:t>
            </a:r>
            <a:r>
              <a:rPr lang="zh-CN" altLang="en-US" dirty="0"/>
              <a:t>逻辑级(</a:t>
            </a:r>
            <a:r>
              <a:rPr lang="en-US" altLang="zh-CN"/>
              <a:t>Logic)、</a:t>
            </a:r>
            <a:r>
              <a:rPr lang="zh-CN" altLang="en-US" dirty="0"/>
              <a:t>门级(</a:t>
            </a:r>
            <a:r>
              <a:rPr lang="en-US" altLang="zh-CN"/>
              <a:t>Gate)</a:t>
            </a:r>
            <a:r>
              <a:rPr lang="zh-CN" altLang="en-US" dirty="0"/>
              <a:t>的设计</a:t>
            </a:r>
            <a:endParaRPr lang="zh-CN" altLang="en-US" dirty="0"/>
          </a:p>
          <a:p>
            <a:pPr lvl="1">
              <a:buNone/>
            </a:pPr>
            <a:r>
              <a:rPr lang="en-US" altLang="zh-CN"/>
              <a:t>  VHDL</a:t>
            </a:r>
            <a:r>
              <a:rPr lang="zh-CN" altLang="en-US" dirty="0"/>
              <a:t>适合于系统级设计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标题 2068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sz="4000" dirty="0"/>
              <a:t>组合逻辑</a:t>
            </a:r>
            <a:r>
              <a:rPr lang="en-US" altLang="zh-CN" sz="4000" dirty="0"/>
              <a:t>——</a:t>
            </a:r>
            <a:r>
              <a:rPr lang="en-US" altLang="zh-CN" sz="4000">
                <a:sym typeface="+mn-ea"/>
              </a:rPr>
              <a:t>MUX2-1</a:t>
            </a:r>
            <a:r>
              <a:rPr lang="zh-CN" altLang="en-US" sz="4000" dirty="0">
                <a:sym typeface="+mn-ea"/>
              </a:rPr>
              <a:t>多路器（结构描述</a:t>
            </a:r>
            <a:r>
              <a:rPr lang="en-US" altLang="zh-CN" sz="4000">
                <a:sym typeface="+mn-ea"/>
              </a:rPr>
              <a:t>）</a:t>
            </a:r>
            <a:endParaRPr lang="en-US" altLang="zh-CN" sz="4000" dirty="0"/>
          </a:p>
        </p:txBody>
      </p:sp>
      <p:sp>
        <p:nvSpPr>
          <p:cNvPr id="206851" name="文本占位符 206850"/>
          <p:cNvSpPr>
            <a:spLocks noGrp="1"/>
          </p:cNvSpPr>
          <p:nvPr>
            <p:ph type="body" idx="1"/>
          </p:nvPr>
        </p:nvSpPr>
        <p:spPr>
          <a:xfrm>
            <a:off x="2667000" y="2057400"/>
            <a:ext cx="7772400" cy="4114800"/>
          </a:xfrm>
        </p:spPr>
        <p:txBody>
          <a:bodyPr>
            <a:normAutofit lnSpcReduction="20000"/>
          </a:bodyPr>
          <a:p>
            <a:pPr>
              <a:lnSpc>
                <a:spcPct val="90000"/>
              </a:lnSpc>
              <a:buNone/>
            </a:pPr>
            <a:r>
              <a:rPr lang="en-US" altLang="zh-CN" sz="1800" b="1">
                <a:solidFill>
                  <a:schemeClr val="folHlink"/>
                </a:solidFill>
              </a:rPr>
              <a:t>     </a:t>
            </a:r>
            <a:endParaRPr lang="en-US" altLang="zh-CN" sz="1800" b="1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solidFill>
                  <a:schemeClr val="folHlink"/>
                </a:solidFill>
              </a:rPr>
              <a:t>     //</a:t>
            </a:r>
            <a:r>
              <a:rPr lang="en-US" altLang="zh-CN" sz="1800">
                <a:solidFill>
                  <a:schemeClr val="folHlink"/>
                </a:solidFill>
              </a:rPr>
              <a:t>mux2_1.v </a:t>
            </a:r>
            <a:r>
              <a:rPr lang="en-US" altLang="zh-CN" sz="1800" dirty="0">
                <a:solidFill>
                  <a:schemeClr val="folHlink"/>
                </a:solidFill>
              </a:rPr>
              <a:t>  </a:t>
            </a:r>
            <a:r>
              <a:rPr lang="zh-CN" altLang="en-US" sz="1800" dirty="0">
                <a:solidFill>
                  <a:schemeClr val="folHlink"/>
                </a:solidFill>
              </a:rPr>
              <a:t>多路器, 结构描述</a:t>
            </a:r>
            <a:endParaRPr lang="zh-CN" altLang="en-US" sz="1800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1600" b="1"/>
          </a:p>
          <a:p>
            <a:pPr lvl="1">
              <a:lnSpc>
                <a:spcPct val="90000"/>
              </a:lnSpc>
              <a:buNone/>
            </a:pPr>
            <a:r>
              <a:rPr lang="en-US" altLang="zh-CN" sz="1600" b="1"/>
              <a:t>module</a:t>
            </a:r>
            <a:r>
              <a:rPr lang="en-US" altLang="zh-CN" sz="1600"/>
              <a:t> mux2_1(out,a,b,</a:t>
            </a:r>
            <a:r>
              <a:rPr lang="en-US" altLang="zh-CN" sz="1600" err="1"/>
              <a:t>sel</a:t>
            </a:r>
            <a:r>
              <a:rPr lang="en-US" altLang="zh-CN" sz="1600"/>
              <a:t>);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input a,b,</a:t>
            </a:r>
            <a:r>
              <a:rPr lang="en-US" altLang="zh-CN" sz="1600" err="1"/>
              <a:t>sel</a:t>
            </a:r>
            <a:r>
              <a:rPr lang="en-US" altLang="zh-CN" sz="1600"/>
              <a:t>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output out;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wire </a:t>
            </a:r>
            <a:r>
              <a:rPr lang="en-US" altLang="zh-CN" sz="1600" err="1"/>
              <a:t>sel</a:t>
            </a:r>
            <a:r>
              <a:rPr lang="en-US" altLang="zh-CN" sz="1600"/>
              <a:t>_,x1,x2;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not n1(</a:t>
            </a:r>
            <a:r>
              <a:rPr lang="en-US" altLang="zh-CN" sz="1600" err="1"/>
              <a:t>sel</a:t>
            </a:r>
            <a:r>
              <a:rPr lang="en-US" altLang="zh-CN" sz="1600"/>
              <a:t>_,</a:t>
            </a:r>
            <a:r>
              <a:rPr lang="en-US" altLang="zh-CN" sz="1600" err="1"/>
              <a:t>sel</a:t>
            </a:r>
            <a:r>
              <a:rPr lang="en-US" altLang="zh-CN" sz="1600"/>
              <a:t>);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</a:t>
            </a:r>
            <a:r>
              <a:rPr lang="en-US" altLang="zh-CN" sz="1600" err="1"/>
              <a:t>  </a:t>
            </a:r>
            <a:r>
              <a:rPr lang="en-US" altLang="zh-CN" sz="1600"/>
              <a:t>and a1(x1,a,</a:t>
            </a:r>
            <a:r>
              <a:rPr lang="en-US" altLang="zh-CN" sz="1600" err="1"/>
              <a:t>sel</a:t>
            </a:r>
            <a:r>
              <a:rPr lang="en-US" altLang="zh-CN" sz="1600"/>
              <a:t>_);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and a2(x2,b,</a:t>
            </a:r>
            <a:r>
              <a:rPr lang="en-US" altLang="zh-CN" sz="1600" err="1"/>
              <a:t>sel</a:t>
            </a:r>
            <a:r>
              <a:rPr lang="en-US" altLang="zh-CN" sz="1600"/>
              <a:t>);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or o1(out,a,b);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endParaRPr lang="en-US" altLang="zh-CN" sz="1600" b="1"/>
          </a:p>
          <a:p>
            <a:pPr lvl="1">
              <a:lnSpc>
                <a:spcPct val="90000"/>
              </a:lnSpc>
              <a:buNone/>
            </a:pPr>
            <a:r>
              <a:rPr lang="en-US" altLang="zh-CN" sz="1600" b="1" err="1"/>
              <a:t>endmodule</a:t>
            </a:r>
            <a:endParaRPr lang="zh-CN" altLang="en-US" sz="1600" b="1"/>
          </a:p>
        </p:txBody>
      </p:sp>
      <p:pic>
        <p:nvPicPr>
          <p:cNvPr id="206853" name="图片 206852" descr="E:\xing\arch\emf\mux2_struc.e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3886200"/>
            <a:ext cx="5257800" cy="22733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标题 2078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sz="4000" dirty="0">
                <a:sym typeface="+mn-ea"/>
              </a:rPr>
              <a:t>组合逻辑</a:t>
            </a:r>
            <a:r>
              <a:rPr lang="en-US" altLang="zh-CN" sz="4000" dirty="0">
                <a:sym typeface="+mn-ea"/>
              </a:rPr>
              <a:t>——</a:t>
            </a:r>
            <a:r>
              <a:rPr lang="en-US" altLang="zh-CN" sz="4000">
                <a:sym typeface="+mn-ea"/>
              </a:rPr>
              <a:t>MUX2-1</a:t>
            </a:r>
            <a:r>
              <a:rPr lang="zh-CN" altLang="en-US" sz="4000" dirty="0">
                <a:sym typeface="+mn-ea"/>
              </a:rPr>
              <a:t>多路器（行为描述</a:t>
            </a:r>
            <a:r>
              <a:rPr lang="en-US" altLang="zh-CN" sz="4000">
                <a:sym typeface="+mn-ea"/>
              </a:rPr>
              <a:t>）</a:t>
            </a:r>
            <a:endParaRPr lang="zh-CN" altLang="en-US" sz="4000" dirty="0"/>
          </a:p>
        </p:txBody>
      </p:sp>
      <p:sp>
        <p:nvSpPr>
          <p:cNvPr id="207875" name="文本占位符 207874"/>
          <p:cNvSpPr>
            <a:spLocks noGrp="1"/>
          </p:cNvSpPr>
          <p:nvPr>
            <p:ph type="body" idx="1"/>
          </p:nvPr>
        </p:nvSpPr>
        <p:spPr>
          <a:xfrm>
            <a:off x="2667000" y="2057400"/>
            <a:ext cx="7772400" cy="4114800"/>
          </a:xfrm>
          <a:ln>
            <a:noFill/>
          </a:ln>
        </p:spPr>
        <p:txBody>
          <a:bodyPr>
            <a:normAutofit lnSpcReduction="20000"/>
          </a:bodyPr>
          <a:p>
            <a:pPr>
              <a:lnSpc>
                <a:spcPct val="90000"/>
              </a:lnSpc>
              <a:buNone/>
            </a:pPr>
            <a:r>
              <a:rPr lang="en-US" altLang="zh-CN" sz="1800" b="1">
                <a:solidFill>
                  <a:schemeClr val="folHlink"/>
                </a:solidFill>
              </a:rPr>
              <a:t>    </a:t>
            </a:r>
            <a:endParaRPr lang="en-US" altLang="zh-CN" sz="1800" b="1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solidFill>
                  <a:schemeClr val="folHlink"/>
                </a:solidFill>
              </a:rPr>
              <a:t>     //</a:t>
            </a:r>
            <a:r>
              <a:rPr lang="en-US" altLang="zh-CN" sz="1800">
                <a:solidFill>
                  <a:schemeClr val="folHlink"/>
                </a:solidFill>
              </a:rPr>
              <a:t>mux2_1.v </a:t>
            </a:r>
            <a:r>
              <a:rPr lang="en-US" altLang="zh-CN" sz="1800" dirty="0">
                <a:solidFill>
                  <a:schemeClr val="folHlink"/>
                </a:solidFill>
              </a:rPr>
              <a:t>  </a:t>
            </a:r>
            <a:r>
              <a:rPr lang="zh-CN" altLang="en-US" sz="1800" dirty="0">
                <a:solidFill>
                  <a:schemeClr val="folHlink"/>
                </a:solidFill>
              </a:rPr>
              <a:t>多路器, 结构描述</a:t>
            </a:r>
            <a:endParaRPr lang="zh-CN" altLang="en-US" sz="1800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1600" b="1"/>
          </a:p>
          <a:p>
            <a:pPr lvl="1">
              <a:lnSpc>
                <a:spcPct val="90000"/>
              </a:lnSpc>
              <a:buNone/>
            </a:pPr>
            <a:r>
              <a:rPr lang="en-US" altLang="zh-CN" sz="1600" b="1"/>
              <a:t>module</a:t>
            </a:r>
            <a:r>
              <a:rPr lang="en-US" altLang="zh-CN" sz="1600"/>
              <a:t> mux2_1_1(out,a,b,</a:t>
            </a:r>
            <a:r>
              <a:rPr lang="en-US" altLang="zh-CN" sz="1600" err="1"/>
              <a:t>sel</a:t>
            </a:r>
            <a:r>
              <a:rPr lang="en-US" altLang="zh-CN" sz="1600"/>
              <a:t>);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input a,b,</a:t>
            </a:r>
            <a:r>
              <a:rPr lang="en-US" altLang="zh-CN" sz="1600" err="1"/>
              <a:t>sel</a:t>
            </a:r>
            <a:r>
              <a:rPr lang="en-US" altLang="zh-CN" sz="1600"/>
              <a:t>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output out;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always @(a,b,</a:t>
            </a:r>
            <a:r>
              <a:rPr lang="en-US" altLang="zh-CN" sz="1600" err="1"/>
              <a:t>sel</a:t>
            </a:r>
            <a:r>
              <a:rPr lang="en-US" altLang="zh-CN" sz="1600"/>
              <a:t>)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begin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	if(</a:t>
            </a:r>
            <a:r>
              <a:rPr lang="en-US" altLang="zh-CN" sz="1600" err="1"/>
              <a:t>sel </a:t>
            </a:r>
            <a:r>
              <a:rPr lang="en-US" altLang="zh-CN" sz="1600"/>
              <a:t>== 0)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	    out = a;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   else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       out = b;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end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 b="1" err="1"/>
              <a:t>endmodule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标题 2252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4000" dirty="0"/>
              <a:t>时序逻辑：</a:t>
            </a:r>
            <a:r>
              <a:rPr lang="en-US" altLang="zh-CN" sz="4000" dirty="0"/>
              <a:t>8</a:t>
            </a:r>
            <a:r>
              <a:rPr lang="zh-CN" altLang="en-US" sz="4000" dirty="0"/>
              <a:t>位</a:t>
            </a:r>
            <a:r>
              <a:rPr lang="zh-CN" sz="4000" dirty="0"/>
              <a:t>计数器</a:t>
            </a:r>
            <a:endParaRPr lang="zh-CN" sz="4000" dirty="0"/>
          </a:p>
        </p:txBody>
      </p:sp>
      <p:sp>
        <p:nvSpPr>
          <p:cNvPr id="207875" name="文本占位符 207874"/>
          <p:cNvSpPr>
            <a:spLocks noGrp="1"/>
          </p:cNvSpPr>
          <p:nvPr/>
        </p:nvSpPr>
        <p:spPr>
          <a:xfrm>
            <a:off x="1603375" y="204216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>
            <a:lvl1pPr marL="6350" indent="-635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>
                <a:solidFill>
                  <a:schemeClr val="folHlink"/>
                </a:solidFill>
              </a:rPr>
              <a:t>    </a:t>
            </a:r>
            <a:endParaRPr lang="en-US" altLang="zh-CN" sz="1800" b="1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solidFill>
                  <a:schemeClr val="folHlink"/>
                </a:solidFill>
              </a:rPr>
              <a:t>     //</a:t>
            </a:r>
            <a:r>
              <a:rPr lang="en-US" altLang="zh-CN" sz="1800">
                <a:solidFill>
                  <a:schemeClr val="folHlink"/>
                </a:solidFill>
              </a:rPr>
              <a:t>mux2_1.v </a:t>
            </a:r>
            <a:r>
              <a:rPr lang="en-US" altLang="zh-CN" sz="1800" dirty="0">
                <a:solidFill>
                  <a:schemeClr val="folHlink"/>
                </a:solidFill>
              </a:rPr>
              <a:t>  </a:t>
            </a:r>
            <a:r>
              <a:rPr lang="zh-CN" altLang="en-US" sz="1800" dirty="0">
                <a:solidFill>
                  <a:schemeClr val="folHlink"/>
                </a:solidFill>
              </a:rPr>
              <a:t>多路器, 结构描述</a:t>
            </a:r>
            <a:endParaRPr lang="zh-CN" altLang="en-US" sz="1800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1600" b="1"/>
          </a:p>
          <a:p>
            <a:pPr lvl="1">
              <a:lnSpc>
                <a:spcPct val="90000"/>
              </a:lnSpc>
              <a:buNone/>
            </a:pPr>
            <a:r>
              <a:rPr lang="en-US" altLang="zh-CN" sz="1600" b="1"/>
              <a:t>module</a:t>
            </a:r>
            <a:r>
              <a:rPr lang="en-US" altLang="zh-CN" sz="1600"/>
              <a:t> counter8(reset,clk,out);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input reset,clk;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output out;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reg[[7:0] d;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assign out = (d == 8'd0)?1:0;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always @(posedge clk)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begin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	if(</a:t>
            </a:r>
            <a:r>
              <a:rPr lang="en-US" altLang="zh-CN" sz="1600" err="1"/>
              <a:t>reset </a:t>
            </a:r>
            <a:r>
              <a:rPr lang="en-US" altLang="zh-CN" sz="1600"/>
              <a:t>== 1)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	    d = 8'b0000_0000;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   else if(clk)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           d = d + 1;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/>
              <a:t>	end</a:t>
            </a:r>
            <a:endParaRPr lang="en-US" altLang="zh-CN" sz="1600"/>
          </a:p>
          <a:p>
            <a:pPr lvl="1">
              <a:lnSpc>
                <a:spcPct val="90000"/>
              </a:lnSpc>
              <a:buNone/>
            </a:pPr>
            <a:r>
              <a:rPr lang="en-US" altLang="zh-CN" sz="1600" b="1" err="1"/>
              <a:t>endmodule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位半加器实现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4215"/>
            <a:ext cx="4208780" cy="4479925"/>
          </a:xfrm>
        </p:spPr>
        <p:txBody>
          <a:bodyPr/>
          <a:p>
            <a:r>
              <a:rPr lang="zh-CN" altLang="en-US"/>
              <a:t>输入：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sum</a:t>
            </a:r>
            <a:r>
              <a:rPr lang="zh-CN" altLang="en-US"/>
              <a:t>，</a:t>
            </a:r>
            <a:r>
              <a:rPr lang="en-US" altLang="zh-CN"/>
              <a:t>carry</a:t>
            </a:r>
            <a:endParaRPr lang="en-US" altLang="zh-CN"/>
          </a:p>
          <a:p>
            <a:r>
              <a:rPr lang="zh-CN" altLang="en-US"/>
              <a:t>真值表：</a:t>
            </a:r>
            <a:endParaRPr lang="zh-CN" altLang="en-US"/>
          </a:p>
          <a:p>
            <a:r>
              <a:rPr lang="en-US" altLang="zh-CN"/>
              <a:t>a     b     sum    carry</a:t>
            </a:r>
            <a:endParaRPr lang="en-US" altLang="zh-CN"/>
          </a:p>
          <a:p>
            <a:r>
              <a:rPr lang="en-US" altLang="zh-CN"/>
              <a:t>0     0     0         0</a:t>
            </a:r>
            <a:endParaRPr lang="en-US" altLang="zh-CN"/>
          </a:p>
          <a:p>
            <a:r>
              <a:rPr lang="en-US" altLang="zh-CN">
                <a:sym typeface="+mn-ea"/>
              </a:rPr>
              <a:t>1     0     1         0</a:t>
            </a:r>
            <a:endParaRPr lang="en-US" altLang="zh-CN"/>
          </a:p>
          <a:p>
            <a:r>
              <a:rPr lang="en-US" altLang="zh-CN">
                <a:sym typeface="+mn-ea"/>
              </a:rPr>
              <a:t>0     1     1         0</a:t>
            </a:r>
            <a:endParaRPr lang="en-US" altLang="zh-CN"/>
          </a:p>
          <a:p>
            <a:r>
              <a:rPr lang="en-US" altLang="zh-CN">
                <a:sym typeface="+mn-ea"/>
              </a:rPr>
              <a:t>1     1     0         1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22390" y="2222500"/>
            <a:ext cx="4208780" cy="4479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6350" indent="-635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just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sum = a * (~b) + (~a) * b</a:t>
            </a:r>
            <a:endParaRPr lang="en-US" altLang="zh-CN"/>
          </a:p>
          <a:p>
            <a:r>
              <a:rPr lang="en-US" altLang="zh-CN"/>
              <a:t>carry = a * 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教材</a:t>
            </a:r>
            <a:r>
              <a:rPr lang="en-US" altLang="zh-CN"/>
              <a:t>&amp;</a:t>
            </a:r>
            <a:r>
              <a:rPr lang="zh-CN" altLang="en-US"/>
              <a:t>参考书目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John L. Hennessy, ‎David A. Patterson</a:t>
            </a:r>
            <a:endParaRPr lang="en-US" altLang="zh-CN"/>
          </a:p>
          <a:p>
            <a:r>
              <a:rPr lang="en-US" altLang="zh-CN"/>
              <a:t>Computer Architecture</a:t>
            </a:r>
            <a:r>
              <a:rPr lang="zh-CN" altLang="en-US"/>
              <a:t>，A Quantitative Approach, 5th Edition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David A. Patterson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John L. Hennessy</a:t>
            </a:r>
            <a:endParaRPr lang="zh-CN" altLang="en-US"/>
          </a:p>
          <a:p>
            <a:r>
              <a:rPr lang="zh-CN" altLang="en-US"/>
              <a:t>Computer Organization and Design, Fifth Edition: The Hardware/Software Interface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zh-CN"/>
              <a:t>位全</a:t>
            </a:r>
            <a:r>
              <a:rPr lang="zh-CN" altLang="en-US"/>
              <a:t>加器实现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4215"/>
            <a:ext cx="4208780" cy="4479925"/>
          </a:xfrm>
        </p:spPr>
        <p:txBody>
          <a:bodyPr/>
          <a:p>
            <a:r>
              <a:rPr lang="zh-CN" altLang="en-US"/>
              <a:t>输入：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cin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sum</a:t>
            </a:r>
            <a:r>
              <a:rPr lang="zh-CN" altLang="en-US"/>
              <a:t>，</a:t>
            </a:r>
            <a:r>
              <a:rPr lang="en-US" altLang="zh-CN"/>
              <a:t>cout</a:t>
            </a:r>
            <a:endParaRPr lang="en-US" altLang="zh-CN"/>
          </a:p>
          <a:p>
            <a:r>
              <a:rPr lang="zh-CN" altLang="en-US"/>
              <a:t>行为：</a:t>
            </a:r>
            <a:endParaRPr lang="zh-CN" altLang="en-US"/>
          </a:p>
          <a:p>
            <a:r>
              <a:rPr lang="en-US" altLang="zh-CN"/>
              <a:t>{cout,sum} = a + b + cin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位全加器实现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4215"/>
            <a:ext cx="4208780" cy="4479925"/>
          </a:xfrm>
        </p:spPr>
        <p:txBody>
          <a:bodyPr/>
          <a:p>
            <a:r>
              <a:rPr lang="zh-CN" altLang="en-US"/>
              <a:t>输入：</a:t>
            </a:r>
            <a:r>
              <a:rPr lang="en-US" altLang="zh-CN"/>
              <a:t>a[3:0]</a:t>
            </a:r>
            <a:r>
              <a:rPr lang="zh-CN" altLang="en-US"/>
              <a:t>，</a:t>
            </a:r>
            <a:r>
              <a:rPr lang="en-US" altLang="zh-CN"/>
              <a:t>b[3:0]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sum[3:0]</a:t>
            </a:r>
            <a:r>
              <a:rPr lang="zh-CN" altLang="en-US"/>
              <a:t>，</a:t>
            </a:r>
            <a:r>
              <a:rPr lang="en-US" altLang="zh-CN"/>
              <a:t>carry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CPU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4215"/>
            <a:ext cx="4208780" cy="4479925"/>
          </a:xfrm>
        </p:spPr>
        <p:txBody>
          <a:bodyPr/>
          <a:p>
            <a:endParaRPr lang="en-US" altLang="zh-CN"/>
          </a:p>
        </p:txBody>
      </p:sp>
      <p:grpSp>
        <p:nvGrpSpPr>
          <p:cNvPr id="286724" name="组合 286723"/>
          <p:cNvGrpSpPr/>
          <p:nvPr/>
        </p:nvGrpSpPr>
        <p:grpSpPr>
          <a:xfrm>
            <a:off x="1524000" y="2057400"/>
            <a:ext cx="7086600" cy="3886200"/>
            <a:chOff x="48" y="1296"/>
            <a:chExt cx="5376" cy="2928"/>
          </a:xfrm>
        </p:grpSpPr>
        <p:sp>
          <p:nvSpPr>
            <p:cNvPr id="286725" name="椭圆 286724"/>
            <p:cNvSpPr/>
            <p:nvPr/>
          </p:nvSpPr>
          <p:spPr>
            <a:xfrm>
              <a:off x="2448" y="1296"/>
              <a:ext cx="2976" cy="2928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lvl="0" algn="ctr" eaLnBrk="0" hangingPunct="0"/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26" name="椭圆 286725"/>
            <p:cNvSpPr/>
            <p:nvPr/>
          </p:nvSpPr>
          <p:spPr>
            <a:xfrm>
              <a:off x="3408" y="2256"/>
              <a:ext cx="960" cy="96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27" name="椭圆 286726"/>
            <p:cNvSpPr/>
            <p:nvPr/>
          </p:nvSpPr>
          <p:spPr>
            <a:xfrm>
              <a:off x="2928" y="1728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28" name="椭圆 286727"/>
            <p:cNvSpPr/>
            <p:nvPr/>
          </p:nvSpPr>
          <p:spPr>
            <a:xfrm>
              <a:off x="48" y="1872"/>
              <a:ext cx="1248" cy="12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29" name="椭圆 286728"/>
            <p:cNvSpPr/>
            <p:nvPr/>
          </p:nvSpPr>
          <p:spPr>
            <a:xfrm>
              <a:off x="4032" y="1728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30" name="椭圆 286729"/>
            <p:cNvSpPr/>
            <p:nvPr/>
          </p:nvSpPr>
          <p:spPr>
            <a:xfrm>
              <a:off x="3456" y="3024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31" name="文本框 286730"/>
            <p:cNvSpPr txBox="1"/>
            <p:nvPr/>
          </p:nvSpPr>
          <p:spPr>
            <a:xfrm>
              <a:off x="380" y="1900"/>
              <a:ext cx="814" cy="2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t">
              <a:spAutoFit/>
            </a:bodyPr>
            <a:p>
              <a:pPr lvl="0" eaLnBrk="0" hangingPunct="0"/>
              <a:r>
                <a:rPr lang="en-GB" altLang="x-none" sz="1600">
                  <a:latin typeface="Arial" panose="020B0604020202020204" pitchFamily="34" charset="0"/>
                  <a:ea typeface="宋体" panose="02010600030101010101" pitchFamily="2" charset="-122"/>
                </a:rPr>
                <a:t>Computer</a:t>
              </a:r>
              <a:endParaRPr lang="en-GB" altLang="x-none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86732" name="文本框 286731"/>
            <p:cNvSpPr txBox="1"/>
            <p:nvPr/>
          </p:nvSpPr>
          <p:spPr>
            <a:xfrm>
              <a:off x="4128" y="1864"/>
              <a:ext cx="1062" cy="2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t">
              <a:spAutoFit/>
            </a:bodyPr>
            <a:p>
              <a:pPr lvl="0" eaLnBrk="0" hangingPunct="0"/>
              <a:r>
                <a:rPr lang="zh-CN" altLang="en-GB" sz="1600" dirty="0">
                  <a:latin typeface="Arial" panose="020B0604020202020204" pitchFamily="34" charset="0"/>
                  <a:ea typeface="宋体" panose="02010600030101010101" pitchFamily="2" charset="-122"/>
                </a:rPr>
                <a:t>算术逻辑单元</a:t>
              </a:r>
              <a:endParaRPr lang="zh-CN" altLang="en-GB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33" name="文本框 286732"/>
            <p:cNvSpPr txBox="1"/>
            <p:nvPr/>
          </p:nvSpPr>
          <p:spPr>
            <a:xfrm>
              <a:off x="3599" y="3225"/>
              <a:ext cx="754" cy="2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t">
              <a:spAutoFit/>
            </a:bodyPr>
            <a:p>
              <a:pPr lvl="0" eaLnBrk="0" hangingPunct="0"/>
              <a:r>
                <a:rPr lang="zh-CN" altLang="en-GB" sz="1600" dirty="0">
                  <a:latin typeface="Arial" panose="020B0604020202020204" pitchFamily="34" charset="0"/>
                  <a:ea typeface="宋体" panose="02010600030101010101" pitchFamily="2" charset="-122"/>
                </a:rPr>
                <a:t>控制单元</a:t>
              </a:r>
              <a:endParaRPr lang="zh-CN" altLang="en-GB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34" name="文本框 286733"/>
            <p:cNvSpPr txBox="1"/>
            <p:nvPr/>
          </p:nvSpPr>
          <p:spPr>
            <a:xfrm>
              <a:off x="3408" y="2561"/>
              <a:ext cx="1078" cy="2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t">
              <a:spAutoFit/>
            </a:bodyPr>
            <a:p>
              <a:pPr lvl="0" eaLnBrk="0" hangingPunct="0"/>
              <a:r>
                <a:rPr lang="en-GB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  <a:r>
                <a:rPr lang="zh-CN" altLang="en-GB" sz="1600" dirty="0">
                  <a:latin typeface="Arial" panose="020B0604020202020204" pitchFamily="34" charset="0"/>
                  <a:ea typeface="宋体" panose="02010600030101010101" pitchFamily="2" charset="-122"/>
                </a:rPr>
                <a:t>内部互联</a:t>
              </a:r>
              <a:endParaRPr lang="zh-CN" altLang="en-GB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35" name="直接连接符 286734"/>
            <p:cNvSpPr/>
            <p:nvPr/>
          </p:nvSpPr>
          <p:spPr>
            <a:xfrm flipV="1">
              <a:off x="960" y="1392"/>
              <a:ext cx="2448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36" name="直接连接符 286735"/>
            <p:cNvSpPr/>
            <p:nvPr/>
          </p:nvSpPr>
          <p:spPr>
            <a:xfrm>
              <a:off x="960" y="2736"/>
              <a:ext cx="2352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37" name="文本框 286736"/>
            <p:cNvSpPr txBox="1"/>
            <p:nvPr/>
          </p:nvSpPr>
          <p:spPr>
            <a:xfrm>
              <a:off x="3042" y="1987"/>
              <a:ext cx="600" cy="2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t">
              <a:spAutoFit/>
            </a:bodyPr>
            <a:p>
              <a:pPr lvl="0" eaLnBrk="0" hangingPunct="0"/>
              <a:r>
                <a:rPr lang="zh-CN" altLang="en-GB" sz="1600" dirty="0">
                  <a:latin typeface="Arial" panose="020B0604020202020204" pitchFamily="34" charset="0"/>
                  <a:ea typeface="宋体" panose="02010600030101010101" pitchFamily="2" charset="-122"/>
                </a:rPr>
                <a:t>寄存器</a:t>
              </a:r>
              <a:endParaRPr lang="zh-CN" altLang="en-GB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38" name="椭圆 286737"/>
            <p:cNvSpPr/>
            <p:nvPr/>
          </p:nvSpPr>
          <p:spPr>
            <a:xfrm>
              <a:off x="768" y="2256"/>
              <a:ext cx="432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39" name="文本框 286738"/>
            <p:cNvSpPr txBox="1"/>
            <p:nvPr/>
          </p:nvSpPr>
          <p:spPr>
            <a:xfrm>
              <a:off x="804" y="2383"/>
              <a:ext cx="381" cy="2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ctr">
              <a:spAutoFit/>
            </a:bodyPr>
            <a:p>
              <a:pPr lvl="0" algn="ctr" eaLnBrk="0" hangingPunct="0"/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40" name="椭圆 286739"/>
            <p:cNvSpPr/>
            <p:nvPr/>
          </p:nvSpPr>
          <p:spPr>
            <a:xfrm>
              <a:off x="192" y="2064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lvl="0" algn="ctr" eaLnBrk="0" hangingPunct="0"/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I/O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41" name="椭圆 286740"/>
            <p:cNvSpPr/>
            <p:nvPr/>
          </p:nvSpPr>
          <p:spPr>
            <a:xfrm>
              <a:off x="240" y="2640"/>
              <a:ext cx="432" cy="43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42" name="椭圆 286741"/>
            <p:cNvSpPr/>
            <p:nvPr/>
          </p:nvSpPr>
          <p:spPr>
            <a:xfrm>
              <a:off x="384" y="2256"/>
              <a:ext cx="432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743" name="文本框 286742"/>
            <p:cNvSpPr txBox="1"/>
            <p:nvPr/>
          </p:nvSpPr>
          <p:spPr>
            <a:xfrm>
              <a:off x="193" y="2738"/>
              <a:ext cx="553" cy="2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ctr">
              <a:spAutoFit/>
            </a:bodyPr>
            <a:p>
              <a:pPr lvl="0" algn="ctr" eaLnBrk="0" hangingPunct="0"/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44" name="文本框 286743"/>
            <p:cNvSpPr txBox="1"/>
            <p:nvPr/>
          </p:nvSpPr>
          <p:spPr>
            <a:xfrm>
              <a:off x="338" y="2372"/>
              <a:ext cx="523" cy="3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ctr">
              <a:spAutoFit/>
            </a:bodyPr>
            <a:p>
              <a:pPr lvl="0" algn="ctr" eaLnBrk="0" hangingPunct="0"/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System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Bus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45" name="文本框 286744"/>
            <p:cNvSpPr txBox="1"/>
            <p:nvPr/>
          </p:nvSpPr>
          <p:spPr>
            <a:xfrm>
              <a:off x="3678" y="1436"/>
              <a:ext cx="545" cy="29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0000" tIns="46800" rIns="90000" bIns="46800" anchor="ctr">
              <a:spAutoFit/>
            </a:bodyPr>
            <a:p>
              <a:pPr lvl="0" algn="ctr" eaLnBrk="0" hangingPunct="0"/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计算机组成</a:t>
            </a:r>
            <a:endParaRPr lang="zh-CN" altLang="en-US"/>
          </a:p>
        </p:txBody>
      </p:sp>
      <p:pic>
        <p:nvPicPr>
          <p:cNvPr id="364548" name="文本占位符 3645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1220" y="2077720"/>
            <a:ext cx="6266815" cy="3274060"/>
          </a:xfrm>
          <a:prstGeom prst="rect">
            <a:avLst/>
          </a:prstGeom>
          <a:noFill/>
          <a:ln w="12700">
            <a:noFill/>
            <a:miter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endParaRPr lang="en-US" altLang="zh-CN"/>
          </a:p>
        </p:txBody>
      </p:sp>
      <p:pic>
        <p:nvPicPr>
          <p:cNvPr id="366596" name="文本占位符 36659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5865" y="2346325"/>
            <a:ext cx="7239000" cy="3733800"/>
          </a:xfrm>
          <a:prstGeom prst="rect">
            <a:avLst/>
          </a:prstGeom>
          <a:noFill/>
          <a:ln w="12700">
            <a:noFill/>
            <a:miter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指令的执行</a:t>
            </a:r>
            <a:endParaRPr lang="zh-CN" altLang="en-US"/>
          </a:p>
        </p:txBody>
      </p:sp>
      <p:pic>
        <p:nvPicPr>
          <p:cNvPr id="366596" name="文本占位符 36659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5865" y="2346325"/>
            <a:ext cx="7239000" cy="3733800"/>
          </a:xfrm>
          <a:prstGeom prst="rect">
            <a:avLst/>
          </a:prstGeom>
          <a:noFill/>
          <a:ln w="12700">
            <a:noFill/>
            <a:miter/>
          </a:ln>
        </p:spPr>
      </p:pic>
      <p:pic>
        <p:nvPicPr>
          <p:cNvPr id="384004" name="文本占位符 3840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888" y="2017713"/>
            <a:ext cx="5078412" cy="4114800"/>
          </a:xfrm>
          <a:prstGeom prst="rect">
            <a:avLst/>
          </a:prstGeom>
          <a:noFill/>
          <a:ln w="12700">
            <a:noFill/>
            <a:miter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指令的执行</a:t>
            </a:r>
            <a:endParaRPr lang="zh-CN" altLang="en-US"/>
          </a:p>
        </p:txBody>
      </p:sp>
      <p:pic>
        <p:nvPicPr>
          <p:cNvPr id="366596" name="文本占位符 36659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5865" y="2346325"/>
            <a:ext cx="7239000" cy="3733800"/>
          </a:xfrm>
          <a:prstGeom prst="rect">
            <a:avLst/>
          </a:prstGeom>
          <a:noFill/>
          <a:ln w="12700">
            <a:noFill/>
            <a:miter/>
          </a:ln>
        </p:spPr>
      </p:pic>
      <p:pic>
        <p:nvPicPr>
          <p:cNvPr id="384004" name="文本占位符 3840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888" y="2017713"/>
            <a:ext cx="5078412" cy="4114800"/>
          </a:xfrm>
          <a:prstGeom prst="rect">
            <a:avLst/>
          </a:prstGeom>
          <a:noFill/>
          <a:ln w="12700">
            <a:noFill/>
            <a:miter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2978" name="标题 3829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一个简单</a:t>
            </a:r>
            <a:r>
              <a:rPr lang="en-US" altLang="zh-CN"/>
              <a:t>CPU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pic>
        <p:nvPicPr>
          <p:cNvPr id="382981" name="文本占位符 382980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667000" y="2362200"/>
            <a:ext cx="7772400" cy="3397250"/>
          </a:xfrm>
          <a:ln w="12700"/>
        </p:spPr>
      </p:pic>
      <p:sp>
        <p:nvSpPr>
          <p:cNvPr id="382982" name="矩形 382981"/>
          <p:cNvSpPr/>
          <p:nvPr/>
        </p:nvSpPr>
        <p:spPr>
          <a:xfrm>
            <a:off x="5105400" y="2438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82983" name="矩形 382982"/>
          <p:cNvSpPr/>
          <p:nvPr/>
        </p:nvSpPr>
        <p:spPr>
          <a:xfrm>
            <a:off x="4019550" y="2743200"/>
            <a:ext cx="76200" cy="1524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1954" name="标题 3819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指令集</a:t>
            </a:r>
            <a:endParaRPr lang="zh-CN" altLang="en-US" dirty="0"/>
          </a:p>
        </p:txBody>
      </p:sp>
      <p:pic>
        <p:nvPicPr>
          <p:cNvPr id="381956" name="文本占位符 381955" descr="C:\WINDOWS\Desktop\cap_06-end\06-01.gif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590800" y="2590800"/>
            <a:ext cx="7772400" cy="2447925"/>
          </a:xfrm>
        </p:spPr>
      </p:pic>
      <p:sp>
        <p:nvSpPr>
          <p:cNvPr id="381957" name="矩形 381956"/>
          <p:cNvSpPr/>
          <p:nvPr/>
        </p:nvSpPr>
        <p:spPr>
          <a:xfrm>
            <a:off x="2590800" y="2438400"/>
            <a:ext cx="6477000" cy="76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ctr"/>
          <a:p>
            <a:pPr lvl="0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指令格式：</a:t>
            </a:r>
            <a:r>
              <a:rPr lang="en-US" altLang="zh-CN" err="1">
                <a:latin typeface="Tahoma" panose="020B0604030504040204" pitchFamily="34" charset="0"/>
                <a:ea typeface="宋体" panose="02010600030101010101" pitchFamily="2" charset="-122"/>
              </a:rPr>
              <a:t>opcode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（2）＋</a:t>
            </a:r>
            <a:r>
              <a:rPr lang="en-US" altLang="zh-CN" err="1">
                <a:latin typeface="Tahoma" panose="020B0604030504040204" pitchFamily="34" charset="0"/>
                <a:ea typeface="宋体" panose="02010600030101010101" pitchFamily="2" charset="-122"/>
              </a:rPr>
              <a:t>addr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（6） 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标题 3880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寄存器组织</a:t>
            </a:r>
            <a:endParaRPr lang="zh-CN" altLang="en-US" dirty="0"/>
          </a:p>
        </p:txBody>
      </p:sp>
      <p:sp>
        <p:nvSpPr>
          <p:cNvPr id="388099" name="文本占位符 388098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累加器</a:t>
            </a:r>
            <a:r>
              <a:rPr lang="zh-CN" altLang="en-US" sz="2800" dirty="0"/>
              <a:t>（</a:t>
            </a:r>
            <a:r>
              <a:rPr lang="en-US" altLang="zh-CN" sz="2800"/>
              <a:t>AC）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提供</a:t>
            </a:r>
            <a:r>
              <a:rPr lang="en-US" altLang="zh-CN" sz="2400"/>
              <a:t>add、and</a:t>
            </a:r>
            <a:r>
              <a:rPr lang="zh-CN" altLang="en-US" sz="2400" dirty="0"/>
              <a:t>操作的一个操作数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存放</a:t>
            </a:r>
            <a:r>
              <a:rPr lang="en-US" altLang="zh-CN" sz="2400"/>
              <a:t>add、and</a:t>
            </a:r>
            <a:r>
              <a:rPr lang="zh-CN" altLang="en-US" sz="2400" dirty="0"/>
              <a:t>操作的结果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用户不可见寄存器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地址寄存器</a:t>
            </a:r>
            <a:r>
              <a:rPr lang="zh-CN" altLang="en-US" sz="2400" dirty="0"/>
              <a:t>（</a:t>
            </a:r>
            <a:r>
              <a:rPr lang="en-US" altLang="zh-CN" sz="2400"/>
              <a:t>AR）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000"/>
              <a:t>6bit，</a:t>
            </a:r>
            <a:r>
              <a:rPr lang="zh-CN" altLang="en-US" sz="2000" dirty="0"/>
              <a:t>提供访问存储器单元地址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程序计数器</a:t>
            </a:r>
            <a:r>
              <a:rPr lang="zh-CN" altLang="en-US" sz="2400" dirty="0"/>
              <a:t>（</a:t>
            </a:r>
            <a:r>
              <a:rPr lang="en-US" altLang="zh-CN" sz="2400"/>
              <a:t>PC）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000"/>
              <a:t>6bit，</a:t>
            </a:r>
            <a:r>
              <a:rPr lang="zh-CN" altLang="en-US" sz="2000" dirty="0"/>
              <a:t>存放下一条指令在存储器单元中的地址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数据寄存器</a:t>
            </a:r>
            <a:r>
              <a:rPr lang="zh-CN" altLang="en-US" sz="2400" dirty="0"/>
              <a:t>（</a:t>
            </a:r>
            <a:r>
              <a:rPr lang="en-US" altLang="zh-CN" sz="2400"/>
              <a:t>DR）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000"/>
              <a:t>8bit，</a:t>
            </a:r>
            <a:r>
              <a:rPr lang="zh-CN" altLang="en-US" sz="2000" dirty="0"/>
              <a:t>存放从访问存储器单元的内容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指令寄存器</a:t>
            </a:r>
            <a:r>
              <a:rPr lang="zh-CN" altLang="en-US" sz="2400" dirty="0"/>
              <a:t>（</a:t>
            </a:r>
            <a:r>
              <a:rPr lang="en-US" altLang="zh-CN" sz="2400"/>
              <a:t>IR）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000"/>
              <a:t>2bit，</a:t>
            </a:r>
            <a:r>
              <a:rPr lang="zh-CN" altLang="en-US" sz="2000" dirty="0"/>
              <a:t>存放当前取出的指令的操作码部分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实验二 数字系统设计及</a:t>
            </a:r>
            <a:r>
              <a:rPr lang="en-US" altLang="zh-CN"/>
              <a:t>4</a:t>
            </a:r>
            <a:r>
              <a:rPr lang="zh-CN" altLang="en-US"/>
              <a:t>指令处理器实现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实验目的：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、布尔代数及数字系统</a:t>
            </a:r>
            <a:endParaRPr lang="en-US" altLang="zh-CN"/>
          </a:p>
          <a:p>
            <a:r>
              <a:rPr lang="zh-CN" altLang="en-US"/>
              <a:t>组合逻辑</a:t>
            </a:r>
            <a:endParaRPr lang="zh-CN" altLang="en-US"/>
          </a:p>
          <a:p>
            <a:r>
              <a:rPr lang="zh-CN" altLang="en-US"/>
              <a:t>时序逻辑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、硬件描述语言</a:t>
            </a:r>
            <a:r>
              <a:rPr lang="en-US" altLang="zh-CN">
                <a:sym typeface="+mn-ea"/>
              </a:rPr>
              <a:t>VerilogHDL</a:t>
            </a:r>
            <a:r>
              <a:rPr lang="zh-CN" altLang="en-US">
                <a:sym typeface="+mn-ea"/>
              </a:rPr>
              <a:t>及</a:t>
            </a:r>
            <a:r>
              <a:rPr lang="en-US" altLang="zh-CN">
                <a:sym typeface="+mn-ea"/>
              </a:rPr>
              <a:t>ModelSim</a:t>
            </a:r>
            <a:r>
              <a:rPr lang="zh-CN" altLang="en-US">
                <a:sym typeface="+mn-ea"/>
              </a:rPr>
              <a:t>仿真软件</a:t>
            </a:r>
            <a:endParaRPr lang="zh-CN" altLang="en-US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指令处理器及计算机系统设计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实验内容：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、半加器、全加器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、计数器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指令处理器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6" name="标题 3901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指令的执行</a:t>
            </a:r>
            <a:endParaRPr lang="zh-CN" altLang="en-US" dirty="0"/>
          </a:p>
        </p:txBody>
      </p:sp>
      <p:pic>
        <p:nvPicPr>
          <p:cNvPr id="390150" name="文本占位符 390149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886200" y="2057400"/>
            <a:ext cx="5181600" cy="4419600"/>
          </a:xfrm>
          <a:ln w="12700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6050" name="标题 3860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取指(</a:t>
            </a:r>
            <a:r>
              <a:rPr lang="en-US" altLang="zh-CN"/>
              <a:t>fetch)</a:t>
            </a:r>
            <a:endParaRPr lang="en-US" altLang="zh-CN"/>
          </a:p>
        </p:txBody>
      </p:sp>
      <p:pic>
        <p:nvPicPr>
          <p:cNvPr id="386052" name="文本占位符 386051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8458200" y="2133600"/>
            <a:ext cx="1524000" cy="2667000"/>
          </a:xfrm>
          <a:ln w="12700"/>
        </p:spPr>
      </p:pic>
      <p:sp>
        <p:nvSpPr>
          <p:cNvPr id="386053" name="文本框 386052"/>
          <p:cNvSpPr txBox="1"/>
          <p:nvPr/>
        </p:nvSpPr>
        <p:spPr>
          <a:xfrm>
            <a:off x="2651125" y="2382838"/>
            <a:ext cx="5883275" cy="14643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FETCH1: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AR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PC</a:t>
            </a:r>
            <a:endParaRPr lang="en-US" altLang="zh-CN" i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FETCH2: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DR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M，PC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PC＋1</a:t>
            </a:r>
            <a:endParaRPr lang="en-US" altLang="zh-CN" i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FECTH3: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IR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DR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[7..6]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，AR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DR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[5..0]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1170" name="标题 3911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执行(</a:t>
            </a:r>
            <a:r>
              <a:rPr lang="en-US" altLang="zh-CN"/>
              <a:t>execute)</a:t>
            </a:r>
            <a:endParaRPr lang="en-US" altLang="zh-CN"/>
          </a:p>
        </p:txBody>
      </p:sp>
      <p:sp>
        <p:nvSpPr>
          <p:cNvPr id="391172" name="文本框 391171"/>
          <p:cNvSpPr txBox="1"/>
          <p:nvPr/>
        </p:nvSpPr>
        <p:spPr>
          <a:xfrm>
            <a:off x="2651125" y="2382838"/>
            <a:ext cx="5426075" cy="28359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ADD1: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DR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M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ADD2: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AC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AC ＋ DR</a:t>
            </a:r>
            <a:endParaRPr lang="en-US" altLang="zh-CN" i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AND1: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DR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M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AND2: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AC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AC ^ DR</a:t>
            </a:r>
            <a:endParaRPr lang="en-US" altLang="zh-CN" i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INC1: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AC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AC + 1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JMP1: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PC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 DR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[5..0]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91174" name="文本占位符 391173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5843588" y="1981200"/>
            <a:ext cx="4824412" cy="4114800"/>
          </a:xfrm>
          <a:ln w="12700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8" name="文本框 410627"/>
          <p:cNvSpPr txBox="1"/>
          <p:nvPr/>
        </p:nvSpPr>
        <p:spPr>
          <a:xfrm>
            <a:off x="3581400" y="2667000"/>
            <a:ext cx="6248400" cy="24244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AR: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AR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PC;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AR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DR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[5..0]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PC: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</a:rPr>
              <a:t>PC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PC+1; PCDR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[5..0]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DR: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DRM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IR: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IRDR 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[7..6]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AC: </a:t>
            </a:r>
            <a:r>
              <a:rPr lang="en-US" altLang="zh-CN" i="1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ACAC+DR; ACAC^ DR; AC AC+1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endParaRPr lang="en-US" altLang="zh-CN" i="1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22" name="标题 3891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数据通道</a:t>
            </a:r>
            <a:endParaRPr lang="zh-CN" altLang="en-US" dirty="0"/>
          </a:p>
        </p:txBody>
      </p:sp>
      <p:sp>
        <p:nvSpPr>
          <p:cNvPr id="389123" name="文本占位符 3891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寄存器、</a:t>
            </a:r>
            <a:r>
              <a:rPr lang="en-US" altLang="zh-CN"/>
              <a:t>ALU</a:t>
            </a:r>
            <a:r>
              <a:rPr lang="zh-CN" altLang="en-US" dirty="0"/>
              <a:t>以及存储器之间的连接</a:t>
            </a:r>
            <a:endParaRPr lang="zh-CN" altLang="en-US" dirty="0"/>
          </a:p>
          <a:p>
            <a:pPr lvl="1"/>
            <a:r>
              <a:rPr lang="zh-CN" altLang="en-US" dirty="0"/>
              <a:t>直接连接</a:t>
            </a:r>
            <a:endParaRPr lang="zh-CN" altLang="en-US" dirty="0"/>
          </a:p>
          <a:p>
            <a:pPr lvl="1"/>
            <a:r>
              <a:rPr lang="zh-CN" altLang="en-US" dirty="0"/>
              <a:t>总线连接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D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pic>
        <p:nvPicPr>
          <p:cNvPr id="394244" name="文本占位符 394243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505200" y="2819400"/>
            <a:ext cx="5638800" cy="1981200"/>
          </a:xfrm>
          <a:ln w="12700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2194" name="标题 3921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2种连接方式</a:t>
            </a:r>
            <a:endParaRPr lang="zh-CN" altLang="en-US" dirty="0"/>
          </a:p>
        </p:txBody>
      </p:sp>
      <p:pic>
        <p:nvPicPr>
          <p:cNvPr id="392196" name="文本占位符 392195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200400" y="2286000"/>
            <a:ext cx="6057900" cy="4114800"/>
          </a:xfrm>
          <a:ln w="12700"/>
        </p:spPr>
      </p:pic>
      <p:sp>
        <p:nvSpPr>
          <p:cNvPr id="392197" name="文本框 392196"/>
          <p:cNvSpPr txBox="1"/>
          <p:nvPr/>
        </p:nvSpPr>
        <p:spPr>
          <a:xfrm>
            <a:off x="3505200" y="4572000"/>
            <a:ext cx="1828800" cy="3670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Y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18" name="标题 3932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2种连接方式</a:t>
            </a:r>
            <a:endParaRPr lang="zh-CN" altLang="en-US" dirty="0"/>
          </a:p>
        </p:txBody>
      </p:sp>
      <p:pic>
        <p:nvPicPr>
          <p:cNvPr id="393220" name="文本占位符 393219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568700" y="2017713"/>
            <a:ext cx="6046788" cy="4114800"/>
          </a:xfrm>
          <a:ln w="12700"/>
        </p:spPr>
      </p:pic>
      <p:sp>
        <p:nvSpPr>
          <p:cNvPr id="393221" name="文本框 393220"/>
          <p:cNvSpPr txBox="1"/>
          <p:nvPr/>
        </p:nvSpPr>
        <p:spPr>
          <a:xfrm>
            <a:off x="3352800" y="4572000"/>
            <a:ext cx="2057400" cy="3670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a: X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Y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标题 3952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直接连接</a:t>
            </a:r>
            <a:endParaRPr lang="zh-CN" altLang="en-US" dirty="0"/>
          </a:p>
        </p:txBody>
      </p:sp>
      <p:sp>
        <p:nvSpPr>
          <p:cNvPr id="395269" name="文本框 395268"/>
          <p:cNvSpPr txBox="1"/>
          <p:nvPr/>
        </p:nvSpPr>
        <p:spPr>
          <a:xfrm>
            <a:off x="3352800" y="4876800"/>
            <a:ext cx="5791200" cy="16014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j: 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A</a:t>
            </a:r>
            <a:endParaRPr lang="en-US" altLang="zh-CN" sz="1800" i="1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o: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AY</a:t>
            </a:r>
            <a:endParaRPr lang="en-US" altLang="zh-CN" sz="1800" i="1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h:R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M</a:t>
            </a:r>
            <a:endParaRPr lang="en-US" altLang="zh-CN" sz="1800" i="1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n:YR,MR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95271" name="文本占位符 395270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200400" y="2057400"/>
            <a:ext cx="7467600" cy="2667000"/>
          </a:xfrm>
          <a:ln w="12700"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标题 396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总线连接</a:t>
            </a:r>
            <a:endParaRPr lang="zh-CN" altLang="en-US" dirty="0"/>
          </a:p>
        </p:txBody>
      </p:sp>
      <p:pic>
        <p:nvPicPr>
          <p:cNvPr id="396292" name="文本占位符 396291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971800" y="1981200"/>
            <a:ext cx="3124200" cy="4572000"/>
          </a:xfrm>
          <a:ln w="12700"/>
        </p:spPr>
      </p:pic>
      <p:sp>
        <p:nvSpPr>
          <p:cNvPr id="396293" name="文本框 396292"/>
          <p:cNvSpPr txBox="1"/>
          <p:nvPr/>
        </p:nvSpPr>
        <p:spPr>
          <a:xfrm>
            <a:off x="6629400" y="2133600"/>
            <a:ext cx="2743200" cy="16014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j: 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A</a:t>
            </a:r>
            <a:endParaRPr lang="en-US" altLang="zh-CN" sz="1800" i="1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o: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AY</a:t>
            </a:r>
            <a:endParaRPr lang="en-US" altLang="zh-CN" sz="1800" i="1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h:R</a:t>
            </a: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M</a:t>
            </a:r>
            <a:endParaRPr lang="en-US" altLang="zh-CN" sz="1800" i="1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i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n:YR,MR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ModelSim </a:t>
            </a:r>
            <a:r>
              <a:rPr lang="zh-CN" altLang="zh-CN"/>
              <a:t>安装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、安装</a:t>
            </a:r>
            <a:r>
              <a:rPr lang="en-US" altLang="zh-CN"/>
              <a:t>ModelSim 6.2</a:t>
            </a:r>
            <a:endParaRPr lang="en-US" altLang="zh-CN"/>
          </a:p>
          <a:p>
            <a:r>
              <a:rPr lang="en-US" altLang="zh-CN"/>
              <a:t>	  setup.exe</a:t>
            </a:r>
            <a:endParaRPr lang="en-US" altLang="zh-CN"/>
          </a:p>
          <a:p>
            <a:r>
              <a:rPr lang="zh-CN" altLang="zh-CN"/>
              <a:t>选择 </a:t>
            </a:r>
            <a:r>
              <a:rPr lang="en-US" altLang="zh-CN"/>
              <a:t>Full Production</a:t>
            </a:r>
            <a:r>
              <a:rPr lang="zh-CN" altLang="en-US"/>
              <a:t>安装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license</a:t>
            </a:r>
            <a:r>
              <a:rPr lang="zh-CN" altLang="en-US"/>
              <a:t>安装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）生成</a:t>
            </a:r>
            <a:r>
              <a:rPr lang="en-US" altLang="zh-CN"/>
              <a:t>license.dat</a:t>
            </a:r>
            <a:endParaRPr lang="en-US" altLang="zh-CN"/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en-US"/>
              <a:t>）设置</a:t>
            </a:r>
            <a:r>
              <a:rPr lang="en-US" altLang="zh-CN"/>
              <a:t>license</a:t>
            </a:r>
            <a:r>
              <a:rPr lang="zh-CN" altLang="en-US"/>
              <a:t>环境</a:t>
            </a:r>
            <a:endParaRPr lang="zh-CN" altLang="en-US"/>
          </a:p>
          <a:p>
            <a:r>
              <a:rPr lang="en-US" altLang="zh-CN"/>
              <a:t>	  </a:t>
            </a:r>
            <a:r>
              <a:rPr lang="zh-CN" altLang="en-US"/>
              <a:t>我的电脑</a:t>
            </a:r>
            <a:r>
              <a:rPr lang="en-US" altLang="zh-CN"/>
              <a:t>-&gt;</a:t>
            </a:r>
            <a:r>
              <a:rPr lang="zh-CN" altLang="zh-CN"/>
              <a:t>属性</a:t>
            </a:r>
            <a:r>
              <a:rPr lang="en-US" altLang="zh-CN"/>
              <a:t>-&gt;</a:t>
            </a:r>
            <a:r>
              <a:rPr lang="zh-CN" altLang="zh-CN"/>
              <a:t>高级系统设置</a:t>
            </a:r>
            <a:r>
              <a:rPr lang="en-US" altLang="zh-CN"/>
              <a:t>-&gt;</a:t>
            </a:r>
            <a:r>
              <a:rPr lang="zh-CN" altLang="zh-CN"/>
              <a:t>高级</a:t>
            </a:r>
            <a:r>
              <a:rPr lang="en-US" altLang="zh-CN"/>
              <a:t>-&gt;</a:t>
            </a:r>
            <a:r>
              <a:rPr lang="zh-CN" altLang="zh-CN"/>
              <a:t>环境变量</a:t>
            </a:r>
            <a:endParaRPr lang="zh-CN" altLang="zh-CN"/>
          </a:p>
          <a:p>
            <a:r>
              <a:rPr lang="zh-CN" altLang="zh-CN"/>
              <a:t>添加环境变量，变量名：</a:t>
            </a:r>
            <a:r>
              <a:rPr lang="en-US" altLang="zh-CN"/>
              <a:t>LM_LICENSE_FILE</a:t>
            </a:r>
            <a:r>
              <a:rPr lang="zh-CN" altLang="en-US"/>
              <a:t>，变量值：</a:t>
            </a:r>
            <a:r>
              <a:rPr lang="en-US" altLang="zh-CN"/>
              <a:t>license.dat</a:t>
            </a:r>
            <a:r>
              <a:rPr lang="zh-CN" altLang="zh-CN"/>
              <a:t>文件路径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0" y="700405"/>
            <a:ext cx="3444240" cy="4226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85" y="1797050"/>
            <a:ext cx="5575935" cy="158877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7314" name="标题 397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CPU</a:t>
            </a:r>
            <a:r>
              <a:rPr lang="zh-CN" altLang="en-US" dirty="0"/>
              <a:t>数据通道</a:t>
            </a:r>
            <a:endParaRPr lang="zh-CN" altLang="en-US" dirty="0"/>
          </a:p>
        </p:txBody>
      </p:sp>
      <p:pic>
        <p:nvPicPr>
          <p:cNvPr id="397316" name="文本占位符 397315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971800" y="1905000"/>
            <a:ext cx="4038600" cy="4953000"/>
          </a:xfrm>
          <a:ln w="12700"/>
        </p:spPr>
      </p:pic>
      <p:sp>
        <p:nvSpPr>
          <p:cNvPr id="397317" name="文本框 397316"/>
          <p:cNvSpPr txBox="1"/>
          <p:nvPr/>
        </p:nvSpPr>
        <p:spPr>
          <a:xfrm>
            <a:off x="7620000" y="2209800"/>
            <a:ext cx="2590800" cy="310959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AR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只向存储器提供数据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IR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不向其他单元提供数据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AC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不向其他单元提供数据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AC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需保存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ALU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运算结果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bit BUS 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8338" name="标题 398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数据通道简化</a:t>
            </a:r>
            <a:endParaRPr lang="zh-CN" altLang="en-US" dirty="0"/>
          </a:p>
        </p:txBody>
      </p:sp>
      <p:pic>
        <p:nvPicPr>
          <p:cNvPr id="398340" name="文本占位符 398339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971800" y="1905000"/>
            <a:ext cx="4168775" cy="4953000"/>
          </a:xfrm>
          <a:ln w="12700"/>
        </p:spPr>
      </p:pic>
      <p:sp>
        <p:nvSpPr>
          <p:cNvPr id="398341" name="文本框 398340"/>
          <p:cNvSpPr txBox="1"/>
          <p:nvPr/>
        </p:nvSpPr>
        <p:spPr>
          <a:xfrm>
            <a:off x="7620000" y="2209800"/>
            <a:ext cx="2590800" cy="310959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AR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只向存储器提供数据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IR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不向其他单元提供数据</a:t>
            </a:r>
            <a:endParaRPr lang="zh-CN" altLang="en-US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AC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不向其他单元提供数据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AC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需保存</a:t>
            </a:r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ALU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运算结果</a:t>
            </a:r>
            <a:endParaRPr lang="zh-CN" altLang="en-US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bit BUS 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2" name="标题 399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ALU</a:t>
            </a:r>
            <a:r>
              <a:rPr lang="zh-CN" altLang="en-US" dirty="0"/>
              <a:t>单元设计</a:t>
            </a:r>
            <a:endParaRPr lang="zh-CN" altLang="en-US" dirty="0"/>
          </a:p>
        </p:txBody>
      </p:sp>
      <p:pic>
        <p:nvPicPr>
          <p:cNvPr id="399364" name="文本占位符 399363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640138" y="2017713"/>
            <a:ext cx="5903912" cy="4114800"/>
          </a:xfrm>
          <a:ln w="12700"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0386" name="标题 400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控制器设计</a:t>
            </a:r>
            <a:endParaRPr lang="zh-CN" altLang="en-US" dirty="0"/>
          </a:p>
        </p:txBody>
      </p:sp>
      <p:pic>
        <p:nvPicPr>
          <p:cNvPr id="400388" name="文本占位符 400387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895600" y="2667000"/>
            <a:ext cx="7772400" cy="2198688"/>
          </a:xfrm>
          <a:ln w="12700"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10" name="标题 401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用计数器表示的9种状态</a:t>
            </a:r>
            <a:endParaRPr lang="zh-CN" altLang="en-US" dirty="0"/>
          </a:p>
        </p:txBody>
      </p:sp>
      <p:pic>
        <p:nvPicPr>
          <p:cNvPr id="401412" name="文本占位符 401411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657600" y="1981200"/>
            <a:ext cx="4953000" cy="4648200"/>
          </a:xfrm>
          <a:ln w="12700"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控制器设计</a:t>
            </a:r>
            <a:endParaRPr lang="zh-CN" altLang="en-US" dirty="0"/>
          </a:p>
        </p:txBody>
      </p:sp>
      <p:pic>
        <p:nvPicPr>
          <p:cNvPr id="402436" name="文本占位符 402435" descr="C:\WINDOWS\Desktop\cap_06-end\06-02.gif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667000" y="1981200"/>
            <a:ext cx="7772400" cy="2928938"/>
          </a:xfrm>
        </p:spPr>
      </p:pic>
      <p:sp>
        <p:nvSpPr>
          <p:cNvPr id="402437" name="矩形 402436"/>
          <p:cNvSpPr/>
          <p:nvPr/>
        </p:nvSpPr>
        <p:spPr>
          <a:xfrm>
            <a:off x="2667000" y="1981200"/>
            <a:ext cx="7239000" cy="76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ctr"/>
          <a:p>
            <a:pPr lvl="0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标题 403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控制器设计</a:t>
            </a:r>
            <a:endParaRPr lang="zh-CN" altLang="en-US" dirty="0"/>
          </a:p>
        </p:txBody>
      </p:sp>
      <p:pic>
        <p:nvPicPr>
          <p:cNvPr id="403460" name="文本占位符 403459" descr="C:\WINDOWS\Desktop\cap_06-end\06-03.gif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706688" y="2628900"/>
            <a:ext cx="7772400" cy="2890838"/>
          </a:xfrm>
        </p:spPr>
      </p:pic>
      <p:sp>
        <p:nvSpPr>
          <p:cNvPr id="403461" name="矩形 403460"/>
          <p:cNvSpPr/>
          <p:nvPr/>
        </p:nvSpPr>
        <p:spPr>
          <a:xfrm>
            <a:off x="2667000" y="2514600"/>
            <a:ext cx="7239000" cy="76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ctr"/>
          <a:p>
            <a:pPr lvl="0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标题 411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控制信号</a:t>
            </a:r>
            <a:endParaRPr lang="zh-CN" altLang="en-US"/>
          </a:p>
        </p:txBody>
      </p:sp>
      <p:sp>
        <p:nvSpPr>
          <p:cNvPr id="411652" name="文本框 411651"/>
          <p:cNvSpPr txBox="1"/>
          <p:nvPr/>
        </p:nvSpPr>
        <p:spPr>
          <a:xfrm>
            <a:off x="4267200" y="2019300"/>
            <a:ext cx="5540375" cy="3658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PCLOAD = JMP1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PCINC = FETCH2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DRLOAD = FETCH1 v ADD1 v AND1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ACLOAD = ADD2 v AND2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ACINC = INC1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IRLOAD = FETCH3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MEMBUS = FETCH2 v ADD1 v AND1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PCBUS = FETCH1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READ = FETCH2 v ADD1 v AND1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标题 404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控制信号生成</a:t>
            </a:r>
            <a:endParaRPr lang="zh-CN" altLang="en-US" dirty="0"/>
          </a:p>
        </p:txBody>
      </p:sp>
      <p:pic>
        <p:nvPicPr>
          <p:cNvPr id="404484" name="文本占位符 404483"/>
          <p:cNvPicPr/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124200" y="2057400"/>
            <a:ext cx="6694488" cy="4114800"/>
          </a:xfrm>
          <a:ln w="12700"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5506" name="标题 405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控制器设计方法</a:t>
            </a:r>
            <a:endParaRPr lang="zh-CN" altLang="en-US" dirty="0"/>
          </a:p>
        </p:txBody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硬布线法</a:t>
            </a:r>
            <a:endParaRPr lang="zh-CN" altLang="en-US" dirty="0"/>
          </a:p>
          <a:p>
            <a:r>
              <a:rPr lang="zh-CN" altLang="en-US" dirty="0"/>
              <a:t>微程序法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布尔代数及数字系统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sym typeface="+mn-ea"/>
              </a:rPr>
              <a:t>完全逻辑集：</a:t>
            </a:r>
            <a:endParaRPr lang="zh-CN" altLang="en-US" sz="2400" dirty="0"/>
          </a:p>
          <a:p>
            <a:pPr lvl="1">
              <a:buNone/>
            </a:pPr>
            <a:r>
              <a:rPr lang="zh-CN" altLang="en-US" sz="2400" dirty="0">
                <a:solidFill>
                  <a:schemeClr val="tx2"/>
                </a:solidFill>
                <a:ea typeface="黑体" panose="02010609060101010101" pitchFamily="49" charset="-122"/>
                <a:sym typeface="+mn-ea"/>
              </a:rPr>
              <a:t>定义 </a:t>
            </a:r>
            <a:r>
              <a:rPr lang="zh-CN" altLang="en-US" sz="2400" dirty="0">
                <a:solidFill>
                  <a:schemeClr val="hlink"/>
                </a:solidFill>
                <a:sym typeface="+mn-ea"/>
              </a:rPr>
              <a:t>可以用来产生所有可能的逻辑函数的基本逻辑函数集合。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 lvl="1"/>
            <a:r>
              <a:rPr lang="en-US" altLang="zh-CN" sz="2400">
                <a:sym typeface="+mn-ea"/>
              </a:rPr>
              <a:t>NOT、AND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NOT、OR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NOT、AND、OR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NAND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NOR</a:t>
            </a:r>
            <a:endParaRPr lang="en-US" altLang="zh-CN" sz="2400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标题 406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设计验证</a:t>
            </a:r>
            <a:endParaRPr lang="zh-CN" altLang="en-US" dirty="0"/>
          </a:p>
        </p:txBody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程序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内存地址：指令/数据</a:t>
            </a:r>
            <a:endParaRPr lang="zh-CN" altLang="en-US" dirty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     000000：</a:t>
            </a:r>
            <a:r>
              <a:rPr lang="en-US" altLang="zh-CN"/>
              <a:t>ADD 4		;00 000100  04H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r>
              <a:rPr lang="zh-CN" altLang="en-US"/>
              <a:t>		 </a:t>
            </a:r>
            <a:r>
              <a:rPr lang="zh-CN" altLang="en-US" dirty="0"/>
              <a:t>000001：</a:t>
            </a:r>
            <a:r>
              <a:rPr lang="en-US" altLang="zh-CN"/>
              <a:t>AND 5		;01 000101  15H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r>
              <a:rPr lang="zh-CN" altLang="en-US"/>
              <a:t>		 </a:t>
            </a:r>
            <a:r>
              <a:rPr lang="zh-CN" altLang="en-US" dirty="0"/>
              <a:t>000002：</a:t>
            </a:r>
            <a:r>
              <a:rPr lang="en-US" altLang="zh-CN"/>
              <a:t>INC		;11 000000  C0H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r>
              <a:rPr lang="zh-CN" altLang="en-US"/>
              <a:t>     </a:t>
            </a:r>
            <a:r>
              <a:rPr lang="zh-CN" altLang="en-US" dirty="0"/>
              <a:t>000003：</a:t>
            </a:r>
            <a:r>
              <a:rPr lang="en-US" altLang="zh-CN"/>
              <a:t>JMP 0		;10 000000  80H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r>
              <a:rPr lang="zh-CN" altLang="en-US"/>
              <a:t>		 </a:t>
            </a:r>
            <a:r>
              <a:rPr lang="zh-CN" altLang="en-US" dirty="0"/>
              <a:t>000004：27</a:t>
            </a:r>
            <a:r>
              <a:rPr lang="en-US" altLang="zh-CN"/>
              <a:t>H		;00 100111  27H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r>
              <a:rPr lang="zh-CN" altLang="en-US"/>
              <a:t>		 </a:t>
            </a:r>
            <a:r>
              <a:rPr lang="zh-CN" altLang="en-US" dirty="0"/>
              <a:t>000005：39</a:t>
            </a:r>
            <a:r>
              <a:rPr lang="en-US" altLang="zh-CN"/>
              <a:t>H		;00 111001  39H</a:t>
            </a:r>
            <a:endParaRPr lang="en-US" altLang="zh-CN"/>
          </a:p>
          <a:p>
            <a:pPr lvl="1">
              <a:lnSpc>
                <a:spcPct val="90000"/>
              </a:lnSpc>
              <a:buNone/>
            </a:pPr>
            <a:endParaRPr lang="en-US" altLang="zh-CN"/>
          </a:p>
          <a:p>
            <a:pPr lvl="1">
              <a:lnSpc>
                <a:spcPct val="9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7554" name="标题 407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程序的执行</a:t>
            </a:r>
            <a:endParaRPr lang="zh-CN" altLang="en-US" dirty="0"/>
          </a:p>
        </p:txBody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ADD 4:  </a:t>
            </a:r>
            <a:endParaRPr lang="en-US" altLang="zh-CN"/>
          </a:p>
          <a:p>
            <a:pPr lvl="1"/>
            <a:r>
              <a:rPr lang="en-US" altLang="zh-CN" sz="2400"/>
              <a:t>FETCH1-&gt;FETCH2-&gt; FETCH3-&gt;ADD1-&gt;ADD2</a:t>
            </a:r>
            <a:endParaRPr lang="en-US" altLang="zh-CN" sz="2400"/>
          </a:p>
          <a:p>
            <a:r>
              <a:rPr lang="en-US" altLang="zh-CN"/>
              <a:t>AND 5:  </a:t>
            </a:r>
            <a:endParaRPr lang="en-US" altLang="zh-CN"/>
          </a:p>
          <a:p>
            <a:pPr lvl="1"/>
            <a:r>
              <a:rPr lang="en-US" altLang="zh-CN" sz="2400"/>
              <a:t>FETCH1-&gt;FETCH2-&gt; FETCH3-&gt;AND1-&gt;AND2</a:t>
            </a:r>
            <a:endParaRPr lang="en-US" altLang="zh-CN" sz="2400"/>
          </a:p>
          <a:p>
            <a:r>
              <a:rPr lang="en-US" altLang="zh-CN"/>
              <a:t>INC:  </a:t>
            </a:r>
            <a:endParaRPr lang="en-US" altLang="zh-CN"/>
          </a:p>
          <a:p>
            <a:pPr lvl="1"/>
            <a:r>
              <a:rPr lang="en-US" altLang="zh-CN" sz="2400"/>
              <a:t>FETCH1-&gt;FETCH2-&gt; FETCH3-&gt;INC1</a:t>
            </a:r>
            <a:endParaRPr lang="en-US" altLang="zh-CN" sz="2400"/>
          </a:p>
          <a:p>
            <a:r>
              <a:rPr lang="en-US" altLang="zh-CN"/>
              <a:t>JMP 0:  </a:t>
            </a:r>
            <a:endParaRPr lang="en-US" altLang="zh-CN"/>
          </a:p>
          <a:p>
            <a:pPr lvl="1"/>
            <a:r>
              <a:rPr lang="en-US" altLang="zh-CN" sz="2400"/>
              <a:t>FETCH1-&gt;FETCH2-&gt; FETCH3-&gt;JMP1</a:t>
            </a:r>
            <a:endParaRPr lang="en-US" altLang="zh-CN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02" name="图片 409601" descr="C:\WINDOWS\Desktop\cap_06-end\06-04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0"/>
            <a:ext cx="64008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9603" name="矩形 409602"/>
          <p:cNvSpPr/>
          <p:nvPr/>
        </p:nvSpPr>
        <p:spPr>
          <a:xfrm>
            <a:off x="2743200" y="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布尔代数及数字系统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sym typeface="+mn-ea"/>
              </a:rPr>
              <a:t>标准逻辑形式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标准形式的生成</a:t>
            </a:r>
            <a:endParaRPr lang="zh-CN" altLang="en-US" sz="2400" dirty="0"/>
          </a:p>
          <a:p>
            <a:pPr lvl="4">
              <a:buNone/>
            </a:pPr>
            <a:r>
              <a:rPr lang="en-US" altLang="zh-CN" sz="2400">
                <a:sym typeface="+mn-ea"/>
              </a:rPr>
              <a:t>     </a:t>
            </a:r>
            <a:endParaRPr lang="en-US" altLang="zh-CN" sz="2400"/>
          </a:p>
          <a:p>
            <a:pPr lvl="4">
              <a:buNone/>
            </a:pPr>
            <a:r>
              <a:rPr lang="en-US" altLang="zh-CN" sz="2400">
                <a:sym typeface="+mn-ea"/>
              </a:rPr>
              <a:t>   SOP </a:t>
            </a:r>
            <a:endParaRPr lang="en-US" altLang="zh-CN" sz="2400"/>
          </a:p>
          <a:p>
            <a:pPr lvl="4">
              <a:buNone/>
            </a:pPr>
            <a:r>
              <a:rPr lang="en-US" altLang="zh-CN" sz="2400">
                <a:sym typeface="+mn-ea"/>
              </a:rPr>
              <a:t>		 f = ABC + ABC + ABC + ABC</a:t>
            </a:r>
            <a:endParaRPr lang="en-US" altLang="zh-CN" sz="2400"/>
          </a:p>
          <a:p>
            <a:pPr lvl="4">
              <a:buNone/>
            </a:pPr>
            <a:r>
              <a:rPr lang="en-US" altLang="zh-CN" sz="2400">
                <a:sym typeface="+mn-ea"/>
              </a:rPr>
              <a:t>   POS</a:t>
            </a:r>
            <a:endParaRPr lang="en-US" altLang="zh-CN" sz="2400"/>
          </a:p>
          <a:p>
            <a:pPr lvl="4">
              <a:buNone/>
            </a:pPr>
            <a:r>
              <a:rPr lang="en-US" altLang="zh-CN" sz="2400">
                <a:sym typeface="+mn-ea"/>
              </a:rPr>
              <a:t>		 f = (A+B+C)(A+B+C)(A+B+C)(A+B+C)</a:t>
            </a:r>
            <a:endParaRPr lang="en-US" altLang="zh-CN" sz="2400" dirty="0"/>
          </a:p>
          <a:p>
            <a:endParaRPr lang="zh-CN" altLang="en-US"/>
          </a:p>
        </p:txBody>
      </p:sp>
      <p:graphicFrame>
        <p:nvGraphicFramePr>
          <p:cNvPr id="159826" name="表格 159825"/>
          <p:cNvGraphicFramePr/>
          <p:nvPr/>
        </p:nvGraphicFramePr>
        <p:xfrm>
          <a:off x="8851265" y="2713990"/>
          <a:ext cx="1447800" cy="3419475"/>
        </p:xfrm>
        <a:graphic>
          <a:graphicData uri="http://schemas.openxmlformats.org/drawingml/2006/table">
            <a:tbl>
              <a:tblPr/>
              <a:tblGrid>
                <a:gridCol w="1076325"/>
                <a:gridCol w="371475"/>
              </a:tblGrid>
              <a:tr h="4127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A B  C</a:t>
                      </a:r>
                      <a:endParaRPr lang="en-US" altLang="zh-CN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f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7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0  0  0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0  0  1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0  1  0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0  1  1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1  0  0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1  0  1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1  1  0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1  1  1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0</a:t>
                      </a: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布尔代数及数字系统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sym typeface="+mn-ea"/>
              </a:rPr>
              <a:t>数字逻辑设计步骤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1.问题的确定</a:t>
            </a:r>
            <a:endParaRPr lang="zh-CN" altLang="en-US" sz="2400" dirty="0"/>
          </a:p>
          <a:p>
            <a:pPr lvl="2"/>
            <a:r>
              <a:rPr lang="zh-CN" altLang="en-US" sz="2400" dirty="0">
                <a:sym typeface="+mn-ea"/>
              </a:rPr>
              <a:t>功能表、布尔表达式…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2.产生实现逻辑函数的逻辑网络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3.网络的构造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4.逻辑电路的测试与验证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组合逻辑与时序逻辑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sym typeface="+mn-ea"/>
              </a:rPr>
              <a:t>组合逻辑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输出只与输入相关 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例：2/4译码器</a:t>
            </a:r>
            <a:endParaRPr lang="en-US" altLang="zh-CN" sz="2400" dirty="0">
              <a:solidFill>
                <a:schemeClr val="tx2"/>
              </a:solidFill>
            </a:endParaRPr>
          </a:p>
          <a:p>
            <a:endParaRPr lang="zh-CN" altLang="en-US"/>
          </a:p>
        </p:txBody>
      </p:sp>
      <p:pic>
        <p:nvPicPr>
          <p:cNvPr id="167940" name="图片 167939" descr="E:\xing\arch\decode24.e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865" y="3065145"/>
            <a:ext cx="6618605" cy="31857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组合逻辑与时序逻辑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sym typeface="+mn-ea"/>
              </a:rPr>
              <a:t>时序逻辑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输出不仅取决于输入变量，还与当前</a:t>
            </a:r>
            <a:r>
              <a:rPr lang="zh-CN" altLang="en-US" sz="2400" dirty="0">
                <a:solidFill>
                  <a:schemeClr val="hlink"/>
                </a:solidFill>
                <a:sym typeface="+mn-ea"/>
              </a:rPr>
              <a:t>系统状态</a:t>
            </a:r>
            <a:r>
              <a:rPr lang="zh-CN" altLang="en-US" sz="2400" dirty="0">
                <a:sym typeface="+mn-ea"/>
              </a:rPr>
              <a:t>有关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例 计数器</a:t>
            </a:r>
            <a:endParaRPr lang="en-US" altLang="zh-CN" sz="2400" dirty="0"/>
          </a:p>
          <a:p>
            <a:endParaRPr lang="zh-CN" altLang="en-US"/>
          </a:p>
        </p:txBody>
      </p:sp>
      <p:pic>
        <p:nvPicPr>
          <p:cNvPr id="165894" name="图片 165893" descr="E:\xing\arch\counter8.e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970" y="3080703"/>
            <a:ext cx="6400800" cy="37322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3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9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3899</Words>
  <Application>WPS 演示</Application>
  <PresentationFormat>宽屏</PresentationFormat>
  <Paragraphs>489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Arial</vt:lpstr>
      <vt:lpstr>宋体</vt:lpstr>
      <vt:lpstr>Wingdings</vt:lpstr>
      <vt:lpstr>黑体</vt:lpstr>
      <vt:lpstr>Tahoma</vt:lpstr>
      <vt:lpstr>Times New Roman</vt:lpstr>
      <vt:lpstr>仿宋_GB2312</vt:lpstr>
      <vt:lpstr>仿宋</vt:lpstr>
      <vt:lpstr>微软雅黑</vt:lpstr>
      <vt:lpstr>Arial Unicode MS</vt:lpstr>
      <vt:lpstr>Calibri</vt:lpstr>
      <vt:lpstr>KaiTi_GB2312</vt:lpstr>
      <vt:lpstr>KaiTi_GB2312+1</vt:lpstr>
      <vt:lpstr>MSTT3195ed4ebao085030S00</vt:lpstr>
      <vt:lpstr>Segoe Print</vt:lpstr>
      <vt:lpstr>默认设计模板_2</vt:lpstr>
      <vt:lpstr>《计算机系统结构》实验 </vt:lpstr>
      <vt:lpstr>教材&amp;参考书目</vt:lpstr>
      <vt:lpstr>实验二 数字系统及4指令处理器实现</vt:lpstr>
      <vt:lpstr>ModelSim 安装</vt:lpstr>
      <vt:lpstr>布尔代数及数字系统</vt:lpstr>
      <vt:lpstr>布尔代数及数字系统</vt:lpstr>
      <vt:lpstr>布尔代数及数字系统</vt:lpstr>
      <vt:lpstr>组合逻辑与时序逻辑</vt:lpstr>
      <vt:lpstr>组合逻辑与时序逻辑</vt:lpstr>
      <vt:lpstr>组合逻辑和时序逻辑</vt:lpstr>
      <vt:lpstr>HDL硬件描述语言简介</vt:lpstr>
      <vt:lpstr>HDL抽象层次（自顶向下设计）</vt:lpstr>
      <vt:lpstr>数字系统实现</vt:lpstr>
      <vt:lpstr>HDL硬件描述语言简介</vt:lpstr>
      <vt:lpstr>DL硬件描述语言简介</vt:lpstr>
      <vt:lpstr>组合逻辑——MUX2-1多路器（结构描述）</vt:lpstr>
      <vt:lpstr>组合逻辑——MUX2-1多路器（行为描述）</vt:lpstr>
      <vt:lpstr>时序逻辑：8位计数器</vt:lpstr>
      <vt:lpstr>1位半加器实现</vt:lpstr>
      <vt:lpstr>1位全加器实现</vt:lpstr>
      <vt:lpstr>4位全加器实现</vt:lpstr>
      <vt:lpstr>CPU设计</vt:lpstr>
      <vt:lpstr>计算机组成</vt:lpstr>
      <vt:lpstr>CPU</vt:lpstr>
      <vt:lpstr>指令的执行</vt:lpstr>
      <vt:lpstr>指令的执行</vt:lpstr>
      <vt:lpstr>一个简单CPU设计</vt:lpstr>
      <vt:lpstr>指令集</vt:lpstr>
      <vt:lpstr>寄存器组织</vt:lpstr>
      <vt:lpstr>指令的执行</vt:lpstr>
      <vt:lpstr>取指(fetch)</vt:lpstr>
      <vt:lpstr>执行(execute)</vt:lpstr>
      <vt:lpstr>PowerPoint 演示文稿</vt:lpstr>
      <vt:lpstr>数据通道</vt:lpstr>
      <vt:lpstr>D触发器</vt:lpstr>
      <vt:lpstr>2种连接方式</vt:lpstr>
      <vt:lpstr>2种连接方式</vt:lpstr>
      <vt:lpstr>直接连接</vt:lpstr>
      <vt:lpstr>总线连接</vt:lpstr>
      <vt:lpstr>CPU数据通道</vt:lpstr>
      <vt:lpstr>数据通道简化</vt:lpstr>
      <vt:lpstr>ALU单元设计</vt:lpstr>
      <vt:lpstr>控制器设计</vt:lpstr>
      <vt:lpstr>用计数器表示的9种状态</vt:lpstr>
      <vt:lpstr>控制器设计</vt:lpstr>
      <vt:lpstr>控制器设计</vt:lpstr>
      <vt:lpstr>控制信号</vt:lpstr>
      <vt:lpstr>控制信号生成</vt:lpstr>
      <vt:lpstr>控制器设计方法</vt:lpstr>
      <vt:lpstr>设计验证</vt:lpstr>
      <vt:lpstr>程序的执行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cwt99</cp:lastModifiedBy>
  <cp:revision>15</cp:revision>
  <dcterms:created xsi:type="dcterms:W3CDTF">2016-03-06T21:46:00Z</dcterms:created>
  <dcterms:modified xsi:type="dcterms:W3CDTF">2018-04-23T21:26:24Z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