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sldIdLst>
    <p:sldId id="25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2192000" cy="6858000"/>
  <p:notesSz cx="7559675" cy="1069149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pic>
        <p:nvPicPr>
          <p:cNvPr id="40" name="图片 39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1" name="图片 40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pic>
        <p:nvPicPr>
          <p:cNvPr id="79" name="图片 78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0" name="图片 79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0"/>
            <a:ext cx="15120" cy="1080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" name="CustomShape 2" hidden="1"/>
          <p:cNvSpPr/>
          <p:nvPr/>
        </p:nvSpPr>
        <p:spPr>
          <a:xfrm flipV="1">
            <a:off x="0" y="-1440"/>
            <a:ext cx="12143520" cy="755280"/>
          </a:xfrm>
          <a:prstGeom prst="rtTriangle">
            <a:avLst/>
          </a:prstGeom>
          <a:solidFill>
            <a:srgbClr val="A86CBB">
              <a:alpha val="80000"/>
            </a:srgb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" name="CustomShape 3" hidden="1"/>
          <p:cNvSpPr/>
          <p:nvPr/>
        </p:nvSpPr>
        <p:spPr>
          <a:xfrm flipH="1" flipV="1">
            <a:off x="4493520" y="3240"/>
            <a:ext cx="7696440" cy="1326960"/>
          </a:xfrm>
          <a:prstGeom prst="rtTriangle">
            <a:avLst/>
          </a:prstGeom>
          <a:solidFill>
            <a:srgbClr val="13C7AF">
              <a:alpha val="80000"/>
            </a:srgb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" name="CustomShape 4"/>
          <p:cNvSpPr/>
          <p:nvPr/>
        </p:nvSpPr>
        <p:spPr>
          <a:xfrm>
            <a:off x="0" y="2959200"/>
            <a:ext cx="12202920" cy="1547640"/>
          </a:xfrm>
          <a:prstGeom prst="rect">
            <a:avLst/>
          </a:prstGeom>
          <a:solidFill>
            <a:srgbClr val="13C7AF">
              <a:alpha val="80000"/>
            </a:srgb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5" name="Picture 4"/>
          <p:cNvPicPr/>
          <p:nvPr/>
        </p:nvPicPr>
        <p:blipFill>
          <a:blip r:embed="rId13"/>
          <a:stretch>
            <a:fillRect/>
          </a:stretch>
        </p:blipFill>
        <p:spPr>
          <a:xfrm>
            <a:off x="16920" y="1341360"/>
            <a:ext cx="6189480" cy="3941640"/>
          </a:xfrm>
          <a:prstGeom prst="rect">
            <a:avLst/>
          </a:prstGeom>
          <a:ln>
            <a:noFill/>
          </a:ln>
        </p:spPr>
      </p:pic>
      <p:sp>
        <p:nvSpPr>
          <p:cNvPr id="6" name="CustomShape 5" hidden="1"/>
          <p:cNvSpPr/>
          <p:nvPr/>
        </p:nvSpPr>
        <p:spPr>
          <a:xfrm>
            <a:off x="0" y="0"/>
            <a:ext cx="15120" cy="1080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7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单击鼠标编辑标题文字格式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8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>
            <a:pPr marL="431800" indent="-32385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单击鼠标编辑大纲文字格式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第二个大纲级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第三大纲级别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第四大纲级别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第五大纲级别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第六大纲级别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3023870" lvl="6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第七大纲级别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 hidden="1"/>
          <p:cNvSpPr/>
          <p:nvPr/>
        </p:nvSpPr>
        <p:spPr>
          <a:xfrm>
            <a:off x="0" y="0"/>
            <a:ext cx="15120" cy="1080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3" name="CustomShape 2"/>
          <p:cNvSpPr/>
          <p:nvPr/>
        </p:nvSpPr>
        <p:spPr>
          <a:xfrm flipV="1">
            <a:off x="0" y="-1440"/>
            <a:ext cx="12143520" cy="755280"/>
          </a:xfrm>
          <a:prstGeom prst="rtTriangle">
            <a:avLst/>
          </a:prstGeom>
          <a:solidFill>
            <a:srgbClr val="A86CBB">
              <a:alpha val="80000"/>
            </a:srgb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4" name="CustomShape 3"/>
          <p:cNvSpPr/>
          <p:nvPr/>
        </p:nvSpPr>
        <p:spPr>
          <a:xfrm flipH="1" flipV="1">
            <a:off x="4493520" y="3240"/>
            <a:ext cx="7696440" cy="1326960"/>
          </a:xfrm>
          <a:prstGeom prst="rtTriangle">
            <a:avLst/>
          </a:prstGeom>
          <a:solidFill>
            <a:srgbClr val="13C7AF">
              <a:alpha val="80000"/>
            </a:srgb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单击鼠标编辑标题文字格式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>
            <a:pPr marL="431800" indent="-32385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单击鼠标编辑大纲文字格式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第二个大纲级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第三大纲级别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第四大纲级别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第五大纲级别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第六大纲级别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3023870" lvl="6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第七大纲级别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hyperlink" Target="http://www.mpich.org/downloads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hyperlink" Target="http://www.mpich.org/download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hyperlink" Target="https://www.gitbook.com/book/chenxiaowei/cpp_concurrency_in_action/detail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3454560" y="3151080"/>
            <a:ext cx="868500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 panose="020B0604030504040204"/>
                <a:ea typeface="黑体" panose="02010609060101010101" charset="-122"/>
              </a:rPr>
              <a:t>《计算机系统结构》实验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3450240" y="3792600"/>
            <a:ext cx="8697600" cy="536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7160" rIns="90000" bIns="47160"/>
          <a:p>
            <a:pPr algn="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  <a:ea typeface="仿宋_GB2312"/>
              </a:rPr>
              <a:t>邢建国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  <a:ea typeface="仿宋_GB2312"/>
              </a:rPr>
              <a:t>2017.4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609480" y="1052640"/>
            <a:ext cx="10971000" cy="760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just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条件变量(lab4_thread_7)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609480" y="1973520"/>
            <a:ext cx="10971000" cy="44780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6350" indent="-4445" algn="just">
              <a:lnSpc>
                <a:spcPct val="13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609480" y="1872000"/>
            <a:ext cx="5892840" cy="44780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6350" indent="-4445" algn="just">
              <a:lnSpc>
                <a:spcPct val="13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生产者、消费者问题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condition_variable cv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cv.wait()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cv.notify_one()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609480" y="1052640"/>
            <a:ext cx="10971000" cy="760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just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2、OpenMP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609480" y="1973520"/>
            <a:ext cx="10971000" cy="44780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6350" indent="-4445" algn="just">
              <a:lnSpc>
                <a:spcPct val="13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609840" y="1973880"/>
            <a:ext cx="10971000" cy="44780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6350" indent="-4445" algn="just">
              <a:lnSpc>
                <a:spcPct val="13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Open Multi-Processing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OpenMP（Open Multi-Processing）是一套支持跨平台共享内存方式的多线程并发的编程API，使用C,C++和Fortran语言，可以在大多数的处理器体系和操作系统中运行，包括Solaris, AIX, HP-UX, GNU/Linux, Mac OS X, 和Microsoft Windows。包括一套编译器指令、库和一些能够影响运行行为的环境变量。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OpenMP采用可移植的、可扩展的模型，为程序员提供了一个简单而灵活的开发平台，从标准桌面电脑到超级计算机的并行应用程序接口。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609480" y="1052640"/>
            <a:ext cx="10971000" cy="760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just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2、OpenMP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609480" y="1973520"/>
            <a:ext cx="10971000" cy="44780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6350" indent="-4445" algn="just">
              <a:lnSpc>
                <a:spcPct val="13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609840" y="1973880"/>
            <a:ext cx="10971000" cy="44780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6350" indent="-4445" algn="just">
              <a:lnSpc>
                <a:spcPct val="13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Vs2012 支持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pic>
        <p:nvPicPr>
          <p:cNvPr id="120" name="图片 119"/>
          <p:cNvPicPr/>
          <p:nvPr/>
        </p:nvPicPr>
        <p:blipFill>
          <a:blip r:embed="rId1"/>
          <a:stretch>
            <a:fillRect/>
          </a:stretch>
        </p:blipFill>
        <p:spPr>
          <a:xfrm>
            <a:off x="3561480" y="1718640"/>
            <a:ext cx="8317080" cy="4903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609480" y="1052640"/>
            <a:ext cx="10971000" cy="760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just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2、OpenMP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609480" y="1973520"/>
            <a:ext cx="10971000" cy="44780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6350" indent="-4445" algn="just">
              <a:lnSpc>
                <a:spcPct val="13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609840" y="1973880"/>
            <a:ext cx="10971000" cy="44780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6350" indent="-4445" algn="just">
              <a:lnSpc>
                <a:spcPct val="13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gcc支持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使用 -fopenmp 选项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参考资料：通过 GCC 学习 OpenMP 框架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https://www.ibm.com/developerworks/cn/aix/library/au-aix-openmp-framework/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609480" y="1052640"/>
            <a:ext cx="10971000" cy="760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just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2、OpenMP：Hello world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609480" y="1973520"/>
            <a:ext cx="10971000" cy="44780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6350" indent="-4445" algn="just">
              <a:lnSpc>
                <a:spcPct val="13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259560" y="2016000"/>
            <a:ext cx="6651000" cy="44780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6350" indent="-4445" algn="just">
              <a:lnSpc>
                <a:spcPct val="13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#pragma omp &lt;directive&gt; [clause[[,] clause] ...]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directive(11个）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clause（13个）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库函数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omp_set_num_threads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#pragma omp parallel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27" name="CustomShape 4"/>
          <p:cNvSpPr/>
          <p:nvPr/>
        </p:nvSpPr>
        <p:spPr>
          <a:xfrm>
            <a:off x="7117920" y="1973520"/>
            <a:ext cx="4462560" cy="4102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6350" indent="-4445" algn="just">
              <a:lnSpc>
                <a:spcPct val="13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#include&lt;omp&gt;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main(){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omp_set_num_threads(2);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#pragma omp parallel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Cout &lt;&lt; “hello world”&lt;&lt; endl;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}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609480" y="1052640"/>
            <a:ext cx="10971000" cy="760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just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2、OpenMP：parallel for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609480" y="1973520"/>
            <a:ext cx="10971000" cy="44780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6350" indent="-4445" algn="just">
              <a:lnSpc>
                <a:spcPct val="13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259560" y="2016000"/>
            <a:ext cx="6651000" cy="44780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6350" indent="-4445" algn="just">
              <a:lnSpc>
                <a:spcPct val="13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#pragma omp parallel for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31" name="CustomShape 4"/>
          <p:cNvSpPr/>
          <p:nvPr/>
        </p:nvSpPr>
        <p:spPr>
          <a:xfrm>
            <a:off x="7117920" y="1973520"/>
            <a:ext cx="4462560" cy="4102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6350" indent="-4445" algn="just">
              <a:lnSpc>
                <a:spcPct val="13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#include&lt;omp&gt;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main(){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omp_set_num_threads(2);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#pragma omp parallel for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00000"/>
              </a:lnSpc>
            </a:pPr>
            <a:r>
              <a:rPr lang="en-US" sz="155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新宋体" panose="02010609030101010101" charset="-122"/>
                <a:ea typeface="新宋体" panose="02010609030101010101" charset="-122"/>
              </a:rPr>
              <a:t>for</a:t>
            </a:r>
            <a:r>
              <a:rPr lang="en-US" sz="15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新宋体" panose="02010609030101010101" charset="-122"/>
                <a:ea typeface="新宋体" panose="02010609030101010101" charset="-122"/>
              </a:rPr>
              <a:t> (</a:t>
            </a:r>
            <a:r>
              <a:rPr lang="en-US" sz="155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新宋体" panose="02010609030101010101" charset="-122"/>
                <a:ea typeface="新宋体" panose="02010609030101010101" charset="-122"/>
              </a:rPr>
              <a:t>int</a:t>
            </a:r>
            <a:r>
              <a:rPr lang="en-US" sz="15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新宋体" panose="02010609030101010101" charset="-122"/>
                <a:ea typeface="新宋体" panose="02010609030101010101" charset="-122"/>
              </a:rPr>
              <a:t> i = 0; i &lt; 10; i++)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00000"/>
              </a:lnSpc>
            </a:pPr>
            <a:r>
              <a:rPr lang="en-US" sz="15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新宋体" panose="02010609030101010101" charset="-122"/>
                <a:ea typeface="新宋体" panose="02010609030101010101" charset="-122"/>
              </a:rPr>
              <a:t>cout &lt;&lt; </a:t>
            </a:r>
            <a:r>
              <a:rPr lang="en-US" sz="1550" b="0" strike="noStrike" spc="-1">
                <a:solidFill>
                  <a:srgbClr val="A31515"/>
                </a:solidFill>
                <a:uFill>
                  <a:solidFill>
                    <a:srgbClr val="FFFFFF"/>
                  </a:solidFill>
                </a:uFill>
                <a:latin typeface="新宋体" panose="02010609030101010101" charset="-122"/>
                <a:ea typeface="新宋体" panose="02010609030101010101" charset="-122"/>
              </a:rPr>
              <a:t>"i = "</a:t>
            </a:r>
            <a:r>
              <a:rPr lang="en-US" sz="15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新宋体" panose="02010609030101010101" charset="-122"/>
                <a:ea typeface="新宋体" panose="02010609030101010101" charset="-122"/>
              </a:rPr>
              <a:t> &lt;&lt; i &lt;&lt; endl;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}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609480" y="1052640"/>
            <a:ext cx="10971000" cy="760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just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2、OpenMP vs. thread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609480" y="1973520"/>
            <a:ext cx="10971000" cy="44780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6350" indent="-4445" algn="just">
              <a:lnSpc>
                <a:spcPct val="13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259560" y="2016000"/>
            <a:ext cx="6651000" cy="44780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6350" indent="-4445" algn="just">
              <a:lnSpc>
                <a:spcPct val="13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OpenMP vs thread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OpenMP采用了线程池，共享内存，开销小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r>
              <a:rPr lang="en-US" sz="2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(多机OpenMP)</a:t>
            </a:r>
            <a:endParaRPr lang="en-US" sz="2400" b="0" strike="noStrike" spc="-1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 panose="020B0604020202020204"/>
              <a:ea typeface="黑体" panose="02010609060101010101" charset="-122"/>
            </a:endParaRPr>
          </a:p>
          <a:p>
            <a:pPr marL="6350" indent="-4445" algn="just">
              <a:lnSpc>
                <a:spcPct val="13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7802035" y="130620"/>
            <a:ext cx="4174560" cy="5425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just">
              <a:lnSpc>
                <a:spcPct val="100000"/>
              </a:lnSpc>
            </a:pPr>
            <a:r>
              <a:rPr lang="en-US" sz="155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新宋体" panose="02010609030101010101" charset="-122"/>
                <a:ea typeface="新宋体" panose="02010609030101010101" charset="-122"/>
              </a:rPr>
              <a:t>double</a:t>
            </a:r>
            <a:r>
              <a:rPr lang="en-US" sz="15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新宋体" panose="02010609030101010101" charset="-122"/>
                <a:ea typeface="新宋体" panose="02010609030101010101" charset="-122"/>
              </a:rPr>
              <a:t> run(</a:t>
            </a:r>
            <a:r>
              <a:rPr lang="en-US" sz="155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新宋体" panose="02010609030101010101" charset="-122"/>
                <a:ea typeface="新宋体" panose="02010609030101010101" charset="-122"/>
              </a:rPr>
              <a:t>int</a:t>
            </a:r>
            <a:r>
              <a:rPr lang="en-US" sz="15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新宋体" panose="02010609030101010101" charset="-122"/>
                <a:ea typeface="新宋体" panose="02010609030101010101" charset="-122"/>
              </a:rPr>
              <a:t> </a:t>
            </a:r>
            <a:r>
              <a:rPr lang="en-US" sz="155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新宋体" panose="02010609030101010101" charset="-122"/>
                <a:ea typeface="新宋体" panose="02010609030101010101" charset="-122"/>
              </a:rPr>
              <a:t>which</a:t>
            </a:r>
            <a:r>
              <a:rPr lang="en-US" sz="15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新宋体" panose="02010609030101010101" charset="-122"/>
                <a:ea typeface="新宋体" panose="02010609030101010101" charset="-122"/>
              </a:rPr>
              <a:t>){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just">
              <a:lnSpc>
                <a:spcPct val="100000"/>
              </a:lnSpc>
            </a:pPr>
            <a:r>
              <a:rPr lang="en-US" sz="155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新宋体" panose="02010609030101010101" charset="-122"/>
                <a:ea typeface="新宋体" panose="02010609030101010101" charset="-122"/>
              </a:rPr>
              <a:t>auto</a:t>
            </a:r>
            <a:r>
              <a:rPr lang="en-US" sz="15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新宋体" panose="02010609030101010101" charset="-122"/>
                <a:ea typeface="新宋体" panose="02010609030101010101" charset="-122"/>
              </a:rPr>
              <a:t> start = chrono::</a:t>
            </a:r>
            <a:r>
              <a:rPr lang="en-US" sz="1550" b="0" strike="noStrike" spc="-1">
                <a:solidFill>
                  <a:srgbClr val="2B91AF"/>
                </a:solidFill>
                <a:uFill>
                  <a:solidFill>
                    <a:srgbClr val="FFFFFF"/>
                  </a:solidFill>
                </a:uFill>
                <a:latin typeface="新宋体" panose="02010609030101010101" charset="-122"/>
                <a:ea typeface="新宋体" panose="02010609030101010101" charset="-122"/>
              </a:rPr>
              <a:t>system_clock</a:t>
            </a:r>
            <a:r>
              <a:rPr lang="en-US" sz="15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新宋体" panose="02010609030101010101" charset="-122"/>
                <a:ea typeface="新宋体" panose="02010609030101010101" charset="-122"/>
              </a:rPr>
              <a:t>::now();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just">
              <a:lnSpc>
                <a:spcPct val="100000"/>
              </a:lnSpc>
            </a:pPr>
            <a:r>
              <a:rPr lang="en-US" sz="155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新宋体" panose="02010609030101010101" charset="-122"/>
                <a:ea typeface="新宋体" panose="02010609030101010101" charset="-122"/>
              </a:rPr>
              <a:t>int</a:t>
            </a:r>
            <a:r>
              <a:rPr lang="en-US" sz="15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新宋体" panose="02010609030101010101" charset="-122"/>
                <a:ea typeface="新宋体" panose="02010609030101010101" charset="-122"/>
              </a:rPr>
              <a:t> n = 16;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just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just">
              <a:lnSpc>
                <a:spcPct val="100000"/>
              </a:lnSpc>
            </a:pPr>
            <a:r>
              <a:rPr lang="en-US" sz="155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新宋体" panose="02010609030101010101" charset="-122"/>
                <a:ea typeface="新宋体" panose="02010609030101010101" charset="-122"/>
              </a:rPr>
              <a:t>for</a:t>
            </a:r>
            <a:r>
              <a:rPr lang="en-US" sz="15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新宋体" panose="02010609030101010101" charset="-122"/>
                <a:ea typeface="新宋体" panose="02010609030101010101" charset="-122"/>
              </a:rPr>
              <a:t> (</a:t>
            </a:r>
            <a:r>
              <a:rPr lang="en-US" sz="155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新宋体" panose="02010609030101010101" charset="-122"/>
                <a:ea typeface="新宋体" panose="02010609030101010101" charset="-122"/>
              </a:rPr>
              <a:t>int</a:t>
            </a:r>
            <a:r>
              <a:rPr lang="en-US" sz="15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新宋体" panose="02010609030101010101" charset="-122"/>
                <a:ea typeface="新宋体" panose="02010609030101010101" charset="-122"/>
              </a:rPr>
              <a:t> i = 1; i &lt; 1000; i++){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just">
              <a:lnSpc>
                <a:spcPct val="100000"/>
              </a:lnSpc>
            </a:pPr>
            <a:r>
              <a:rPr lang="en-US" sz="155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新宋体" panose="02010609030101010101" charset="-122"/>
                <a:ea typeface="新宋体" panose="02010609030101010101" charset="-122"/>
              </a:rPr>
              <a:t>if</a:t>
            </a:r>
            <a:r>
              <a:rPr lang="en-US" sz="15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新宋体" panose="02010609030101010101" charset="-122"/>
                <a:ea typeface="新宋体" panose="02010609030101010101" charset="-122"/>
              </a:rPr>
              <a:t> (</a:t>
            </a:r>
            <a:r>
              <a:rPr lang="en-US" sz="155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新宋体" panose="02010609030101010101" charset="-122"/>
                <a:ea typeface="新宋体" panose="02010609030101010101" charset="-122"/>
              </a:rPr>
              <a:t>which</a:t>
            </a:r>
            <a:r>
              <a:rPr lang="en-US" sz="15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新宋体" panose="02010609030101010101" charset="-122"/>
                <a:ea typeface="新宋体" panose="02010609030101010101" charset="-122"/>
              </a:rPr>
              <a:t> == 1){</a:t>
            </a:r>
            <a:r>
              <a:rPr lang="en-US" sz="1550" b="0" strike="noStrike" spc="-1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新宋体" panose="02010609030101010101" charset="-122"/>
                <a:ea typeface="新宋体" panose="02010609030101010101" charset="-122"/>
              </a:rPr>
              <a:t>//thread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just">
              <a:lnSpc>
                <a:spcPct val="100000"/>
              </a:lnSpc>
            </a:pPr>
            <a:r>
              <a:rPr lang="en-US" sz="1550" b="0" strike="noStrike" spc="-1">
                <a:solidFill>
                  <a:srgbClr val="2B91AF"/>
                </a:solidFill>
                <a:uFill>
                  <a:solidFill>
                    <a:srgbClr val="FFFFFF"/>
                  </a:solidFill>
                </a:uFill>
                <a:latin typeface="新宋体" panose="02010609030101010101" charset="-122"/>
                <a:ea typeface="新宋体" panose="02010609030101010101" charset="-122"/>
              </a:rPr>
              <a:t>vector</a:t>
            </a:r>
            <a:r>
              <a:rPr lang="en-US" sz="15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新宋体" panose="02010609030101010101" charset="-122"/>
                <a:ea typeface="新宋体" panose="02010609030101010101" charset="-122"/>
              </a:rPr>
              <a:t>&lt;</a:t>
            </a:r>
            <a:r>
              <a:rPr lang="en-US" sz="1550" b="0" strike="noStrike" spc="-1">
                <a:solidFill>
                  <a:srgbClr val="2B91AF"/>
                </a:solidFill>
                <a:uFill>
                  <a:solidFill>
                    <a:srgbClr val="FFFFFF"/>
                  </a:solidFill>
                </a:uFill>
                <a:latin typeface="新宋体" panose="02010609030101010101" charset="-122"/>
                <a:ea typeface="新宋体" panose="02010609030101010101" charset="-122"/>
              </a:rPr>
              <a:t>thread</a:t>
            </a:r>
            <a:r>
              <a:rPr lang="en-US" sz="15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新宋体" panose="02010609030101010101" charset="-122"/>
                <a:ea typeface="新宋体" panose="02010609030101010101" charset="-122"/>
              </a:rPr>
              <a:t>&gt; v;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just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just">
              <a:lnSpc>
                <a:spcPct val="100000"/>
              </a:lnSpc>
            </a:pPr>
            <a:r>
              <a:rPr lang="en-US" sz="155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新宋体" panose="02010609030101010101" charset="-122"/>
                <a:ea typeface="新宋体" panose="02010609030101010101" charset="-122"/>
              </a:rPr>
              <a:t>for</a:t>
            </a:r>
            <a:r>
              <a:rPr lang="en-US" sz="15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新宋体" panose="02010609030101010101" charset="-122"/>
                <a:ea typeface="新宋体" panose="02010609030101010101" charset="-122"/>
              </a:rPr>
              <a:t> (</a:t>
            </a:r>
            <a:r>
              <a:rPr lang="en-US" sz="155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新宋体" panose="02010609030101010101" charset="-122"/>
                <a:ea typeface="新宋体" panose="02010609030101010101" charset="-122"/>
              </a:rPr>
              <a:t>int</a:t>
            </a:r>
            <a:r>
              <a:rPr lang="en-US" sz="15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新宋体" panose="02010609030101010101" charset="-122"/>
                <a:ea typeface="新宋体" panose="02010609030101010101" charset="-122"/>
              </a:rPr>
              <a:t> j = 0; j &lt; n; j++)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just">
              <a:lnSpc>
                <a:spcPct val="100000"/>
              </a:lnSpc>
            </a:pPr>
            <a:r>
              <a:rPr lang="en-US" sz="15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新宋体" panose="02010609030101010101" charset="-122"/>
                <a:ea typeface="新宋体" panose="02010609030101010101" charset="-122"/>
              </a:rPr>
              <a:t>v.push_back(</a:t>
            </a:r>
            <a:r>
              <a:rPr lang="en-US" sz="1550" b="0" strike="noStrike" spc="-1">
                <a:solidFill>
                  <a:srgbClr val="2B91AF"/>
                </a:solidFill>
                <a:uFill>
                  <a:solidFill>
                    <a:srgbClr val="FFFFFF"/>
                  </a:solidFill>
                </a:uFill>
                <a:latin typeface="新宋体" panose="02010609030101010101" charset="-122"/>
                <a:ea typeface="新宋体" panose="02010609030101010101" charset="-122"/>
              </a:rPr>
              <a:t>thread</a:t>
            </a:r>
            <a:r>
              <a:rPr lang="en-US" sz="15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新宋体" panose="02010609030101010101" charset="-122"/>
                <a:ea typeface="新宋体" panose="02010609030101010101" charset="-122"/>
              </a:rPr>
              <a:t>(doNothing));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just">
              <a:lnSpc>
                <a:spcPct val="100000"/>
              </a:lnSpc>
            </a:pPr>
            <a:r>
              <a:rPr lang="en-US" sz="155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新宋体" panose="02010609030101010101" charset="-122"/>
                <a:ea typeface="新宋体" panose="02010609030101010101" charset="-122"/>
              </a:rPr>
              <a:t>for</a:t>
            </a:r>
            <a:r>
              <a:rPr lang="en-US" sz="15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新宋体" panose="02010609030101010101" charset="-122"/>
                <a:ea typeface="新宋体" panose="02010609030101010101" charset="-122"/>
              </a:rPr>
              <a:t> (</a:t>
            </a:r>
            <a:r>
              <a:rPr lang="en-US" sz="155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新宋体" panose="02010609030101010101" charset="-122"/>
                <a:ea typeface="新宋体" panose="02010609030101010101" charset="-122"/>
              </a:rPr>
              <a:t>auto</a:t>
            </a:r>
            <a:r>
              <a:rPr lang="en-US" sz="15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新宋体" panose="02010609030101010101" charset="-122"/>
                <a:ea typeface="新宋体" panose="02010609030101010101" charset="-122"/>
              </a:rPr>
              <a:t> &amp;t : v)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just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t.join();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just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}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just">
              <a:lnSpc>
                <a:spcPct val="100000"/>
              </a:lnSpc>
            </a:pPr>
            <a:r>
              <a:rPr lang="en-US" sz="155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新宋体" panose="02010609030101010101" charset="-122"/>
                <a:ea typeface="新宋体" panose="02010609030101010101" charset="-122"/>
              </a:rPr>
              <a:t>else</a:t>
            </a:r>
            <a:r>
              <a:rPr lang="en-US" sz="15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新宋体" panose="02010609030101010101" charset="-122"/>
                <a:ea typeface="新宋体" panose="02010609030101010101" charset="-122"/>
              </a:rPr>
              <a:t> </a:t>
            </a:r>
            <a:r>
              <a:rPr lang="en-US" sz="155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新宋体" panose="02010609030101010101" charset="-122"/>
                <a:ea typeface="新宋体" panose="02010609030101010101" charset="-122"/>
              </a:rPr>
              <a:t>if</a:t>
            </a:r>
            <a:r>
              <a:rPr lang="en-US" sz="15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新宋体" panose="02010609030101010101" charset="-122"/>
                <a:ea typeface="新宋体" panose="02010609030101010101" charset="-122"/>
              </a:rPr>
              <a:t> (</a:t>
            </a:r>
            <a:r>
              <a:rPr lang="en-US" sz="155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新宋体" panose="02010609030101010101" charset="-122"/>
                <a:ea typeface="新宋体" panose="02010609030101010101" charset="-122"/>
              </a:rPr>
              <a:t>which</a:t>
            </a:r>
            <a:r>
              <a:rPr lang="en-US" sz="15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新宋体" panose="02010609030101010101" charset="-122"/>
                <a:ea typeface="新宋体" panose="02010609030101010101" charset="-122"/>
              </a:rPr>
              <a:t> == 2){</a:t>
            </a:r>
            <a:r>
              <a:rPr lang="en-US" sz="1550" b="0" strike="noStrike" spc="-1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新宋体" panose="02010609030101010101" charset="-122"/>
                <a:ea typeface="新宋体" panose="02010609030101010101" charset="-122"/>
              </a:rPr>
              <a:t>//openmp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just">
              <a:lnSpc>
                <a:spcPct val="100000"/>
              </a:lnSpc>
            </a:pPr>
            <a:r>
              <a:rPr lang="en-US" sz="155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新宋体" panose="02010609030101010101" charset="-122"/>
                <a:ea typeface="新宋体" panose="02010609030101010101" charset="-122"/>
              </a:rPr>
              <a:t>#pragma</a:t>
            </a:r>
            <a:r>
              <a:rPr lang="en-US" sz="15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新宋体" panose="02010609030101010101" charset="-122"/>
                <a:ea typeface="新宋体" panose="02010609030101010101" charset="-122"/>
              </a:rPr>
              <a:t> omp parallel </a:t>
            </a:r>
            <a:r>
              <a:rPr lang="en-US" sz="155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新宋体" panose="02010609030101010101" charset="-122"/>
                <a:ea typeface="新宋体" panose="02010609030101010101" charset="-122"/>
              </a:rPr>
              <a:t>for</a:t>
            </a:r>
            <a:r>
              <a:rPr lang="en-US" sz="15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新宋体" panose="02010609030101010101" charset="-122"/>
                <a:ea typeface="新宋体" panose="02010609030101010101" charset="-122"/>
              </a:rPr>
              <a:t> num_threads(n)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just">
              <a:lnSpc>
                <a:spcPct val="100000"/>
              </a:lnSpc>
            </a:pPr>
            <a:r>
              <a:rPr lang="en-US" sz="155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新宋体" panose="02010609030101010101" charset="-122"/>
                <a:ea typeface="新宋体" panose="02010609030101010101" charset="-122"/>
              </a:rPr>
              <a:t>for</a:t>
            </a:r>
            <a:r>
              <a:rPr lang="en-US" sz="15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新宋体" panose="02010609030101010101" charset="-122"/>
                <a:ea typeface="新宋体" panose="02010609030101010101" charset="-122"/>
              </a:rPr>
              <a:t> (</a:t>
            </a:r>
            <a:r>
              <a:rPr lang="en-US" sz="155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新宋体" panose="02010609030101010101" charset="-122"/>
                <a:ea typeface="新宋体" panose="02010609030101010101" charset="-122"/>
              </a:rPr>
              <a:t>int</a:t>
            </a:r>
            <a:r>
              <a:rPr lang="en-US" sz="15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新宋体" panose="02010609030101010101" charset="-122"/>
                <a:ea typeface="新宋体" panose="02010609030101010101" charset="-122"/>
              </a:rPr>
              <a:t> i = 0; i &lt; n; i++)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just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doNothing();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just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}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just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}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just">
              <a:lnSpc>
                <a:spcPct val="100000"/>
              </a:lnSpc>
            </a:pPr>
            <a:r>
              <a:rPr lang="en-US" sz="155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新宋体" panose="02010609030101010101" charset="-122"/>
                <a:ea typeface="新宋体" panose="02010609030101010101" charset="-122"/>
              </a:rPr>
              <a:t>auto</a:t>
            </a:r>
            <a:r>
              <a:rPr lang="en-US" sz="15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新宋体" panose="02010609030101010101" charset="-122"/>
                <a:ea typeface="新宋体" panose="02010609030101010101" charset="-122"/>
              </a:rPr>
              <a:t> end = chrono::</a:t>
            </a:r>
            <a:r>
              <a:rPr lang="en-US" sz="1550" b="0" strike="noStrike" spc="-1">
                <a:solidFill>
                  <a:srgbClr val="2B91AF"/>
                </a:solidFill>
                <a:uFill>
                  <a:solidFill>
                    <a:srgbClr val="FFFFFF"/>
                  </a:solidFill>
                </a:uFill>
                <a:latin typeface="新宋体" panose="02010609030101010101" charset="-122"/>
                <a:ea typeface="新宋体" panose="02010609030101010101" charset="-122"/>
              </a:rPr>
              <a:t>system_clock</a:t>
            </a:r>
            <a:r>
              <a:rPr lang="en-US" sz="15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新宋体" panose="02010609030101010101" charset="-122"/>
                <a:ea typeface="新宋体" panose="02010609030101010101" charset="-122"/>
              </a:rPr>
              <a:t>::now();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just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just">
              <a:lnSpc>
                <a:spcPct val="100000"/>
              </a:lnSpc>
            </a:pPr>
            <a:r>
              <a:rPr lang="en-US" sz="15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新宋体" panose="02010609030101010101" charset="-122"/>
                <a:ea typeface="新宋体" panose="02010609030101010101" charset="-122"/>
              </a:rPr>
              <a:t>chrono::</a:t>
            </a:r>
            <a:r>
              <a:rPr lang="en-US" sz="1550" b="0" strike="noStrike" spc="-1">
                <a:solidFill>
                  <a:srgbClr val="2B91AF"/>
                </a:solidFill>
                <a:uFill>
                  <a:solidFill>
                    <a:srgbClr val="FFFFFF"/>
                  </a:solidFill>
                </a:uFill>
                <a:latin typeface="新宋体" panose="02010609030101010101" charset="-122"/>
                <a:ea typeface="新宋体" panose="02010609030101010101" charset="-122"/>
              </a:rPr>
              <a:t>duration</a:t>
            </a:r>
            <a:r>
              <a:rPr lang="en-US" sz="15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新宋体" panose="02010609030101010101" charset="-122"/>
                <a:ea typeface="新宋体" panose="02010609030101010101" charset="-122"/>
              </a:rPr>
              <a:t>&lt;</a:t>
            </a:r>
            <a:r>
              <a:rPr lang="en-US" sz="155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新宋体" panose="02010609030101010101" charset="-122"/>
                <a:ea typeface="新宋体" panose="02010609030101010101" charset="-122"/>
              </a:rPr>
              <a:t>double</a:t>
            </a:r>
            <a:r>
              <a:rPr lang="en-US" sz="15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新宋体" panose="02010609030101010101" charset="-122"/>
                <a:ea typeface="新宋体" panose="02010609030101010101" charset="-122"/>
              </a:rPr>
              <a:t>&gt; elapsed = end - start;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just">
              <a:lnSpc>
                <a:spcPct val="100000"/>
              </a:lnSpc>
            </a:pPr>
            <a:r>
              <a:rPr lang="en-US" sz="155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新宋体" panose="02010609030101010101" charset="-122"/>
                <a:ea typeface="新宋体" panose="02010609030101010101" charset="-122"/>
              </a:rPr>
              <a:t>return</a:t>
            </a:r>
            <a:r>
              <a:rPr lang="en-US" sz="15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新宋体" panose="02010609030101010101" charset="-122"/>
                <a:ea typeface="新宋体" panose="02010609030101010101" charset="-122"/>
              </a:rPr>
              <a:t> elapsed.count();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just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}}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609480" y="1052640"/>
            <a:ext cx="10971000" cy="760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just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3、MPI编程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609480" y="1973520"/>
            <a:ext cx="10971000" cy="44780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6350" indent="-4445" algn="just">
              <a:lnSpc>
                <a:spcPct val="13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259560" y="2016000"/>
            <a:ext cx="11043000" cy="44780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6350" indent="-4445" algn="just">
              <a:lnSpc>
                <a:spcPct val="13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MPI是一个跨语言的通讯协议，用于编写并行计算机。支持点对点和广播。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MPI是一个信息传递应用程序接口，包括协议和和语义说明，他们指明其如何在各种实现中发挥其特性。MPI的目标是高性能，大规模性，和可移植性。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高性能计算的主要模型。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609480" y="1052640"/>
            <a:ext cx="10971000" cy="760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just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MPICH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609480" y="1973520"/>
            <a:ext cx="10971000" cy="44780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6350" indent="-4445" algn="just">
              <a:lnSpc>
                <a:spcPct val="13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259560" y="2016000"/>
            <a:ext cx="11043000" cy="44780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6350" indent="-4445" algn="just">
              <a:lnSpc>
                <a:spcPct val="130000"/>
              </a:lnSpc>
            </a:pPr>
            <a:r>
              <a:rPr lang="en-US" sz="24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  <a:hlinkClick r:id="rId1"/>
              </a:rPr>
              <a:t>http://www.mpich.org/downloads/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MPICH是MPI标准的一种最重要的实现，可以免费从网上下载。MPICH的开发与MPI规范的制订是同步进行的，因此MPICH最能反映MPI的变化和发展。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609480" y="1052640"/>
            <a:ext cx="10971000" cy="760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just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MPICH安装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609480" y="1973520"/>
            <a:ext cx="10971000" cy="44780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6350" indent="-4445" algn="just">
              <a:lnSpc>
                <a:spcPct val="13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259560" y="2016000"/>
            <a:ext cx="11043000" cy="44780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6350" indent="-4445" algn="just">
              <a:lnSpc>
                <a:spcPct val="130000"/>
              </a:lnSpc>
            </a:pPr>
            <a:r>
              <a:rPr lang="en-US" sz="24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  <a:hlinkClick r:id="rId1"/>
              </a:rPr>
              <a:t>http://www.mpich.org/downloads/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MPICH是MPI标准的一种最重要的实现，可以免费从网上下载。MPICH的开发与MPI规范的制订是同步进行的，因此MPICH最能反映MPI的变化和发展。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609480" y="1052640"/>
            <a:ext cx="10971000" cy="760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just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教材&amp;参考书目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609480" y="1973520"/>
            <a:ext cx="10971000" cy="44780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6350" indent="-4445" algn="just">
              <a:lnSpc>
                <a:spcPct val="13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John L. Hennessy, ‎David A. Patterson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Computer Architecture，A Quantitative Approach, 5th Edition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David A. Patterson，John L. Hennessy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Computer Organization and Design, Fifth Edition: The Hardware/Software Interface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609480" y="1052640"/>
            <a:ext cx="10971000" cy="760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just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MPI Hello World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609480" y="1973520"/>
            <a:ext cx="10971000" cy="44780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6350" indent="-4445" algn="just">
              <a:lnSpc>
                <a:spcPct val="13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259560" y="2016000"/>
            <a:ext cx="11043000" cy="44780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6350" indent="-4445" algn="just">
              <a:lnSpc>
                <a:spcPct val="13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pic>
        <p:nvPicPr>
          <p:cNvPr id="148" name="图片 147"/>
          <p:cNvPicPr/>
          <p:nvPr/>
        </p:nvPicPr>
        <p:blipFill>
          <a:blip r:embed="rId1"/>
          <a:stretch>
            <a:fillRect/>
          </a:stretch>
        </p:blipFill>
        <p:spPr>
          <a:xfrm>
            <a:off x="699120" y="2304000"/>
            <a:ext cx="6068880" cy="3724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216000" y="432000"/>
            <a:ext cx="10971000" cy="760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just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MPI 进程间通信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609480" y="1973520"/>
            <a:ext cx="10971000" cy="44780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6350" indent="-4445" algn="just">
              <a:lnSpc>
                <a:spcPct val="13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259560" y="2016000"/>
            <a:ext cx="11043000" cy="44780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6350" indent="-4445" algn="just">
              <a:lnSpc>
                <a:spcPct val="13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pic>
        <p:nvPicPr>
          <p:cNvPr id="152" name="图片 151"/>
          <p:cNvPicPr/>
          <p:nvPr/>
        </p:nvPicPr>
        <p:blipFill>
          <a:blip r:embed="rId1"/>
          <a:stretch>
            <a:fillRect/>
          </a:stretch>
        </p:blipFill>
        <p:spPr>
          <a:xfrm>
            <a:off x="3548160" y="89640"/>
            <a:ext cx="8187840" cy="6768360"/>
          </a:xfrm>
          <a:prstGeom prst="rect">
            <a:avLst/>
          </a:prstGeom>
          <a:ln>
            <a:noFill/>
          </a:ln>
        </p:spPr>
      </p:pic>
      <p:sp>
        <p:nvSpPr>
          <p:cNvPr id="153" name="CustomShape 4"/>
          <p:cNvSpPr/>
          <p:nvPr/>
        </p:nvSpPr>
        <p:spPr>
          <a:xfrm>
            <a:off x="609480" y="1973520"/>
            <a:ext cx="2341800" cy="601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MPI_Send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MPI_Recv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216000" y="432000"/>
            <a:ext cx="10971000" cy="760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just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MPI 应用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609480" y="1973520"/>
            <a:ext cx="10971000" cy="44780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6350" indent="-4445" algn="just">
              <a:lnSpc>
                <a:spcPct val="13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259560" y="2016000"/>
            <a:ext cx="11043000" cy="44780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6350" indent="-4445" algn="just">
              <a:lnSpc>
                <a:spcPct val="13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57" name="CustomShape 4"/>
          <p:cNvSpPr/>
          <p:nvPr/>
        </p:nvSpPr>
        <p:spPr>
          <a:xfrm>
            <a:off x="432000" y="1558080"/>
            <a:ext cx="3743280" cy="1897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雷劈数：若正整数X（在n进位下）的平方可以分割为二个数字，而这二个数字相加后恰等于X，那么X就是（n进位下的）卡布列克数。例如55^2=3025，而30+25=55。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pic>
        <p:nvPicPr>
          <p:cNvPr id="158" name="图片 157"/>
          <p:cNvPicPr/>
          <p:nvPr/>
        </p:nvPicPr>
        <p:blipFill>
          <a:blip r:embed="rId1"/>
          <a:stretch>
            <a:fillRect/>
          </a:stretch>
        </p:blipFill>
        <p:spPr>
          <a:xfrm>
            <a:off x="477360" y="3619440"/>
            <a:ext cx="3265920" cy="2427840"/>
          </a:xfrm>
          <a:prstGeom prst="rect">
            <a:avLst/>
          </a:prstGeom>
          <a:ln>
            <a:noFill/>
          </a:ln>
        </p:spPr>
      </p:pic>
      <p:pic>
        <p:nvPicPr>
          <p:cNvPr id="159" name="图片 158"/>
          <p:cNvPicPr/>
          <p:nvPr/>
        </p:nvPicPr>
        <p:blipFill>
          <a:blip r:embed="rId2"/>
          <a:stretch>
            <a:fillRect/>
          </a:stretch>
        </p:blipFill>
        <p:spPr>
          <a:xfrm>
            <a:off x="4608000" y="122155"/>
            <a:ext cx="5933160" cy="5132880"/>
          </a:xfrm>
          <a:prstGeom prst="rect">
            <a:avLst/>
          </a:prstGeom>
          <a:ln>
            <a:noFill/>
          </a:ln>
        </p:spPr>
      </p:pic>
      <p:pic>
        <p:nvPicPr>
          <p:cNvPr id="160" name="图片 159"/>
          <p:cNvPicPr/>
          <p:nvPr/>
        </p:nvPicPr>
        <p:blipFill>
          <a:blip r:embed="rId3"/>
          <a:stretch>
            <a:fillRect/>
          </a:stretch>
        </p:blipFill>
        <p:spPr>
          <a:xfrm>
            <a:off x="4608000" y="5224680"/>
            <a:ext cx="6152040" cy="2694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609480" y="1052640"/>
            <a:ext cx="10971000" cy="760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just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实验</a:t>
            </a:r>
            <a:r>
              <a:rPr lang="zh-CN" alt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四</a:t>
            </a: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 线程级并行（TLP）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609480" y="1973520"/>
            <a:ext cx="10971000" cy="44780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6350" indent="-4445" algn="just">
              <a:lnSpc>
                <a:spcPct val="13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实验目的：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1、了解线程级并行基本方法及应用场景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2、了解C++11 thread、OpenMP、MPI编程基本方法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实验内容：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1、应用C++11 thread，编程实现计算sum(1..n)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2、应用OpenMP，编程实现蒙特卡罗方法计算PI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3、在VC中配置MPICH，编程实现搜索0-10^8之间的雷劈数（卡布列克数）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609480" y="1052640"/>
            <a:ext cx="10971000" cy="760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just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1、C++11 thread编程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609480" y="1973520"/>
            <a:ext cx="10971000" cy="44780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6350" indent="-4445" algn="just">
              <a:lnSpc>
                <a:spcPct val="13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C++11线程库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   thread、mutex、conditional_variable、future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参考书：C++并发编程（C++ Concurrency in Action，Anthony Williams）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r>
              <a:rPr lang="en-US" sz="24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  <a:hlinkClick r:id="rId1"/>
              </a:rPr>
              <a:t>https://www.gitbook.com/book/chenxiaowei/cpp_concurrency_in_action/details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过去：Pthread, boost thread库，windows thread，linux thread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进程间通信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609480" y="1052640"/>
            <a:ext cx="10971000" cy="760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just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Hello world(1)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609480" y="1973520"/>
            <a:ext cx="10971000" cy="44780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6350" indent="-4445" algn="just">
              <a:lnSpc>
                <a:spcPct val="13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6984000" y="344880"/>
            <a:ext cx="4524840" cy="44780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6350" indent="-4445" algn="just">
              <a:lnSpc>
                <a:spcPct val="13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#include &lt;iostream&gt;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#include &lt;thread&gt;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using namespace std;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void run(){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cout &lt;&lt; "hello world from thread\n";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}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int main() {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thread t(run);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t.join();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}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94" name="CustomShape 4"/>
          <p:cNvSpPr/>
          <p:nvPr/>
        </p:nvSpPr>
        <p:spPr>
          <a:xfrm>
            <a:off x="609480" y="1872000"/>
            <a:ext cx="5892840" cy="44780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6350" indent="-4445" algn="just">
              <a:lnSpc>
                <a:spcPct val="13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std::thread 线程对象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Std::join     加入主线程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Run            线程主体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609480" y="1052640"/>
            <a:ext cx="10971000" cy="760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just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Hello world(2)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609480" y="1973520"/>
            <a:ext cx="10971000" cy="44780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6350" indent="-4445" algn="just">
              <a:lnSpc>
                <a:spcPct val="13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7055365" y="776270"/>
            <a:ext cx="4524840" cy="44780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6350" indent="-4445" algn="just">
              <a:lnSpc>
                <a:spcPct val="13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#include &lt;iostream&gt;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#include &lt;thread&gt;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#include &lt;string&gt;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using namespace std;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void run(int id,string msg){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cout &lt;&lt; this_thread::get_id() &lt;&lt; “ “ id &lt;&lt; “ ”&lt;&lt; msg &lt;&lt; endl;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}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int main() {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thread t(run,1,”hello”);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t.join();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}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98" name="CustomShape 4"/>
          <p:cNvSpPr/>
          <p:nvPr/>
        </p:nvSpPr>
        <p:spPr>
          <a:xfrm>
            <a:off x="609480" y="1872000"/>
            <a:ext cx="5892840" cy="44780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6350" indent="-4445" algn="just">
              <a:lnSpc>
                <a:spcPct val="13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std::thread t(run,id,msg)线程对象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Std::join     加入主线程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Run（int id，string msg）            线程主体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609480" y="1052640"/>
            <a:ext cx="10971000" cy="760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just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Hello world(3)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609480" y="1973520"/>
            <a:ext cx="10971000" cy="44780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6350" indent="-4445" algn="just">
              <a:lnSpc>
                <a:spcPct val="13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5472000" y="72000"/>
            <a:ext cx="6406560" cy="6550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6350" indent="-4445" algn="just">
              <a:lnSpc>
                <a:spcPct val="13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mutex m;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void run(int id,string msg){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m.lock();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cout &lt;&lt; this_thread::get_id() &lt;&lt; “ “ id &lt;&lt; “ ”&lt;&lt; msg &lt;&lt; endl;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m.unlock();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}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int main() {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vector&lt;thread&gt; v;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for(int i = 0;i &lt; 10;i++)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  v.push_back(thread(run,i,”hello”));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for(auto &amp;i:v)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  i.join();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}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09480" y="1872000"/>
            <a:ext cx="5892840" cy="44780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6350" indent="-4445" algn="just">
              <a:lnSpc>
                <a:spcPct val="13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同步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mutex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609480" y="1052640"/>
            <a:ext cx="10971000" cy="760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just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async及future(5)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609480" y="1973520"/>
            <a:ext cx="10971000" cy="44780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6350" indent="-4445" algn="just">
              <a:lnSpc>
                <a:spcPct val="13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6119365" y="265585"/>
            <a:ext cx="5460840" cy="5659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6350" indent="-4445" algn="just">
              <a:lnSpc>
                <a:spcPct val="13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template &lt;typename Iter&gt;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int para_sum(Iter begin,Iter end){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typename Iter::difference_type len = end - begin;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if(len &lt; 1000)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return accumulate(begin,end,0);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auto mid = begin + len / 2;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auto handle = async(launch::async,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para_sum&lt;Iter&gt;,mid,end);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int sum = para_sum(begin,mid);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return sum + handle.get();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}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06" name="CustomShape 4"/>
          <p:cNvSpPr/>
          <p:nvPr/>
        </p:nvSpPr>
        <p:spPr>
          <a:xfrm>
            <a:off x="609480" y="1872000"/>
            <a:ext cx="5892840" cy="44780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6350" indent="-4445" algn="just">
              <a:lnSpc>
                <a:spcPct val="13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并行计算sum（1，10000000）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利用async异步执行，计算部分和，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结果放在future中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F = async(sum,mid,end);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S = sum(begin,end) + F.get();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609840" y="216000"/>
            <a:ext cx="10971000" cy="760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just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promise及future(lab4_thread_6)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609480" y="1973520"/>
            <a:ext cx="10971000" cy="44780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6350" indent="-4445" algn="just">
              <a:lnSpc>
                <a:spcPct val="13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6120000" y="792000"/>
            <a:ext cx="5460840" cy="5659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6350" indent="-4445" algn="just">
              <a:lnSpc>
                <a:spcPct val="13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void print_int (future&lt;int&gt;&amp; fut) {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  int x = fut.get();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  cout &lt;&lt; "value: " &lt;&lt; x &lt;&lt; '\n';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}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int main ()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{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  promise&lt;int&gt; prom;                      /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  future&lt;int&gt; fut = prom.get_future();  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  thread t1 (print_int, ref(fut));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  prom.set_value (10);                       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  t1.join();//等待子线程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  return 0;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}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10" name="CustomShape 4"/>
          <p:cNvSpPr/>
          <p:nvPr/>
        </p:nvSpPr>
        <p:spPr>
          <a:xfrm>
            <a:off x="609480" y="1872000"/>
            <a:ext cx="5892840" cy="44780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6350" indent="-4445" algn="just">
              <a:lnSpc>
                <a:spcPct val="13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Promise p;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Future f = p.get_future();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p.set_value(10)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f.get()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4445" algn="just">
              <a:lnSpc>
                <a:spcPct val="13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4175</Words>
  <Application>WPS 演示</Application>
  <PresentationFormat/>
  <Paragraphs>381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40" baseType="lpstr">
      <vt:lpstr>Arial</vt:lpstr>
      <vt:lpstr>宋体</vt:lpstr>
      <vt:lpstr>Wingdings</vt:lpstr>
      <vt:lpstr>Arial</vt:lpstr>
      <vt:lpstr>Symbol</vt:lpstr>
      <vt:lpstr>Tahoma</vt:lpstr>
      <vt:lpstr>黑体</vt:lpstr>
      <vt:lpstr>Times New Roman</vt:lpstr>
      <vt:lpstr>仿宋_GB2312</vt:lpstr>
      <vt:lpstr>仿宋</vt:lpstr>
      <vt:lpstr>微软雅黑</vt:lpstr>
      <vt:lpstr>Arial Unicode MS</vt:lpstr>
      <vt:lpstr>Calibri</vt:lpstr>
      <vt:lpstr>新宋体</vt:lpstr>
      <vt:lpstr>DejaVu Sans</vt:lpstr>
      <vt:lpstr>Segoe Print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cwt99</cp:lastModifiedBy>
  <cp:revision>35</cp:revision>
  <dcterms:created xsi:type="dcterms:W3CDTF">2016-03-06T21:46:00Z</dcterms:created>
  <dcterms:modified xsi:type="dcterms:W3CDTF">2018-05-10T22:18:37Z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2052-10.1.0.7106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宽屏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10</vt:i4>
  </property>
</Properties>
</file>