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40" name="图片 3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图片 40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79" name="图片 7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图片 7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15" name="图片 11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图片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14400" cy="100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CustomShape 2" hidden="1"/>
          <p:cNvSpPr/>
          <p:nvPr/>
        </p:nvSpPr>
        <p:spPr>
          <a:xfrm flipV="1">
            <a:off x="0" y="-2160"/>
            <a:ext cx="12142800" cy="75456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CustomShape 3" hidden="1"/>
          <p:cNvSpPr/>
          <p:nvPr/>
        </p:nvSpPr>
        <p:spPr>
          <a:xfrm flipH="1" flipV="1">
            <a:off x="4492800" y="2520"/>
            <a:ext cx="7695720" cy="132624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0" y="2959200"/>
            <a:ext cx="12202200" cy="1546920"/>
          </a:xfrm>
          <a:prstGeom prst="rect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5" name="Picture 4"/>
          <p:cNvPicPr/>
          <p:nvPr/>
        </p:nvPicPr>
        <p:blipFill>
          <a:blip r:embed="rId13"/>
          <a:stretch>
            <a:fillRect/>
          </a:stretch>
        </p:blipFill>
        <p:spPr>
          <a:xfrm>
            <a:off x="16920" y="1341360"/>
            <a:ext cx="6188760" cy="3940920"/>
          </a:xfrm>
          <a:prstGeom prst="rect">
            <a:avLst/>
          </a:prstGeom>
          <a:ln>
            <a:noFill/>
          </a:ln>
        </p:spPr>
      </p:pic>
      <p:sp>
        <p:nvSpPr>
          <p:cNvPr id="6" name="CustomShape 5" hidden="1"/>
          <p:cNvSpPr/>
          <p:nvPr/>
        </p:nvSpPr>
        <p:spPr>
          <a:xfrm>
            <a:off x="0" y="0"/>
            <a:ext cx="14400" cy="100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第二个大纲级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第三大纲级别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第四大纲级别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第五大纲级别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第六大纲级别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第七大纲级别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 hidden="1"/>
          <p:cNvSpPr/>
          <p:nvPr/>
        </p:nvSpPr>
        <p:spPr>
          <a:xfrm>
            <a:off x="0" y="0"/>
            <a:ext cx="14400" cy="100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" name="CustomShape 2"/>
          <p:cNvSpPr/>
          <p:nvPr/>
        </p:nvSpPr>
        <p:spPr>
          <a:xfrm flipV="1">
            <a:off x="0" y="-2160"/>
            <a:ext cx="12142800" cy="75456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" name="CustomShape 3"/>
          <p:cNvSpPr/>
          <p:nvPr/>
        </p:nvSpPr>
        <p:spPr>
          <a:xfrm flipH="1" flipV="1">
            <a:off x="4492800" y="2520"/>
            <a:ext cx="7695720" cy="132624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第二个大纲级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第三大纲级别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第四大纲级别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第五大纲级别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第六大纲级别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第七大纲级别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第二个大纲级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第三大纲级别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第四大纲级别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第五大纲级别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第六大纲级别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第七大纲级别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.png"/><Relationship Id="rId1" Type="http://schemas.openxmlformats.org/officeDocument/2006/relationships/hyperlink" Target="http://www.mpich.org/static/tarballs/1.4.1p1/mpich2-1.4.1p1-win-ia32.ms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454560" y="3151080"/>
            <a:ext cx="868428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 panose="020B0604030504040204"/>
                <a:ea typeface="黑体" panose="02010609060101010101" charset="-122"/>
              </a:rPr>
              <a:t>《计算机系统结构》实验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450240" y="3792600"/>
            <a:ext cx="86968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7160" rIns="90000" bIns="47160"/>
          <a:p>
            <a:pPr algn="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仿宋_GB2312"/>
              </a:rPr>
              <a:t>邢建国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仿宋_GB2312"/>
              </a:rPr>
              <a:t>2015.3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 anchor="ctr"/>
          <a:p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2、MPI hello world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/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Mpiexec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Wmpiexec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43" name="图片 142"/>
          <p:cNvPicPr/>
          <p:nvPr/>
        </p:nvPicPr>
        <p:blipFill>
          <a:blip r:embed="rId1"/>
          <a:stretch>
            <a:fillRect/>
          </a:stretch>
        </p:blipFill>
        <p:spPr>
          <a:xfrm>
            <a:off x="2941560" y="1224000"/>
            <a:ext cx="8262360" cy="5361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 anchor="ctr"/>
          <a:p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2、MPI 函数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/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获取进程数量及进程id（rank）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时间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46" name="图片 145"/>
          <p:cNvPicPr/>
          <p:nvPr/>
        </p:nvPicPr>
        <p:blipFill>
          <a:blip r:embed="rId1"/>
          <a:stretch>
            <a:fillRect/>
          </a:stretch>
        </p:blipFill>
        <p:spPr>
          <a:xfrm>
            <a:off x="2088000" y="2475720"/>
            <a:ext cx="7887600" cy="1050840"/>
          </a:xfrm>
          <a:prstGeom prst="rect">
            <a:avLst/>
          </a:prstGeom>
          <a:ln>
            <a:noFill/>
          </a:ln>
        </p:spPr>
      </p:pic>
      <p:pic>
        <p:nvPicPr>
          <p:cNvPr id="147" name="图片 146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0" y="4104000"/>
            <a:ext cx="6786360" cy="122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 anchor="ctr"/>
          <a:p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2、MPI 通信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/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阻塞式通信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MPI_Send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MPI_Recv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50" name="图片 149"/>
          <p:cNvPicPr/>
          <p:nvPr/>
        </p:nvPicPr>
        <p:blipFill>
          <a:blip r:embed="rId1"/>
          <a:stretch>
            <a:fillRect/>
          </a:stretch>
        </p:blipFill>
        <p:spPr>
          <a:xfrm>
            <a:off x="3225600" y="1126800"/>
            <a:ext cx="6308640" cy="398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 anchor="ctr"/>
          <a:p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2、MPI 通信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/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阻塞式通信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MPI_Send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MPI_Recv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53" name="图片 152"/>
          <p:cNvPicPr/>
          <p:nvPr/>
        </p:nvPicPr>
        <p:blipFill>
          <a:blip r:embed="rId1"/>
          <a:stretch>
            <a:fillRect/>
          </a:stretch>
        </p:blipFill>
        <p:spPr>
          <a:xfrm>
            <a:off x="1126080" y="3188880"/>
            <a:ext cx="9888480" cy="105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 anchor="ctr"/>
          <a:p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2、MPI 通信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/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阻塞式通信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MPI_Send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MPI_Recv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56" name="图片 155"/>
          <p:cNvPicPr/>
          <p:nvPr/>
        </p:nvPicPr>
        <p:blipFill>
          <a:blip r:embed="rId1"/>
          <a:stretch>
            <a:fillRect/>
          </a:stretch>
        </p:blipFill>
        <p:spPr>
          <a:xfrm>
            <a:off x="3480120" y="360000"/>
            <a:ext cx="8542800" cy="683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 anchor="ctr"/>
          <a:p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2、MPI 通信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/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非阻塞式通信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MPI_Isend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MPI_Irecv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59" name="图片 158"/>
          <p:cNvPicPr/>
          <p:nvPr/>
        </p:nvPicPr>
        <p:blipFill>
          <a:blip r:embed="rId1"/>
          <a:stretch>
            <a:fillRect/>
          </a:stretch>
        </p:blipFill>
        <p:spPr>
          <a:xfrm>
            <a:off x="864000" y="3528000"/>
            <a:ext cx="10896480" cy="237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 anchor="ctr"/>
          <a:p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2、MPI 通信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/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非阻塞式通信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MPI_Isend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MPI_Irecv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62" name="图片 161"/>
          <p:cNvPicPr/>
          <p:nvPr/>
        </p:nvPicPr>
        <p:blipFill>
          <a:blip r:embed="rId1"/>
          <a:stretch>
            <a:fillRect/>
          </a:stretch>
        </p:blipFill>
        <p:spPr>
          <a:xfrm>
            <a:off x="3168000" y="72000"/>
            <a:ext cx="7702560" cy="6777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 anchor="ctr"/>
          <a:p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2、MPI 通信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609480" y="1604520"/>
            <a:ext cx="6661080" cy="4730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/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Collective通信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集合通信指的是包含在同一个communicator下的全部processor的通信。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82625" lvl="2" indent="-222250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Synchronization：强制所有processor都到达同步点。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82625" lvl="2" indent="-222250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Data Movement：数据交换，有broadcast，scaater，gather等。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82625" lvl="2" indent="-222250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Reductions：规约，将所有processor中的数据进行统计值计算。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65" name="图片 164"/>
          <p:cNvPicPr/>
          <p:nvPr/>
        </p:nvPicPr>
        <p:blipFill>
          <a:blip r:embed="rId1"/>
          <a:stretch>
            <a:fillRect/>
          </a:stretch>
        </p:blipFill>
        <p:spPr>
          <a:xfrm>
            <a:off x="7560000" y="1368000"/>
            <a:ext cx="4265280" cy="365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 anchor="ctr"/>
          <a:p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2、MPI 通信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09480" y="1604520"/>
            <a:ext cx="6661080" cy="4730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/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Collective通信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68" name="图片 167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2160000"/>
            <a:ext cx="11374560" cy="1507320"/>
          </a:xfrm>
          <a:prstGeom prst="rect">
            <a:avLst/>
          </a:prstGeom>
          <a:ln>
            <a:noFill/>
          </a:ln>
        </p:spPr>
      </p:pic>
      <p:pic>
        <p:nvPicPr>
          <p:cNvPr id="169" name="图片 168"/>
          <p:cNvPicPr/>
          <p:nvPr/>
        </p:nvPicPr>
        <p:blipFill>
          <a:blip r:embed="rId2"/>
          <a:stretch>
            <a:fillRect/>
          </a:stretch>
        </p:blipFill>
        <p:spPr>
          <a:xfrm>
            <a:off x="573480" y="4320000"/>
            <a:ext cx="10998720" cy="71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 anchor="ctr"/>
          <a:p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2、计算pi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609480" y="1604520"/>
            <a:ext cx="6661080" cy="4730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/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72" name="图片 171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1944000"/>
            <a:ext cx="2734920" cy="1078560"/>
          </a:xfrm>
          <a:prstGeom prst="rect">
            <a:avLst/>
          </a:prstGeom>
          <a:ln>
            <a:noFill/>
          </a:ln>
        </p:spPr>
      </p:pic>
      <p:pic>
        <p:nvPicPr>
          <p:cNvPr id="173" name="图片 172"/>
          <p:cNvPicPr/>
          <p:nvPr/>
        </p:nvPicPr>
        <p:blipFill>
          <a:blip r:embed="rId2"/>
          <a:stretch>
            <a:fillRect/>
          </a:stretch>
        </p:blipFill>
        <p:spPr>
          <a:xfrm>
            <a:off x="3342960" y="205200"/>
            <a:ext cx="7713360" cy="656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09480" y="1052640"/>
            <a:ext cx="1097028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教材&amp;参考书目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09480" y="1973520"/>
            <a:ext cx="10970280" cy="4477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3810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John L. Hennessy, ‎David A. Patterson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3810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Computer Architecture，A Quantitative Approach, 5th Edition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3810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3810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David A. Patterson，John L. Hennessy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3810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Computer Organization and Design, Fifth Edition: The Hardware/Software Interface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3810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09480" y="1052640"/>
            <a:ext cx="1097028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实验</a:t>
            </a:r>
            <a:r>
              <a:rPr lang="zh-CN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四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 线程级并行（II）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09480" y="1973520"/>
            <a:ext cx="10970280" cy="4477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0" indent="-3810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实验目的：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3810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1、了解MPI并行编程基本原理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3810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2、了解和掌握Ubuntu下MPICH2的安装及使用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3810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实验内容：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3810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1、配置虚拟机，安装MPICH2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3810" algn="just">
              <a:lnSpc>
                <a:spcPct val="13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黑体" panose="02010609060101010101" charset="-122"/>
              </a:rPr>
              <a:t>2、利用MPICH2来编程计算PI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6350" indent="-3810" algn="just"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 anchor="ctr"/>
          <a:p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MPI及MPICH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/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Message Passing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库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采用多进程来实现并行。即将同样的程序拷贝给所有的处理器去执行。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没有冗余容错机制。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唯一提供的就是进程间的通信。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由于其灵活性很大，所以可以写出能发挥出硬件最大性能的程序。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 anchor="ctr"/>
          <a:p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2、MPI及MPICH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/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MPI实现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MPICH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OpenMPI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 anchor="ctr"/>
          <a:p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2、Ubuntu/Linux下MPICH配置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/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安装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lvl="1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sudo apt-get install libmpich2-dev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编译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lvl="1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mpicc -o test test.c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lvl="1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执行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lvl="1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mpirun -n 4 ./test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 anchor="ctr"/>
          <a:p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Windows 下MPICH安装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9480" y="1604520"/>
            <a:ext cx="7525080" cy="501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/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MPICH下载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hlinkClick r:id="rId1"/>
              </a:rPr>
              <a:t>http://www.mpich.org/static/tarballs/1.4.1p1/mpich2-1.4.1p1-win-ia32.msi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安装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注册（每台计算机都要进行）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将先前在每台计算机上申请的账号与密码注册到MPICH 中去，以便MPICH在网络环境中访问每台主机。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方法：运行“C:/Program Files/MPICH/mpd/bin/MPIRegister.exe”，输入账号及密码，完成注册。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用户名和密码必须是有管理员权限的密码，否则在运行该软件的时候将会出错。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33" name="图片 132"/>
          <p:cNvPicPr/>
          <p:nvPr/>
        </p:nvPicPr>
        <p:blipFill>
          <a:blip r:embed="rId2"/>
          <a:stretch>
            <a:fillRect/>
          </a:stretch>
        </p:blipFill>
        <p:spPr>
          <a:xfrm>
            <a:off x="8114760" y="1656000"/>
            <a:ext cx="3979800" cy="4646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 anchor="ctr"/>
          <a:p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Windows 下MPICH安装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609480" y="1604520"/>
            <a:ext cx="7525080" cy="501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/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VS 2008配置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增加mpi的Include及lib目录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lvl="1" indent="-225425">
              <a:lnSpc>
                <a:spcPct val="100000"/>
              </a:lnSpc>
              <a:buClr>
                <a:srgbClr val="FF822D"/>
              </a:buClr>
              <a:buFont typeface="Arial" panose="020B0604020202020204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连接库-lmpi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36" name="图片 135"/>
          <p:cNvPicPr/>
          <p:nvPr/>
        </p:nvPicPr>
        <p:blipFill>
          <a:blip r:embed="rId1"/>
          <a:stretch>
            <a:fillRect/>
          </a:stretch>
        </p:blipFill>
        <p:spPr>
          <a:xfrm>
            <a:off x="6048000" y="360000"/>
            <a:ext cx="5898600" cy="4327560"/>
          </a:xfrm>
          <a:prstGeom prst="rect">
            <a:avLst/>
          </a:prstGeom>
          <a:ln>
            <a:noFill/>
          </a:ln>
        </p:spPr>
      </p:pic>
      <p:pic>
        <p:nvPicPr>
          <p:cNvPr id="137" name="图片 136"/>
          <p:cNvPicPr/>
          <p:nvPr/>
        </p:nvPicPr>
        <p:blipFill>
          <a:blip r:embed="rId2"/>
          <a:stretch>
            <a:fillRect/>
          </a:stretch>
        </p:blipFill>
        <p:spPr>
          <a:xfrm>
            <a:off x="1309320" y="2808000"/>
            <a:ext cx="5241240" cy="384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 anchor="ctr"/>
          <a:p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2、MPI hello world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/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Mpi.h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MPI_init()和MPI_Finalize()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28600" indent="-227330">
              <a:lnSpc>
                <a:spcPct val="100000"/>
              </a:lnSpc>
              <a:buClr>
                <a:srgbClr val="FF822D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40" name="图片 139"/>
          <p:cNvPicPr/>
          <p:nvPr/>
        </p:nvPicPr>
        <p:blipFill>
          <a:blip r:embed="rId1"/>
          <a:stretch>
            <a:fillRect/>
          </a:stretch>
        </p:blipFill>
        <p:spPr>
          <a:xfrm>
            <a:off x="4824000" y="1368000"/>
            <a:ext cx="6164640" cy="381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1402</Words>
  <Application>WPS 演示</Application>
  <PresentationFormat/>
  <Paragraphs>160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宋体</vt:lpstr>
      <vt:lpstr>Wingdings</vt:lpstr>
      <vt:lpstr>Arial</vt:lpstr>
      <vt:lpstr>Symbol</vt:lpstr>
      <vt:lpstr>Tahoma</vt:lpstr>
      <vt:lpstr>黑体</vt:lpstr>
      <vt:lpstr>Times New Roman</vt:lpstr>
      <vt:lpstr>仿宋_GB2312</vt:lpstr>
      <vt:lpstr>DejaVu Sans</vt:lpstr>
      <vt:lpstr>仿宋</vt:lpstr>
      <vt:lpstr>微软雅黑</vt:lpstr>
      <vt:lpstr>Arial Unicode MS</vt:lpstr>
      <vt:lpstr>Calibri</vt:lpstr>
      <vt:lpstr>Segoe Print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cwt99</cp:lastModifiedBy>
  <cp:revision>35</cp:revision>
  <dcterms:created xsi:type="dcterms:W3CDTF">2016-03-06T21:46:00Z</dcterms:created>
  <dcterms:modified xsi:type="dcterms:W3CDTF">2018-05-10T21:39:34Z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2052-10.1.0.7106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