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0" r:id="rId4"/>
    <p:sldId id="382" r:id="rId5"/>
    <p:sldId id="383" r:id="rId6"/>
    <p:sldId id="384" r:id="rId7"/>
    <p:sldId id="385" r:id="rId8"/>
    <p:sldId id="386" r:id="rId9"/>
    <p:sldId id="387" r:id="rId10"/>
    <p:sldId id="389" r:id="rId11"/>
    <p:sldId id="38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2959100"/>
            <a:ext cx="12204700" cy="1549400"/>
          </a:xfrm>
          <a:prstGeom prst="rect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2050" name="Picture 4" descr="#wm#_9_01_110_1111_c_1_1095*12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1341438"/>
            <a:ext cx="6191251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454400" y="3151188"/>
            <a:ext cx="8686800" cy="639762"/>
          </a:xfrm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dirty="0" smtClean="0">
                <a:sym typeface="Arial" panose="020B0604020202020204" pitchFamily="34" charset="0"/>
              </a:rPr>
              <a:t>单击此处编辑标题</a:t>
            </a:r>
            <a:endParaRPr 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450167" y="3792538"/>
            <a:ext cx="8699500" cy="538162"/>
          </a:xfrm>
        </p:spPr>
        <p:txBody>
          <a:bodyPr lIns="90170" tIns="46990" rIns="90170" bIns="46990"/>
          <a:lstStyle>
            <a:lvl1pPr marL="0" indent="0" algn="r">
              <a:defRPr sz="2000"/>
            </a:lvl1pPr>
          </a:lstStyle>
          <a:p>
            <a:pPr lvl="0"/>
            <a:r>
              <a:rPr lang="zh-CN" altLang="en-US" noProof="0" dirty="0" smtClean="0">
                <a:sym typeface="Arial" panose="020B0604020202020204" pitchFamily="34" charset="0"/>
              </a:rPr>
              <a:t>单击此处编辑副标题</a:t>
            </a:r>
            <a:endParaRPr 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057" name="ksoSlideStyle" descr="#wm#_9_01_110_1111" hidden="1"/>
          <p:cNvSpPr>
            <a:spLocks noChangeArrowheads="1"/>
          </p:cNvSpPr>
          <p:nvPr/>
        </p:nvSpPr>
        <p:spPr bwMode="auto">
          <a:xfrm>
            <a:off x="0" y="0"/>
            <a:ext cx="16933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7999-737A-4986-B388-30DC2AA4A21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0326-FB29-4AC8-901F-C06AA6792C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1196751"/>
            <a:ext cx="10516800" cy="50223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7999-737A-4986-B388-30DC2AA4A211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0326-FB29-4AC8-901F-C06AA6792CB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52735"/>
            <a:ext cx="10972800" cy="762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973486"/>
            <a:ext cx="10972800" cy="447985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7999-737A-4986-B388-30DC2AA4A21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0326-FB29-4AC8-901F-C06AA6792C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12795" y="3212976"/>
            <a:ext cx="7771200" cy="11880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7" name="矩形 1" descr="#wm#_9_09_*Z"/>
          <p:cNvSpPr>
            <a:spLocks noChangeArrowheads="1"/>
          </p:cNvSpPr>
          <p:nvPr/>
        </p:nvSpPr>
        <p:spPr bwMode="auto">
          <a:xfrm>
            <a:off x="2117" y="2651233"/>
            <a:ext cx="823047" cy="819547"/>
          </a:xfrm>
          <a:prstGeom prst="rect">
            <a:avLst/>
          </a:prstGeom>
          <a:solidFill>
            <a:srgbClr val="13C7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algn="just" eaLnBrk="0" hangingPunct="0">
              <a:lnSpc>
                <a:spcPct val="130000"/>
              </a:lnSpc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 algn="just" eaLnBrk="0" hangingPunct="0">
              <a:lnSpc>
                <a:spcPct val="130000"/>
              </a:lnSpc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 algn="just" eaLnBrk="0" hangingPunct="0">
              <a:lnSpc>
                <a:spcPct val="130000"/>
              </a:lnSpc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 algn="just" eaLnBrk="0" hangingPunct="0">
              <a:lnSpc>
                <a:spcPct val="130000"/>
              </a:lnSpc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 algn="just" eaLnBrk="0" hangingPunct="0">
              <a:lnSpc>
                <a:spcPct val="130000"/>
              </a:lnSpc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zh-CN" sz="2000">
              <a:solidFill>
                <a:srgbClr val="13C7AF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7999-737A-4986-B388-30DC2AA4A211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0326-FB29-4AC8-901F-C06AA6792C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84337"/>
            <a:ext cx="10972800" cy="762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205087"/>
            <a:ext cx="5384800" cy="424824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205087"/>
            <a:ext cx="5384800" cy="424824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7999-737A-4986-B388-30DC2AA4A21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0326-FB29-4AC8-901F-C06AA6792C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1268760"/>
            <a:ext cx="10515600" cy="99799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7" y="2257227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7" y="3081139"/>
            <a:ext cx="5158316" cy="351621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2257227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3081139"/>
            <a:ext cx="5183717" cy="351621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7999-737A-4986-B388-30DC2AA4A211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0326-FB29-4AC8-901F-C06AA6792C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449600" y="2736000"/>
            <a:ext cx="3408000" cy="579600"/>
          </a:xfrm>
        </p:spPr>
        <p:txBody>
          <a:bodyPr>
            <a:normAutofit/>
          </a:bodyPr>
          <a:lstStyle>
            <a:lvl1pPr algn="l">
              <a:defRPr sz="3200">
                <a:latin typeface="+mj-lt"/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grpSp>
        <p:nvGrpSpPr>
          <p:cNvPr id="6" name="Group 5" descr="#wm#_9_34_*Z"/>
          <p:cNvGrpSpPr/>
          <p:nvPr>
            <p:custDataLst>
              <p:tags r:id="rId2"/>
            </p:custDataLst>
          </p:nvPr>
        </p:nvGrpSpPr>
        <p:grpSpPr bwMode="auto">
          <a:xfrm>
            <a:off x="3778251" y="2428875"/>
            <a:ext cx="4072467" cy="1630363"/>
            <a:chOff x="0" y="0"/>
            <a:chExt cx="4810" cy="2568"/>
          </a:xfrm>
        </p:grpSpPr>
        <p:sp>
          <p:nvSpPr>
            <p:cNvPr id="7" name="Line 4" descr="#wm#_9_34_*Z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892" y="1296"/>
              <a:ext cx="3919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8" name="空心弧 14" descr="#wm#_9_34_*Z"/>
            <p:cNvSpPr/>
            <p:nvPr>
              <p:custDataLst>
                <p:tags r:id="rId4"/>
              </p:custDataLst>
            </p:nvPr>
          </p:nvSpPr>
          <p:spPr bwMode="auto">
            <a:xfrm rot="11040000">
              <a:off x="0" y="0"/>
              <a:ext cx="2566" cy="2568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</p:grpSp>
      <p:sp>
        <p:nvSpPr>
          <p:cNvPr id="9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64800" y="3279600"/>
            <a:ext cx="3177600" cy="363600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800">
                <a:latin typeface="+mn-ea"/>
                <a:ea typeface="+mn-ea"/>
              </a:defRPr>
            </a:lvl1pPr>
          </a:lstStyle>
          <a:p>
            <a:pPr lvl="0"/>
            <a:r>
              <a:rPr lang="zh-CN" altLang="en-US" noProof="0" dirty="0" smtClean="0">
                <a:sym typeface="Arial" panose="020B0604020202020204" pitchFamily="34" charset="0"/>
              </a:rPr>
              <a:t>单击此处编辑副标题</a:t>
            </a:r>
            <a:endParaRPr 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7999-737A-4986-B388-30DC2AA4A211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0326-FB29-4AC8-901F-C06AA6792C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03482"/>
            <a:ext cx="2844800" cy="382087"/>
          </a:xfrm>
        </p:spPr>
        <p:txBody>
          <a:bodyPr/>
          <a:lstStyle/>
          <a:p>
            <a:fld id="{DE957999-737A-4986-B388-30DC2AA4A21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403482"/>
            <a:ext cx="3860800" cy="382087"/>
          </a:xfrm>
        </p:spPr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403482"/>
            <a:ext cx="2844800" cy="382087"/>
          </a:xfrm>
        </p:spPr>
        <p:txBody>
          <a:bodyPr/>
          <a:lstStyle/>
          <a:p>
            <a:fld id="{823B0326-FB29-4AC8-901F-C06AA6792CB8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1297040"/>
            <a:ext cx="4262400" cy="1349648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5" name="图片占位符 2"/>
          <p:cNvSpPr>
            <a:spLocks noGrp="1"/>
          </p:cNvSpPr>
          <p:nvPr>
            <p:ph type="pic" idx="1"/>
          </p:nvPr>
        </p:nvSpPr>
        <p:spPr>
          <a:xfrm>
            <a:off x="5352521" y="1297039"/>
            <a:ext cx="5971200" cy="501228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16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754888"/>
            <a:ext cx="4262400" cy="354039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9840416" y="1284337"/>
            <a:ext cx="1741984" cy="5241007"/>
          </a:xfrm>
        </p:spPr>
        <p:txBody>
          <a:bodyPr vert="eaVert" anchor="ctr" anchorCtr="1"/>
          <a:lstStyle/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84337"/>
            <a:ext cx="8942784" cy="5241007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525344"/>
            <a:ext cx="2844800" cy="260648"/>
          </a:xfrm>
        </p:spPr>
        <p:txBody>
          <a:bodyPr/>
          <a:lstStyle/>
          <a:p>
            <a:fld id="{DE957999-737A-4986-B388-30DC2AA4A211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525344"/>
            <a:ext cx="3860800" cy="2606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525344"/>
            <a:ext cx="2844800" cy="260648"/>
          </a:xfrm>
        </p:spPr>
        <p:txBody>
          <a:bodyPr/>
          <a:lstStyle/>
          <a:p>
            <a:fld id="{823B0326-FB29-4AC8-901F-C06AA6792C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41439"/>
            <a:ext cx="10972800" cy="4551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>
                <a:sym typeface="Arial" panose="020B0604020202020204" pitchFamily="34" charset="0"/>
              </a:rPr>
              <a:t>单击此处编辑母版文本样式</a:t>
            </a:r>
            <a:endParaRPr lang="zh-CN" dirty="0" smtClean="0">
              <a:sym typeface="Arial" panose="020B0604020202020204" pitchFamily="34" charset="0"/>
            </a:endParaRPr>
          </a:p>
          <a:p>
            <a:pPr lvl="1"/>
            <a:r>
              <a:rPr lang="zh-CN" dirty="0" smtClean="0">
                <a:sym typeface="Arial" panose="020B0604020202020204" pitchFamily="34" charset="0"/>
              </a:rPr>
              <a:t>第二级</a:t>
            </a:r>
            <a:endParaRPr lang="zh-CN" dirty="0" smtClean="0">
              <a:sym typeface="Arial" panose="020B0604020202020204" pitchFamily="34" charset="0"/>
            </a:endParaRPr>
          </a:p>
          <a:p>
            <a:pPr lvl="2"/>
            <a:r>
              <a:rPr lang="zh-CN" dirty="0" smtClean="0">
                <a:sym typeface="Arial" panose="020B0604020202020204" pitchFamily="34" charset="0"/>
              </a:rPr>
              <a:t>第三级</a:t>
            </a:r>
            <a:endParaRPr lang="zh-CN" dirty="0" smtClean="0">
              <a:sym typeface="Arial" panose="020B0604020202020204" pitchFamily="34" charset="0"/>
            </a:endParaRPr>
          </a:p>
          <a:p>
            <a:pPr lvl="3"/>
            <a:r>
              <a:rPr lang="zh-CN" dirty="0" smtClean="0">
                <a:sym typeface="Arial" panose="020B0604020202020204" pitchFamily="34" charset="0"/>
              </a:rPr>
              <a:t>第四级</a:t>
            </a:r>
            <a:endParaRPr lang="zh-CN" dirty="0" smtClean="0">
              <a:sym typeface="Arial" panose="020B0604020202020204" pitchFamily="34" charset="0"/>
            </a:endParaRPr>
          </a:p>
          <a:p>
            <a:pPr lvl="4"/>
            <a:r>
              <a:rPr lang="zh-CN" dirty="0" smtClean="0">
                <a:sym typeface="Arial" panose="020B0604020202020204" pitchFamily="34" charset="0"/>
              </a:rPr>
              <a:t>第五级</a:t>
            </a:r>
            <a:endParaRPr lang="zh-CN" dirty="0" smtClean="0">
              <a:sym typeface="Arial" panose="020B0604020202020204" pitchFamily="34" charset="0"/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DE957999-737A-4986-B388-30DC2AA4A211}" type="datetime1">
              <a:rPr lang="zh-CN" altLang="en-US"/>
            </a:fld>
            <a:endParaRPr lang="zh-CN" altLang="en-US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823B0326-FB29-4AC8-901F-C06AA6792CB8}" type="slidenum">
              <a:rPr lang="zh-CN" altLang="en-US"/>
            </a:fld>
            <a:endParaRPr lang="zh-CN" altLang="en-US"/>
          </a:p>
        </p:txBody>
      </p:sp>
      <p:sp>
        <p:nvSpPr>
          <p:cNvPr id="1030" name="ksoSlideStyle" descr="#wm#_9_02_342_022" hidden="1"/>
          <p:cNvSpPr>
            <a:spLocks noChangeArrowheads="1"/>
          </p:cNvSpPr>
          <p:nvPr/>
        </p:nvSpPr>
        <p:spPr bwMode="auto">
          <a:xfrm>
            <a:off x="0" y="0"/>
            <a:ext cx="16933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 flipV="1">
            <a:off x="0" y="0"/>
            <a:ext cx="12145433" cy="757238"/>
          </a:xfrm>
          <a:prstGeom prst="rtTriangle">
            <a:avLst/>
          </a:prstGeom>
          <a:solidFill>
            <a:srgbClr val="A86CBB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 flipH="1" flipV="1">
            <a:off x="4495800" y="4763"/>
            <a:ext cx="7698317" cy="1328737"/>
          </a:xfrm>
          <a:prstGeom prst="rtTriangle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20688"/>
            <a:ext cx="10972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>
                <a:sym typeface="Arial" panose="020B0604020202020204" pitchFamily="34" charset="0"/>
              </a:rPr>
              <a:t>单击此处编辑母版标题样式</a:t>
            </a:r>
            <a:endParaRPr lang="zh-CN" dirty="0" smtClean="0"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 kern="12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144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716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288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6350" indent="-6350" algn="just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just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indent="-228600" algn="just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indent="-228600" algn="just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indent="-228600" algn="just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标题 96257"/>
          <p:cNvSpPr>
            <a:spLocks noGrp="1"/>
          </p:cNvSpPr>
          <p:nvPr>
            <p:ph type="ctrTitle"/>
          </p:nvPr>
        </p:nvSpPr>
        <p:spPr/>
        <p:txBody>
          <a:bodyPr anchor="b">
            <a:normAutofit fontScale="90000"/>
          </a:bodyPr>
          <a:p>
            <a:pPr algn="ctr" defTabSz="914400">
              <a:buNone/>
            </a:pPr>
            <a:r>
              <a:rPr lang="zh-CN" altLang="en-US" kern="1200" baseline="0" dirty="0">
                <a:latin typeface="Tahoma" panose="020B0604030504040204" pitchFamily="34" charset="0"/>
                <a:ea typeface="黑体" panose="02010609060101010101" pitchFamily="49" charset="-122"/>
              </a:rPr>
              <a:t>《计算机系统结构》实验 </a:t>
            </a:r>
            <a:endParaRPr lang="zh-CN" altLang="en-US" sz="4000" b="1" kern="1200" baseline="0" dirty="0">
              <a:solidFill>
                <a:schemeClr val="tx1"/>
              </a:solidFill>
              <a:latin typeface="Times New Roman" panose="02020603050405020304" charset="0"/>
              <a:ea typeface="黑体" panose="02010609060101010101" pitchFamily="49" charset="-122"/>
            </a:endParaRPr>
          </a:p>
        </p:txBody>
      </p:sp>
      <p:sp>
        <p:nvSpPr>
          <p:cNvPr id="96259" name="副标题 96258"/>
          <p:cNvSpPr>
            <a:spLocks noGrp="1"/>
          </p:cNvSpPr>
          <p:nvPr>
            <p:ph type="subTitle" idx="1"/>
          </p:nvPr>
        </p:nvSpPr>
        <p:spPr/>
        <p:txBody>
          <a:bodyPr anchor="t"/>
          <a:p>
            <a:pPr defTabSz="914400">
              <a:buSzPct val="60000"/>
              <a:buFont typeface="Wingdings" panose="05000000000000000000" pitchFamily="2" charset="2"/>
              <a:buNone/>
            </a:pPr>
            <a:endParaRPr lang="zh-CN" altLang="en-US" sz="2400" kern="1200" baseline="0" dirty="0">
              <a:latin typeface="Times New Roman" panose="02020603050405020304" charset="0"/>
              <a:ea typeface="仿宋_GB2312" pitchFamily="49" charset="-122"/>
            </a:endParaRPr>
          </a:p>
          <a:p>
            <a:pPr defTabSz="914400">
              <a:buSzPct val="60000"/>
              <a:buFont typeface="Wingdings" panose="05000000000000000000" pitchFamily="2" charset="2"/>
              <a:buNone/>
            </a:pPr>
            <a:r>
              <a:rPr lang="zh-CN" altLang="en-US" sz="2400" kern="1200" baseline="0" dirty="0">
                <a:latin typeface="Times New Roman" panose="02020603050405020304" charset="0"/>
                <a:ea typeface="仿宋_GB2312" pitchFamily="49" charset="-122"/>
              </a:rPr>
              <a:t>邢建国</a:t>
            </a:r>
            <a:endParaRPr lang="zh-CN" altLang="en-US" sz="2400" kern="1200" baseline="0" dirty="0">
              <a:latin typeface="Times New Roman" panose="02020603050405020304" charset="0"/>
              <a:ea typeface="仿宋_GB2312" pitchFamily="49" charset="-122"/>
            </a:endParaRPr>
          </a:p>
          <a:p>
            <a:pPr defTabSz="914400">
              <a:buSzPct val="60000"/>
              <a:buFont typeface="Wingdings" panose="05000000000000000000" pitchFamily="2" charset="2"/>
              <a:buNone/>
            </a:pPr>
            <a:r>
              <a:rPr lang="en-US" altLang="zh-CN" sz="2400" kern="1200" baseline="0" dirty="0">
                <a:latin typeface="Times New Roman" panose="02020603050405020304" charset="0"/>
                <a:ea typeface="仿宋_GB2312" pitchFamily="49" charset="-122"/>
              </a:rPr>
              <a:t>2015.3</a:t>
            </a:r>
            <a:endParaRPr lang="en-US" altLang="zh-CN" sz="2400" kern="1200" baseline="0" dirty="0">
              <a:latin typeface="Times New Roman" panose="02020603050405020304" charset="0"/>
              <a:ea typeface="仿宋_GB2312" pitchFamily="49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实验三 </a:t>
            </a:r>
            <a:r>
              <a:rPr lang="zh-CN" altLang="en-US">
                <a:sym typeface="+mn-ea"/>
              </a:rPr>
              <a:t>流水线及指令调度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参考资料：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Haze CPU</a:t>
            </a:r>
            <a:r>
              <a:rPr lang="zh-CN" altLang="en-US"/>
              <a:t>模拟器</a:t>
            </a:r>
            <a:endParaRPr lang="zh-CN" altLang="en-US"/>
          </a:p>
          <a:p>
            <a:r>
              <a:rPr lang="zh-CN" altLang="zh-CN"/>
              <a:t>流水线动态调度（记分牌算法，</a:t>
            </a:r>
            <a:r>
              <a:rPr lang="en-US" altLang="zh-CN"/>
              <a:t>Tomasulo</a:t>
            </a:r>
            <a:r>
              <a:rPr lang="zh-CN" altLang="en-US"/>
              <a:t>算法）</a:t>
            </a:r>
            <a:endParaRPr lang="zh-CN" altLang="en-US"/>
          </a:p>
          <a:p>
            <a:r>
              <a:rPr lang="en-US" altLang="zh-CN"/>
              <a:t>h</a:t>
            </a:r>
            <a:r>
              <a:rPr lang="zh-CN" altLang="zh-CN"/>
              <a:t>ttp://www.icsa.informatics.ed.ac.uk/research/groups/hase/javahase/app-list.html</a:t>
            </a:r>
            <a:endParaRPr lang="zh-CN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教材</a:t>
            </a:r>
            <a:r>
              <a:rPr lang="en-US" altLang="zh-CN"/>
              <a:t>&amp;</a:t>
            </a:r>
            <a:r>
              <a:rPr lang="zh-CN" altLang="en-US"/>
              <a:t>参考书目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John L. Hennessy, ‎David A. Patterson</a:t>
            </a:r>
            <a:endParaRPr lang="en-US" altLang="zh-CN"/>
          </a:p>
          <a:p>
            <a:r>
              <a:rPr lang="en-US" altLang="zh-CN"/>
              <a:t>Computer Architecture</a:t>
            </a:r>
            <a:r>
              <a:rPr lang="zh-CN" altLang="en-US"/>
              <a:t>，A Quantitative Approach, 5th Edition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David A. Patterson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John L. Hennessy</a:t>
            </a:r>
            <a:endParaRPr lang="zh-CN" altLang="en-US"/>
          </a:p>
          <a:p>
            <a:r>
              <a:rPr lang="zh-CN" altLang="en-US"/>
              <a:t>Computer Organization and Design, Fifth Edition: The Hardware/Software Interface 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实验三 流水线及指令调度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/>
              <a:t>实验目的：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、了解流水线基本原理和性能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、了解流水线冲突及其解决：数据冲突（</a:t>
            </a:r>
            <a:r>
              <a:rPr lang="en-US" altLang="zh-CN"/>
              <a:t>RAW</a:t>
            </a:r>
            <a:r>
              <a:rPr lang="zh-CN" altLang="en-US"/>
              <a:t>）、分支冲突、延迟转移、分支预测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、了解静态</a:t>
            </a:r>
            <a:r>
              <a:rPr lang="zh-CN" altLang="en-US">
                <a:sym typeface="+mn-ea"/>
              </a:rPr>
              <a:t>指令</a:t>
            </a:r>
            <a:r>
              <a:rPr lang="zh-CN" altLang="en-US"/>
              <a:t>调度（循环展开）和动态</a:t>
            </a:r>
            <a:r>
              <a:rPr lang="zh-CN" altLang="en-US">
                <a:sym typeface="+mn-ea"/>
              </a:rPr>
              <a:t>指令调度（</a:t>
            </a:r>
            <a:r>
              <a:rPr lang="en-US" altLang="zh-CN">
                <a:sym typeface="+mn-ea"/>
              </a:rPr>
              <a:t>Tomasulo</a:t>
            </a:r>
            <a:r>
              <a:rPr lang="zh-CN" altLang="en-US">
                <a:sym typeface="+mn-ea"/>
              </a:rPr>
              <a:t>算法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r>
              <a:rPr lang="zh-CN" altLang="en-US"/>
              <a:t>实验内容：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、熟悉</a:t>
            </a:r>
            <a:r>
              <a:rPr lang="en-US" altLang="zh-CN"/>
              <a:t>WinMIPS64</a:t>
            </a:r>
            <a:r>
              <a:rPr lang="zh-CN" altLang="en-US"/>
              <a:t>模拟器的使用，编写程序观测数据冲突、分支冲突的发生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、利用</a:t>
            </a:r>
            <a:r>
              <a:rPr lang="en-US" altLang="zh-CN">
                <a:sym typeface="+mn-ea"/>
              </a:rPr>
              <a:t>WinMIPS64</a:t>
            </a:r>
            <a:r>
              <a:rPr lang="zh-CN" altLang="en-US">
                <a:sym typeface="+mn-ea"/>
              </a:rPr>
              <a:t>模拟器分析</a:t>
            </a:r>
            <a:r>
              <a:rPr lang="en-US" altLang="zh-CN">
                <a:sym typeface="+mn-ea"/>
              </a:rPr>
              <a:t>Forwarding</a:t>
            </a:r>
            <a:r>
              <a:rPr lang="zh-CN" altLang="en-US">
                <a:sym typeface="+mn-ea"/>
              </a:rPr>
              <a:t>、分支预测等技术</a:t>
            </a:r>
            <a:endParaRPr lang="zh-CN" altLang="en-US">
              <a:sym typeface="+mn-ea"/>
            </a:endParaRPr>
          </a:p>
          <a:p>
            <a:r>
              <a:rPr lang="en-US" altLang="zh-CN"/>
              <a:t>3</a:t>
            </a:r>
            <a:r>
              <a:rPr lang="zh-CN" altLang="zh-CN"/>
              <a:t>、</a:t>
            </a:r>
            <a:r>
              <a:rPr lang="zh-CN" altLang="en-US">
                <a:sym typeface="+mn-ea"/>
              </a:rPr>
              <a:t>利用</a:t>
            </a:r>
            <a:r>
              <a:rPr lang="en-US" altLang="zh-CN">
                <a:sym typeface="+mn-ea"/>
              </a:rPr>
              <a:t>WinMIPS64</a:t>
            </a:r>
            <a:r>
              <a:rPr lang="zh-CN" altLang="en-US">
                <a:sym typeface="+mn-ea"/>
              </a:rPr>
              <a:t>模拟器分析循环展开技术（</a:t>
            </a:r>
            <a:r>
              <a:rPr lang="en-US" altLang="zh-CN">
                <a:sym typeface="+mn-ea"/>
              </a:rPr>
              <a:t>loop unrolling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、利用</a:t>
            </a:r>
            <a:r>
              <a:rPr lang="en-US" altLang="zh-CN">
                <a:sym typeface="+mn-ea"/>
              </a:rPr>
              <a:t>Tomasulo</a:t>
            </a:r>
            <a:r>
              <a:rPr lang="zh-CN" altLang="en-US">
                <a:sym typeface="+mn-ea"/>
              </a:rPr>
              <a:t>算法模拟器分析动态指令调度技术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实验三 </a:t>
            </a:r>
            <a:r>
              <a:rPr lang="zh-CN" altLang="en-US">
                <a:sym typeface="+mn-ea"/>
              </a:rPr>
              <a:t>流水线及指令调度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1</a:t>
            </a:r>
            <a:r>
              <a:rPr lang="zh-CN" altLang="zh-CN"/>
              <a:t>、在</a:t>
            </a:r>
            <a:r>
              <a:rPr lang="en-US" altLang="zh-CN">
                <a:sym typeface="+mn-ea"/>
              </a:rPr>
              <a:t>WinMIPS64</a:t>
            </a:r>
            <a:r>
              <a:rPr lang="zh-CN" altLang="zh-CN"/>
              <a:t>输入以下代码，观测数据冲突及如何解决（</a:t>
            </a:r>
            <a:r>
              <a:rPr lang="en-US" altLang="zh-CN"/>
              <a:t>P.465)</a:t>
            </a:r>
            <a:endParaRPr lang="en-US" altLang="zh-CN"/>
          </a:p>
          <a:p>
            <a:endParaRPr lang="zh-CN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735" y="3042920"/>
            <a:ext cx="3689985" cy="17494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实验三 </a:t>
            </a:r>
            <a:r>
              <a:rPr lang="zh-CN" altLang="en-US">
                <a:sym typeface="+mn-ea"/>
              </a:rPr>
              <a:t>流水线及指令调度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2</a:t>
            </a:r>
            <a:r>
              <a:rPr lang="zh-CN" altLang="zh-CN"/>
              <a:t>、在</a:t>
            </a:r>
            <a:r>
              <a:rPr lang="en-US" altLang="zh-CN">
                <a:sym typeface="+mn-ea"/>
              </a:rPr>
              <a:t>WinMIPS64</a:t>
            </a:r>
            <a:r>
              <a:rPr lang="zh-CN" altLang="zh-CN"/>
              <a:t>输入以下代码，观测</a:t>
            </a:r>
            <a:r>
              <a:rPr lang="en-US" altLang="zh-CN"/>
              <a:t>Load</a:t>
            </a:r>
            <a:r>
              <a:rPr lang="zh-CN" altLang="en-US"/>
              <a:t>指令引起的</a:t>
            </a:r>
            <a:r>
              <a:rPr lang="en-US" altLang="zh-CN"/>
              <a:t>Stall</a:t>
            </a:r>
            <a:r>
              <a:rPr lang="zh-CN" altLang="zh-CN"/>
              <a:t>及如何解决</a:t>
            </a:r>
            <a:r>
              <a:rPr lang="zh-CN" altLang="zh-CN">
                <a:sym typeface="+mn-ea"/>
              </a:rPr>
              <a:t>（</a:t>
            </a:r>
            <a:r>
              <a:rPr lang="en-US" altLang="zh-CN">
                <a:sym typeface="+mn-ea"/>
              </a:rPr>
              <a:t>P.467)</a:t>
            </a:r>
            <a:endParaRPr lang="en-US" altLang="zh-CN"/>
          </a:p>
          <a:p>
            <a:endParaRPr lang="zh-CN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215" y="2920365"/>
            <a:ext cx="3759200" cy="16617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实验三 </a:t>
            </a:r>
            <a:r>
              <a:rPr lang="zh-CN" altLang="en-US">
                <a:sym typeface="+mn-ea"/>
              </a:rPr>
              <a:t>流水线及指令调度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3</a:t>
            </a:r>
            <a:r>
              <a:rPr lang="zh-CN" altLang="zh-CN"/>
              <a:t>、在</a:t>
            </a:r>
            <a:r>
              <a:rPr lang="en-US" altLang="zh-CN">
                <a:sym typeface="+mn-ea"/>
              </a:rPr>
              <a:t>WinMIPS64</a:t>
            </a:r>
            <a:r>
              <a:rPr lang="zh-CN" altLang="zh-CN"/>
              <a:t>输入以下代码，观测长流水线中的</a:t>
            </a:r>
            <a:r>
              <a:rPr lang="en-US" altLang="zh-CN"/>
              <a:t>RAW</a:t>
            </a:r>
            <a:r>
              <a:rPr lang="zh-CN" altLang="zh-CN"/>
              <a:t>冲突</a:t>
            </a:r>
            <a:r>
              <a:rPr lang="zh-CN" altLang="zh-CN">
                <a:sym typeface="+mn-ea"/>
              </a:rPr>
              <a:t>（</a:t>
            </a:r>
            <a:r>
              <a:rPr lang="en-US" altLang="zh-CN">
                <a:sym typeface="+mn-ea"/>
              </a:rPr>
              <a:t>P.493)</a:t>
            </a:r>
            <a:endParaRPr lang="en-US" altLang="zh-CN"/>
          </a:p>
          <a:p>
            <a:endParaRPr lang="zh-CN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8895" y="3154680"/>
            <a:ext cx="7799705" cy="2273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实验三 </a:t>
            </a:r>
            <a:r>
              <a:rPr lang="zh-CN" altLang="en-US">
                <a:sym typeface="+mn-ea"/>
              </a:rPr>
              <a:t>流水线及指令调度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4</a:t>
            </a:r>
            <a:r>
              <a:rPr lang="zh-CN" altLang="zh-CN"/>
              <a:t>、在</a:t>
            </a:r>
            <a:r>
              <a:rPr lang="en-US" altLang="zh-CN">
                <a:sym typeface="+mn-ea"/>
              </a:rPr>
              <a:t>WinMIPS64</a:t>
            </a:r>
            <a:r>
              <a:rPr lang="zh-CN" altLang="zh-CN"/>
              <a:t>输入以下代码，观测长流水线中的</a:t>
            </a:r>
            <a:r>
              <a:rPr lang="en-US" altLang="zh-CN"/>
              <a:t>WAW</a:t>
            </a:r>
            <a:r>
              <a:rPr lang="zh-CN" altLang="zh-CN"/>
              <a:t>冲突</a:t>
            </a:r>
            <a:r>
              <a:rPr lang="zh-CN" altLang="zh-CN">
                <a:sym typeface="+mn-ea"/>
              </a:rPr>
              <a:t>（</a:t>
            </a:r>
            <a:r>
              <a:rPr lang="en-US" altLang="zh-CN">
                <a:sym typeface="+mn-ea"/>
              </a:rPr>
              <a:t>P.494)</a:t>
            </a:r>
            <a:endParaRPr lang="en-US" altLang="zh-CN"/>
          </a:p>
          <a:p>
            <a:endParaRPr lang="zh-CN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8895" y="3154680"/>
            <a:ext cx="7799705" cy="2273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实验三 </a:t>
            </a:r>
            <a:r>
              <a:rPr lang="zh-CN" altLang="en-US">
                <a:sym typeface="+mn-ea"/>
              </a:rPr>
              <a:t>流水线及指令调度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5</a:t>
            </a:r>
            <a:r>
              <a:rPr lang="zh-CN" altLang="zh-CN"/>
              <a:t>、在</a:t>
            </a:r>
            <a:r>
              <a:rPr lang="en-US" altLang="zh-CN">
                <a:sym typeface="+mn-ea"/>
              </a:rPr>
              <a:t>WinMIPS64</a:t>
            </a:r>
            <a:r>
              <a:rPr lang="zh-CN" altLang="en-US">
                <a:sym typeface="+mn-ea"/>
              </a:rPr>
              <a:t>测试</a:t>
            </a:r>
            <a:r>
              <a:rPr lang="zh-CN" altLang="zh-CN"/>
              <a:t>以下代码</a:t>
            </a:r>
            <a:endParaRPr lang="zh-CN" altLang="zh-CN"/>
          </a:p>
          <a:p>
            <a:r>
              <a:rPr lang="en-US" altLang="zh-CN"/>
              <a:t>P.184 3.2</a:t>
            </a:r>
            <a:endParaRPr lang="en-US" altLang="zh-CN"/>
          </a:p>
          <a:p>
            <a:r>
              <a:rPr lang="en-US" altLang="zh-CN"/>
              <a:t>P.185 3.7</a:t>
            </a:r>
            <a:endParaRPr lang="en-US" altLang="zh-CN"/>
          </a:p>
          <a:p>
            <a:r>
              <a:rPr lang="en-US" altLang="zh-CN"/>
              <a:t>P.187 3.11</a:t>
            </a:r>
            <a:endParaRPr lang="en-US" altLang="zh-CN"/>
          </a:p>
          <a:p>
            <a:r>
              <a:rPr lang="en-US" altLang="zh-CN"/>
              <a:t>P.512 C.1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实验三 </a:t>
            </a:r>
            <a:r>
              <a:rPr lang="zh-CN" altLang="en-US">
                <a:sym typeface="+mn-ea"/>
              </a:rPr>
              <a:t>流水线及指令调度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6</a:t>
            </a:r>
            <a:r>
              <a:rPr lang="zh-CN" altLang="zh-CN"/>
              <a:t>、利用</a:t>
            </a:r>
            <a:r>
              <a:rPr lang="en-US" altLang="zh-CN"/>
              <a:t>Tomasulo</a:t>
            </a:r>
            <a:r>
              <a:rPr lang="zh-CN" altLang="en-US"/>
              <a:t>算法模拟器观察下列代码执行情况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L.D F6 0 R2</a:t>
            </a:r>
            <a:endParaRPr lang="en-US" altLang="zh-CN"/>
          </a:p>
          <a:p>
            <a:r>
              <a:rPr lang="en-US" altLang="zh-CN"/>
              <a:t>L.D F2 0 R3</a:t>
            </a:r>
            <a:endParaRPr lang="en-US" altLang="zh-CN"/>
          </a:p>
          <a:p>
            <a:r>
              <a:rPr lang="en-US" altLang="zh-CN"/>
              <a:t>MUL.D F0 F2 F4</a:t>
            </a:r>
            <a:endParaRPr lang="en-US" altLang="zh-CN"/>
          </a:p>
          <a:p>
            <a:r>
              <a:rPr lang="en-US" altLang="zh-CN"/>
              <a:t>SUB.D F8 F2 F6</a:t>
            </a:r>
            <a:endParaRPr lang="en-US" altLang="zh-CN"/>
          </a:p>
          <a:p>
            <a:r>
              <a:rPr lang="en-US" altLang="zh-CN"/>
              <a:t>DIV.D F10 F0 F6</a:t>
            </a:r>
            <a:endParaRPr lang="en-US" altLang="zh-CN"/>
          </a:p>
          <a:p>
            <a:r>
              <a:rPr lang="en-US" altLang="zh-CN"/>
              <a:t>ADD.D F6 F8 F2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62*i*3"/>
  <p:tag name="KSO_WM_UNIT_TEMPLATE_CATEGORY" val="custom"/>
  <p:tag name="KSO_WM_UNIT_TEMPLATE_INDEX" val="9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62*i*6"/>
  <p:tag name="KSO_WM_UNIT_TEMPLATE_CATEGORY" val="custom"/>
  <p:tag name="KSO_WM_UNIT_TEMPLATE_INDEX" val="9"/>
</p:tagLst>
</file>

<file path=ppt/tags/tag3.xml><?xml version="1.0" encoding="utf-8"?>
<p:tagLst xmlns:p="http://schemas.openxmlformats.org/presentationml/2006/main">
  <p:tag name="KSO_WM_BEAUTIFY_FLAG" val="#wm#"/>
  <p:tag name="KSO_WM_UNIT_TYPE" val="i"/>
  <p:tag name="KSO_WM_UNIT_ID" val="262*i*7"/>
  <p:tag name="KSO_WM_UNIT_TEMPLATE_CATEGORY" val="custom"/>
  <p:tag name="KSO_WM_UNIT_TEMPLATE_INDEX" val="9"/>
</p:tagLst>
</file>

<file path=ppt/tags/tag4.xml><?xml version="1.0" encoding="utf-8"?>
<p:tagLst xmlns:p="http://schemas.openxmlformats.org/presentationml/2006/main">
  <p:tag name="KSO_WM_TEMPLATE_CATEGORY" val="custom"/>
  <p:tag name="KSO_WM_TEMPLATE_INDEX" val="9"/>
</p:tagLst>
</file>

<file path=ppt/theme/theme1.xml><?xml version="1.0" encoding="utf-8"?>
<a:theme xmlns:a="http://schemas.openxmlformats.org/drawingml/2006/main" name="默认设计模板_2">
  <a:themeElements>
    <a:clrScheme name="PPT9">
      <a:dk1>
        <a:srgbClr val="000000"/>
      </a:dk1>
      <a:lt1>
        <a:srgbClr val="FFFFFF"/>
      </a:lt1>
      <a:dk2>
        <a:srgbClr val="808080"/>
      </a:dk2>
      <a:lt2>
        <a:srgbClr val="808080"/>
      </a:lt2>
      <a:accent1>
        <a:srgbClr val="13C7AF"/>
      </a:accent1>
      <a:accent2>
        <a:srgbClr val="F56262"/>
      </a:accent2>
      <a:accent3>
        <a:srgbClr val="A86CBB"/>
      </a:accent3>
      <a:accent4>
        <a:srgbClr val="3B9AC6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1018</Words>
  <Application>WPS 演示</Application>
  <PresentationFormat>宽屏</PresentationFormat>
  <Paragraphs>75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黑体</vt:lpstr>
      <vt:lpstr>Tahoma</vt:lpstr>
      <vt:lpstr>Times New Roman</vt:lpstr>
      <vt:lpstr>仿宋_GB2312</vt:lpstr>
      <vt:lpstr>仿宋</vt:lpstr>
      <vt:lpstr>微软雅黑</vt:lpstr>
      <vt:lpstr>Arial Unicode MS</vt:lpstr>
      <vt:lpstr>Calibri</vt:lpstr>
      <vt:lpstr>默认设计模板_2</vt:lpstr>
      <vt:lpstr>《计算机系统结构》实验 </vt:lpstr>
      <vt:lpstr>教材&amp;参考书目</vt:lpstr>
      <vt:lpstr>实验三 流水线</vt:lpstr>
      <vt:lpstr>实验三 流水线</vt:lpstr>
      <vt:lpstr>实验三 流水线</vt:lpstr>
      <vt:lpstr>实验三 流水线</vt:lpstr>
      <vt:lpstr>实验三 流水线</vt:lpstr>
      <vt:lpstr>实验三 流水线</vt:lpstr>
      <vt:lpstr>实验三 流水线</vt:lpstr>
      <vt:lpstr>实验三 流水线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cwt99</cp:lastModifiedBy>
  <cp:revision>23</cp:revision>
  <dcterms:created xsi:type="dcterms:W3CDTF">2016-03-06T21:46:00Z</dcterms:created>
  <dcterms:modified xsi:type="dcterms:W3CDTF">2018-05-03T09:40:59Z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