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2877-7F96-439F-8A3C-2FB6B526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DDA1E9-2C74-4994-8552-2A27029FC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AB78A-E7F9-4A7E-B132-BDA8285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57BE9-C17D-43D0-AFEE-0C3384AF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67A-DCEA-4E7E-A54A-75BD2227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E468-02F0-45D6-9330-EF72E14E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F0FC8-F21A-44B0-B019-8917DD06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85B6A-38D4-4B06-938C-DFF6BF49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5F26-98CE-4F38-9DBE-D9D7F5D5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3B75B-49A7-4485-952B-61063E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709C4-E476-4F63-9779-CB6CDC79D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E80AA-7253-446D-8ED1-5FD005D6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C88E2-380E-43AB-86FB-C2EC47BE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AD36A-CF53-402E-B7CB-617D219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14728-A1E2-47EC-833C-E1C3159B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6A2B8-7B5C-4F8E-A75F-E77671C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C481C-6F19-46A0-B3E6-EF0C8567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F6247-AC9A-40B4-98FD-B6E33DAC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82018-3534-424B-BD3C-B869A2D5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5A99-65BB-4952-8F47-FB6F6F63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2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6FA-FA93-4421-8667-68BCE207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8DEB5-E4A0-4585-834E-6DC63C2C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3E43B-5859-40EE-A58F-DE9A473B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BFCB-78A4-4F8F-B2DD-30CB19EF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0D318-91CC-4417-9641-4432F8BC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EC8D-C563-4305-ACD9-0DC9A862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154E9-8E70-44F4-BAD0-494789BA3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17808-3D6E-4AF5-AFD0-2F5CAD1AB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1146-2BBD-4C25-95E7-05EE142F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693E6-4181-4871-9424-9729D6D1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F3FE4-6BB4-4DB3-B27F-36FF3E0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39CB9-37F1-4224-A1D5-E5ED4A55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18E0C-9A46-429C-AC08-FDF32314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5424F-3C0A-440B-86F1-72BAF2FD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E27132-0DE4-4F23-B113-B240CDC2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891E53-0195-4C39-8C0E-854C5082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D9CBCB-BA3E-47E2-8EE8-20D94389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5D9A8-6455-4BD0-87D2-B8CEEC68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25E843-4B70-48EC-88B2-E06375E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8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456D-305D-484D-A6B4-4DB594D0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D0C18-434B-4A88-8426-9C39778F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BEAA84-ADB7-4351-BA57-EC9D9F58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5A155-BFC9-435E-A0AE-4D8CDBB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3C3DB-9501-4F13-B350-207EDA95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36155-A2DA-4A82-B7E4-62F25745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22FCD-2C68-49E6-8319-67AC774A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D1FF-944C-4A81-8EAD-2C7EA6A8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983F0-8A4C-41CD-86C3-2231D377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278A9-C106-4A14-BBF1-36250B4F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27D44-9512-45E4-A18B-4F3BFE14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B0593-099E-432B-94B3-477BABF6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7AE1C-DF13-458F-9472-76A8530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B6280-B200-4451-B8A4-5C7D3493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1FAEF-1EC0-4794-A5CF-882AE7BBE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6BB03-B4D0-4838-B206-E37F6E72B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DBF22-DDB5-4761-9934-AE70C7E6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AF7FD-0C24-4DEB-B552-68386E7A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2D80D-9C30-457E-A577-32B1E8AA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9AA8B-3159-481B-A219-AA55032B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D8AE2-A5C1-4B35-A5E0-09B9E304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2D43D-4E18-4167-AA1F-18CD72469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7D59-C675-47FB-AFC8-87D1DB0E3D3A}" type="datetimeFigureOut">
              <a:rPr lang="zh-CN" altLang="en-US" smtClean="0"/>
              <a:t>2021-12-3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9A282-E1DA-473D-8B9A-4292ECAE1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76CE8-CE16-4AF3-BC10-1DB9D469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132F-95EF-401F-A62B-5FD6629FA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2D82CAB-65BE-4D0B-8F08-A1DB7BA80204}"/>
              </a:ext>
            </a:extLst>
          </p:cNvPr>
          <p:cNvSpPr txBox="1">
            <a:spLocks/>
          </p:cNvSpPr>
          <p:nvPr/>
        </p:nvSpPr>
        <p:spPr>
          <a:xfrm>
            <a:off x="7033967" y="6292359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6D6386-4FD3-40BA-821E-D5466CDC49DB}" type="slidenum">
              <a:rPr lang="zh-CN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zh-CN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9594A9-F680-4F65-8C8B-0A1D823503B7}"/>
              </a:ext>
            </a:extLst>
          </p:cNvPr>
          <p:cNvSpPr txBox="1">
            <a:spLocks noChangeArrowheads="1"/>
          </p:cNvSpPr>
          <p:nvPr/>
        </p:nvSpPr>
        <p:spPr>
          <a:xfrm>
            <a:off x="1369767" y="368023"/>
            <a:ext cx="7797800" cy="63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>
                <a:solidFill>
                  <a:srgbClr val="0000FF"/>
                </a:solidFill>
              </a:rPr>
              <a:t>证明举例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134C2F-9A3B-4DE2-9992-97EBF7149589}"/>
              </a:ext>
            </a:extLst>
          </p:cNvPr>
          <p:cNvSpPr txBox="1">
            <a:spLocks noChangeArrowheads="1"/>
          </p:cNvSpPr>
          <p:nvPr/>
        </p:nvSpPr>
        <p:spPr>
          <a:xfrm>
            <a:off x="804617" y="1244109"/>
            <a:ext cx="8640763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>
                <a:solidFill>
                  <a:srgbClr val="0000FF"/>
                </a:solidFill>
              </a:rPr>
              <a:t>对每一个大于 2 的偶数 </a:t>
            </a:r>
            <a:r>
              <a:rPr lang="zh-CN" altLang="zh-CN" i="1">
                <a:solidFill>
                  <a:srgbClr val="0000FF"/>
                </a:solidFill>
              </a:rPr>
              <a:t>n</a:t>
            </a:r>
            <a:r>
              <a:rPr lang="zh-CN" altLang="zh-CN">
                <a:solidFill>
                  <a:srgbClr val="0000FF"/>
                </a:solidFill>
              </a:rPr>
              <a:t>，存在一个有</a:t>
            </a:r>
            <a:r>
              <a:rPr lang="zh-CN" altLang="zh-CN" i="1">
                <a:solidFill>
                  <a:srgbClr val="0000FF"/>
                </a:solidFill>
              </a:rPr>
              <a:t>n</a:t>
            </a:r>
            <a:r>
              <a:rPr lang="zh-CN" altLang="zh-CN">
                <a:solidFill>
                  <a:srgbClr val="0000FF"/>
                </a:solidFill>
              </a:rPr>
              <a:t>个顶点的3正则图。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A330F5E-B21C-4DF1-94AF-F41C43A6CD84}"/>
              </a:ext>
            </a:extLst>
          </p:cNvPr>
          <p:cNvGrpSpPr>
            <a:grpSpLocks/>
          </p:cNvGrpSpPr>
          <p:nvPr/>
        </p:nvGrpSpPr>
        <p:grpSpPr bwMode="auto">
          <a:xfrm>
            <a:off x="7489579" y="3608110"/>
            <a:ext cx="1890713" cy="1612900"/>
            <a:chOff x="0" y="0"/>
            <a:chExt cx="1536" cy="1248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81B0371-A89A-4199-8800-A79CCEA6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2F87DA8-CE01-4007-8719-1373D26E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36B6C6F-7AD0-4D6E-9733-E3860889A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36143B89-3FB7-445C-8904-3E8BAE96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6BFD910-D0F3-4767-8F7F-4CE0F092F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2052C4F8-B4A8-4CE4-88E8-6CC050F1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cxnSp>
          <p:nvCxnSpPr>
            <p:cNvPr id="14" name="AutoShape 11">
              <a:extLst>
                <a:ext uri="{FF2B5EF4-FFF2-40B4-BE49-F238E27FC236}">
                  <a16:creationId xmlns:a16="http://schemas.microsoft.com/office/drawing/2014/main" id="{3EAEA9BD-B3FC-4B0C-B58F-3B4B45A5C109}"/>
                </a:ext>
              </a:extLst>
            </p:cNvPr>
            <p:cNvCxnSpPr>
              <a:cxnSpLocks noChangeShapeType="1"/>
              <a:stCxn id="8" idx="7"/>
              <a:endCxn id="12" idx="3"/>
            </p:cNvCxnSpPr>
            <p:nvPr/>
          </p:nvCxnSpPr>
          <p:spPr bwMode="auto">
            <a:xfrm flipV="1">
              <a:off x="123" y="123"/>
              <a:ext cx="2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>
              <a:extLst>
                <a:ext uri="{FF2B5EF4-FFF2-40B4-BE49-F238E27FC236}">
                  <a16:creationId xmlns:a16="http://schemas.microsoft.com/office/drawing/2014/main" id="{9E9A894A-080C-4E5E-ADBC-C234D4600403}"/>
                </a:ext>
              </a:extLst>
            </p:cNvPr>
            <p:cNvCxnSpPr>
              <a:cxnSpLocks noChangeShapeType="1"/>
              <a:stCxn id="12" idx="6"/>
              <a:endCxn id="11" idx="2"/>
            </p:cNvCxnSpPr>
            <p:nvPr/>
          </p:nvCxnSpPr>
          <p:spPr bwMode="auto">
            <a:xfrm>
              <a:off x="528" y="72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5177E792-A649-4FC6-92FC-B23BB820F3DF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179" y="123"/>
              <a:ext cx="234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CB14724E-93AD-492E-95D4-C98170730487}"/>
                </a:ext>
              </a:extLst>
            </p:cNvPr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123" y="675"/>
              <a:ext cx="2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ACA331A3-E349-41E5-BCC0-B9AD79A2C596}"/>
                </a:ext>
              </a:extLst>
            </p:cNvPr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528" y="1176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EACAE0B5-066A-4779-8BD5-CD373B2524ED}"/>
                </a:ext>
              </a:extLst>
            </p:cNvPr>
            <p:cNvCxnSpPr>
              <a:cxnSpLocks noChangeShapeType="1"/>
              <a:stCxn id="9" idx="7"/>
              <a:endCxn id="13" idx="3"/>
            </p:cNvCxnSpPr>
            <p:nvPr/>
          </p:nvCxnSpPr>
          <p:spPr bwMode="auto">
            <a:xfrm flipV="1">
              <a:off x="1179" y="675"/>
              <a:ext cx="234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F5F78239-1433-4977-B1E4-4E6653BBD7D0}"/>
                </a:ext>
              </a:extLst>
            </p:cNvPr>
            <p:cNvCxnSpPr>
              <a:cxnSpLocks noChangeShapeType="1"/>
              <a:stCxn id="10" idx="0"/>
              <a:endCxn id="11" idx="4"/>
            </p:cNvCxnSpPr>
            <p:nvPr/>
          </p:nvCxnSpPr>
          <p:spPr bwMode="auto">
            <a:xfrm>
              <a:off x="144" y="624"/>
              <a:ext cx="1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3952E566-94E1-4E5E-9D72-29FEF3C139AA}"/>
                </a:ext>
              </a:extLst>
            </p:cNvPr>
            <p:cNvCxnSpPr>
              <a:cxnSpLocks noChangeShapeType="1"/>
              <a:stCxn id="10" idx="0"/>
              <a:endCxn id="11" idx="4"/>
            </p:cNvCxnSpPr>
            <p:nvPr/>
          </p:nvCxnSpPr>
          <p:spPr bwMode="auto">
            <a:xfrm flipV="1">
              <a:off x="456" y="144"/>
              <a:ext cx="672" cy="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6E1FC78F-AC37-40BA-B827-EB8B7E606E42}"/>
                </a:ext>
              </a:extLst>
            </p:cNvPr>
            <p:cNvCxnSpPr>
              <a:cxnSpLocks noChangeShapeType="1"/>
              <a:stCxn id="9" idx="0"/>
              <a:endCxn id="12" idx="4"/>
            </p:cNvCxnSpPr>
            <p:nvPr/>
          </p:nvCxnSpPr>
          <p:spPr bwMode="auto">
            <a:xfrm flipH="1" flipV="1">
              <a:off x="456" y="144"/>
              <a:ext cx="672" cy="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Rectangle 20">
            <a:extLst>
              <a:ext uri="{FF2B5EF4-FFF2-40B4-BE49-F238E27FC236}">
                <a16:creationId xmlns:a16="http://schemas.microsoft.com/office/drawing/2014/main" id="{8B0FB43F-7134-4B06-9B0B-80424A68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17" y="1891809"/>
            <a:ext cx="813593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/>
              <a:t>	将 </a:t>
            </a:r>
            <a:r>
              <a:rPr lang="zh-CN" altLang="zh-CN" i="1"/>
              <a:t>n </a:t>
            </a:r>
            <a:r>
              <a:rPr lang="zh-CN" altLang="zh-CN"/>
              <a:t>个点均匀排列在一个圆上，对每一个顶点，连接其左右邻点各为一条边，第三条边与其相对点相连。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5283C47C-2848-4797-99D1-2FB3E91D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304" y="3150910"/>
            <a:ext cx="5976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{  {</a:t>
            </a:r>
            <a:r>
              <a:rPr lang="en-US" altLang="zh-CN" sz="2400" i="1" dirty="0"/>
              <a:t>x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i="1" dirty="0"/>
              <a:t>x</a:t>
            </a:r>
            <a:r>
              <a:rPr lang="en-US" altLang="zh-CN" sz="2400" dirty="0"/>
              <a:t>+1} | for </a:t>
            </a:r>
            <a:r>
              <a:rPr lang="en-US" altLang="zh-CN" sz="2400" i="1" dirty="0"/>
              <a:t>x</a:t>
            </a:r>
            <a:r>
              <a:rPr lang="en-US" altLang="zh-CN" sz="2400" dirty="0"/>
              <a:t> = 1,2,…,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}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{  {1,</a:t>
            </a:r>
            <a:r>
              <a:rPr lang="zh-CN" altLang="en-US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}  }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/>
              <a:t>E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{  {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dirty="0"/>
              <a:t>+ (</a:t>
            </a:r>
            <a:r>
              <a:rPr lang="en-US" altLang="zh-CN" sz="2400" i="1" dirty="0"/>
              <a:t>n</a:t>
            </a:r>
            <a:r>
              <a:rPr lang="en-US" altLang="zh-CN" sz="2400" dirty="0"/>
              <a:t>/2)} | for </a:t>
            </a:r>
            <a:r>
              <a:rPr lang="en-US" altLang="zh-CN" sz="2400" i="1" dirty="0"/>
              <a:t>x</a:t>
            </a:r>
            <a:r>
              <a:rPr lang="en-US" altLang="zh-CN" sz="2400" dirty="0"/>
              <a:t> = 1,2,…,</a:t>
            </a:r>
            <a:r>
              <a:rPr lang="en-US" altLang="zh-CN" sz="2400" i="1" dirty="0"/>
              <a:t>n</a:t>
            </a:r>
            <a:r>
              <a:rPr lang="en-US" altLang="zh-CN" sz="2400" dirty="0"/>
              <a:t>/2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7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23" grpId="0" build="p" autoUpdateAnimBg="0"/>
      <p:bldP spid="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67CC1F6-39F3-4D57-9145-70EF9EC3536C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A43DE2-97BF-4B01-8077-508A7619FDF4}" type="slidenum">
              <a:rPr lang="zh-CN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zh-CN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5904AB-37B0-49A3-B276-F9D163593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978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>
                <a:solidFill>
                  <a:srgbClr val="0000FF"/>
                </a:solidFill>
              </a:rPr>
              <a:t>证明举例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0AEC2CC-0296-4F32-BD36-EFA614AF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17157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zh-CN"/>
              <a:t>是无理数。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3722160-17F3-4B25-BC20-10A14A2EC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64817"/>
              </p:ext>
            </p:extLst>
          </p:nvPr>
        </p:nvGraphicFramePr>
        <p:xfrm>
          <a:off x="971550" y="118110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3" imgW="241300" imgH="215900" progId="Equation.DSMT4">
                  <p:embed/>
                </p:oleObj>
              </mc:Choice>
              <mc:Fallback>
                <p:oleObj r:id="rId3" imgW="241300" imgH="215900" progId="Equation.DSMT4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BDD187E6-102A-4CD1-B14C-25C7147FD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81100"/>
                        <a:ext cx="504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3013CFB-DC39-4F9E-84D5-16FCCA1F6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94000"/>
              </p:ext>
            </p:extLst>
          </p:nvPr>
        </p:nvGraphicFramePr>
        <p:xfrm>
          <a:off x="755650" y="1989138"/>
          <a:ext cx="3743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5" imgW="1511956" imgH="228699" progId="Equation.DSMT4">
                  <p:embed/>
                </p:oleObj>
              </mc:Choice>
              <mc:Fallback>
                <p:oleObj r:id="rId5" imgW="1511956" imgH="228699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FBB110DC-62FF-4C85-A106-161964262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743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6FE2C43-38BC-4CC1-BEB0-F4B65BF95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78096"/>
              </p:ext>
            </p:extLst>
          </p:nvPr>
        </p:nvGraphicFramePr>
        <p:xfrm>
          <a:off x="1403350" y="2425700"/>
          <a:ext cx="720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7" imgW="2413000" imgH="393700" progId="Equation.DSMT4">
                  <p:embed/>
                </p:oleObj>
              </mc:Choice>
              <mc:Fallback>
                <p:oleObj r:id="rId7" imgW="2413000" imgH="393700" progId="Equation.DSMT4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C56844AC-CAA1-4EF4-ABA2-893D9DB8E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5700"/>
                        <a:ext cx="720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D5BE211C-7FD2-4236-B0A4-A900CC7C1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97991"/>
              </p:ext>
            </p:extLst>
          </p:nvPr>
        </p:nvGraphicFramePr>
        <p:xfrm>
          <a:off x="1331913" y="3321050"/>
          <a:ext cx="1974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9" imgW="723586" imgH="215806" progId="Equation.DSMT4">
                  <p:embed/>
                </p:oleObj>
              </mc:Choice>
              <mc:Fallback>
                <p:oleObj r:id="rId9" imgW="723586" imgH="215806" progId="Equation.DSMT4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EFF07BDE-5B58-4735-BCE0-E2192F2F3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21050"/>
                        <a:ext cx="1974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4B81FBC-EDBE-401D-B810-323294A70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93267"/>
              </p:ext>
            </p:extLst>
          </p:nvPr>
        </p:nvGraphicFramePr>
        <p:xfrm>
          <a:off x="3657600" y="3306763"/>
          <a:ext cx="2209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11" imgW="736600" imgH="203200" progId="Equation.DSMT4">
                  <p:embed/>
                </p:oleObj>
              </mc:Choice>
              <mc:Fallback>
                <p:oleObj r:id="rId11" imgW="736600" imgH="203200" progId="Equation.DSMT4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C8ED13C0-E6A5-4951-998C-85397066F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06763"/>
                        <a:ext cx="2209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BD09BEA-2081-42ED-8957-9C6C71692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10078"/>
              </p:ext>
            </p:extLst>
          </p:nvPr>
        </p:nvGraphicFramePr>
        <p:xfrm>
          <a:off x="1258888" y="4010025"/>
          <a:ext cx="7623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13" imgW="3411857" imgH="215619" progId="Equation.DSMT4">
                  <p:embed/>
                </p:oleObj>
              </mc:Choice>
              <mc:Fallback>
                <p:oleObj r:id="rId13" imgW="3411857" imgH="215619" progId="Equation.DSMT4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4F709A52-0868-4F4E-ADEE-9CEA61B93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10025"/>
                        <a:ext cx="7623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A5DD924E-AC69-4941-83E5-DC51AA2D4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7497"/>
              </p:ext>
            </p:extLst>
          </p:nvPr>
        </p:nvGraphicFramePr>
        <p:xfrm>
          <a:off x="1547813" y="4586288"/>
          <a:ext cx="4899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15" imgW="1877970" imgH="215713" progId="Equation.DSMT4">
                  <p:embed/>
                </p:oleObj>
              </mc:Choice>
              <mc:Fallback>
                <p:oleObj r:id="rId15" imgW="1877970" imgH="215713" progId="Equation.DSMT4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D09CD010-6786-495D-BA5A-9A8CCB91E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6288"/>
                        <a:ext cx="4899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51C67CF8-0518-4C9A-92C9-7DBFA3C2D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38007"/>
              </p:ext>
            </p:extLst>
          </p:nvPr>
        </p:nvGraphicFramePr>
        <p:xfrm>
          <a:off x="1187450" y="5233988"/>
          <a:ext cx="2363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17" imgW="989741" imgH="215713" progId="Equation.DSMT4">
                  <p:embed/>
                </p:oleObj>
              </mc:Choice>
              <mc:Fallback>
                <p:oleObj r:id="rId17" imgW="989741" imgH="215713" progId="Equation.DSMT4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4F967B8A-E320-4CFF-AC53-89DFBC499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33988"/>
                        <a:ext cx="2363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3A9D975E-3DF1-473B-B805-56C81DB82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88360"/>
              </p:ext>
            </p:extLst>
          </p:nvPr>
        </p:nvGraphicFramePr>
        <p:xfrm>
          <a:off x="3851275" y="5270500"/>
          <a:ext cx="35004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r:id="rId19" imgW="1344449" imgH="177569" progId="Equation.DSMT4">
                  <p:embed/>
                </p:oleObj>
              </mc:Choice>
              <mc:Fallback>
                <p:oleObj r:id="rId19" imgW="1344449" imgH="177569" progId="Equation.DSMT4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79A9E843-BBA3-49CD-ABBE-632026916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270500"/>
                        <a:ext cx="35004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341DADCB-BE93-4C85-821B-1D6E561F9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6446"/>
              </p:ext>
            </p:extLst>
          </p:nvPr>
        </p:nvGraphicFramePr>
        <p:xfrm>
          <a:off x="1619250" y="5738813"/>
          <a:ext cx="58531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21" imgW="2350520" imgH="228699" progId="Equation.DSMT4">
                  <p:embed/>
                </p:oleObj>
              </mc:Choice>
              <mc:Fallback>
                <p:oleObj r:id="rId21" imgW="2350520" imgH="228699" progId="Equation.DSMT4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F8F13714-E3DD-439C-82E2-CE85AF1DA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738813"/>
                        <a:ext cx="58531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6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70AE75-1F89-41F3-882B-D541F538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4" y="1173284"/>
            <a:ext cx="1006689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8BB663-B248-4BDA-9010-E66F36FC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4" y="296908"/>
            <a:ext cx="10280271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B9483B-43C4-49D9-AA4D-1F0D2F33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26" y="1432387"/>
            <a:ext cx="10234547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Wingdings</vt:lpstr>
      <vt:lpstr>Office 主题​​</vt:lpstr>
      <vt:lpstr>Equation.DSMT4</vt:lpstr>
      <vt:lpstr>PowerPoint 演示文稿</vt:lpstr>
      <vt:lpstr>证明举例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晓健</dc:creator>
  <cp:lastModifiedBy>石 晓健</cp:lastModifiedBy>
  <cp:revision>5</cp:revision>
  <dcterms:created xsi:type="dcterms:W3CDTF">2021-12-03T11:47:41Z</dcterms:created>
  <dcterms:modified xsi:type="dcterms:W3CDTF">2021-12-03T12:01:43Z</dcterms:modified>
</cp:coreProperties>
</file>