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5" r:id="rId5"/>
    <p:sldId id="266" r:id="rId6"/>
    <p:sldId id="268" r:id="rId7"/>
    <p:sldId id="271" r:id="rId8"/>
    <p:sldId id="272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605" y="-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E17C7-2C9F-4414-88EE-DC9D968A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9049A4-8C68-4499-885F-A01896C9F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058C3-67BF-4760-AFB5-57CD6C59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9CE-22BA-43B1-92E0-96D05A9814C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07809-962C-41DA-80A6-3AE170E6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517A2-24DB-4646-A87F-C3DC6B69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E753-3A56-4700-8F9E-FA87DAFC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2E52D-3448-4245-A522-F1AD9279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046474-A2BE-4041-9AF6-664D0983E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966E9-9EA4-440D-9870-9BF6E390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9CE-22BA-43B1-92E0-96D05A9814C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47779-9AFF-4BAC-A08A-86FD4E77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E0166-E65B-429F-8C75-857B0C15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E753-3A56-4700-8F9E-FA87DAFC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6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141A44-56AC-454B-82B5-A624CA3BD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546A7-9D42-438E-B939-4DB77DB3E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D0B78-0FEC-4DB2-8DA5-7F921137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9CE-22BA-43B1-92E0-96D05A9814C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6B67B-1BEE-4D00-B628-7D6CB868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D1175-B859-43FB-BFB5-B563772F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E753-3A56-4700-8F9E-FA87DAFC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1AC53-E98B-4C6F-9A32-8EE76F49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8F26D-C8A1-4AAF-BE48-AEE4B768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AA75F-DDDB-4913-8155-AB723016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9CE-22BA-43B1-92E0-96D05A9814C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8DC97-9856-45CD-A50C-5FBFC41C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76F74-F8E7-4AD8-9158-36168C27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E753-3A56-4700-8F9E-FA87DAFC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6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5E37E-4278-42D9-AB24-0B7A0421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01236-B703-4DE7-9DB8-838FE6DE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01FB2-C409-46B0-9918-A8D60697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9CE-22BA-43B1-92E0-96D05A9814C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17F9B-24AC-4576-ABF8-F8DD1D76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44382-8186-460A-A700-2EB5ED95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E753-3A56-4700-8F9E-FA87DAFC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1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C971A-73E7-4600-B2C4-3B3F0D93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E5E6A-5B37-46FF-A6CE-E75053727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64F727-F18C-455B-89C4-15332B578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16408-4E5C-4385-AF4A-EAA43487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9CE-22BA-43B1-92E0-96D05A9814C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69C787-1F0D-4D50-8DC3-878374C4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1EBA4F-5F61-42D2-A36B-1946BA4C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E753-3A56-4700-8F9E-FA87DAFC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0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616E8-237B-4B48-A8F5-422C2747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2479B9-6B6C-4E13-BA88-98AB3B49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D35AEB-378E-4AD3-AE68-EB6E59EC0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C1EDB5-5ABF-4C23-80EC-380C4406E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9D2022-BEB7-4424-9595-AB860FCAB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8753CD-3CAD-40DE-8AF7-88A3AFC9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9CE-22BA-43B1-92E0-96D05A9814C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85A950-85BD-4B91-A4A8-0C900B5F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622679-5ACE-4AAE-AB4B-00D83D2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E753-3A56-4700-8F9E-FA87DAFC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84261-6DEF-4EB1-95F0-1CF22E0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0EE28-7E61-499D-B518-8D78DC43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9CE-22BA-43B1-92E0-96D05A9814C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81E57A-A764-47D6-BB63-5B13B65B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C37A7-8353-4DD7-A4AB-70D54197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E753-3A56-4700-8F9E-FA87DAFC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B1D908-C48C-4196-9B5A-2934C54E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9CE-22BA-43B1-92E0-96D05A9814C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79DFDC-C10F-4E84-8E27-FD5959C0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D4DBC5-CBD6-43BC-BB65-2EE2C454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E753-3A56-4700-8F9E-FA87DAFC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34394-57FE-4B88-BEA9-A8720F15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160B8-8BD3-4649-8D87-8D67283F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A613DB-F312-4549-A9F6-DD6DE62A8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88B0DE-0E3B-43BB-81FF-075F7132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9CE-22BA-43B1-92E0-96D05A9814C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E7794-A472-4354-A851-5ADEA26F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F71DE-7410-4582-9573-316113C4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E753-3A56-4700-8F9E-FA87DAFC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6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0C4E7-1E89-4F24-A7A8-FE1411E1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D29A4A-B91E-4193-8C30-99EC0E890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A7F11C-D328-497C-929B-F0A812995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788C2-2A3E-4DE5-A2FF-92D1C8A3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9CE-22BA-43B1-92E0-96D05A9814C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902C1-B56F-4E90-9B24-F7AFDD52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ACD3D-FBEF-4CAE-AEBB-6AD7F2A5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E753-3A56-4700-8F9E-FA87DAFC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3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77AAE0-BC39-49C3-ADB6-067C84F4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5EFBD-AEA9-4CB6-8AE4-E58469D82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C7B31-CF4E-403B-8E61-0DCE0B4A2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E9CE-22BA-43B1-92E0-96D05A9814C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3A55B-95C2-434C-88C3-23B279A03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23E51-CDC4-4492-AD4B-DE7322AD0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E753-3A56-4700-8F9E-FA87DAFC6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9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595921-78F2-4A5F-B8B6-7F1A9B4B6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26" y="1207577"/>
            <a:ext cx="10013548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4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ED019-4AFE-4819-986C-53D22B9A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86331E-3F2A-424E-B0DD-49C503857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650" y="1825625"/>
            <a:ext cx="5662699" cy="4351338"/>
          </a:xfrm>
        </p:spPr>
      </p:pic>
    </p:spTree>
    <p:extLst>
      <p:ext uri="{BB962C8B-B14F-4D97-AF65-F5344CB8AC3E}">
        <p14:creationId xmlns:p14="http://schemas.microsoft.com/office/powerpoint/2010/main" val="320116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2C2D3-A13C-46D3-9708-E621419F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F1ABAC-2EAF-41E1-A41B-C3AB26CA2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12" y="1825625"/>
            <a:ext cx="5416576" cy="4351338"/>
          </a:xfrm>
        </p:spPr>
      </p:pic>
    </p:spTree>
    <p:extLst>
      <p:ext uri="{BB962C8B-B14F-4D97-AF65-F5344CB8AC3E}">
        <p14:creationId xmlns:p14="http://schemas.microsoft.com/office/powerpoint/2010/main" val="239283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47F0D94-29AB-4C11-B651-CE96A809E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29" y="1257112"/>
            <a:ext cx="6469941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6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54E76-D9EC-4447-BAFA-DE23B9BA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6B2A49-0E19-4FA8-81A6-CE4B4CD18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8" y="1825625"/>
            <a:ext cx="5816584" cy="4351338"/>
          </a:xfrm>
        </p:spPr>
      </p:pic>
    </p:spTree>
    <p:extLst>
      <p:ext uri="{BB962C8B-B14F-4D97-AF65-F5344CB8AC3E}">
        <p14:creationId xmlns:p14="http://schemas.microsoft.com/office/powerpoint/2010/main" val="38966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9A637-7535-43D9-B915-F4724AE2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8B55D4-D788-4698-8DF4-E0988B479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85" y="1825625"/>
            <a:ext cx="4580030" cy="4351338"/>
          </a:xfrm>
        </p:spPr>
      </p:pic>
    </p:spTree>
    <p:extLst>
      <p:ext uri="{BB962C8B-B14F-4D97-AF65-F5344CB8AC3E}">
        <p14:creationId xmlns:p14="http://schemas.microsoft.com/office/powerpoint/2010/main" val="425136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90C64-2C42-496A-8838-2AF9236B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383BF5-63C4-45E6-BD09-722146072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78" y="1825625"/>
            <a:ext cx="5414843" cy="4351338"/>
          </a:xfrm>
        </p:spPr>
      </p:pic>
    </p:spTree>
    <p:extLst>
      <p:ext uri="{BB962C8B-B14F-4D97-AF65-F5344CB8AC3E}">
        <p14:creationId xmlns:p14="http://schemas.microsoft.com/office/powerpoint/2010/main" val="250541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906CE-1EB6-4A6B-B3C1-4B201A97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221" y="60079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B3860-981F-4374-9B5E-AD3A36AE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221" y="2061295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6CF2B69F-77A0-4AD2-A96E-5F3F1A64D861}"/>
              </a:ext>
            </a:extLst>
          </p:cNvPr>
          <p:cNvSpPr txBox="1">
            <a:spLocks/>
          </p:cNvSpPr>
          <p:nvPr/>
        </p:nvSpPr>
        <p:spPr>
          <a:xfrm>
            <a:off x="7714809" y="6501533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22060C-5E9F-4FC0-895B-2FEE2E6E1DCE}" type="slidenum">
              <a:rPr lang="zh-CN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zh-CN" altLang="zh-CN" sz="1400" b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4E07DD-D520-41EF-A5DF-B66C5B8A7AF7}"/>
              </a:ext>
            </a:extLst>
          </p:cNvPr>
          <p:cNvSpPr txBox="1">
            <a:spLocks noChangeArrowheads="1"/>
          </p:cNvSpPr>
          <p:nvPr/>
        </p:nvSpPr>
        <p:spPr>
          <a:xfrm>
            <a:off x="2314134" y="424583"/>
            <a:ext cx="7797800" cy="63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/>
              <a:t>有穷自动机的形式定义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5A7A1F9-0489-4E02-80A7-6829082E0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21" y="1432645"/>
            <a:ext cx="8763000" cy="2844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CC82B66-A7B1-4AD4-8479-810BBCDB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521" y="1585045"/>
            <a:ext cx="1130300" cy="10636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未知">
            <a:extLst>
              <a:ext uri="{FF2B5EF4-FFF2-40B4-BE49-F238E27FC236}">
                <a16:creationId xmlns:a16="http://schemas.microsoft.com/office/drawing/2014/main" id="{48CB60C0-9996-4422-ADF8-D39017A919DC}"/>
              </a:ext>
            </a:extLst>
          </p:cNvPr>
          <p:cNvSpPr>
            <a:spLocks/>
          </p:cNvSpPr>
          <p:nvPr/>
        </p:nvSpPr>
        <p:spPr bwMode="auto">
          <a:xfrm>
            <a:off x="1802959" y="1653308"/>
            <a:ext cx="563562" cy="531812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C38F686-AC7A-4CE4-8FD5-08F2696CB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096" y="1661245"/>
            <a:ext cx="858838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定义</a:t>
            </a:r>
          </a:p>
          <a:p>
            <a:pPr algn="ctr">
              <a:defRPr/>
            </a:pPr>
            <a:r>
              <a:rPr lang="zh-CN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1.1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67595D9-F65B-45EA-A626-AB938C0FF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21" y="1508845"/>
            <a:ext cx="7315200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zh-CN" dirty="0"/>
              <a:t>有穷自动机是一个 </a:t>
            </a:r>
            <a:r>
              <a:rPr lang="zh-CN" altLang="zh-CN" dirty="0">
                <a:solidFill>
                  <a:srgbClr val="FF0000"/>
                </a:solidFill>
              </a:rPr>
              <a:t>5</a:t>
            </a:r>
            <a:r>
              <a:rPr lang="zh-CN" altLang="zh-CN" dirty="0"/>
              <a:t> 元组 </a:t>
            </a:r>
            <a:r>
              <a:rPr lang="zh-CN" altLang="zh-CN" dirty="0">
                <a:solidFill>
                  <a:srgbClr val="FF0000"/>
                </a:solidFill>
              </a:rPr>
              <a:t>( </a:t>
            </a:r>
            <a:r>
              <a:rPr lang="zh-CN" altLang="zh-CN" i="1" dirty="0">
                <a:solidFill>
                  <a:srgbClr val="FF0000"/>
                </a:solidFill>
              </a:rPr>
              <a:t>Q</a:t>
            </a:r>
            <a:r>
              <a:rPr lang="zh-CN" altLang="zh-CN" dirty="0">
                <a:solidFill>
                  <a:srgbClr val="FF0000"/>
                </a:solidFill>
              </a:rPr>
              <a:t>, </a:t>
            </a:r>
            <a:r>
              <a:rPr lang="zh-CN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</a:t>
            </a:r>
            <a:r>
              <a:rPr lang="zh-CN" altLang="zh-CN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zh-CN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zh-CN" altLang="zh-CN" dirty="0">
                <a:solidFill>
                  <a:srgbClr val="FF0000"/>
                </a:solidFill>
              </a:rPr>
              <a:t>, </a:t>
            </a:r>
            <a:r>
              <a:rPr lang="zh-CN" altLang="zh-CN" i="1" dirty="0">
                <a:solidFill>
                  <a:srgbClr val="FF0000"/>
                </a:solidFill>
              </a:rPr>
              <a:t>q</a:t>
            </a:r>
            <a:r>
              <a:rPr lang="zh-CN" altLang="zh-CN" baseline="-25000" dirty="0">
                <a:solidFill>
                  <a:srgbClr val="FF0000"/>
                </a:solidFill>
              </a:rPr>
              <a:t>0</a:t>
            </a:r>
            <a:r>
              <a:rPr lang="zh-CN" altLang="zh-CN" dirty="0">
                <a:solidFill>
                  <a:srgbClr val="FF0000"/>
                </a:solidFill>
              </a:rPr>
              <a:t>, </a:t>
            </a:r>
            <a:r>
              <a:rPr lang="zh-CN" altLang="zh-CN" i="1" dirty="0">
                <a:solidFill>
                  <a:srgbClr val="FF0000"/>
                </a:solidFill>
              </a:rPr>
              <a:t>F </a:t>
            </a:r>
            <a:r>
              <a:rPr lang="zh-CN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/>
              <a:t>，其中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zh-CN" dirty="0"/>
              <a:t>(1) </a:t>
            </a:r>
            <a:r>
              <a:rPr lang="zh-CN" altLang="zh-CN" i="1" dirty="0"/>
              <a:t>Q </a:t>
            </a:r>
            <a:r>
              <a:rPr lang="zh-CN" altLang="zh-CN" dirty="0"/>
              <a:t>是一个有穷集合，称为</a:t>
            </a:r>
            <a:r>
              <a:rPr lang="zh-CN" altLang="zh-CN" dirty="0">
                <a:solidFill>
                  <a:srgbClr val="0000FF"/>
                </a:solidFill>
              </a:rPr>
              <a:t>状态集</a:t>
            </a:r>
            <a:r>
              <a:rPr lang="zh-CN" altLang="zh-CN" dirty="0"/>
              <a:t>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zh-CN" dirty="0">
                <a:sym typeface="Symbol" panose="05050102010706020507" pitchFamily="18" charset="2"/>
              </a:rPr>
              <a:t>(2) </a:t>
            </a:r>
            <a:r>
              <a:rPr lang="zh-CN" altLang="zh-CN" i="1" dirty="0">
                <a:sym typeface="Symbol" panose="05050102010706020507" pitchFamily="18" charset="2"/>
              </a:rPr>
              <a:t></a:t>
            </a:r>
            <a:r>
              <a:rPr lang="zh-CN" altLang="zh-CN" dirty="0">
                <a:sym typeface="Symbol" panose="05050102010706020507" pitchFamily="18" charset="2"/>
              </a:rPr>
              <a:t> 是一个有穷集合，称为</a:t>
            </a:r>
            <a:r>
              <a:rPr lang="zh-CN" altLang="zh-CN" dirty="0">
                <a:solidFill>
                  <a:srgbClr val="0000FF"/>
                </a:solidFill>
                <a:sym typeface="Symbol" panose="05050102010706020507" pitchFamily="18" charset="2"/>
              </a:rPr>
              <a:t>字母表</a:t>
            </a:r>
            <a:r>
              <a:rPr lang="zh-CN" altLang="zh-CN" dirty="0"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zh-CN" dirty="0">
                <a:sym typeface="Symbol" panose="05050102010706020507" pitchFamily="18" charset="2"/>
              </a:rPr>
              <a:t>(3) </a:t>
            </a:r>
            <a:r>
              <a:rPr lang="zh-CN" altLang="zh-CN" i="1" dirty="0">
                <a:sym typeface="Symbol" panose="05050102010706020507" pitchFamily="18" charset="2"/>
              </a:rPr>
              <a:t> </a:t>
            </a:r>
            <a:r>
              <a:rPr lang="zh-CN" altLang="zh-CN" dirty="0"/>
              <a:t>: Q</a:t>
            </a:r>
            <a:r>
              <a:rPr lang="zh-CN" altLang="zh-CN" dirty="0">
                <a:sym typeface="Symbol" panose="05050102010706020507" pitchFamily="18" charset="2"/>
              </a:rPr>
              <a:t>Q是</a:t>
            </a:r>
            <a:r>
              <a:rPr lang="zh-CN" altLang="zh-CN" dirty="0">
                <a:solidFill>
                  <a:srgbClr val="0000FF"/>
                </a:solidFill>
                <a:sym typeface="Symbol" panose="05050102010706020507" pitchFamily="18" charset="2"/>
              </a:rPr>
              <a:t>转移函数</a:t>
            </a:r>
            <a:r>
              <a:rPr lang="zh-CN" altLang="zh-CN" dirty="0"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zh-CN" dirty="0"/>
              <a:t>(4) </a:t>
            </a:r>
            <a:r>
              <a:rPr lang="zh-CN" altLang="zh-CN" i="1" dirty="0"/>
              <a:t>q</a:t>
            </a:r>
            <a:r>
              <a:rPr lang="zh-CN" altLang="zh-CN" baseline="-25000" dirty="0"/>
              <a:t>0</a:t>
            </a:r>
            <a:r>
              <a:rPr lang="zh-CN" altLang="zh-CN" dirty="0">
                <a:sym typeface="Symbol" panose="05050102010706020507" pitchFamily="18" charset="2"/>
              </a:rPr>
              <a:t>Q 是</a:t>
            </a:r>
            <a:r>
              <a:rPr lang="zh-CN" altLang="zh-CN" dirty="0">
                <a:solidFill>
                  <a:srgbClr val="0000FF"/>
                </a:solidFill>
                <a:sym typeface="Symbol" panose="05050102010706020507" pitchFamily="18" charset="2"/>
              </a:rPr>
              <a:t>起始状态</a:t>
            </a:r>
            <a:r>
              <a:rPr lang="zh-CN" altLang="zh-CN" dirty="0">
                <a:sym typeface="Symbol" panose="05050102010706020507" pitchFamily="18" charset="2"/>
              </a:rPr>
              <a:t>。</a:t>
            </a:r>
            <a:endParaRPr lang="zh-CN" altLang="zh-CN" dirty="0">
              <a:solidFill>
                <a:srgbClr val="FF33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zh-CN" dirty="0"/>
              <a:t>(5) </a:t>
            </a:r>
            <a:r>
              <a:rPr lang="zh-CN" altLang="zh-CN" i="1" dirty="0"/>
              <a:t>F</a:t>
            </a:r>
            <a:r>
              <a:rPr lang="zh-CN" altLang="zh-CN" dirty="0">
                <a:sym typeface="Symbol" panose="05050102010706020507" pitchFamily="18" charset="2"/>
              </a:rPr>
              <a:t>Q 是</a:t>
            </a:r>
            <a:r>
              <a:rPr lang="zh-CN" altLang="zh-CN" dirty="0">
                <a:solidFill>
                  <a:srgbClr val="0000FF"/>
                </a:solidFill>
                <a:sym typeface="Symbol" panose="05050102010706020507" pitchFamily="18" charset="2"/>
              </a:rPr>
              <a:t>接受状态集</a:t>
            </a:r>
            <a:r>
              <a:rPr lang="zh-CN" altLang="zh-CN" dirty="0">
                <a:sym typeface="Symbol" panose="05050102010706020507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212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F661-F95E-45D6-8CAA-C74E1BA1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14A7A1-B7BC-47CE-A7CA-264191A26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10" y="365125"/>
            <a:ext cx="5508979" cy="4351338"/>
          </a:xfrm>
        </p:spPr>
      </p:pic>
    </p:spTree>
    <p:extLst>
      <p:ext uri="{BB962C8B-B14F-4D97-AF65-F5344CB8AC3E}">
        <p14:creationId xmlns:p14="http://schemas.microsoft.com/office/powerpoint/2010/main" val="427740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9BA44-13AE-4F16-B3FC-E8088BA9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9578F3-C725-4910-82A4-4EC7DD738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2" y="185361"/>
            <a:ext cx="5042783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F80405-3FA8-4E8A-9515-845182541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98" y="185361"/>
            <a:ext cx="7056950" cy="62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8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49CFC-D11C-4C9D-BE08-27BDA649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</a:t>
            </a:r>
            <a:r>
              <a:rPr lang="en-US" altLang="zh-CN" dirty="0"/>
              <a:t>-&gt;NFA-&gt;DFA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D683E0-38C8-42DD-9174-F711E5C7A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21" y="1825625"/>
            <a:ext cx="7147558" cy="4351338"/>
          </a:xfrm>
        </p:spPr>
      </p:pic>
    </p:spTree>
    <p:extLst>
      <p:ext uri="{BB962C8B-B14F-4D97-AF65-F5344CB8AC3E}">
        <p14:creationId xmlns:p14="http://schemas.microsoft.com/office/powerpoint/2010/main" val="386583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101</Words>
  <Application>Microsoft Office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正则-&gt;NFA-&gt;DFA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晓健</dc:creator>
  <cp:lastModifiedBy>jia xiaohui</cp:lastModifiedBy>
  <cp:revision>5</cp:revision>
  <dcterms:created xsi:type="dcterms:W3CDTF">2021-12-03T12:01:25Z</dcterms:created>
  <dcterms:modified xsi:type="dcterms:W3CDTF">2021-12-07T02:09:44Z</dcterms:modified>
</cp:coreProperties>
</file>