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226" r:id="rId2"/>
    <p:sldId id="2320" r:id="rId3"/>
    <p:sldId id="2338" r:id="rId4"/>
    <p:sldId id="2352" r:id="rId5"/>
    <p:sldId id="2326" r:id="rId6"/>
    <p:sldId id="2353" r:id="rId7"/>
    <p:sldId id="2354" r:id="rId8"/>
    <p:sldId id="2327" r:id="rId9"/>
    <p:sldId id="2355" r:id="rId10"/>
    <p:sldId id="2316" r:id="rId11"/>
    <p:sldId id="2356" r:id="rId1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7" pos="7726" userDrawn="1">
          <p15:clr>
            <a:srgbClr val="A4A3A4"/>
          </p15:clr>
        </p15:guide>
        <p15:guide id="16" orient="horz" pos="4320" userDrawn="1">
          <p15:clr>
            <a:srgbClr val="A4A3A4"/>
          </p15:clr>
        </p15:guide>
        <p15:guide id="18" pos="14230" userDrawn="1">
          <p15:clr>
            <a:srgbClr val="A4A3A4"/>
          </p15:clr>
        </p15:guide>
        <p15:guide id="19" orient="horz" pos="20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B8BBC1"/>
    <a:srgbClr val="AA8A78"/>
    <a:srgbClr val="55677C"/>
    <a:srgbClr val="3C3B41"/>
    <a:srgbClr val="F3F3F3"/>
    <a:srgbClr val="FAF8FB"/>
    <a:srgbClr val="F4F3F5"/>
    <a:srgbClr val="EAEAEA"/>
    <a:srgbClr val="CEC7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9" autoAdjust="0"/>
    <p:restoredTop sz="95872" autoAdjust="0"/>
  </p:normalViewPr>
  <p:slideViewPr>
    <p:cSldViewPr snapToGrid="0" snapToObjects="1">
      <p:cViewPr varScale="1">
        <p:scale>
          <a:sx n="45" d="100"/>
          <a:sy n="45" d="100"/>
        </p:scale>
        <p:origin x="158" y="34"/>
      </p:cViewPr>
      <p:guideLst>
        <p:guide pos="7726"/>
        <p:guide orient="horz" pos="4320"/>
        <p:guide pos="14230"/>
        <p:guide orient="horz" pos="2088"/>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9/19/2018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970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11200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34529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20007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87543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0486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63980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2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1" y="0"/>
            <a:ext cx="12188825" cy="13716000"/>
          </a:xfrm>
          <a:prstGeom prst="rect">
            <a:avLst/>
          </a:prstGeom>
          <a:solidFill>
            <a:schemeClr val="bg1">
              <a:lumMod val="95000"/>
            </a:schemeClr>
          </a:solidFill>
        </p:spPr>
        <p:txBody>
          <a:bodyPr>
            <a:normAutofit/>
          </a:bodyPr>
          <a:lstStyle>
            <a:lvl1pPr>
              <a:defRPr sz="2800"/>
            </a:lvl1pPr>
          </a:lstStyle>
          <a:p>
            <a:endParaRPr lang="en-US"/>
          </a:p>
        </p:txBody>
      </p:sp>
      <p:sp>
        <p:nvSpPr>
          <p:cNvPr id="23" name="Picture Placeholder 2"/>
          <p:cNvSpPr>
            <a:spLocks noGrp="1"/>
          </p:cNvSpPr>
          <p:nvPr>
            <p:ph type="pic" sz="quarter" idx="28"/>
          </p:nvPr>
        </p:nvSpPr>
        <p:spPr>
          <a:xfrm>
            <a:off x="12188825" y="0"/>
            <a:ext cx="12188825" cy="137160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0220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12" name="Picture Placeholder 2"/>
          <p:cNvSpPr>
            <a:spLocks noGrp="1"/>
          </p:cNvSpPr>
          <p:nvPr>
            <p:ph type="pic" sz="quarter" idx="20"/>
          </p:nvPr>
        </p:nvSpPr>
        <p:spPr>
          <a:xfrm>
            <a:off x="10202182" y="4336977"/>
            <a:ext cx="3904488" cy="6972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837626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17433269"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13369929"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31695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6404570" y="2618563"/>
            <a:ext cx="4681728" cy="8366262"/>
          </a:xfrm>
          <a:solidFill>
            <a:schemeClr val="bg1">
              <a:lumMod val="95000"/>
            </a:schemeClr>
          </a:solidFill>
        </p:spPr>
        <p:txBody>
          <a:bodyPr>
            <a:normAutofit/>
          </a:bodyPr>
          <a:lstStyle>
            <a:lvl1pPr>
              <a:defRPr sz="2800"/>
            </a:lvl1pPr>
          </a:lstStyle>
          <a:p>
            <a:endParaRPr lang="en-US"/>
          </a:p>
        </p:txBody>
      </p:sp>
      <p:sp>
        <p:nvSpPr>
          <p:cNvPr id="12" name="Picture Placeholder 2"/>
          <p:cNvSpPr>
            <a:spLocks noGrp="1"/>
          </p:cNvSpPr>
          <p:nvPr>
            <p:ph type="pic" sz="quarter" idx="20"/>
          </p:nvPr>
        </p:nvSpPr>
        <p:spPr>
          <a:xfrm>
            <a:off x="2341230" y="2618563"/>
            <a:ext cx="4681728" cy="8366262"/>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07939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Placeholder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644088" y="1"/>
            <a:ext cx="4946852" cy="13716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a:solidFill>
            <a:schemeClr val="bg1">
              <a:lumMod val="95000"/>
            </a:schemeClr>
          </a:solidFill>
        </p:spPr>
        <p:txBody>
          <a:bodyPr wrap="square">
            <a:noAutofit/>
          </a:bodyPr>
          <a:lstStyle>
            <a:lvl1pPr>
              <a:defRPr sz="2800"/>
            </a:lvl1pPr>
          </a:lstStyle>
          <a:p>
            <a:endParaRPr lang="en-US"/>
          </a:p>
        </p:txBody>
      </p:sp>
    </p:spTree>
    <p:extLst>
      <p:ext uri="{BB962C8B-B14F-4D97-AF65-F5344CB8AC3E}">
        <p14:creationId xmlns:p14="http://schemas.microsoft.com/office/powerpoint/2010/main" val="20403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0" y="8382000"/>
            <a:ext cx="24377649" cy="5334000"/>
          </a:xfr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1717226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Placeholder">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7159624" cy="6721618"/>
          </a:xfrm>
          <a:solidFill>
            <a:schemeClr val="bg1">
              <a:lumMod val="95000"/>
            </a:schemeClr>
          </a:solidFill>
        </p:spPr>
        <p:txBody>
          <a:bodyPr>
            <a:normAutofit/>
          </a:bodyPr>
          <a:lstStyle>
            <a:lvl1pPr>
              <a:defRPr sz="2800"/>
            </a:lvl1pPr>
          </a:lstStyle>
          <a:p>
            <a:endParaRPr lang="en-US"/>
          </a:p>
        </p:txBody>
      </p:sp>
      <p:sp>
        <p:nvSpPr>
          <p:cNvPr id="13" name="Picture Placeholder 2"/>
          <p:cNvSpPr>
            <a:spLocks noGrp="1"/>
          </p:cNvSpPr>
          <p:nvPr>
            <p:ph type="pic" sz="quarter" idx="20"/>
          </p:nvPr>
        </p:nvSpPr>
        <p:spPr>
          <a:xfrm>
            <a:off x="0" y="6994383"/>
            <a:ext cx="7159624" cy="6721618"/>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7439720" y="0"/>
            <a:ext cx="895641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39036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hree Laptops">
    <p:spTree>
      <p:nvGrpSpPr>
        <p:cNvPr id="1" name=""/>
        <p:cNvGrpSpPr/>
        <p:nvPr/>
      </p:nvGrpSpPr>
      <p:grpSpPr>
        <a:xfrm>
          <a:off x="0" y="0"/>
          <a:ext cx="0" cy="0"/>
          <a:chOff x="0" y="0"/>
          <a:chExt cx="0" cy="0"/>
        </a:xfrm>
      </p:grpSpPr>
      <p:sp>
        <p:nvSpPr>
          <p:cNvPr id="4" name="Picture Placeholder 2"/>
          <p:cNvSpPr>
            <a:spLocks noGrp="1"/>
          </p:cNvSpPr>
          <p:nvPr>
            <p:ph type="pic" sz="quarter" idx="10"/>
          </p:nvPr>
        </p:nvSpPr>
        <p:spPr>
          <a:xfrm>
            <a:off x="0" y="1"/>
            <a:ext cx="24377650" cy="7189076"/>
          </a:xfrm>
        </p:spPr>
        <p:txBody>
          <a:bodyPr>
            <a:normAutofit/>
          </a:bodyPr>
          <a:lstStyle>
            <a:lvl1pPr>
              <a:defRPr sz="2800"/>
            </a:lvl1pPr>
          </a:lstStyle>
          <a:p>
            <a:endParaRPr lang="en-US"/>
          </a:p>
        </p:txBody>
      </p:sp>
    </p:spTree>
    <p:extLst>
      <p:ext uri="{BB962C8B-B14F-4D97-AF65-F5344CB8AC3E}">
        <p14:creationId xmlns:p14="http://schemas.microsoft.com/office/powerpoint/2010/main" val="932026304"/>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50" cy="13715999"/>
          </a:xfrm>
        </p:spPr>
        <p:txBody>
          <a:bodyPr>
            <a:normAutofit/>
          </a:bodyPr>
          <a:lstStyle>
            <a:lvl1pPr>
              <a:defRPr sz="2800"/>
            </a:lvl1pPr>
          </a:lstStyle>
          <a:p>
            <a:endParaRPr lang="en-US"/>
          </a:p>
        </p:txBody>
      </p:sp>
    </p:spTree>
    <p:extLst>
      <p:ext uri="{BB962C8B-B14F-4D97-AF65-F5344CB8AC3E}">
        <p14:creationId xmlns:p14="http://schemas.microsoft.com/office/powerpoint/2010/main" val="191116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6"/>
          <p:cNvSpPr>
            <a:spLocks noGrp="1"/>
          </p:cNvSpPr>
          <p:nvPr>
            <p:ph type="pic" sz="quarter" idx="10"/>
          </p:nvPr>
        </p:nvSpPr>
        <p:spPr>
          <a:xfrm>
            <a:off x="4066993" y="5114830"/>
            <a:ext cx="3008376" cy="3008376"/>
          </a:xfrm>
          <a:prstGeom prst="ellipse">
            <a:avLst/>
          </a:prstGeom>
        </p:spPr>
        <p:txBody>
          <a:bodyPr>
            <a:normAutofit/>
          </a:bodyPr>
          <a:lstStyle>
            <a:lvl1pPr>
              <a:defRPr sz="2000"/>
            </a:lvl1pPr>
          </a:lstStyle>
          <a:p>
            <a:endParaRPr lang="en-US"/>
          </a:p>
        </p:txBody>
      </p:sp>
      <p:sp>
        <p:nvSpPr>
          <p:cNvPr id="13" name="Picture Placeholder 6"/>
          <p:cNvSpPr>
            <a:spLocks noGrp="1"/>
          </p:cNvSpPr>
          <p:nvPr>
            <p:ph type="pic" sz="quarter" idx="11"/>
          </p:nvPr>
        </p:nvSpPr>
        <p:spPr>
          <a:xfrm>
            <a:off x="10716500" y="5114830"/>
            <a:ext cx="3008376" cy="3008376"/>
          </a:xfrm>
          <a:prstGeom prst="ellipse">
            <a:avLst/>
          </a:prstGeom>
        </p:spPr>
        <p:txBody>
          <a:bodyPr>
            <a:normAutofit/>
          </a:bodyPr>
          <a:lstStyle>
            <a:lvl1pPr>
              <a:defRPr sz="2000"/>
            </a:lvl1pPr>
          </a:lstStyle>
          <a:p>
            <a:endParaRPr lang="en-US"/>
          </a:p>
        </p:txBody>
      </p:sp>
      <p:sp>
        <p:nvSpPr>
          <p:cNvPr id="14" name="Picture Placeholder 6"/>
          <p:cNvSpPr>
            <a:spLocks noGrp="1"/>
          </p:cNvSpPr>
          <p:nvPr>
            <p:ph type="pic" sz="quarter" idx="12"/>
          </p:nvPr>
        </p:nvSpPr>
        <p:spPr>
          <a:xfrm>
            <a:off x="17362088" y="5114830"/>
            <a:ext cx="3008376" cy="3008376"/>
          </a:xfrm>
          <a:prstGeom prst="ellipse">
            <a:avLst/>
          </a:prstGeom>
        </p:spPr>
        <p:txBody>
          <a:bodyPr>
            <a:normAutofit/>
          </a:bodyPr>
          <a:lstStyle>
            <a:lvl1pPr>
              <a:defRPr sz="2000"/>
            </a:lvl1pPr>
          </a:lstStyle>
          <a:p>
            <a:endParaRPr lang="en-US"/>
          </a:p>
        </p:txBody>
      </p:sp>
    </p:spTree>
    <p:extLst>
      <p:ext uri="{BB962C8B-B14F-4D97-AF65-F5344CB8AC3E}">
        <p14:creationId xmlns:p14="http://schemas.microsoft.com/office/powerpoint/2010/main" val="16000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Placeholder Slide">
    <p:spTree>
      <p:nvGrpSpPr>
        <p:cNvPr id="1" name=""/>
        <p:cNvGrpSpPr/>
        <p:nvPr/>
      </p:nvGrpSpPr>
      <p:grpSpPr>
        <a:xfrm>
          <a:off x="0" y="0"/>
          <a:ext cx="0" cy="0"/>
          <a:chOff x="0" y="0"/>
          <a:chExt cx="0" cy="0"/>
        </a:xfrm>
      </p:grpSpPr>
      <p:sp>
        <p:nvSpPr>
          <p:cNvPr id="32" name="Picture Placeholder 8"/>
          <p:cNvSpPr>
            <a:spLocks noGrp="1"/>
          </p:cNvSpPr>
          <p:nvPr>
            <p:ph type="pic" sz="quarter" idx="12"/>
          </p:nvPr>
        </p:nvSpPr>
        <p:spPr>
          <a:xfrm>
            <a:off x="-1"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3" name="Picture Placeholder 8"/>
          <p:cNvSpPr>
            <a:spLocks noGrp="1"/>
          </p:cNvSpPr>
          <p:nvPr>
            <p:ph type="pic" sz="quarter" idx="13"/>
          </p:nvPr>
        </p:nvSpPr>
        <p:spPr>
          <a:xfrm>
            <a:off x="406581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4" name="Picture Placeholder 8"/>
          <p:cNvSpPr>
            <a:spLocks noGrp="1"/>
          </p:cNvSpPr>
          <p:nvPr>
            <p:ph type="pic" sz="quarter" idx="14"/>
          </p:nvPr>
        </p:nvSpPr>
        <p:spPr>
          <a:xfrm>
            <a:off x="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5" name="Picture Placeholder 8"/>
          <p:cNvSpPr>
            <a:spLocks noGrp="1"/>
          </p:cNvSpPr>
          <p:nvPr>
            <p:ph type="pic" sz="quarter" idx="15"/>
          </p:nvPr>
        </p:nvSpPr>
        <p:spPr>
          <a:xfrm>
            <a:off x="406581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6" name="Picture Placeholder 8"/>
          <p:cNvSpPr>
            <a:spLocks noGrp="1"/>
          </p:cNvSpPr>
          <p:nvPr>
            <p:ph type="pic" sz="quarter" idx="16"/>
          </p:nvPr>
        </p:nvSpPr>
        <p:spPr>
          <a:xfrm>
            <a:off x="8131629"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7" name="Picture Placeholder 8"/>
          <p:cNvSpPr>
            <a:spLocks noGrp="1"/>
          </p:cNvSpPr>
          <p:nvPr>
            <p:ph type="pic" sz="quarter" idx="17"/>
          </p:nvPr>
        </p:nvSpPr>
        <p:spPr>
          <a:xfrm>
            <a:off x="12197445"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8" name="Picture Placeholder 8"/>
          <p:cNvSpPr>
            <a:spLocks noGrp="1"/>
          </p:cNvSpPr>
          <p:nvPr>
            <p:ph type="pic" sz="quarter" idx="18"/>
          </p:nvPr>
        </p:nvSpPr>
        <p:spPr>
          <a:xfrm>
            <a:off x="8131630"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39" name="Picture Placeholder 8"/>
          <p:cNvSpPr>
            <a:spLocks noGrp="1"/>
          </p:cNvSpPr>
          <p:nvPr>
            <p:ph type="pic" sz="quarter" idx="19"/>
          </p:nvPr>
        </p:nvSpPr>
        <p:spPr>
          <a:xfrm>
            <a:off x="12197446"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0" name="Picture Placeholder 8"/>
          <p:cNvSpPr>
            <a:spLocks noGrp="1"/>
          </p:cNvSpPr>
          <p:nvPr>
            <p:ph type="pic" sz="quarter" idx="20"/>
          </p:nvPr>
        </p:nvSpPr>
        <p:spPr>
          <a:xfrm>
            <a:off x="16263258"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1" name="Picture Placeholder 8"/>
          <p:cNvSpPr>
            <a:spLocks noGrp="1"/>
          </p:cNvSpPr>
          <p:nvPr>
            <p:ph type="pic" sz="quarter" idx="21"/>
          </p:nvPr>
        </p:nvSpPr>
        <p:spPr>
          <a:xfrm>
            <a:off x="20329074" y="5584370"/>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2" name="Picture Placeholder 8"/>
          <p:cNvSpPr>
            <a:spLocks noGrp="1"/>
          </p:cNvSpPr>
          <p:nvPr>
            <p:ph type="pic" sz="quarter" idx="22"/>
          </p:nvPr>
        </p:nvSpPr>
        <p:spPr>
          <a:xfrm>
            <a:off x="16263259"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
        <p:nvSpPr>
          <p:cNvPr id="43" name="Picture Placeholder 8"/>
          <p:cNvSpPr>
            <a:spLocks noGrp="1"/>
          </p:cNvSpPr>
          <p:nvPr>
            <p:ph type="pic" sz="quarter" idx="23"/>
          </p:nvPr>
        </p:nvSpPr>
        <p:spPr>
          <a:xfrm>
            <a:off x="20329075" y="9650185"/>
            <a:ext cx="4065816" cy="4065815"/>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207378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4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7988360" y="0"/>
            <a:ext cx="16389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99257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5_Placeholder">
    <p:spTree>
      <p:nvGrpSpPr>
        <p:cNvPr id="1" name=""/>
        <p:cNvGrpSpPr/>
        <p:nvPr/>
      </p:nvGrpSpPr>
      <p:grpSpPr>
        <a:xfrm>
          <a:off x="0" y="0"/>
          <a:ext cx="0" cy="0"/>
          <a:chOff x="0" y="0"/>
          <a:chExt cx="0" cy="0"/>
        </a:xfrm>
      </p:grpSpPr>
      <p:sp>
        <p:nvSpPr>
          <p:cNvPr id="5" name="Picture Placeholder 2"/>
          <p:cNvSpPr>
            <a:spLocks noGrp="1"/>
          </p:cNvSpPr>
          <p:nvPr>
            <p:ph type="pic" sz="quarter" idx="24"/>
          </p:nvPr>
        </p:nvSpPr>
        <p:spPr>
          <a:xfrm>
            <a:off x="8595360" y="0"/>
            <a:ext cx="15782290" cy="13716000"/>
          </a:xfrm>
          <a:solidFill>
            <a:schemeClr val="bg1">
              <a:lumMod val="95000"/>
            </a:schemeClr>
          </a:solidFill>
        </p:spPr>
        <p:txBody>
          <a:bodyPr>
            <a:normAutofit/>
          </a:bodyPr>
          <a:lstStyle>
            <a:lvl1pPr>
              <a:defRPr sz="2800"/>
            </a:lvl1pPr>
          </a:lstStyle>
          <a:p>
            <a:endParaRPr lang="en-US"/>
          </a:p>
        </p:txBody>
      </p:sp>
      <p:sp>
        <p:nvSpPr>
          <p:cNvPr id="6" name="Picture Placeholder 2"/>
          <p:cNvSpPr>
            <a:spLocks noGrp="1"/>
          </p:cNvSpPr>
          <p:nvPr>
            <p:ph type="pic" sz="quarter" idx="25"/>
          </p:nvPr>
        </p:nvSpPr>
        <p:spPr>
          <a:xfrm>
            <a:off x="2759837"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55429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6_Placeholder">
    <p:spTree>
      <p:nvGrpSpPr>
        <p:cNvPr id="1" name=""/>
        <p:cNvGrpSpPr/>
        <p:nvPr/>
      </p:nvGrpSpPr>
      <p:grpSpPr>
        <a:xfrm>
          <a:off x="0" y="0"/>
          <a:ext cx="0" cy="0"/>
          <a:chOff x="0" y="0"/>
          <a:chExt cx="0" cy="0"/>
        </a:xfrm>
      </p:grpSpPr>
      <p:sp>
        <p:nvSpPr>
          <p:cNvPr id="6" name="Picture Placeholder 2"/>
          <p:cNvSpPr>
            <a:spLocks noGrp="1"/>
          </p:cNvSpPr>
          <p:nvPr>
            <p:ph type="pic" sz="quarter" idx="25"/>
          </p:nvPr>
        </p:nvSpPr>
        <p:spPr>
          <a:xfrm>
            <a:off x="18595582" y="2975728"/>
            <a:ext cx="3008376" cy="3008376"/>
          </a:xfrm>
          <a:prstGeom prst="ellipse">
            <a:avLst/>
          </a:prstGeom>
          <a:solidFill>
            <a:schemeClr val="bg1">
              <a:lumMod val="95000"/>
            </a:schemeClr>
          </a:solidFill>
        </p:spPr>
        <p:txBody>
          <a:bodyPr>
            <a:normAutofit/>
          </a:bodyPr>
          <a:lstStyle>
            <a:lvl1pPr>
              <a:defRPr sz="2800"/>
            </a:lvl1pPr>
          </a:lstStyle>
          <a:p>
            <a:endParaRPr lang="en-US"/>
          </a:p>
        </p:txBody>
      </p:sp>
      <p:sp>
        <p:nvSpPr>
          <p:cNvPr id="5" name="Picture Placeholder 2"/>
          <p:cNvSpPr>
            <a:spLocks noGrp="1"/>
          </p:cNvSpPr>
          <p:nvPr>
            <p:ph type="pic" sz="quarter" idx="24"/>
          </p:nvPr>
        </p:nvSpPr>
        <p:spPr>
          <a:xfrm>
            <a:off x="0" y="0"/>
            <a:ext cx="15782290"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83053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16396138" cy="13716000"/>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124055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2_Placeholder">
    <p:spTree>
      <p:nvGrpSpPr>
        <p:cNvPr id="1" name=""/>
        <p:cNvGrpSpPr/>
        <p:nvPr/>
      </p:nvGrpSpPr>
      <p:grpSpPr>
        <a:xfrm>
          <a:off x="0" y="0"/>
          <a:ext cx="0" cy="0"/>
          <a:chOff x="0" y="0"/>
          <a:chExt cx="0" cy="0"/>
        </a:xfrm>
      </p:grpSpPr>
      <p:sp>
        <p:nvSpPr>
          <p:cNvPr id="8" name="Picture Placeholder 2"/>
          <p:cNvSpPr>
            <a:spLocks noGrp="1"/>
          </p:cNvSpPr>
          <p:nvPr>
            <p:ph type="pic" sz="quarter" idx="25"/>
          </p:nvPr>
        </p:nvSpPr>
        <p:spPr>
          <a:xfrm>
            <a:off x="6096001" y="3295503"/>
            <a:ext cx="3879274" cy="6037416"/>
          </a:xfrm>
          <a:solidFill>
            <a:schemeClr val="bg1">
              <a:lumMod val="95000"/>
            </a:schemeClr>
          </a:solidFill>
        </p:spPr>
        <p:txBody>
          <a:bodyPr>
            <a:normAutofit/>
          </a:bodyPr>
          <a:lstStyle>
            <a:lvl1pPr>
              <a:defRPr sz="2800"/>
            </a:lvl1pPr>
          </a:lstStyle>
          <a:p>
            <a:endParaRPr lang="en-US"/>
          </a:p>
        </p:txBody>
      </p:sp>
      <p:sp>
        <p:nvSpPr>
          <p:cNvPr id="14" name="Picture Placeholder 2"/>
          <p:cNvSpPr>
            <a:spLocks noGrp="1"/>
          </p:cNvSpPr>
          <p:nvPr>
            <p:ph type="pic" sz="quarter" idx="24"/>
          </p:nvPr>
        </p:nvSpPr>
        <p:spPr>
          <a:xfrm>
            <a:off x="1911928" y="3295503"/>
            <a:ext cx="3879274" cy="6037416"/>
          </a:xfrm>
          <a:solidFill>
            <a:schemeClr val="bg1">
              <a:lumMod val="95000"/>
            </a:schemeClr>
          </a:solidFill>
        </p:spPr>
        <p:txBody>
          <a:bodyPr>
            <a:normAutofit/>
          </a:bodyPr>
          <a:lstStyle>
            <a:lvl1pPr>
              <a:defRPr sz="2800"/>
            </a:lvl1pPr>
          </a:lstStyle>
          <a:p>
            <a:endParaRPr lang="en-US"/>
          </a:p>
        </p:txBody>
      </p:sp>
      <p:sp>
        <p:nvSpPr>
          <p:cNvPr id="9" name="Picture Placeholder 2"/>
          <p:cNvSpPr>
            <a:spLocks noGrp="1"/>
          </p:cNvSpPr>
          <p:nvPr>
            <p:ph type="pic" sz="quarter" idx="26"/>
          </p:nvPr>
        </p:nvSpPr>
        <p:spPr>
          <a:xfrm>
            <a:off x="10280074" y="3295503"/>
            <a:ext cx="3879274" cy="6037416"/>
          </a:xfrm>
          <a:solidFill>
            <a:schemeClr val="bg1">
              <a:lumMod val="95000"/>
            </a:schemeClr>
          </a:solidFill>
        </p:spPr>
        <p:txBody>
          <a:bodyPr>
            <a:normAutofit/>
          </a:bodyPr>
          <a:lstStyle>
            <a:lvl1pPr>
              <a:defRPr sz="2800"/>
            </a:lvl1pPr>
          </a:lstStyle>
          <a:p>
            <a:endParaRPr lang="en-US"/>
          </a:p>
        </p:txBody>
      </p:sp>
      <p:sp>
        <p:nvSpPr>
          <p:cNvPr id="10" name="Picture Placeholder 2"/>
          <p:cNvSpPr>
            <a:spLocks noGrp="1"/>
          </p:cNvSpPr>
          <p:nvPr>
            <p:ph type="pic" sz="quarter" idx="27"/>
          </p:nvPr>
        </p:nvSpPr>
        <p:spPr>
          <a:xfrm>
            <a:off x="14464147" y="3295503"/>
            <a:ext cx="3879274" cy="6037416"/>
          </a:xfrm>
          <a:solidFill>
            <a:schemeClr val="bg1">
              <a:lumMod val="95000"/>
            </a:schemeClr>
          </a:solidFill>
        </p:spPr>
        <p:txBody>
          <a:bodyPr>
            <a:normAutofit/>
          </a:bodyPr>
          <a:lstStyle>
            <a:lvl1pPr>
              <a:defRPr sz="2800"/>
            </a:lvl1pPr>
          </a:lstStyle>
          <a:p>
            <a:endParaRPr lang="en-US"/>
          </a:p>
        </p:txBody>
      </p:sp>
      <p:sp>
        <p:nvSpPr>
          <p:cNvPr id="11" name="Picture Placeholder 2"/>
          <p:cNvSpPr>
            <a:spLocks noGrp="1"/>
          </p:cNvSpPr>
          <p:nvPr>
            <p:ph type="pic" sz="quarter" idx="28"/>
          </p:nvPr>
        </p:nvSpPr>
        <p:spPr>
          <a:xfrm>
            <a:off x="18648220" y="3295503"/>
            <a:ext cx="3879274" cy="6037416"/>
          </a:xfr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953691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5" name="Oval 4"/>
          <p:cNvSpPr/>
          <p:nvPr userDrawn="1"/>
        </p:nvSpPr>
        <p:spPr>
          <a:xfrm rot="16200000">
            <a:off x="22199868" y="666271"/>
            <a:ext cx="521207" cy="52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22130252" y="668286"/>
            <a:ext cx="786038" cy="461628"/>
          </a:xfrm>
          <a:prstGeom prst="rect">
            <a:avLst/>
          </a:prstGeom>
          <a:noFill/>
        </p:spPr>
        <p:txBody>
          <a:bodyPr wrap="none" lIns="182843" tIns="91422" rIns="182843" bIns="91422" rtlCol="0">
            <a:spAutoFit/>
          </a:bodyPr>
          <a:lstStyle/>
          <a:p>
            <a:pPr algn="ctr"/>
            <a:fld id="{260E2A6B-A809-4840-BF14-8648BC0BDF87}" type="slidenum">
              <a:rPr lang="id-ID" sz="1800" b="0" i="0" smtClean="0">
                <a:solidFill>
                  <a:schemeClr val="bg1"/>
                </a:solidFill>
                <a:latin typeface="Montserrat Light" charset="0"/>
                <a:ea typeface="Montserrat Light" charset="0"/>
                <a:cs typeface="Montserrat Light" charset="0"/>
              </a:rPr>
              <a:pPr algn="ctr"/>
              <a:t>‹#›</a:t>
            </a:fld>
            <a:r>
              <a:rPr lang="id-ID" sz="1800" b="0" i="0" dirty="0">
                <a:solidFill>
                  <a:schemeClr val="bg1"/>
                </a:solidFill>
                <a:latin typeface="Montserrat Light" charset="0"/>
                <a:ea typeface="Montserrat Light" charset="0"/>
                <a:cs typeface="Montserrat Light" charset="0"/>
              </a:rPr>
              <a:t>  </a:t>
            </a:r>
          </a:p>
        </p:txBody>
      </p:sp>
      <p:sp>
        <p:nvSpPr>
          <p:cNvPr id="4" name="Title Placeholder 3"/>
          <p:cNvSpPr>
            <a:spLocks noGrp="1"/>
          </p:cNvSpPr>
          <p:nvPr>
            <p:ph type="title"/>
          </p:nvPr>
        </p:nvSpPr>
        <p:spPr>
          <a:xfrm>
            <a:off x="1676400" y="730250"/>
            <a:ext cx="21024850" cy="265112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877" r:id="rId1"/>
    <p:sldLayoutId id="2147483901" r:id="rId2"/>
    <p:sldLayoutId id="2147483879" r:id="rId3"/>
    <p:sldLayoutId id="2147483909" r:id="rId4"/>
    <p:sldLayoutId id="2147483903" r:id="rId5"/>
    <p:sldLayoutId id="2147483910" r:id="rId6"/>
    <p:sldLayoutId id="2147483911" r:id="rId7"/>
    <p:sldLayoutId id="2147483904" r:id="rId8"/>
    <p:sldLayoutId id="2147483912" r:id="rId9"/>
    <p:sldLayoutId id="2147483902" r:id="rId10"/>
    <p:sldLayoutId id="2147483897" r:id="rId11"/>
    <p:sldLayoutId id="2147483906" r:id="rId12"/>
    <p:sldLayoutId id="2147483907" r:id="rId13"/>
    <p:sldLayoutId id="2147483908" r:id="rId14"/>
    <p:sldLayoutId id="2147483919" r:id="rId15"/>
    <p:sldLayoutId id="2147483923" r:id="rId16"/>
    <p:sldLayoutId id="2147483929" r:id="rId17"/>
    <p:sldLayoutId id="2147483936" r:id="rId18"/>
  </p:sldLayoutIdLst>
  <p:hf hdr="0" ftr="0" dt="0"/>
  <p:txStyles>
    <p:titleStyle>
      <a:lvl1pPr algn="l" defTabSz="1828434" rtl="0" eaLnBrk="1" latinLnBrk="0" hangingPunct="1">
        <a:lnSpc>
          <a:spcPct val="90000"/>
        </a:lnSpc>
        <a:spcBef>
          <a:spcPct val="0"/>
        </a:spcBef>
        <a:buNone/>
        <a:defRPr lang="en-US" sz="6000" kern="1200">
          <a:solidFill>
            <a:schemeClr val="tx1"/>
          </a:solidFill>
          <a:latin typeface="Montserrat Hairline" charset="0"/>
          <a:ea typeface="Montserrat Hairline" charset="0"/>
          <a:cs typeface="Montserrat Hairline" charset="0"/>
        </a:defRPr>
      </a:lvl1pPr>
    </p:titleStyle>
    <p:bodyStyle>
      <a:lvl1pPr marL="0" indent="0" algn="l" defTabSz="1828434" rtl="0" eaLnBrk="1" latinLnBrk="0" hangingPunct="1">
        <a:lnSpc>
          <a:spcPct val="90000"/>
        </a:lnSpc>
        <a:spcBef>
          <a:spcPts val="2000"/>
        </a:spcBef>
        <a:buFont typeface="Arial"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6"/>
          </p:nvPr>
        </p:nvPicPr>
        <p:blipFill>
          <a:blip r:embed="rId3">
            <a:extLst>
              <a:ext uri="{28A0092B-C50C-407E-A947-70E740481C1C}">
                <a14:useLocalDpi xmlns:a14="http://schemas.microsoft.com/office/drawing/2010/main"/>
              </a:ext>
            </a:extLst>
          </a:blip>
          <a:srcRect t="10927" b="10927"/>
          <a:stretch>
            <a:fillRect/>
          </a:stretch>
        </p:blipFill>
        <p:spPr/>
      </p:pic>
      <p:pic>
        <p:nvPicPr>
          <p:cNvPr id="7" name="Picture Placeholder 6"/>
          <p:cNvPicPr>
            <a:picLocks noGrp="1" noChangeAspect="1"/>
          </p:cNvPicPr>
          <p:nvPr>
            <p:ph type="pic" sz="quarter" idx="28"/>
          </p:nvPr>
        </p:nvPicPr>
        <p:blipFill>
          <a:blip r:embed="rId4" cstate="email">
            <a:extLst>
              <a:ext uri="{28A0092B-C50C-407E-A947-70E740481C1C}">
                <a14:useLocalDpi xmlns:a14="http://schemas.microsoft.com/office/drawing/2010/main"/>
              </a:ext>
            </a:extLst>
          </a:blip>
          <a:srcRect l="5567" r="5567"/>
          <a:stretch>
            <a:fillRect/>
          </a:stretch>
        </p:blipFill>
        <p:spPr/>
      </p:pic>
      <p:sp>
        <p:nvSpPr>
          <p:cNvPr id="2" name="Snip Single Corner Rectangle 1"/>
          <p:cNvSpPr/>
          <p:nvPr/>
        </p:nvSpPr>
        <p:spPr>
          <a:xfrm>
            <a:off x="6569241" y="3115505"/>
            <a:ext cx="10684042" cy="6941760"/>
          </a:xfrm>
          <a:prstGeom prst="snip1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5" name="TextBox 4"/>
          <p:cNvSpPr txBox="1"/>
          <p:nvPr/>
        </p:nvSpPr>
        <p:spPr>
          <a:xfrm>
            <a:off x="8117685" y="3831546"/>
            <a:ext cx="8244693" cy="2308324"/>
          </a:xfrm>
          <a:prstGeom prst="rect">
            <a:avLst/>
          </a:prstGeom>
          <a:noFill/>
        </p:spPr>
        <p:txBody>
          <a:bodyPr wrap="square" rtlCol="0">
            <a:spAutoFit/>
          </a:bodyPr>
          <a:lstStyle/>
          <a:p>
            <a:pPr algn="ctr"/>
            <a:r>
              <a:rPr lang="zh-CN" altLang="en-US" sz="7200" spc="600" dirty="0">
                <a:solidFill>
                  <a:schemeClr val="tx2"/>
                </a:solidFill>
                <a:latin typeface="Segoe UI" panose="020B0502040204020203" pitchFamily="34" charset="0"/>
                <a:ea typeface="Oswald" charset="0"/>
                <a:cs typeface="Oswald" charset="0"/>
              </a:rPr>
              <a:t>缺失信息对图计算迭代过程的影响</a:t>
            </a:r>
            <a:endParaRPr lang="en-US" sz="7200" spc="600" dirty="0">
              <a:solidFill>
                <a:schemeClr val="tx2"/>
              </a:solidFill>
              <a:latin typeface="Segoe UI" panose="020B0502040204020203" pitchFamily="34" charset="0"/>
              <a:ea typeface="Oswald" charset="0"/>
              <a:cs typeface="Oswald" charset="0"/>
            </a:endParaRPr>
          </a:p>
        </p:txBody>
      </p:sp>
      <p:sp>
        <p:nvSpPr>
          <p:cNvPr id="8" name="Rectangle 7"/>
          <p:cNvSpPr/>
          <p:nvPr/>
        </p:nvSpPr>
        <p:spPr>
          <a:xfrm>
            <a:off x="7961395" y="7114734"/>
            <a:ext cx="8967870" cy="166473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endParaRPr>
          </a:p>
        </p:txBody>
      </p:sp>
      <p:sp>
        <p:nvSpPr>
          <p:cNvPr id="12" name="TextBox 11"/>
          <p:cNvSpPr txBox="1"/>
          <p:nvPr/>
        </p:nvSpPr>
        <p:spPr>
          <a:xfrm>
            <a:off x="12714778" y="7466032"/>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小组成员：</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郁思敏、吴双</a:t>
            </a:r>
            <a:endParaRPr lang="en-US" sz="2800" spc="1200" dirty="0">
              <a:solidFill>
                <a:schemeClr val="bg1"/>
              </a:solidFill>
              <a:latin typeface="Segoe UI" panose="020B0502040204020203" pitchFamily="34" charset="0"/>
              <a:ea typeface="Oswald" charset="0"/>
              <a:cs typeface="Oswald" charset="0"/>
            </a:endParaRPr>
          </a:p>
        </p:txBody>
      </p:sp>
      <p:sp>
        <p:nvSpPr>
          <p:cNvPr id="10" name="TextBox 9"/>
          <p:cNvSpPr txBox="1"/>
          <p:nvPr/>
        </p:nvSpPr>
        <p:spPr>
          <a:xfrm>
            <a:off x="8436142" y="7492184"/>
            <a:ext cx="3803889" cy="954107"/>
          </a:xfrm>
          <a:prstGeom prst="rect">
            <a:avLst/>
          </a:prstGeom>
          <a:noFill/>
        </p:spPr>
        <p:txBody>
          <a:bodyPr wrap="square" rtlCol="0">
            <a:spAutoFit/>
          </a:bodyPr>
          <a:lstStyle/>
          <a:p>
            <a:pPr algn="ctr"/>
            <a:r>
              <a:rPr lang="zh-CN" altLang="en-US" sz="2800" spc="1200" dirty="0" smtClean="0">
                <a:solidFill>
                  <a:schemeClr val="bg1"/>
                </a:solidFill>
                <a:latin typeface="Segoe UI" panose="020B0502040204020203" pitchFamily="34" charset="0"/>
                <a:ea typeface="Oswald" charset="0"/>
                <a:cs typeface="Oswald" charset="0"/>
              </a:rPr>
              <a:t>指导老师：</a:t>
            </a:r>
            <a:endParaRPr lang="en-US" altLang="zh-CN" sz="2800" spc="1200" dirty="0" smtClean="0">
              <a:solidFill>
                <a:schemeClr val="bg1"/>
              </a:solidFill>
              <a:latin typeface="Segoe UI" panose="020B0502040204020203" pitchFamily="34" charset="0"/>
              <a:ea typeface="Oswald" charset="0"/>
              <a:cs typeface="Oswald" charset="0"/>
            </a:endParaRPr>
          </a:p>
          <a:p>
            <a:pPr algn="ctr"/>
            <a:r>
              <a:rPr lang="zh-CN" altLang="en-US" sz="2800" spc="1200" dirty="0" smtClean="0">
                <a:solidFill>
                  <a:schemeClr val="bg1"/>
                </a:solidFill>
                <a:latin typeface="Segoe UI" panose="020B0502040204020203" pitchFamily="34" charset="0"/>
                <a:ea typeface="Oswald" charset="0"/>
                <a:cs typeface="Oswald" charset="0"/>
              </a:rPr>
              <a:t>徐辰</a:t>
            </a:r>
            <a:endParaRPr lang="en-US" sz="2800"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28522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54404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a:extLst>
              <a:ext uri="{28A0092B-C50C-407E-A947-70E740481C1C}">
                <a14:useLocalDpi xmlns:a14="http://schemas.microsoft.com/office/drawing/2010/main"/>
              </a:ext>
            </a:extLst>
          </a:blip>
          <a:srcRect l="17573" r="17573"/>
          <a:stretch>
            <a:fillRect/>
          </a:stretch>
        </p:blipFill>
        <p:spPr/>
      </p:pic>
      <p:sp>
        <p:nvSpPr>
          <p:cNvPr id="10" name="Rectangle 9"/>
          <p:cNvSpPr/>
          <p:nvPr/>
        </p:nvSpPr>
        <p:spPr>
          <a:xfrm>
            <a:off x="0" y="0"/>
            <a:ext cx="24377650" cy="13716000"/>
          </a:xfrm>
          <a:prstGeom prst="rect">
            <a:avLst/>
          </a:prstGeom>
          <a:solidFill>
            <a:schemeClr val="tx2">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latin typeface="Segoe UI" panose="020B0502040204020203" pitchFamily="34" charset="0"/>
              </a:rPr>
              <a:t> </a:t>
            </a:r>
            <a:endParaRPr lang="en-US" sz="4800" dirty="0">
              <a:latin typeface="Segoe UI" panose="020B0502040204020203" pitchFamily="34" charset="0"/>
            </a:endParaRPr>
          </a:p>
        </p:txBody>
      </p:sp>
      <p:sp>
        <p:nvSpPr>
          <p:cNvPr id="11" name="Rectangle 10"/>
          <p:cNvSpPr/>
          <p:nvPr/>
        </p:nvSpPr>
        <p:spPr>
          <a:xfrm rot="16200000">
            <a:off x="8231680" y="2900855"/>
            <a:ext cx="7914290" cy="7914290"/>
          </a:xfrm>
          <a:prstGeom prst="rect">
            <a:avLst/>
          </a:prstGeom>
          <a:noFill/>
          <a:ln w="152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latin typeface="Segoe UI" panose="020B0502040204020203" pitchFamily="34" charset="0"/>
            </a:endParaRPr>
          </a:p>
        </p:txBody>
      </p:sp>
      <p:sp>
        <p:nvSpPr>
          <p:cNvPr id="7" name="TextBox 6"/>
          <p:cNvSpPr txBox="1"/>
          <p:nvPr/>
        </p:nvSpPr>
        <p:spPr>
          <a:xfrm>
            <a:off x="8781704" y="7122694"/>
            <a:ext cx="6814239" cy="3046988"/>
          </a:xfrm>
          <a:prstGeom prst="rect">
            <a:avLst/>
          </a:prstGeom>
          <a:noFill/>
        </p:spPr>
        <p:txBody>
          <a:bodyPr wrap="square" rtlCol="0">
            <a:spAutoFit/>
          </a:bodyPr>
          <a:lstStyle/>
          <a:p>
            <a:r>
              <a:rPr lang="en-US" sz="9600" spc="600" dirty="0" smtClean="0">
                <a:solidFill>
                  <a:schemeClr val="bg1"/>
                </a:solidFill>
                <a:latin typeface="Segoe UI" panose="020B0502040204020203" pitchFamily="34" charset="0"/>
                <a:ea typeface="Oswald" charset="0"/>
                <a:cs typeface="Oswald" charset="0"/>
              </a:rPr>
              <a:t>Our</a:t>
            </a:r>
          </a:p>
          <a:p>
            <a:r>
              <a:rPr lang="en-US" sz="9600" spc="600" dirty="0" smtClean="0">
                <a:solidFill>
                  <a:schemeClr val="bg1"/>
                </a:solidFill>
                <a:latin typeface="Segoe UI" panose="020B0502040204020203" pitchFamily="34" charset="0"/>
                <a:ea typeface="Oswald" charset="0"/>
                <a:cs typeface="Oswald" charset="0"/>
              </a:rPr>
              <a:t>Web</a:t>
            </a:r>
            <a:r>
              <a:rPr lang="zh-CN" altLang="en-US" sz="9600" spc="600" dirty="0" smtClean="0">
                <a:solidFill>
                  <a:schemeClr val="bg1"/>
                </a:solidFill>
                <a:latin typeface="Segoe UI" panose="020B0502040204020203" pitchFamily="34" charset="0"/>
                <a:ea typeface="Oswald" charset="0"/>
                <a:cs typeface="Oswald" charset="0"/>
              </a:rPr>
              <a:t> </a:t>
            </a:r>
            <a:r>
              <a:rPr lang="en-US" sz="9600" spc="600" dirty="0" smtClean="0">
                <a:solidFill>
                  <a:schemeClr val="bg1"/>
                </a:solidFill>
                <a:latin typeface="Segoe UI" panose="020B0502040204020203" pitchFamily="34" charset="0"/>
                <a:ea typeface="Oswald" charset="0"/>
                <a:cs typeface="Oswald" charset="0"/>
              </a:rPr>
              <a:t>Site</a:t>
            </a:r>
            <a:endParaRPr lang="en-US" sz="9600" spc="600" dirty="0">
              <a:solidFill>
                <a:schemeClr val="bg1"/>
              </a:solidFill>
              <a:latin typeface="Segoe UI" panose="020B0502040204020203" pitchFamily="34" charset="0"/>
              <a:ea typeface="Oswald" charset="0"/>
              <a:cs typeface="Oswald" charset="0"/>
            </a:endParaRPr>
          </a:p>
        </p:txBody>
      </p:sp>
      <p:sp>
        <p:nvSpPr>
          <p:cNvPr id="9" name="TextBox 8"/>
          <p:cNvSpPr txBox="1"/>
          <p:nvPr/>
        </p:nvSpPr>
        <p:spPr>
          <a:xfrm>
            <a:off x="8774613" y="3888766"/>
            <a:ext cx="6814239" cy="1384995"/>
          </a:xfrm>
          <a:prstGeom prst="rect">
            <a:avLst/>
          </a:prstGeom>
          <a:noFill/>
        </p:spPr>
        <p:txBody>
          <a:bodyPr wrap="square" rtlCol="0">
            <a:spAutoFit/>
          </a:bodyPr>
          <a:lstStyle/>
          <a:p>
            <a:r>
              <a:rPr lang="en-US" sz="2800" b="1" spc="1200" dirty="0" smtClean="0">
                <a:solidFill>
                  <a:schemeClr val="bg1"/>
                </a:solidFill>
                <a:latin typeface="Segoe UI" panose="020B0502040204020203" pitchFamily="34" charset="0"/>
                <a:ea typeface="Oswald" charset="0"/>
                <a:cs typeface="Oswald" charset="0"/>
              </a:rPr>
              <a:t>Ready</a:t>
            </a:r>
          </a:p>
          <a:p>
            <a:r>
              <a:rPr lang="en-US" sz="2800" b="1" spc="1200" dirty="0" smtClean="0">
                <a:solidFill>
                  <a:schemeClr val="bg1"/>
                </a:solidFill>
                <a:latin typeface="Segoe UI" panose="020B0502040204020203" pitchFamily="34" charset="0"/>
                <a:ea typeface="Oswald" charset="0"/>
                <a:cs typeface="Oswald" charset="0"/>
              </a:rPr>
              <a:t>  &amp;</a:t>
            </a:r>
          </a:p>
          <a:p>
            <a:r>
              <a:rPr lang="en-US" sz="2800" b="1" spc="1200" dirty="0" smtClean="0">
                <a:solidFill>
                  <a:schemeClr val="bg1"/>
                </a:solidFill>
                <a:latin typeface="Segoe UI" panose="020B0502040204020203" pitchFamily="34" charset="0"/>
                <a:ea typeface="Oswald" charset="0"/>
                <a:cs typeface="Oswald" charset="0"/>
              </a:rPr>
              <a:t>To be Continued</a:t>
            </a:r>
            <a:endParaRPr lang="en-US" sz="2800" b="1" spc="1200" dirty="0">
              <a:solidFill>
                <a:schemeClr val="bg1"/>
              </a:solidFill>
              <a:latin typeface="Segoe UI" panose="020B0502040204020203" pitchFamily="34" charset="0"/>
              <a:ea typeface="Oswald" charset="0"/>
              <a:cs typeface="Oswald"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6357" y="3222624"/>
            <a:ext cx="7270750" cy="7270750"/>
          </a:xfrm>
          <a:prstGeom prst="rect">
            <a:avLst/>
          </a:prstGeom>
        </p:spPr>
      </p:pic>
    </p:spTree>
    <p:extLst>
      <p:ext uri="{BB962C8B-B14F-4D97-AF65-F5344CB8AC3E}">
        <p14:creationId xmlns:p14="http://schemas.microsoft.com/office/powerpoint/2010/main" val="822565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68496" y="3895873"/>
            <a:ext cx="12975592" cy="1107996"/>
          </a:xfrm>
          <a:prstGeom prst="rect">
            <a:avLst/>
          </a:prstGeom>
          <a:noFill/>
        </p:spPr>
        <p:txBody>
          <a:bodyPr wrap="square" rtlCol="0">
            <a:spAutoFit/>
          </a:bodyPr>
          <a:lstStyle/>
          <a:p>
            <a:r>
              <a:rPr lang="zh-CN" altLang="en-US" sz="6600" spc="600" dirty="0" smtClean="0">
                <a:solidFill>
                  <a:schemeClr val="tx2"/>
                </a:solidFill>
                <a:latin typeface="Segoe UI" panose="020B0502040204020203" pitchFamily="34" charset="0"/>
                <a:ea typeface="Oswald" charset="0"/>
                <a:cs typeface="Oswald" charset="0"/>
              </a:rPr>
              <a:t>项目介绍</a:t>
            </a:r>
            <a:endParaRPr lang="en-US" sz="96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668496" y="5703839"/>
            <a:ext cx="11376170" cy="3323987"/>
          </a:xfrm>
          <a:prstGeom prst="rect">
            <a:avLst/>
          </a:prstGeom>
          <a:noFill/>
        </p:spPr>
        <p:txBody>
          <a:bodyPr wrap="square" rtlCol="0">
            <a:spAutoFit/>
          </a:bodyPr>
          <a:lstStyle/>
          <a:p>
            <a:pPr>
              <a:lnSpc>
                <a:spcPct val="150000"/>
              </a:lnSpc>
            </a:pPr>
            <a:r>
              <a:rPr lang="zh-CN" altLang="en-US" sz="2800" spc="300" dirty="0" smtClean="0">
                <a:latin typeface="Segoe UI" panose="020B0502040204020203" pitchFamily="34" charset="0"/>
                <a:ea typeface="Montserrat Light" charset="0"/>
                <a:cs typeface="Montserrat Light" charset="0"/>
              </a:rPr>
              <a:t>       最</a:t>
            </a:r>
            <a:r>
              <a:rPr lang="zh-CN" altLang="en-US" sz="2800" spc="300" dirty="0">
                <a:latin typeface="Segoe UI" panose="020B0502040204020203" pitchFamily="34" charset="0"/>
                <a:ea typeface="Montserrat Light" charset="0"/>
                <a:cs typeface="Montserrat Light" charset="0"/>
              </a:rPr>
              <a:t>短路径、连通分量等经典图算法都是在循环迭代过程中到达最终收敛的状态。然而，若有部分顶点在运行过程中丢失信息，则将其恢复初始状态再继续计算与原先的计算在迭代收敛过程上存在差异。本项目基于常见的图数据集，对比分析这两种计算过程的差异，并以可视化的形式进行展示。</a:t>
            </a:r>
            <a:endParaRPr lang="en-US" sz="2800" spc="300" dirty="0">
              <a:latin typeface="Segoe UI" panose="020B0502040204020203" pitchFamily="34" charset="0"/>
              <a:ea typeface="Montserrat Light" charset="0"/>
              <a:cs typeface="Montserrat Light" charset="0"/>
            </a:endParaRPr>
          </a:p>
        </p:txBody>
      </p:sp>
      <p:pic>
        <p:nvPicPr>
          <p:cNvPr id="2" name="Picture Placeholder 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2239556" y="1546880"/>
            <a:ext cx="10912818" cy="6174720"/>
          </a:xfrm>
        </p:spPr>
      </p:pic>
    </p:spTree>
    <p:extLst>
      <p:ext uri="{BB962C8B-B14F-4D97-AF65-F5344CB8AC3E}">
        <p14:creationId xmlns:p14="http://schemas.microsoft.com/office/powerpoint/2010/main" val="112805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4786855" y="6882493"/>
            <a:ext cx="195907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riangle 6"/>
          <p:cNvSpPr/>
          <p:nvPr/>
        </p:nvSpPr>
        <p:spPr>
          <a:xfrm rot="10800000">
            <a:off x="4786856" y="6561650"/>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3" name="Triangle 22"/>
          <p:cNvSpPr/>
          <p:nvPr/>
        </p:nvSpPr>
        <p:spPr>
          <a:xfrm rot="10800000">
            <a:off x="8611185" y="6561649"/>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4" name="Triangle 23"/>
          <p:cNvSpPr/>
          <p:nvPr/>
        </p:nvSpPr>
        <p:spPr>
          <a:xfrm rot="10800000">
            <a:off x="12411448" y="6529566"/>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25" name="Triangle 24"/>
          <p:cNvSpPr/>
          <p:nvPr/>
        </p:nvSpPr>
        <p:spPr>
          <a:xfrm rot="10800000">
            <a:off x="16596729" y="653758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40" name="TextBox 39"/>
          <p:cNvSpPr txBox="1"/>
          <p:nvPr/>
        </p:nvSpPr>
        <p:spPr>
          <a:xfrm>
            <a:off x="4093528" y="7462122"/>
            <a:ext cx="172354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项目组</a:t>
            </a:r>
            <a:r>
              <a:rPr lang="zh-CN" altLang="en-US" sz="2400" b="1" spc="600" dirty="0">
                <a:solidFill>
                  <a:schemeClr val="tx2"/>
                </a:solidFill>
                <a:latin typeface="Montserrat Semi" charset="0"/>
                <a:ea typeface="Montserrat Semi" charset="0"/>
                <a:cs typeface="Montserrat Semi" charset="0"/>
              </a:rPr>
              <a:t>会</a:t>
            </a:r>
            <a:endParaRPr lang="en-US" sz="2400" b="1" spc="600" dirty="0">
              <a:solidFill>
                <a:schemeClr val="tx2"/>
              </a:solidFill>
              <a:latin typeface="Montserrat Semi" charset="0"/>
              <a:ea typeface="Montserrat Semi" charset="0"/>
              <a:cs typeface="Montserrat Semi" charset="0"/>
            </a:endParaRPr>
          </a:p>
        </p:txBody>
      </p:sp>
      <p:sp>
        <p:nvSpPr>
          <p:cNvPr id="41" name="TextBox 40"/>
          <p:cNvSpPr txBox="1"/>
          <p:nvPr/>
        </p:nvSpPr>
        <p:spPr>
          <a:xfrm>
            <a:off x="8086293" y="7401455"/>
            <a:ext cx="1723550" cy="461665"/>
          </a:xfrm>
          <a:prstGeom prst="rect">
            <a:avLst/>
          </a:prstGeom>
          <a:noFill/>
        </p:spPr>
        <p:txBody>
          <a:bodyPr wrap="none" rtlCol="0">
            <a:spAutoFit/>
          </a:bodyPr>
          <a:lstStyle/>
          <a:p>
            <a:pPr algn="ctr"/>
            <a:r>
              <a:rPr lang="zh-CN" altLang="en-US" sz="2400" b="1" spc="600" smtClean="0">
                <a:solidFill>
                  <a:schemeClr val="tx2"/>
                </a:solidFill>
                <a:latin typeface="Montserrat Semi" charset="0"/>
                <a:ea typeface="Montserrat Semi" charset="0"/>
                <a:cs typeface="Montserrat Semi" charset="0"/>
              </a:rPr>
              <a:t>算法实现</a:t>
            </a:r>
            <a:endParaRPr lang="en-US" sz="2400" b="1" spc="600" dirty="0">
              <a:solidFill>
                <a:schemeClr val="tx2"/>
              </a:solidFill>
              <a:latin typeface="Montserrat Semi" charset="0"/>
              <a:ea typeface="Montserrat Semi" charset="0"/>
              <a:cs typeface="Montserrat Semi" charset="0"/>
            </a:endParaRPr>
          </a:p>
        </p:txBody>
      </p:sp>
      <p:sp>
        <p:nvSpPr>
          <p:cNvPr id="42" name="TextBox 41"/>
          <p:cNvSpPr txBox="1"/>
          <p:nvPr/>
        </p:nvSpPr>
        <p:spPr>
          <a:xfrm>
            <a:off x="11695658" y="7382399"/>
            <a:ext cx="2108269"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图框架搭建</a:t>
            </a:r>
            <a:endParaRPr lang="en-US" sz="2400" b="1" spc="600" dirty="0">
              <a:solidFill>
                <a:schemeClr val="tx2"/>
              </a:solidFill>
              <a:latin typeface="Montserrat Semi" charset="0"/>
              <a:ea typeface="Montserrat Semi" charset="0"/>
              <a:cs typeface="Montserrat Semi" charset="0"/>
            </a:endParaRPr>
          </a:p>
        </p:txBody>
      </p:sp>
      <p:sp>
        <p:nvSpPr>
          <p:cNvPr id="43" name="TextBox 42"/>
          <p:cNvSpPr txBox="1"/>
          <p:nvPr/>
        </p:nvSpPr>
        <p:spPr>
          <a:xfrm>
            <a:off x="15506039" y="7381773"/>
            <a:ext cx="2492990"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模拟信息丢失</a:t>
            </a:r>
            <a:endParaRPr lang="en-US" sz="2400" b="1" spc="600" dirty="0">
              <a:solidFill>
                <a:schemeClr val="tx2"/>
              </a:solidFill>
              <a:latin typeface="Montserrat Semi" charset="0"/>
              <a:ea typeface="Montserrat Semi" charset="0"/>
              <a:cs typeface="Montserrat Semi" charset="0"/>
            </a:endParaRPr>
          </a:p>
        </p:txBody>
      </p:sp>
      <p:sp>
        <p:nvSpPr>
          <p:cNvPr id="45" name="TextBox 44"/>
          <p:cNvSpPr txBox="1"/>
          <p:nvPr/>
        </p:nvSpPr>
        <p:spPr>
          <a:xfrm>
            <a:off x="3515097" y="8376055"/>
            <a:ext cx="3170887" cy="1669688"/>
          </a:xfrm>
          <a:prstGeom prst="rect">
            <a:avLst/>
          </a:prstGeom>
          <a:noFill/>
        </p:spPr>
        <p:txBody>
          <a:bodyPr wrap="square" rtlCol="0">
            <a:spAutoFit/>
          </a:bodyPr>
          <a:lstStyle/>
          <a:p>
            <a:pPr algn="ctr">
              <a:lnSpc>
                <a:spcPts val="4100"/>
              </a:lnSpc>
            </a:pPr>
            <a:r>
              <a:rPr lang="zh-CN" altLang="en-US" sz="2400" dirty="0" smtClean="0"/>
              <a:t>制定初步计划</a:t>
            </a:r>
            <a:r>
              <a:rPr lang="zh-CN" altLang="en-US" sz="2400" dirty="0"/>
              <a:t>、</a:t>
            </a:r>
            <a:r>
              <a:rPr lang="zh-CN" altLang="en-US" sz="2400" dirty="0" smtClean="0"/>
              <a:t>流程</a:t>
            </a:r>
            <a:r>
              <a:rPr lang="zh-CN" altLang="en-US" sz="2400" dirty="0"/>
              <a:t>、</a:t>
            </a:r>
            <a:r>
              <a:rPr lang="zh-CN" altLang="en-US" sz="2400" dirty="0" smtClean="0"/>
              <a:t>分工，明确项目目标与目的。</a:t>
            </a:r>
            <a:endParaRPr lang="en-US" sz="2400" spc="300" dirty="0">
              <a:latin typeface="Segoe UI" panose="020B0502040204020203" pitchFamily="34" charset="0"/>
              <a:ea typeface="Lato Light" charset="0"/>
              <a:cs typeface="Lato Light" charset="0"/>
            </a:endParaRPr>
          </a:p>
        </p:txBody>
      </p:sp>
      <p:sp>
        <p:nvSpPr>
          <p:cNvPr id="18" name="TextBox 17"/>
          <p:cNvSpPr txBox="1"/>
          <p:nvPr/>
        </p:nvSpPr>
        <p:spPr>
          <a:xfrm>
            <a:off x="5662928" y="1611544"/>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整体脉络</a:t>
            </a:r>
            <a:endParaRPr lang="en-US" sz="9600" spc="600" dirty="0">
              <a:solidFill>
                <a:schemeClr val="tx2"/>
              </a:solidFill>
              <a:latin typeface="Segoe UI" panose="020B0502040204020203" pitchFamily="34" charset="0"/>
              <a:ea typeface="Oswald" charset="0"/>
              <a:cs typeface="Oswald" charset="0"/>
            </a:endParaRPr>
          </a:p>
        </p:txBody>
      </p:sp>
      <p:sp>
        <p:nvSpPr>
          <p:cNvPr id="20" name="TextBox 19"/>
          <p:cNvSpPr txBox="1"/>
          <p:nvPr/>
        </p:nvSpPr>
        <p:spPr>
          <a:xfrm>
            <a:off x="4955298" y="3144085"/>
            <a:ext cx="15110395" cy="646331"/>
          </a:xfrm>
          <a:prstGeom prst="rect">
            <a:avLst/>
          </a:prstGeom>
          <a:noFill/>
        </p:spPr>
        <p:txBody>
          <a:bodyPr wrap="square" rtlCol="0">
            <a:spAutoFit/>
          </a:bodyPr>
          <a:lstStyle/>
          <a:p>
            <a:pPr algn="ctr">
              <a:lnSpc>
                <a:spcPct val="150000"/>
              </a:lnSpc>
            </a:pPr>
            <a:r>
              <a:rPr lang="zh-CN" altLang="en-US" sz="2400" spc="300" dirty="0" smtClean="0">
                <a:latin typeface="Segoe UI" panose="020B0502040204020203" pitchFamily="34" charset="0"/>
                <a:ea typeface="Lato Light" charset="0"/>
                <a:cs typeface="Lato Light" charset="0"/>
              </a:rPr>
              <a:t>项目最初目的：代码实现课上所学算法，熟练运用继承等</a:t>
            </a:r>
            <a:r>
              <a:rPr lang="en-US" altLang="zh-CN" sz="2400" spc="300" dirty="0">
                <a:latin typeface="Segoe UI" panose="020B0502040204020203" pitchFamily="34" charset="0"/>
                <a:ea typeface="Lato Light" charset="0"/>
                <a:cs typeface="Lato Light" charset="0"/>
              </a:rPr>
              <a:t>C</a:t>
            </a: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特性</a:t>
            </a:r>
            <a:endParaRPr lang="en-US" sz="2400" spc="300" dirty="0">
              <a:latin typeface="Segoe UI" panose="020B0502040204020203" pitchFamily="34" charset="0"/>
              <a:ea typeface="Lato Light" charset="0"/>
              <a:cs typeface="Lato Light" charset="0"/>
            </a:endParaRPr>
          </a:p>
        </p:txBody>
      </p:sp>
      <p:sp>
        <p:nvSpPr>
          <p:cNvPr id="21" name="TextBox 20"/>
          <p:cNvSpPr txBox="1"/>
          <p:nvPr/>
        </p:nvSpPr>
        <p:spPr>
          <a:xfrm>
            <a:off x="4107955" y="544304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part1</a:t>
            </a:r>
            <a:endParaRPr lang="en-US" sz="4000" spc="600" dirty="0">
              <a:solidFill>
                <a:schemeClr val="tx2"/>
              </a:solidFill>
              <a:latin typeface="Segoe UI" panose="020B0502040204020203" pitchFamily="34" charset="0"/>
              <a:ea typeface="Oswald" charset="0"/>
              <a:cs typeface="Oswald" charset="0"/>
            </a:endParaRPr>
          </a:p>
        </p:txBody>
      </p:sp>
      <p:sp>
        <p:nvSpPr>
          <p:cNvPr id="17" name="TextBox 16"/>
          <p:cNvSpPr txBox="1"/>
          <p:nvPr/>
        </p:nvSpPr>
        <p:spPr>
          <a:xfrm>
            <a:off x="7351075" y="8376055"/>
            <a:ext cx="3193986" cy="1669688"/>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各自实现不同的图算法，如单源最短</a:t>
            </a:r>
            <a:r>
              <a:rPr lang="zh-CN" altLang="en-US" sz="2400" spc="300" smtClean="0">
                <a:latin typeface="Segoe UI" panose="020B0502040204020203" pitchFamily="34" charset="0"/>
                <a:ea typeface="Lato Light" charset="0"/>
                <a:cs typeface="Lato Light" charset="0"/>
              </a:rPr>
              <a:t>距离、连通分量等。</a:t>
            </a:r>
            <a:endParaRPr lang="en-US" sz="2400" spc="300" dirty="0">
              <a:latin typeface="Segoe UI" panose="020B0502040204020203" pitchFamily="34" charset="0"/>
              <a:ea typeface="Lato Light" charset="0"/>
              <a:cs typeface="Lato Light" charset="0"/>
            </a:endParaRPr>
          </a:p>
        </p:txBody>
      </p:sp>
      <p:sp>
        <p:nvSpPr>
          <p:cNvPr id="22" name="TextBox 21"/>
          <p:cNvSpPr txBox="1"/>
          <p:nvPr/>
        </p:nvSpPr>
        <p:spPr>
          <a:xfrm>
            <a:off x="11444756" y="8343969"/>
            <a:ext cx="3086079"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整合不同的图算法，实现统一的图框架，继承后实现不同图算法。</a:t>
            </a:r>
            <a:endParaRPr lang="en-US" sz="2400" spc="300" dirty="0">
              <a:latin typeface="Segoe UI" panose="020B0502040204020203" pitchFamily="34" charset="0"/>
              <a:ea typeface="Lato Light" charset="0"/>
              <a:cs typeface="Lato Light" charset="0"/>
            </a:endParaRPr>
          </a:p>
        </p:txBody>
      </p:sp>
      <p:sp>
        <p:nvSpPr>
          <p:cNvPr id="26" name="TextBox 25"/>
          <p:cNvSpPr txBox="1"/>
          <p:nvPr/>
        </p:nvSpPr>
        <p:spPr>
          <a:xfrm>
            <a:off x="14997007" y="8376055"/>
            <a:ext cx="3641513" cy="219547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模拟不同信息丢失时间点、不同信息丢失范围下，缺失信息对</a:t>
            </a:r>
            <a:r>
              <a:rPr lang="zh-CN" altLang="en-US" sz="2400" spc="300" smtClean="0">
                <a:latin typeface="Segoe UI" panose="020B0502040204020203" pitchFamily="34" charset="0"/>
                <a:ea typeface="Lato Light" charset="0"/>
                <a:cs typeface="Lato Light" charset="0"/>
              </a:rPr>
              <a:t>图计算迭代过程的影响</a:t>
            </a:r>
            <a:endParaRPr lang="en-US" sz="2400" spc="300" dirty="0">
              <a:latin typeface="Segoe UI" panose="020B0502040204020203" pitchFamily="34" charset="0"/>
              <a:ea typeface="Lato Light" charset="0"/>
              <a:cs typeface="Lato Light" charset="0"/>
            </a:endParaRPr>
          </a:p>
        </p:txBody>
      </p:sp>
      <p:sp>
        <p:nvSpPr>
          <p:cNvPr id="27" name="TextBox 26"/>
          <p:cNvSpPr txBox="1"/>
          <p:nvPr/>
        </p:nvSpPr>
        <p:spPr>
          <a:xfrm>
            <a:off x="7715712"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part2</a:t>
            </a:r>
            <a:endParaRPr lang="en-US" sz="4000" spc="600" dirty="0">
              <a:solidFill>
                <a:schemeClr val="tx2"/>
              </a:solidFill>
              <a:latin typeface="Segoe UI" panose="020B0502040204020203" pitchFamily="34" charset="0"/>
              <a:ea typeface="Oswald" charset="0"/>
              <a:cs typeface="Oswald" charset="0"/>
            </a:endParaRPr>
          </a:p>
        </p:txBody>
      </p:sp>
      <p:sp>
        <p:nvSpPr>
          <p:cNvPr id="28" name="TextBox 27"/>
          <p:cNvSpPr txBox="1"/>
          <p:nvPr/>
        </p:nvSpPr>
        <p:spPr>
          <a:xfrm>
            <a:off x="11733512" y="5370676"/>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part3</a:t>
            </a:r>
            <a:endParaRPr lang="en-US" sz="4000" spc="600" dirty="0">
              <a:solidFill>
                <a:schemeClr val="tx2"/>
              </a:solidFill>
              <a:latin typeface="Segoe UI" panose="020B0502040204020203" pitchFamily="34" charset="0"/>
              <a:ea typeface="Oswald" charset="0"/>
              <a:cs typeface="Oswald" charset="0"/>
            </a:endParaRPr>
          </a:p>
        </p:txBody>
      </p:sp>
      <p:sp>
        <p:nvSpPr>
          <p:cNvPr id="29" name="TextBox 28"/>
          <p:cNvSpPr txBox="1"/>
          <p:nvPr/>
        </p:nvSpPr>
        <p:spPr>
          <a:xfrm>
            <a:off x="16016008" y="5347568"/>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part4</a:t>
            </a:r>
            <a:endParaRPr lang="en-US" sz="4000" spc="600" dirty="0">
              <a:solidFill>
                <a:schemeClr val="tx2"/>
              </a:solidFill>
              <a:latin typeface="Segoe UI" panose="020B0502040204020203" pitchFamily="34" charset="0"/>
              <a:ea typeface="Oswald" charset="0"/>
              <a:cs typeface="Oswald" charset="0"/>
            </a:endParaRPr>
          </a:p>
        </p:txBody>
      </p:sp>
      <p:sp>
        <p:nvSpPr>
          <p:cNvPr id="30" name="TextBox 29"/>
          <p:cNvSpPr txBox="1"/>
          <p:nvPr/>
        </p:nvSpPr>
        <p:spPr>
          <a:xfrm>
            <a:off x="19984708" y="5366859"/>
            <a:ext cx="1694696" cy="707886"/>
          </a:xfrm>
          <a:prstGeom prst="rect">
            <a:avLst/>
          </a:prstGeom>
          <a:noFill/>
        </p:spPr>
        <p:txBody>
          <a:bodyPr wrap="none" rtlCol="0">
            <a:spAutoFit/>
          </a:bodyPr>
          <a:lstStyle/>
          <a:p>
            <a:pPr algn="ctr"/>
            <a:r>
              <a:rPr lang="en-US" altLang="zh-CN" sz="4000" spc="600" dirty="0" smtClean="0">
                <a:solidFill>
                  <a:schemeClr val="tx2"/>
                </a:solidFill>
                <a:latin typeface="Segoe UI" panose="020B0502040204020203" pitchFamily="34" charset="0"/>
                <a:ea typeface="Oswald" charset="0"/>
                <a:cs typeface="Oswald" charset="0"/>
              </a:rPr>
              <a:t>part5</a:t>
            </a:r>
            <a:endParaRPr lang="en-US" sz="4000" spc="600" dirty="0">
              <a:solidFill>
                <a:schemeClr val="tx2"/>
              </a:solidFill>
              <a:latin typeface="Segoe UI" panose="020B0502040204020203" pitchFamily="34" charset="0"/>
              <a:ea typeface="Oswald" charset="0"/>
              <a:cs typeface="Oswald" charset="0"/>
            </a:endParaRPr>
          </a:p>
        </p:txBody>
      </p:sp>
      <p:sp>
        <p:nvSpPr>
          <p:cNvPr id="31" name="Triangle 30"/>
          <p:cNvSpPr/>
          <p:nvPr/>
        </p:nvSpPr>
        <p:spPr>
          <a:xfrm rot="10800000">
            <a:off x="20647359" y="6545607"/>
            <a:ext cx="336885" cy="336885"/>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Segoe UI" panose="020B0502040204020203" pitchFamily="34" charset="0"/>
            </a:endParaRPr>
          </a:p>
        </p:txBody>
      </p:sp>
      <p:sp>
        <p:nvSpPr>
          <p:cNvPr id="32" name="TextBox 31"/>
          <p:cNvSpPr txBox="1"/>
          <p:nvPr/>
        </p:nvSpPr>
        <p:spPr>
          <a:xfrm>
            <a:off x="20170447" y="7357009"/>
            <a:ext cx="1338828" cy="461665"/>
          </a:xfrm>
          <a:prstGeom prst="rect">
            <a:avLst/>
          </a:prstGeom>
          <a:noFill/>
        </p:spPr>
        <p:txBody>
          <a:bodyPr wrap="none" rtlCol="0">
            <a:spAutoFit/>
          </a:bodyPr>
          <a:lstStyle/>
          <a:p>
            <a:pPr algn="ctr"/>
            <a:r>
              <a:rPr lang="zh-CN" altLang="en-US" sz="2400" b="1" spc="600" dirty="0" smtClean="0">
                <a:solidFill>
                  <a:schemeClr val="tx2"/>
                </a:solidFill>
                <a:latin typeface="Montserrat Semi" charset="0"/>
                <a:ea typeface="Montserrat Semi" charset="0"/>
                <a:cs typeface="Montserrat Semi" charset="0"/>
              </a:rPr>
              <a:t>可视化</a:t>
            </a:r>
            <a:endParaRPr lang="en-US" sz="2400" b="1" spc="600" dirty="0">
              <a:solidFill>
                <a:schemeClr val="tx2"/>
              </a:solidFill>
              <a:latin typeface="Montserrat Semi" charset="0"/>
              <a:ea typeface="Montserrat Semi" charset="0"/>
              <a:cs typeface="Montserrat Semi" charset="0"/>
            </a:endParaRPr>
          </a:p>
        </p:txBody>
      </p:sp>
      <p:sp>
        <p:nvSpPr>
          <p:cNvPr id="33" name="TextBox 32"/>
          <p:cNvSpPr txBox="1"/>
          <p:nvPr/>
        </p:nvSpPr>
        <p:spPr>
          <a:xfrm>
            <a:off x="19056441" y="8376055"/>
            <a:ext cx="3606265" cy="1143903"/>
          </a:xfrm>
          <a:prstGeom prst="rect">
            <a:avLst/>
          </a:prstGeom>
          <a:noFill/>
        </p:spPr>
        <p:txBody>
          <a:bodyPr wrap="square" rtlCol="0">
            <a:spAutoFit/>
          </a:bodyPr>
          <a:lstStyle/>
          <a:p>
            <a:pPr algn="ctr">
              <a:lnSpc>
                <a:spcPts val="4100"/>
              </a:lnSpc>
            </a:pPr>
            <a:r>
              <a:rPr lang="zh-CN" altLang="en-US" sz="2400" spc="300" dirty="0" smtClean="0">
                <a:latin typeface="Segoe UI" panose="020B0502040204020203" pitchFamily="34" charset="0"/>
                <a:ea typeface="Lato Light" charset="0"/>
                <a:cs typeface="Lato Light" charset="0"/>
              </a:rPr>
              <a:t>将缺失信息情况可视化</a:t>
            </a:r>
            <a:r>
              <a:rPr lang="zh-CN" altLang="en-US" sz="2400" spc="300" smtClean="0">
                <a:latin typeface="Segoe UI" panose="020B0502040204020203" pitchFamily="34" charset="0"/>
                <a:ea typeface="Lato Light" charset="0"/>
                <a:cs typeface="Lato Light" charset="0"/>
              </a:rPr>
              <a:t>并作出分析</a:t>
            </a:r>
            <a:endParaRPr lang="en-US" sz="24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603570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981636" y="5932238"/>
            <a:ext cx="6642450" cy="1015663"/>
          </a:xfrm>
          <a:prstGeom prst="rect">
            <a:avLst/>
          </a:prstGeom>
          <a:noFill/>
        </p:spPr>
        <p:txBody>
          <a:bodyPr wrap="square" rtlCol="0">
            <a:spAutoFit/>
          </a:bodyPr>
          <a:lstStyle/>
          <a:p>
            <a:pPr algn="ctr"/>
            <a:r>
              <a:rPr lang="zh-CN" altLang="en-US" sz="6000" spc="600" dirty="0" smtClean="0">
                <a:solidFill>
                  <a:schemeClr val="tx2"/>
                </a:solidFill>
                <a:latin typeface="Segoe UI" panose="020B0502040204020203" pitchFamily="34" charset="0"/>
                <a:ea typeface="Oswald" charset="0"/>
                <a:cs typeface="Oswald" charset="0"/>
              </a:rPr>
              <a:t>图框架介绍</a:t>
            </a:r>
            <a:endParaRPr lang="en-US" sz="8800" spc="600" dirty="0">
              <a:solidFill>
                <a:schemeClr val="tx2"/>
              </a:solidFill>
              <a:latin typeface="Segoe UI" panose="020B0502040204020203" pitchFamily="34" charset="0"/>
              <a:ea typeface="Oswald" charset="0"/>
              <a:cs typeface="Oswald" charset="0"/>
            </a:endParaRPr>
          </a:p>
        </p:txBody>
      </p:sp>
      <p:sp>
        <p:nvSpPr>
          <p:cNvPr id="22" name="TextBox 21"/>
          <p:cNvSpPr txBox="1"/>
          <p:nvPr/>
        </p:nvSpPr>
        <p:spPr>
          <a:xfrm>
            <a:off x="13964100" y="7782199"/>
            <a:ext cx="4919240" cy="646331"/>
          </a:xfrm>
          <a:prstGeom prst="rect">
            <a:avLst/>
          </a:prstGeom>
          <a:noFill/>
        </p:spPr>
        <p:txBody>
          <a:bodyPr wrap="square" rtlCol="0">
            <a:spAutoFit/>
          </a:bodyPr>
          <a:lstStyle/>
          <a:p>
            <a:pPr algn="ctr">
              <a:lnSpc>
                <a:spcPct val="150000"/>
              </a:lnSpc>
            </a:pPr>
            <a:r>
              <a:rPr lang="en-US" altLang="zh-CN" sz="2400" spc="300" dirty="0" smtClean="0">
                <a:latin typeface="Segoe UI" panose="020B0502040204020203" pitchFamily="34" charset="0"/>
                <a:ea typeface="Lato Light" charset="0"/>
                <a:cs typeface="Lato Light" charset="0"/>
              </a:rPr>
              <a:t>——</a:t>
            </a:r>
            <a:r>
              <a:rPr lang="zh-CN" altLang="en-US" sz="2400" spc="300" dirty="0" smtClean="0">
                <a:latin typeface="Segoe UI" panose="020B0502040204020203" pitchFamily="34" charset="0"/>
                <a:ea typeface="Lato Light" charset="0"/>
                <a:cs typeface="Lato Light" charset="0"/>
              </a:rPr>
              <a:t>以单源最短路径为例</a:t>
            </a:r>
            <a:endParaRPr lang="en-US" sz="2400" spc="300" dirty="0">
              <a:latin typeface="Segoe UI" panose="020B0502040204020203" pitchFamily="34" charset="0"/>
              <a:ea typeface="Lato Light" charset="0"/>
              <a:cs typeface="Lato Light" charset="0"/>
            </a:endParaRPr>
          </a:p>
        </p:txBody>
      </p:sp>
      <p:sp>
        <p:nvSpPr>
          <p:cNvPr id="8" name="TextBox 7"/>
          <p:cNvSpPr txBox="1"/>
          <p:nvPr/>
        </p:nvSpPr>
        <p:spPr>
          <a:xfrm>
            <a:off x="9843241" y="4526399"/>
            <a:ext cx="4919240" cy="738664"/>
          </a:xfrm>
          <a:prstGeom prst="rect">
            <a:avLst/>
          </a:prstGeom>
          <a:noFill/>
        </p:spPr>
        <p:txBody>
          <a:bodyPr wrap="square" rtlCol="0">
            <a:spAutoFit/>
          </a:bodyPr>
          <a:lstStyle/>
          <a:p>
            <a:pPr algn="ctr">
              <a:lnSpc>
                <a:spcPct val="150000"/>
              </a:lnSpc>
            </a:pPr>
            <a:r>
              <a:rPr lang="zh-CN" altLang="en-US" sz="2800" spc="300" dirty="0" smtClean="0">
                <a:latin typeface="Segoe UI" panose="020B0502040204020203" pitchFamily="34" charset="0"/>
                <a:ea typeface="Lato Light" charset="0"/>
                <a:cs typeface="Lato Light" charset="0"/>
              </a:rPr>
              <a:t>图算法思维的转变</a:t>
            </a:r>
            <a:endParaRPr lang="en-US" sz="2800" spc="300" dirty="0">
              <a:latin typeface="Segoe UI" panose="020B0502040204020203" pitchFamily="34" charset="0"/>
              <a:ea typeface="Lato Light" charset="0"/>
              <a:cs typeface="Lato Light" charset="0"/>
            </a:endParaRPr>
          </a:p>
        </p:txBody>
      </p:sp>
    </p:spTree>
    <p:extLst>
      <p:ext uri="{BB962C8B-B14F-4D97-AF65-F5344CB8AC3E}">
        <p14:creationId xmlns:p14="http://schemas.microsoft.com/office/powerpoint/2010/main" val="1884661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117142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4"/>
            <a:ext cx="13716000" cy="5778500"/>
          </a:xfrm>
          <a:prstGeom prst="rect">
            <a:avLst/>
          </a:prstGeom>
        </p:spPr>
      </p:pic>
    </p:spTree>
    <p:extLst>
      <p:ext uri="{BB962C8B-B14F-4D97-AF65-F5344CB8AC3E}">
        <p14:creationId xmlns:p14="http://schemas.microsoft.com/office/powerpoint/2010/main" val="1425185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494660" y="5190530"/>
            <a:ext cx="7001520" cy="4573523"/>
          </a:xfrm>
          <a:prstGeom prst="rect">
            <a:avLst/>
          </a:prstGeom>
        </p:spPr>
        <p:txBody>
          <a:bodyPr vert="horz" wrap="square" lIns="182843" tIns="91422" rIns="182843"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lnSpc>
                <a:spcPct val="140000"/>
              </a:lnSpc>
            </a:pPr>
            <a:r>
              <a:rPr lang="en-US" altLang="zh-CN" sz="2800" dirty="0" smtClean="0">
                <a:latin typeface="Segoe UI" panose="020B0502040204020203" pitchFamily="34" charset="0"/>
                <a:ea typeface="Lato Light" charset="0"/>
                <a:cs typeface="Lato Light" charset="0"/>
              </a:rPr>
              <a:t>1.</a:t>
            </a:r>
            <a:r>
              <a:rPr lang="zh-CN" altLang="en-US" sz="2800" dirty="0" smtClean="0">
                <a:latin typeface="Segoe UI" panose="020B0502040204020203" pitchFamily="34" charset="0"/>
                <a:ea typeface="Lato Light" charset="0"/>
                <a:cs typeface="Lato Light" charset="0"/>
              </a:rPr>
              <a:t> 初始</a:t>
            </a:r>
            <a:r>
              <a:rPr lang="zh-CN" altLang="en-US" sz="2800" dirty="0">
                <a:latin typeface="Segoe UI" panose="020B0502040204020203" pitchFamily="34" charset="0"/>
                <a:ea typeface="Lato Light" charset="0"/>
                <a:cs typeface="Lato Light" charset="0"/>
              </a:rPr>
              <a:t>化 </a:t>
            </a:r>
            <a:r>
              <a:rPr lang="en-US" altLang="zh-CN" sz="2800" dirty="0">
                <a:latin typeface="Segoe UI" panose="020B0502040204020203" pitchFamily="34" charset="0"/>
                <a:ea typeface="Lato Light" charset="0"/>
                <a:cs typeface="Lato Light" charset="0"/>
              </a:rPr>
              <a:t>Vertex </a:t>
            </a:r>
            <a:r>
              <a:rPr lang="zh-CN" altLang="en-US" sz="2800" dirty="0">
                <a:latin typeface="Segoe UI" panose="020B0502040204020203" pitchFamily="34" charset="0"/>
                <a:ea typeface="Lato Light" charset="0"/>
                <a:cs typeface="Lato Light" charset="0"/>
              </a:rPr>
              <a:t>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为 </a:t>
            </a:r>
            <a:r>
              <a:rPr lang="en-US" altLang="zh-CN" sz="2800" dirty="0">
                <a:latin typeface="Segoe UI" panose="020B0502040204020203" pitchFamily="34" charset="0"/>
                <a:ea typeface="Lato Light" charset="0"/>
                <a:cs typeface="Lato Light" charset="0"/>
              </a:rPr>
              <a:t>INF (</a:t>
            </a:r>
            <a:r>
              <a:rPr lang="zh-CN" altLang="en-US" sz="2800" dirty="0">
                <a:latin typeface="Segoe UI" panose="020B0502040204020203" pitchFamily="34" charset="0"/>
                <a:ea typeface="Lato Light" charset="0"/>
                <a:cs typeface="Lato Light" charset="0"/>
              </a:rPr>
              <a:t>无穷大</a:t>
            </a:r>
            <a:r>
              <a:rPr lang="en-US" altLang="zh-CN" sz="2800" dirty="0">
                <a:latin typeface="Segoe UI" panose="020B0502040204020203" pitchFamily="34" charset="0"/>
                <a:ea typeface="Lato Light" charset="0"/>
                <a:cs typeface="Lato Light" charset="0"/>
              </a:rPr>
              <a:t>)</a:t>
            </a:r>
          </a:p>
          <a:p>
            <a:pPr algn="just">
              <a:lnSpc>
                <a:spcPct val="140000"/>
              </a:lnSpc>
            </a:pPr>
            <a:r>
              <a:rPr lang="en-US" altLang="zh-CN" sz="2800" dirty="0" smtClean="0">
                <a:latin typeface="Segoe UI" panose="020B0502040204020203" pitchFamily="34" charset="0"/>
                <a:ea typeface="Lato Light" charset="0"/>
                <a:cs typeface="Lato Light" charset="0"/>
              </a:rPr>
              <a:t>2.</a:t>
            </a:r>
            <a:r>
              <a:rPr lang="zh-CN" altLang="en-US" sz="2800" dirty="0" smtClean="0">
                <a:latin typeface="Segoe UI" panose="020B0502040204020203" pitchFamily="34" charset="0"/>
                <a:ea typeface="Lato Light" charset="0"/>
                <a:cs typeface="Lato Light" charset="0"/>
              </a:rPr>
              <a:t> 将</a:t>
            </a:r>
            <a:r>
              <a:rPr lang="zh-CN" altLang="en-US" sz="2800" dirty="0">
                <a:latin typeface="Segoe UI" panose="020B0502040204020203" pitchFamily="34" charset="0"/>
                <a:ea typeface="Lato Light" charset="0"/>
                <a:cs typeface="Lato Light" charset="0"/>
              </a:rPr>
              <a:t>源点的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设为 </a:t>
            </a:r>
            <a:r>
              <a:rPr lang="en-US" altLang="zh-CN" sz="2800" dirty="0">
                <a:latin typeface="Segoe UI" panose="020B0502040204020203" pitchFamily="34" charset="0"/>
                <a:ea typeface="Lato Light" charset="0"/>
                <a:cs typeface="Lato Light" charset="0"/>
              </a:rPr>
              <a:t>0</a:t>
            </a:r>
          </a:p>
          <a:p>
            <a:pPr algn="just">
              <a:lnSpc>
                <a:spcPct val="140000"/>
              </a:lnSpc>
            </a:pPr>
            <a:r>
              <a:rPr lang="en-US" altLang="zh-CN" sz="2800" dirty="0" smtClean="0">
                <a:latin typeface="Segoe UI" panose="020B0502040204020203" pitchFamily="34" charset="0"/>
                <a:ea typeface="Lato Light" charset="0"/>
                <a:cs typeface="Lato Light" charset="0"/>
              </a:rPr>
              <a:t>3.</a:t>
            </a:r>
            <a:r>
              <a:rPr lang="zh-CN" altLang="en-US" sz="2800" dirty="0" smtClean="0">
                <a:latin typeface="Segoe UI" panose="020B0502040204020203" pitchFamily="34" charset="0"/>
                <a:ea typeface="Lato Light" charset="0"/>
                <a:cs typeface="Lato Light" charset="0"/>
              </a:rPr>
              <a:t> 每次</a:t>
            </a:r>
            <a:r>
              <a:rPr lang="zh-CN" altLang="en-US" sz="2800" dirty="0">
                <a:latin typeface="Segoe UI" panose="020B0502040204020203" pitchFamily="34" charset="0"/>
                <a:ea typeface="Lato Light" charset="0"/>
                <a:cs typeface="Lato Light" charset="0"/>
              </a:rPr>
              <a:t>每个节点将自己目前的 </a:t>
            </a:r>
            <a:r>
              <a:rPr lang="en-US" altLang="zh-CN" sz="2800" dirty="0" smtClean="0">
                <a:latin typeface="Segoe UI" panose="020B0502040204020203" pitchFamily="34" charset="0"/>
                <a:ea typeface="Lato Light" charset="0"/>
                <a:cs typeface="Lato Light" charset="0"/>
              </a:rPr>
              <a:t>Status </a:t>
            </a:r>
            <a:r>
              <a:rPr lang="zh-CN" altLang="en-US" sz="2800" dirty="0">
                <a:latin typeface="Segoe UI" panose="020B0502040204020203" pitchFamily="34" charset="0"/>
                <a:ea typeface="Lato Light" charset="0"/>
                <a:cs typeface="Lato Light" charset="0"/>
              </a:rPr>
              <a:t>加上边的权值发送到相邻节点，每个节点聚合出自身所有消息的最小值</a:t>
            </a:r>
          </a:p>
          <a:p>
            <a:pPr algn="just">
              <a:lnSpc>
                <a:spcPct val="140000"/>
              </a:lnSpc>
            </a:pPr>
            <a:r>
              <a:rPr lang="en-US" altLang="zh-CN" sz="2800" dirty="0" smtClean="0">
                <a:latin typeface="Segoe UI" panose="020B0502040204020203" pitchFamily="34" charset="0"/>
                <a:ea typeface="Lato Light" charset="0"/>
                <a:cs typeface="Lato Light" charset="0"/>
              </a:rPr>
              <a:t>4.</a:t>
            </a:r>
            <a:r>
              <a:rPr lang="zh-CN" altLang="en-US" sz="2800" dirty="0" smtClean="0">
                <a:latin typeface="Segoe UI" panose="020B0502040204020203" pitchFamily="34" charset="0"/>
                <a:ea typeface="Lato Light" charset="0"/>
                <a:cs typeface="Lato Light" charset="0"/>
              </a:rPr>
              <a:t> 当</a:t>
            </a:r>
            <a:r>
              <a:rPr lang="zh-CN" altLang="en-US" sz="2800" dirty="0">
                <a:latin typeface="Segoe UI" panose="020B0502040204020203" pitchFamily="34" charset="0"/>
                <a:ea typeface="Lato Light" charset="0"/>
                <a:cs typeface="Lato Light" charset="0"/>
              </a:rPr>
              <a:t>所有</a:t>
            </a:r>
            <a:r>
              <a:rPr lang="zh-CN" altLang="en-US" sz="2800" dirty="0" smtClean="0">
                <a:latin typeface="Segoe UI" panose="020B0502040204020203" pitchFamily="34" charset="0"/>
                <a:ea typeface="Lato Light" charset="0"/>
                <a:cs typeface="Lato Light" charset="0"/>
              </a:rPr>
              <a:t>节点都不再更新时，</a:t>
            </a:r>
            <a:r>
              <a:rPr lang="zh-CN" altLang="en-US" sz="2800" dirty="0">
                <a:latin typeface="Segoe UI" panose="020B0502040204020203" pitchFamily="34" charset="0"/>
                <a:ea typeface="Lato Light" charset="0"/>
                <a:cs typeface="Lato Light" charset="0"/>
              </a:rPr>
              <a:t>算法结束</a:t>
            </a:r>
          </a:p>
        </p:txBody>
      </p:sp>
      <p:sp>
        <p:nvSpPr>
          <p:cNvPr id="6" name="TextBox 5"/>
          <p:cNvSpPr txBox="1"/>
          <p:nvPr/>
        </p:nvSpPr>
        <p:spPr>
          <a:xfrm>
            <a:off x="4995420" y="1626569"/>
            <a:ext cx="1446301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单点更新  ➡  所有顶点同时更新</a:t>
            </a:r>
            <a:endParaRPr lang="en-US" sz="9600" spc="6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8434850" y="1166431"/>
            <a:ext cx="7584151" cy="400110"/>
          </a:xfrm>
          <a:prstGeom prst="rect">
            <a:avLst/>
          </a:prstGeom>
          <a:noFill/>
        </p:spPr>
        <p:txBody>
          <a:bodyPr wrap="square" rtlCol="0">
            <a:spAutoFit/>
          </a:bodyPr>
          <a:lstStyle/>
          <a:p>
            <a:pPr algn="ctr"/>
            <a:r>
              <a:rPr lang="zh-CN" altLang="en-US" sz="2000" spc="300" dirty="0" smtClean="0">
                <a:latin typeface="Segoe UI" panose="020B0502040204020203" pitchFamily="34" charset="0"/>
                <a:ea typeface="Lato Light" charset="0"/>
                <a:cs typeface="Lato Light" charset="0"/>
              </a:rPr>
              <a:t>图   算   法   思   维   的   转   变</a:t>
            </a:r>
            <a:endParaRPr lang="en-US" sz="2000" spc="300" dirty="0">
              <a:latin typeface="Segoe UI" panose="020B0502040204020203" pitchFamily="34" charset="0"/>
              <a:ea typeface="Lato Light" charset="0"/>
              <a:cs typeface="Lato Light"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01" y="4756483"/>
            <a:ext cx="13716000" cy="5778500"/>
          </a:xfrm>
          <a:prstGeom prst="rect">
            <a:avLst/>
          </a:prstGeom>
        </p:spPr>
      </p:pic>
    </p:spTree>
    <p:extLst>
      <p:ext uri="{BB962C8B-B14F-4D97-AF65-F5344CB8AC3E}">
        <p14:creationId xmlns:p14="http://schemas.microsoft.com/office/powerpoint/2010/main" val="142736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51170" y="5369897"/>
            <a:ext cx="14486535" cy="1384995"/>
          </a:xfrm>
          <a:prstGeom prst="rect">
            <a:avLst/>
          </a:prstGeom>
          <a:noFill/>
        </p:spPr>
        <p:txBody>
          <a:bodyPr wrap="square" rtlCol="0">
            <a:spAutoFit/>
          </a:bodyPr>
          <a:lstStyle/>
          <a:p>
            <a:pPr algn="just"/>
            <a:r>
              <a:rPr lang="zh-CN" altLang="en-US" sz="2800" b="1" dirty="0" smtClean="0">
                <a:latin typeface="Segoe UI" panose="020B0502040204020203" pitchFamily="34" charset="0"/>
                <a:ea typeface="Lato Light" charset="0"/>
                <a:cs typeface="Lato Light" charset="0"/>
              </a:rPr>
              <a:t>一个迭代周期：</a:t>
            </a:r>
            <a:r>
              <a:rPr lang="zh-CN" altLang="en-US" sz="2800" dirty="0" smtClean="0">
                <a:latin typeface="Segoe UI" panose="020B0502040204020203" pitchFamily="34" charset="0"/>
                <a:ea typeface="Lato Light" charset="0"/>
                <a:cs typeface="Lato Light" charset="0"/>
              </a:rPr>
              <a:t>所有的顶点都成功发送信息并接受他人的信息，对自身 </a:t>
            </a:r>
            <a:r>
              <a:rPr lang="en-US" altLang="zh-CN" sz="2800" dirty="0" smtClean="0">
                <a:latin typeface="Segoe UI" panose="020B0502040204020203" pitchFamily="34" charset="0"/>
                <a:ea typeface="Lato Light" charset="0"/>
                <a:cs typeface="Lato Light" charset="0"/>
              </a:rPr>
              <a:t>Status</a:t>
            </a:r>
            <a:r>
              <a:rPr lang="zh-CN" altLang="en-US" sz="2800" dirty="0" smtClean="0">
                <a:latin typeface="Segoe UI" panose="020B0502040204020203" pitchFamily="34" charset="0"/>
                <a:ea typeface="Lato Light" charset="0"/>
                <a:cs typeface="Lato Light" charset="0"/>
              </a:rPr>
              <a:t> 进行更新。</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因所有的顶点发送和接收信息是在同一时刻进行，我们假设信息的丢失便是在其中的某一个迭代周期发生的。</a:t>
            </a:r>
            <a:endParaRPr lang="en-US" sz="2800" dirty="0">
              <a:latin typeface="Segoe UI" panose="020B0502040204020203" pitchFamily="34" charset="0"/>
              <a:ea typeface="Lato Light" charset="0"/>
              <a:cs typeface="Lato Light" charset="0"/>
            </a:endParaRPr>
          </a:p>
        </p:txBody>
      </p:sp>
      <p:sp>
        <p:nvSpPr>
          <p:cNvPr id="7" name="Rectangle 6"/>
          <p:cNvSpPr/>
          <p:nvPr/>
        </p:nvSpPr>
        <p:spPr>
          <a:xfrm>
            <a:off x="4451170" y="4528037"/>
            <a:ext cx="7397273"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不同时刻</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8" name="TextBox 7"/>
          <p:cNvSpPr txBox="1"/>
          <p:nvPr/>
        </p:nvSpPr>
        <p:spPr>
          <a:xfrm>
            <a:off x="4451170" y="7713846"/>
            <a:ext cx="14263551" cy="1384995"/>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输入的图结构具有不可预测性，故而我们目前设计了三种对顶点进行分类的方式：</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以一定范围划分、随机划分、哈希划分。</a:t>
            </a:r>
            <a:endParaRPr lang="en-US" altLang="zh-CN" sz="2800" dirty="0" smtClean="0">
              <a:latin typeface="Segoe UI" panose="020B0502040204020203" pitchFamily="34" charset="0"/>
              <a:ea typeface="Lato Light" charset="0"/>
              <a:cs typeface="Lato Light" charset="0"/>
            </a:endParaRPr>
          </a:p>
          <a:p>
            <a:pPr algn="just"/>
            <a:r>
              <a:rPr lang="zh-CN" altLang="en-US" sz="2800" dirty="0" smtClean="0">
                <a:latin typeface="Segoe UI" panose="020B0502040204020203" pitchFamily="34" charset="0"/>
                <a:ea typeface="Lato Light" charset="0"/>
                <a:cs typeface="Lato Light" charset="0"/>
              </a:rPr>
              <a:t>        在某个迭代周期，随机选择一个组丢失信息。</a:t>
            </a:r>
            <a:endParaRPr lang="en-US" sz="2800" dirty="0">
              <a:latin typeface="Segoe UI" panose="020B0502040204020203" pitchFamily="34" charset="0"/>
              <a:ea typeface="Lato Light" charset="0"/>
              <a:cs typeface="Lato Light" charset="0"/>
            </a:endParaRPr>
          </a:p>
        </p:txBody>
      </p:sp>
      <p:sp>
        <p:nvSpPr>
          <p:cNvPr id="9" name="Rectangle 8"/>
          <p:cNvSpPr/>
          <p:nvPr/>
        </p:nvSpPr>
        <p:spPr>
          <a:xfrm>
            <a:off x="4451170" y="6871986"/>
            <a:ext cx="7564558"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不同信息</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0" name="TextBox 9"/>
          <p:cNvSpPr txBox="1"/>
          <p:nvPr/>
        </p:nvSpPr>
        <p:spPr>
          <a:xfrm>
            <a:off x="4451170" y="10057796"/>
            <a:ext cx="14654977" cy="523220"/>
          </a:xfrm>
          <a:prstGeom prst="rect">
            <a:avLst/>
          </a:prstGeom>
          <a:noFill/>
        </p:spPr>
        <p:txBody>
          <a:bodyPr wrap="square" rtlCol="0">
            <a:spAutoFit/>
          </a:bodyPr>
          <a:lstStyle/>
          <a:p>
            <a:pPr algn="just"/>
            <a:r>
              <a:rPr lang="zh-CN" altLang="en-US" sz="2800" dirty="0" smtClean="0">
                <a:latin typeface="Segoe UI" panose="020B0502040204020203" pitchFamily="34" charset="0"/>
                <a:ea typeface="Lato Light" charset="0"/>
                <a:cs typeface="Lato Light" charset="0"/>
              </a:rPr>
              <a:t>        暂时没有记录每个顶点上一迭代周期的值，因此顶点信息丢失后自动将其</a:t>
            </a:r>
            <a:r>
              <a:rPr lang="zh-CN" altLang="en-US" sz="2800" smtClean="0">
                <a:latin typeface="Segoe UI" panose="020B0502040204020203" pitchFamily="34" charset="0"/>
                <a:ea typeface="Lato Light" charset="0"/>
                <a:cs typeface="Lato Light" charset="0"/>
              </a:rPr>
              <a:t>重置为初始值。</a:t>
            </a:r>
            <a:endParaRPr lang="en-US" sz="2800" dirty="0">
              <a:latin typeface="Segoe UI" panose="020B0502040204020203" pitchFamily="34" charset="0"/>
              <a:ea typeface="Lato Light" charset="0"/>
              <a:cs typeface="Lato Light" charset="0"/>
            </a:endParaRPr>
          </a:p>
        </p:txBody>
      </p:sp>
      <p:sp>
        <p:nvSpPr>
          <p:cNvPr id="11" name="Rectangle 10"/>
          <p:cNvSpPr/>
          <p:nvPr/>
        </p:nvSpPr>
        <p:spPr>
          <a:xfrm>
            <a:off x="4451170" y="9215936"/>
            <a:ext cx="9742029" cy="543739"/>
          </a:xfrm>
          <a:prstGeom prst="rect">
            <a:avLst/>
          </a:prstGeom>
        </p:spPr>
        <p:txBody>
          <a:bodyPr wrap="square">
            <a:spAutoFit/>
          </a:bodyPr>
          <a:lstStyle/>
          <a:p>
            <a:r>
              <a:rPr lang="zh-CN" altLang="en-US" sz="4400" b="1" spc="600" baseline="-25000" dirty="0" smtClean="0">
                <a:solidFill>
                  <a:schemeClr val="tx2"/>
                </a:solidFill>
                <a:latin typeface="Segoe UI" panose="020B0502040204020203" pitchFamily="34" charset="0"/>
                <a:ea typeface="Oswald" charset="0"/>
                <a:cs typeface="Oswald" charset="0"/>
              </a:rPr>
              <a:t>丢失信息处理</a:t>
            </a:r>
            <a:endParaRPr lang="en-US" sz="4400" b="1" spc="600" baseline="-25000" dirty="0">
              <a:solidFill>
                <a:schemeClr val="tx2"/>
              </a:solidFill>
              <a:latin typeface="Segoe UI" panose="020B0502040204020203" pitchFamily="34" charset="0"/>
              <a:ea typeface="Oswald" charset="0"/>
              <a:cs typeface="Oswald" charset="0"/>
            </a:endParaRPr>
          </a:p>
        </p:txBody>
      </p:sp>
      <p:sp>
        <p:nvSpPr>
          <p:cNvPr id="14" name="Shape 2539"/>
          <p:cNvSpPr/>
          <p:nvPr/>
        </p:nvSpPr>
        <p:spPr>
          <a:xfrm>
            <a:off x="3663399" y="4824507"/>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5" name="Shape 2539"/>
          <p:cNvSpPr/>
          <p:nvPr/>
        </p:nvSpPr>
        <p:spPr>
          <a:xfrm>
            <a:off x="3663399" y="7168456"/>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6" name="Shape 2539"/>
          <p:cNvSpPr/>
          <p:nvPr/>
        </p:nvSpPr>
        <p:spPr>
          <a:xfrm>
            <a:off x="3663399" y="9512405"/>
            <a:ext cx="469802" cy="380902"/>
          </a:xfrm>
          <a:custGeom>
            <a:avLst/>
            <a:gdLst/>
            <a:ahLst/>
            <a:cxnLst>
              <a:cxn ang="0">
                <a:pos x="wd2" y="hd2"/>
              </a:cxn>
              <a:cxn ang="5400000">
                <a:pos x="wd2" y="hd2"/>
              </a:cxn>
              <a:cxn ang="10800000">
                <a:pos x="wd2" y="hd2"/>
              </a:cxn>
              <a:cxn ang="16200000">
                <a:pos x="wd2" y="hd2"/>
              </a:cxn>
            </a:cxnLst>
            <a:rect l="0" t="0" r="r" b="b"/>
            <a:pathLst>
              <a:path w="21600" h="21600" extrusionOk="0">
                <a:moveTo>
                  <a:pt x="21600" y="720"/>
                </a:moveTo>
                <a:cubicBezTo>
                  <a:pt x="21600" y="323"/>
                  <a:pt x="21380" y="0"/>
                  <a:pt x="21109" y="0"/>
                </a:cubicBezTo>
                <a:cubicBezTo>
                  <a:pt x="20969" y="0"/>
                  <a:pt x="20845" y="88"/>
                  <a:pt x="20756" y="226"/>
                </a:cubicBezTo>
                <a:lnTo>
                  <a:pt x="20754" y="223"/>
                </a:lnTo>
                <a:lnTo>
                  <a:pt x="7848" y="19853"/>
                </a:lnTo>
                <a:lnTo>
                  <a:pt x="838" y="9571"/>
                </a:lnTo>
                <a:cubicBezTo>
                  <a:pt x="749" y="9441"/>
                  <a:pt x="626" y="9360"/>
                  <a:pt x="491" y="9360"/>
                </a:cubicBezTo>
                <a:cubicBezTo>
                  <a:pt x="220" y="9360"/>
                  <a:pt x="0" y="9683"/>
                  <a:pt x="0" y="10080"/>
                </a:cubicBezTo>
                <a:cubicBezTo>
                  <a:pt x="0" y="10279"/>
                  <a:pt x="55" y="10459"/>
                  <a:pt x="144" y="10589"/>
                </a:cubicBezTo>
                <a:lnTo>
                  <a:pt x="7507" y="21390"/>
                </a:lnTo>
                <a:cubicBezTo>
                  <a:pt x="7596" y="21520"/>
                  <a:pt x="7719" y="21600"/>
                  <a:pt x="7855" y="21600"/>
                </a:cubicBezTo>
                <a:cubicBezTo>
                  <a:pt x="7995" y="21600"/>
                  <a:pt x="8119" y="21513"/>
                  <a:pt x="8208" y="21376"/>
                </a:cubicBezTo>
                <a:lnTo>
                  <a:pt x="8210" y="21377"/>
                </a:lnTo>
                <a:lnTo>
                  <a:pt x="21465" y="1217"/>
                </a:lnTo>
                <a:lnTo>
                  <a:pt x="21462" y="1215"/>
                </a:lnTo>
                <a:cubicBezTo>
                  <a:pt x="21547" y="1087"/>
                  <a:pt x="21600" y="913"/>
                  <a:pt x="21600" y="720"/>
                </a:cubicBezTo>
              </a:path>
            </a:pathLst>
          </a:custGeom>
          <a:solidFill>
            <a:srgbClr val="53585F"/>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a:latin typeface="Segoe UI" panose="020B0502040204020203" pitchFamily="34" charset="0"/>
            </a:endParaRPr>
          </a:p>
        </p:txBody>
      </p:sp>
      <p:sp>
        <p:nvSpPr>
          <p:cNvPr id="12" name="TextBox 11"/>
          <p:cNvSpPr txBox="1"/>
          <p:nvPr/>
        </p:nvSpPr>
        <p:spPr>
          <a:xfrm>
            <a:off x="5360647" y="2314268"/>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模  拟  信  息  丢  失</a:t>
            </a:r>
            <a:endParaRPr lang="en-US" sz="9600" spc="600" dirty="0">
              <a:solidFill>
                <a:schemeClr val="tx2"/>
              </a:solidFill>
              <a:latin typeface="Segoe UI" panose="020B0502040204020203" pitchFamily="34" charset="0"/>
              <a:ea typeface="Oswald" charset="0"/>
              <a:cs typeface="Oswald" charset="0"/>
            </a:endParaRPr>
          </a:p>
        </p:txBody>
      </p:sp>
    </p:spTree>
    <p:extLst>
      <p:ext uri="{BB962C8B-B14F-4D97-AF65-F5344CB8AC3E}">
        <p14:creationId xmlns:p14="http://schemas.microsoft.com/office/powerpoint/2010/main" val="168002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42247" y="2990954"/>
            <a:ext cx="15110395" cy="1384995"/>
          </a:xfrm>
          <a:prstGeom prst="rect">
            <a:avLst/>
          </a:prstGeom>
          <a:noFill/>
        </p:spPr>
        <p:txBody>
          <a:bodyPr wrap="square" rtlCol="0">
            <a:spAutoFit/>
          </a:bodyPr>
          <a:lstStyle/>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越早丢失信息，对整体图计算迭代过程的影响越小。</a:t>
            </a:r>
            <a:endParaRPr lang="en-US" altLang="zh-CN" sz="2800" spc="300" dirty="0" smtClean="0">
              <a:latin typeface="Segoe UI" panose="020B0502040204020203" pitchFamily="34" charset="0"/>
              <a:ea typeface="Lato Light" charset="0"/>
              <a:cs typeface="Lato Light" charset="0"/>
            </a:endParaRPr>
          </a:p>
          <a:p>
            <a:pPr marL="457200" indent="-457200" algn="ctr">
              <a:lnSpc>
                <a:spcPct val="150000"/>
              </a:lnSpc>
              <a:buAutoNum type="arabicPeriod"/>
            </a:pPr>
            <a:r>
              <a:rPr lang="zh-CN" altLang="en-US" sz="2800" spc="300" dirty="0" smtClean="0">
                <a:latin typeface="Segoe UI" panose="020B0502040204020203" pitchFamily="34" charset="0"/>
                <a:ea typeface="Lato Light" charset="0"/>
                <a:cs typeface="Lato Light" charset="0"/>
              </a:rPr>
              <a:t>信息丢失得越多，对整体图计算迭代过程的影响越大。</a:t>
            </a:r>
            <a:endParaRPr lang="en-US" sz="2800" spc="300" dirty="0">
              <a:latin typeface="Segoe UI" panose="020B0502040204020203" pitchFamily="34" charset="0"/>
              <a:ea typeface="Lato Light" charset="0"/>
              <a:cs typeface="Lato Light" charset="0"/>
            </a:endParaRPr>
          </a:p>
        </p:txBody>
      </p:sp>
      <p:sp>
        <p:nvSpPr>
          <p:cNvPr id="36" name="TextBox 35"/>
          <p:cNvSpPr txBox="1"/>
          <p:nvPr/>
        </p:nvSpPr>
        <p:spPr>
          <a:xfrm>
            <a:off x="5320574" y="1518555"/>
            <a:ext cx="12975592" cy="1107996"/>
          </a:xfrm>
          <a:prstGeom prst="rect">
            <a:avLst/>
          </a:prstGeom>
          <a:noFill/>
        </p:spPr>
        <p:txBody>
          <a:bodyPr wrap="square" rtlCol="0">
            <a:spAutoFit/>
          </a:bodyPr>
          <a:lstStyle/>
          <a:p>
            <a:pPr algn="ctr"/>
            <a:r>
              <a:rPr lang="zh-CN" altLang="en-US" sz="6600" spc="600" dirty="0" smtClean="0">
                <a:solidFill>
                  <a:schemeClr val="tx2"/>
                </a:solidFill>
                <a:latin typeface="Segoe UI" panose="020B0502040204020203" pitchFamily="34" charset="0"/>
                <a:ea typeface="Oswald" charset="0"/>
                <a:cs typeface="Oswald" charset="0"/>
              </a:rPr>
              <a:t>初  步  分  析</a:t>
            </a:r>
            <a:endParaRPr lang="en-US" sz="9600" spc="600" dirty="0">
              <a:solidFill>
                <a:schemeClr val="tx2"/>
              </a:solidFill>
              <a:latin typeface="Segoe UI" panose="020B0502040204020203" pitchFamily="34" charset="0"/>
              <a:ea typeface="Oswald" charset="0"/>
              <a:cs typeface="Oswald" charset="0"/>
            </a:endParaRPr>
          </a:p>
        </p:txBody>
      </p:sp>
      <p:pic>
        <p:nvPicPr>
          <p:cNvPr id="15" name="Picture Placeholder 14"/>
          <p:cNvPicPr>
            <a:picLocks noGrp="1" noChangeAspect="1"/>
          </p:cNvPicPr>
          <p:nvPr>
            <p:ph type="pic" sz="quarter" idx="12"/>
          </p:nvPr>
        </p:nvPicPr>
        <p:blipFill>
          <a:blip r:embed="rId3" cstate="email">
            <a:extLst>
              <a:ext uri="{28A0092B-C50C-407E-A947-70E740481C1C}">
                <a14:useLocalDpi xmlns:a14="http://schemas.microsoft.com/office/drawing/2010/main" val="0"/>
              </a:ext>
            </a:extLst>
          </a:blip>
          <a:srcRect l="20000" r="20000"/>
          <a:stretch>
            <a:fillRect/>
          </a:stretch>
        </p:blipFill>
        <p:spPr/>
      </p:pic>
      <p:pic>
        <p:nvPicPr>
          <p:cNvPr id="17" name="Picture Placeholder 16"/>
          <p:cNvPicPr>
            <a:picLocks noGrp="1" noChangeAspect="1"/>
          </p:cNvPicPr>
          <p:nvPr>
            <p:ph type="pic" sz="quarter" idx="14"/>
          </p:nvPr>
        </p:nvPicPr>
        <p:blipFill>
          <a:blip r:embed="rId4" cstate="email">
            <a:extLst>
              <a:ext uri="{28A0092B-C50C-407E-A947-70E740481C1C}">
                <a14:useLocalDpi xmlns:a14="http://schemas.microsoft.com/office/drawing/2010/main" val="0"/>
              </a:ext>
            </a:extLst>
          </a:blip>
          <a:srcRect l="20000" r="20000"/>
          <a:stretch>
            <a:fillRect/>
          </a:stretch>
        </p:blipFill>
        <p:spPr/>
      </p:pic>
      <p:pic>
        <p:nvPicPr>
          <p:cNvPr id="28" name="Picture Placeholder 27"/>
          <p:cNvPicPr>
            <a:picLocks noGrp="1" noChangeAspect="1"/>
          </p:cNvPicPr>
          <p:nvPr>
            <p:ph type="pic" sz="quarter" idx="13"/>
          </p:nvPr>
        </p:nvPicPr>
        <p:blipFill>
          <a:blip r:embed="rId5" cstate="email">
            <a:extLst>
              <a:ext uri="{28A0092B-C50C-407E-A947-70E740481C1C}">
                <a14:useLocalDpi xmlns:a14="http://schemas.microsoft.com/office/drawing/2010/main" val="0"/>
              </a:ext>
            </a:extLst>
          </a:blip>
          <a:srcRect l="20000" r="20000"/>
          <a:stretch>
            <a:fillRect/>
          </a:stretch>
        </p:blipFill>
        <p:spPr/>
      </p:pic>
      <p:pic>
        <p:nvPicPr>
          <p:cNvPr id="30" name="Picture Placeholder 29"/>
          <p:cNvPicPr>
            <a:picLocks noGrp="1" noChangeAspect="1"/>
          </p:cNvPicPr>
          <p:nvPr>
            <p:ph type="pic" sz="quarter" idx="16"/>
          </p:nvPr>
        </p:nvPicPr>
        <p:blipFill>
          <a:blip r:embed="rId6" cstate="email">
            <a:extLst>
              <a:ext uri="{28A0092B-C50C-407E-A947-70E740481C1C}">
                <a14:useLocalDpi xmlns:a14="http://schemas.microsoft.com/office/drawing/2010/main" val="0"/>
              </a:ext>
            </a:extLst>
          </a:blip>
          <a:srcRect l="20000" r="20000"/>
          <a:stretch>
            <a:fillRect/>
          </a:stretch>
        </p:blipFill>
        <p:spPr/>
      </p:pic>
      <p:pic>
        <p:nvPicPr>
          <p:cNvPr id="33" name="Picture Placeholder 32"/>
          <p:cNvPicPr>
            <a:picLocks noGrp="1" noChangeAspect="1"/>
          </p:cNvPicPr>
          <p:nvPr>
            <p:ph type="pic" sz="quarter" idx="17"/>
          </p:nvPr>
        </p:nvPicPr>
        <p:blipFill>
          <a:blip r:embed="rId7" cstate="email">
            <a:extLst>
              <a:ext uri="{28A0092B-C50C-407E-A947-70E740481C1C}">
                <a14:useLocalDpi xmlns:a14="http://schemas.microsoft.com/office/drawing/2010/main" val="0"/>
              </a:ext>
            </a:extLst>
          </a:blip>
          <a:srcRect l="19988" r="19988"/>
          <a:stretch>
            <a:fillRect/>
          </a:stretch>
        </p:blipFill>
        <p:spPr/>
      </p:pic>
      <p:pic>
        <p:nvPicPr>
          <p:cNvPr id="35" name="Picture Placeholder 34"/>
          <p:cNvPicPr>
            <a:picLocks noGrp="1" noChangeAspect="1"/>
          </p:cNvPicPr>
          <p:nvPr>
            <p:ph type="pic" sz="quarter" idx="20"/>
          </p:nvPr>
        </p:nvPicPr>
        <p:blipFill>
          <a:blip r:embed="rId8" cstate="email">
            <a:extLst>
              <a:ext uri="{28A0092B-C50C-407E-A947-70E740481C1C}">
                <a14:useLocalDpi xmlns:a14="http://schemas.microsoft.com/office/drawing/2010/main" val="0"/>
              </a:ext>
            </a:extLst>
          </a:blip>
          <a:srcRect l="20000" r="20000"/>
          <a:stretch>
            <a:fillRect/>
          </a:stretch>
        </p:blipFill>
        <p:spPr/>
      </p:pic>
      <p:pic>
        <p:nvPicPr>
          <p:cNvPr id="29" name="Picture Placeholder 28"/>
          <p:cNvPicPr>
            <a:picLocks noGrp="1" noChangeAspect="1"/>
          </p:cNvPicPr>
          <p:nvPr>
            <p:ph type="pic" sz="quarter" idx="15"/>
          </p:nvPr>
        </p:nvPicPr>
        <p:blipFill>
          <a:blip r:embed="rId9" cstate="email">
            <a:extLst>
              <a:ext uri="{28A0092B-C50C-407E-A947-70E740481C1C}">
                <a14:useLocalDpi xmlns:a14="http://schemas.microsoft.com/office/drawing/2010/main" val="0"/>
              </a:ext>
            </a:extLst>
          </a:blip>
          <a:srcRect l="20000" r="20000"/>
          <a:stretch>
            <a:fillRect/>
          </a:stretch>
        </p:blipFill>
        <p:spPr/>
      </p:pic>
      <p:pic>
        <p:nvPicPr>
          <p:cNvPr id="31" name="Picture Placeholder 30"/>
          <p:cNvPicPr>
            <a:picLocks noGrp="1" noChangeAspect="1"/>
          </p:cNvPicPr>
          <p:nvPr>
            <p:ph type="pic" sz="quarter" idx="18"/>
          </p:nvPr>
        </p:nvPicPr>
        <p:blipFill>
          <a:blip r:embed="rId10" cstate="email">
            <a:extLst>
              <a:ext uri="{28A0092B-C50C-407E-A947-70E740481C1C}">
                <a14:useLocalDpi xmlns:a14="http://schemas.microsoft.com/office/drawing/2010/main" val="0"/>
              </a:ext>
            </a:extLst>
          </a:blip>
          <a:srcRect l="20000" r="20000"/>
          <a:stretch>
            <a:fillRect/>
          </a:stretch>
        </p:blipFill>
        <p:spPr/>
      </p:pic>
      <p:pic>
        <p:nvPicPr>
          <p:cNvPr id="34" name="Picture Placeholder 33"/>
          <p:cNvPicPr>
            <a:picLocks noGrp="1" noChangeAspect="1"/>
          </p:cNvPicPr>
          <p:nvPr>
            <p:ph type="pic" sz="quarter" idx="19"/>
          </p:nvPr>
        </p:nvPicPr>
        <p:blipFill>
          <a:blip r:embed="rId11" cstate="email">
            <a:extLst>
              <a:ext uri="{28A0092B-C50C-407E-A947-70E740481C1C}">
                <a14:useLocalDpi xmlns:a14="http://schemas.microsoft.com/office/drawing/2010/main" val="0"/>
              </a:ext>
            </a:extLst>
          </a:blip>
          <a:srcRect l="19988" r="19988"/>
          <a:stretch>
            <a:fillRect/>
          </a:stretch>
        </p:blipFill>
        <p:spPr/>
      </p:pic>
      <p:pic>
        <p:nvPicPr>
          <p:cNvPr id="38" name="Picture Placeholder 37"/>
          <p:cNvPicPr>
            <a:picLocks noGrp="1" noChangeAspect="1"/>
          </p:cNvPicPr>
          <p:nvPr>
            <p:ph type="pic" sz="quarter" idx="22"/>
          </p:nvPr>
        </p:nvPicPr>
        <p:blipFill>
          <a:blip r:embed="rId12" cstate="email">
            <a:extLst>
              <a:ext uri="{28A0092B-C50C-407E-A947-70E740481C1C}">
                <a14:useLocalDpi xmlns:a14="http://schemas.microsoft.com/office/drawing/2010/main" val="0"/>
              </a:ext>
            </a:extLst>
          </a:blip>
          <a:srcRect l="20000" r="20000"/>
          <a:stretch>
            <a:fillRect/>
          </a:stretch>
        </p:blipFill>
        <p:spPr/>
      </p:pic>
      <p:pic>
        <p:nvPicPr>
          <p:cNvPr id="42" name="Picture Placeholder 41"/>
          <p:cNvPicPr>
            <a:picLocks noGrp="1" noChangeAspect="1"/>
          </p:cNvPicPr>
          <p:nvPr>
            <p:ph type="pic" sz="quarter" idx="23"/>
          </p:nvPr>
        </p:nvPicPr>
        <p:blipFill>
          <a:blip r:embed="rId13" cstate="email">
            <a:extLst>
              <a:ext uri="{28A0092B-C50C-407E-A947-70E740481C1C}">
                <a14:useLocalDpi xmlns:a14="http://schemas.microsoft.com/office/drawing/2010/main" val="0"/>
              </a:ext>
            </a:extLst>
          </a:blip>
          <a:srcRect l="20000" r="20000"/>
          <a:stretch>
            <a:fillRect/>
          </a:stretch>
        </p:blipFill>
        <p:spPr/>
      </p:pic>
      <p:pic>
        <p:nvPicPr>
          <p:cNvPr id="41" name="Picture Placeholder 40"/>
          <p:cNvPicPr>
            <a:picLocks noGrp="1" noChangeAspect="1"/>
          </p:cNvPicPr>
          <p:nvPr>
            <p:ph type="pic" sz="quarter" idx="21"/>
          </p:nvPr>
        </p:nvPicPr>
        <p:blipFill>
          <a:blip r:embed="rId14" cstate="email">
            <a:extLst>
              <a:ext uri="{28A0092B-C50C-407E-A947-70E740481C1C}">
                <a14:useLocalDpi xmlns:a14="http://schemas.microsoft.com/office/drawing/2010/main" val="0"/>
              </a:ext>
            </a:extLst>
          </a:blip>
          <a:srcRect l="20000" r="20000"/>
          <a:stretch>
            <a:fillRect/>
          </a:stretch>
        </p:blipFill>
        <p:spPr/>
      </p:pic>
      <p:sp>
        <p:nvSpPr>
          <p:cNvPr id="43" name="TextBox 42"/>
          <p:cNvSpPr txBox="1"/>
          <p:nvPr/>
        </p:nvSpPr>
        <p:spPr>
          <a:xfrm>
            <a:off x="19969210" y="4626217"/>
            <a:ext cx="3869970" cy="523220"/>
          </a:xfrm>
          <a:prstGeom prst="rect">
            <a:avLst/>
          </a:prstGeom>
          <a:noFill/>
        </p:spPr>
        <p:txBody>
          <a:bodyPr wrap="none" rtlCol="0">
            <a:spAutoFit/>
          </a:bodyPr>
          <a:lstStyle/>
          <a:p>
            <a:r>
              <a:rPr lang="zh-CN" altLang="en-US" sz="2800" dirty="0" smtClean="0"/>
              <a:t>顶点：</a:t>
            </a:r>
            <a:r>
              <a:rPr lang="fi-FI" sz="2800" dirty="0" smtClean="0"/>
              <a:t>8717</a:t>
            </a:r>
            <a:r>
              <a:rPr lang="zh-CN" altLang="en-US" sz="2800" dirty="0" smtClean="0"/>
              <a:t>  </a:t>
            </a:r>
            <a:r>
              <a:rPr lang="fi-FI" sz="2800" dirty="0" smtClean="0"/>
              <a:t> </a:t>
            </a:r>
            <a:r>
              <a:rPr lang="zh-CN" altLang="en-US" sz="2800" dirty="0" smtClean="0"/>
              <a:t>边：</a:t>
            </a:r>
            <a:r>
              <a:rPr lang="fi-FI" sz="2800" dirty="0" smtClean="0"/>
              <a:t>31525</a:t>
            </a:r>
            <a:endParaRPr lang="en-US" sz="2800" dirty="0"/>
          </a:p>
        </p:txBody>
      </p:sp>
    </p:spTree>
    <p:extLst>
      <p:ext uri="{BB962C8B-B14F-4D97-AF65-F5344CB8AC3E}">
        <p14:creationId xmlns:p14="http://schemas.microsoft.com/office/powerpoint/2010/main" val="59384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par>
                                <p:cTn id="18" presetID="3" presetClass="entr" presetSubtype="1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linds(horizontal)">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dissolve">
                                      <p:cBhvr>
                                        <p:cTn id="25" dur="500"/>
                                        <p:tgtEl>
                                          <p:spTgt spid="33"/>
                                        </p:tgtEl>
                                      </p:cBhvr>
                                    </p:animEffect>
                                  </p:childTnLst>
                                </p:cTn>
                              </p:par>
                              <p:par>
                                <p:cTn id="26" presetID="9"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dissolv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arn(inVertical)">
                                      <p:cBhvr>
                                        <p:cTn id="33" dur="500"/>
                                        <p:tgtEl>
                                          <p:spTgt spid="35"/>
                                        </p:tgtEl>
                                      </p:cBhvr>
                                    </p:animEffect>
                                  </p:childTnLst>
                                </p:cTn>
                              </p:par>
                              <p:par>
                                <p:cTn id="34" presetID="16" presetClass="entr" presetSubtype="21"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barn(inVertical)">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Theme">
  <a:themeElements>
    <a:clrScheme name="Nova 1">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19BB9B"/>
      </a:folHlink>
    </a:clrScheme>
    <a:fontScheme name="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31484</TotalTime>
  <Words>677</Words>
  <Application>Microsoft Office PowerPoint</Application>
  <PresentationFormat>自定义</PresentationFormat>
  <Paragraphs>76</Paragraphs>
  <Slides>11</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Gill Sans</vt:lpstr>
      <vt:lpstr>Lato Light</vt:lpstr>
      <vt:lpstr>Montserrat Hairline</vt:lpstr>
      <vt:lpstr>Montserrat Light</vt:lpstr>
      <vt:lpstr>Montserrat Semi</vt:lpstr>
      <vt:lpstr>Oswald</vt:lpstr>
      <vt:lpstr>Arial</vt:lpstr>
      <vt:lpstr>Calibri Light</vt:lpstr>
      <vt:lpstr>Segoe UI</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https://shop112543288.taobao.com/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奇思素材</dc:title>
  <dc:subject>https://shop112543288.taobao.com/</dc:subject>
  <dc:creator>奇思素材</dc:creator>
  <cp:lastModifiedBy>双吴</cp:lastModifiedBy>
  <cp:revision>36</cp:revision>
  <dcterms:created xsi:type="dcterms:W3CDTF">2014-11-12T21:47:38Z</dcterms:created>
  <dcterms:modified xsi:type="dcterms:W3CDTF">2018-09-19T07:17:35Z</dcterms:modified>
  <cp:category>欧美简约PPT</cp:category>
</cp:coreProperties>
</file>