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78" r:id="rId3"/>
    <p:sldId id="580" r:id="rId4"/>
    <p:sldId id="582" r:id="rId5"/>
    <p:sldId id="581" r:id="rId6"/>
    <p:sldId id="557" r:id="rId7"/>
    <p:sldId id="558" r:id="rId8"/>
    <p:sldId id="579" r:id="rId9"/>
    <p:sldId id="583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77" r:id="rId29"/>
    <p:sldId id="578" r:id="rId30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 autoAdjust="0"/>
    <p:restoredTop sz="94660"/>
  </p:normalViewPr>
  <p:slideViewPr>
    <p:cSldViewPr>
      <p:cViewPr varScale="1">
        <p:scale>
          <a:sx n="106" d="100"/>
          <a:sy n="106" d="100"/>
        </p:scale>
        <p:origin x="1350" y="90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459" indent="0" algn="ctr">
              <a:buNone/>
              <a:defRPr sz="1900"/>
            </a:lvl2pPr>
            <a:lvl3pPr marL="890186" indent="0" algn="ctr">
              <a:buNone/>
              <a:defRPr sz="1800"/>
            </a:lvl3pPr>
            <a:lvl4pPr marL="1335645" indent="0" algn="ctr">
              <a:buNone/>
              <a:defRPr sz="1600"/>
            </a:lvl4pPr>
            <a:lvl5pPr marL="1780371" indent="0" algn="ctr">
              <a:buNone/>
              <a:defRPr sz="1600"/>
            </a:lvl5pPr>
            <a:lvl6pPr marL="2225830" indent="0" algn="ctr">
              <a:buNone/>
              <a:defRPr sz="1600"/>
            </a:lvl6pPr>
            <a:lvl7pPr marL="2670557" indent="0" algn="ctr">
              <a:buNone/>
              <a:defRPr sz="1600"/>
            </a:lvl7pPr>
            <a:lvl8pPr marL="3116016" indent="0" algn="ctr">
              <a:buNone/>
              <a:defRPr sz="1600"/>
            </a:lvl8pPr>
            <a:lvl9pPr marL="3560742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pPr/>
              <a:t>October 22, 2018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7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pPr/>
              <a:t>October 22, 2018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96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43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66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pPr/>
              <a:t>October 22, 2018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06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pPr/>
              <a:t>October 22, 2018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6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96" y="365762"/>
            <a:ext cx="8872855" cy="115252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07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07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33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33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pPr/>
              <a:t>October 22, 2018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9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pPr/>
              <a:t>October 22, 2018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53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pPr/>
              <a:t>October 22, 2018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96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pPr/>
              <a:t>October 22, 2018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4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459" indent="0">
              <a:buNone/>
              <a:defRPr sz="2700"/>
            </a:lvl2pPr>
            <a:lvl3pPr marL="890186" indent="0">
              <a:buNone/>
              <a:defRPr sz="2300"/>
            </a:lvl3pPr>
            <a:lvl4pPr marL="1335645" indent="0">
              <a:buNone/>
              <a:defRPr sz="1900"/>
            </a:lvl4pPr>
            <a:lvl5pPr marL="1780371" indent="0">
              <a:buNone/>
              <a:defRPr sz="1900"/>
            </a:lvl5pPr>
            <a:lvl6pPr marL="2225830" indent="0">
              <a:buNone/>
              <a:defRPr sz="1900"/>
            </a:lvl6pPr>
            <a:lvl7pPr marL="2670557" indent="0">
              <a:buNone/>
              <a:defRPr sz="1900"/>
            </a:lvl7pPr>
            <a:lvl8pPr marL="3116016" indent="0">
              <a:buNone/>
              <a:defRPr sz="1900"/>
            </a:lvl8pPr>
            <a:lvl9pPr marL="3560742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pPr/>
              <a:t>October 22, 2018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19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pPr/>
              <a:t>October 22, 2018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29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29"/>
            <a:ext cx="2314575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4" y="276229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pPr/>
              <a:t>October 22, 2018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60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5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pPr/>
              <a:t>October 22, 2018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5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October 22, 2018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26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1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160819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517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5035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552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069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447" indent="-604447" algn="l" defTabSz="160819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140" indent="-498211" algn="l" defTabSz="160819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160" indent="-402965" algn="l" defTabSz="160819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426" indent="-401134" algn="l" defTabSz="160819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2" indent="-401134" algn="l" defTabSz="160819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1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关系数据库</a:t>
            </a:r>
            <a:r>
              <a:rPr lang="en-US" altLang="zh-CN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逻辑设计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87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26" y="84146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5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</a:t>
            </a:r>
            <a:r>
              <a:rPr lang="zh-CN" altLang="en-US" dirty="0" smtClean="0"/>
              <a:t>图的组成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实体（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现实世界中可以被标识的具体事物。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姚明（身份证号）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我的一辆福特汽车（车牌号）</a:t>
            </a:r>
            <a:endParaRPr lang="en-US" altLang="zh-CN" dirty="0" smtClean="0"/>
          </a:p>
          <a:p>
            <a:r>
              <a:rPr lang="zh-CN" altLang="en-US" dirty="0" smtClean="0"/>
              <a:t>实体类（</a:t>
            </a:r>
            <a:r>
              <a:rPr lang="en-US" altLang="zh-CN" dirty="0" smtClean="0"/>
              <a:t>Entity Type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具有相同属性的实体集合。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人、学生、汽车、银行账户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98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</a:t>
            </a:r>
            <a:r>
              <a:rPr lang="zh-CN" altLang="en-US" dirty="0" smtClean="0"/>
              <a:t>图的组成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联系（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Relationship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现实世界中事物内部以及事物之间的联系，在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图中反映为实体内部的联系和实体之间的联系。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我和我的银行账户之间的联系；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David Beckham, Victoria Beckham, Brooklyn Joseph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联系类（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Relationship Type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涉及特定实体类之间，并且具有相同属性的联系集合。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联系类的势（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Cardinality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一对一联系（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1:1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身份证、夫妻</a:t>
            </a: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一对多联系（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1:m/m:1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出生地、父子</a:t>
            </a: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多对多联系（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m:m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课程、同学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5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</a:t>
            </a:r>
            <a:r>
              <a:rPr lang="zh-CN" altLang="en-US" dirty="0" smtClean="0"/>
              <a:t>图的组成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属性（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对于实体类（或联系类），属性是描述该类实体（或联系）的某种特征的结构。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身高是人的一种属性。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对于实体（或联系），属性是描述该实体（或联系）的某个特征的数据。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姚明的身高为</a:t>
            </a:r>
            <a:r>
              <a:rPr lang="en-US" altLang="zh-CN" dirty="0" smtClean="0"/>
              <a:t>2.29</a:t>
            </a:r>
            <a:r>
              <a:rPr lang="zh-CN" altLang="en-US" dirty="0" smtClean="0"/>
              <a:t>米。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属性的势（</a:t>
            </a:r>
            <a:r>
              <a:rPr lang="en-US" altLang="zh-CN" dirty="0" smtClean="0"/>
              <a:t>Cardinality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唯一属性（</a:t>
            </a:r>
            <a:r>
              <a:rPr lang="en-US" altLang="zh-CN" dirty="0" smtClean="0"/>
              <a:t>1:1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	</a:t>
            </a:r>
            <a:r>
              <a:rPr lang="zh-CN" altLang="en-US" dirty="0" smtClean="0"/>
              <a:t>人</a:t>
            </a:r>
            <a:r>
              <a:rPr lang="en-US" altLang="zh-CN" dirty="0" smtClean="0"/>
              <a:t>-</a:t>
            </a:r>
            <a:r>
              <a:rPr lang="zh-CN" altLang="en-US" dirty="0" smtClean="0"/>
              <a:t>身份证号</a:t>
            </a:r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单值属性（</a:t>
            </a:r>
            <a:r>
              <a:rPr lang="en-US" altLang="zh-CN" dirty="0" smtClean="0"/>
              <a:t>m:1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	</a:t>
            </a:r>
            <a:r>
              <a:rPr lang="zh-CN" altLang="en-US" dirty="0" smtClean="0"/>
              <a:t>人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生日、人</a:t>
            </a:r>
            <a:r>
              <a:rPr lang="en-US" altLang="zh-CN" dirty="0" smtClean="0"/>
              <a:t>-</a:t>
            </a:r>
            <a:r>
              <a:rPr lang="zh-CN" altLang="en-US" dirty="0" smtClean="0"/>
              <a:t>名字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多值属性（</a:t>
            </a:r>
            <a:r>
              <a:rPr lang="en-US" altLang="zh-CN" dirty="0" smtClean="0"/>
              <a:t>1:m/m:m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人</a:t>
            </a:r>
            <a:r>
              <a:rPr lang="en-US" altLang="zh-CN" dirty="0" smtClean="0"/>
              <a:t>-</a:t>
            </a:r>
            <a:r>
              <a:rPr lang="zh-CN" altLang="en-US" dirty="0" smtClean="0"/>
              <a:t> 技能、人</a:t>
            </a:r>
            <a:r>
              <a:rPr lang="en-US" altLang="zh-CN" dirty="0" smtClean="0"/>
              <a:t>-</a:t>
            </a:r>
            <a:r>
              <a:rPr lang="zh-CN" altLang="en-US" dirty="0" smtClean="0"/>
              <a:t>作品</a:t>
            </a:r>
          </a:p>
          <a:p>
            <a:pPr lvl="2">
              <a:lnSpc>
                <a:spcPct val="11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32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 flipH="1" flipV="1">
            <a:off x="3361302" y="3382044"/>
            <a:ext cx="405045" cy="64807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</a:t>
            </a:r>
            <a:r>
              <a:rPr lang="zh-CN" altLang="en-US" dirty="0" smtClean="0"/>
              <a:t>图的表示方法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46167" y="2924944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员工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44689" y="2924944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4414419" y="2852936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参与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50023" y="4149080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146167" y="4221088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名字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442311" y="4149080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196617" y="4149080"/>
            <a:ext cx="145816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项目号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978815" y="4077072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经费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819464" y="4221088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工时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4" idx="3"/>
            <a:endCxn id="6" idx="1"/>
          </p:cNvCxnSpPr>
          <p:nvPr/>
        </p:nvCxnSpPr>
        <p:spPr>
          <a:xfrm>
            <a:off x="3766347" y="3212976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196617" y="3212976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579104" y="3501008"/>
            <a:ext cx="891099" cy="648072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0"/>
          </p:cNvCxnSpPr>
          <p:nvPr/>
        </p:nvCxnSpPr>
        <p:spPr>
          <a:xfrm flipV="1">
            <a:off x="6925698" y="3501008"/>
            <a:ext cx="405045" cy="648072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7978815" y="3501008"/>
            <a:ext cx="486054" cy="576064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4" idx="2"/>
          </p:cNvCxnSpPr>
          <p:nvPr/>
        </p:nvCxnSpPr>
        <p:spPr>
          <a:xfrm flipV="1">
            <a:off x="2713230" y="3501008"/>
            <a:ext cx="243027" cy="720080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3442311" y="3501008"/>
            <a:ext cx="405045" cy="64807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2" idx="0"/>
          </p:cNvCxnSpPr>
          <p:nvPr/>
        </p:nvCxnSpPr>
        <p:spPr>
          <a:xfrm flipH="1" flipV="1">
            <a:off x="5305518" y="3573016"/>
            <a:ext cx="81009" cy="64807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28365" y="2852936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77626" y="2852936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99671" y="1772816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实体类：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47356" y="1772816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联系类：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44690" y="1772816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属性：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065158" y="1700808"/>
            <a:ext cx="113412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菱形 46"/>
          <p:cNvSpPr/>
          <p:nvPr/>
        </p:nvSpPr>
        <p:spPr>
          <a:xfrm>
            <a:off x="4981482" y="1700808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7735788" y="1700808"/>
            <a:ext cx="810090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3861448" y="5842842"/>
            <a:ext cx="1296144" cy="0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24509" y="5651956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单值属性</a:t>
            </a:r>
            <a:endParaRPr lang="zh-CN" altLang="en-US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3847356" y="5470276"/>
            <a:ext cx="1296144" cy="0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24509" y="5301208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唯一属性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224509" y="6011996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多值属性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3861448" y="6202882"/>
            <a:ext cx="1296144" cy="0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3889631" y="6199734"/>
            <a:ext cx="1134126" cy="0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线形标注 1(无边框) 60"/>
          <p:cNvSpPr/>
          <p:nvPr/>
        </p:nvSpPr>
        <p:spPr>
          <a:xfrm>
            <a:off x="7168725" y="2204864"/>
            <a:ext cx="729081" cy="432048"/>
          </a:xfrm>
          <a:prstGeom prst="callout1">
            <a:avLst>
              <a:gd name="adj1" fmla="val 47742"/>
              <a:gd name="adj2" fmla="val 15138"/>
              <a:gd name="adj3" fmla="val 164686"/>
              <a:gd name="adj4" fmla="val -820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势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9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不同势的联系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3050" y="1916832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员工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91572" y="1916832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3361302" y="1844824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参与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2713230" y="220486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3500" y="220486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75248" y="1844824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24509" y="1844824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93050" y="3284984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员工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91572" y="3284984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部门</a:t>
            </a:r>
            <a:endParaRPr lang="zh-CN" altLang="en-US" dirty="0"/>
          </a:p>
        </p:txBody>
      </p:sp>
      <p:sp>
        <p:nvSpPr>
          <p:cNvPr id="13" name="菱形 12"/>
          <p:cNvSpPr/>
          <p:nvPr/>
        </p:nvSpPr>
        <p:spPr>
          <a:xfrm>
            <a:off x="3361302" y="3212976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1" idx="3"/>
            <a:endCxn id="13" idx="1"/>
          </p:cNvCxnSpPr>
          <p:nvPr/>
        </p:nvCxnSpPr>
        <p:spPr>
          <a:xfrm>
            <a:off x="2713230" y="3573016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43500" y="3573016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5248" y="3212976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24509" y="3212976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93050" y="4581128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经理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791572" y="4581128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部门</a:t>
            </a:r>
            <a:endParaRPr lang="zh-CN" altLang="en-US" dirty="0"/>
          </a:p>
        </p:txBody>
      </p:sp>
      <p:sp>
        <p:nvSpPr>
          <p:cNvPr id="20" name="菱形 19"/>
          <p:cNvSpPr/>
          <p:nvPr/>
        </p:nvSpPr>
        <p:spPr>
          <a:xfrm>
            <a:off x="3361302" y="4509120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cxnSp>
        <p:nvCxnSpPr>
          <p:cNvPr id="21" name="直接连接符 20"/>
          <p:cNvCxnSpPr>
            <a:stCxn id="18" idx="3"/>
            <a:endCxn id="20" idx="1"/>
          </p:cNvCxnSpPr>
          <p:nvPr/>
        </p:nvCxnSpPr>
        <p:spPr>
          <a:xfrm>
            <a:off x="2713230" y="4869160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143500" y="4869160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75248" y="4509120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4509" y="4509120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8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递归联系（</a:t>
            </a:r>
            <a:r>
              <a:rPr lang="en-US" altLang="zh-CN" dirty="0" smtClean="0"/>
              <a:t>Recursive Relationship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9104" y="2734762"/>
            <a:ext cx="16201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雇员</a:t>
            </a:r>
            <a:endParaRPr lang="zh-CN" altLang="en-US" dirty="0"/>
          </a:p>
        </p:txBody>
      </p:sp>
      <p:sp>
        <p:nvSpPr>
          <p:cNvPr id="5" name="菱形 4"/>
          <p:cNvSpPr/>
          <p:nvPr/>
        </p:nvSpPr>
        <p:spPr>
          <a:xfrm>
            <a:off x="4414419" y="2734762"/>
            <a:ext cx="1782198" cy="86409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cxnSp>
        <p:nvCxnSpPr>
          <p:cNvPr id="6" name="直接连接符 5"/>
          <p:cNvCxnSpPr>
            <a:endCxn id="5" idx="2"/>
          </p:cNvCxnSpPr>
          <p:nvPr/>
        </p:nvCxnSpPr>
        <p:spPr>
          <a:xfrm>
            <a:off x="3199284" y="3238818"/>
            <a:ext cx="2106234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5" idx="0"/>
          </p:cNvCxnSpPr>
          <p:nvPr/>
        </p:nvCxnSpPr>
        <p:spPr>
          <a:xfrm flipV="1">
            <a:off x="3199284" y="2734762"/>
            <a:ext cx="2106234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3320" y="3310826"/>
            <a:ext cx="4151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23320" y="2518738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28366" y="2446730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上司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28366" y="3517558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下属</a:t>
            </a:r>
            <a:endParaRPr lang="zh-CN" altLang="en-US" dirty="0"/>
          </a:p>
        </p:txBody>
      </p:sp>
      <p:sp>
        <p:nvSpPr>
          <p:cNvPr id="14" name="线形标注 1(无边框) 13"/>
          <p:cNvSpPr/>
          <p:nvPr/>
        </p:nvSpPr>
        <p:spPr>
          <a:xfrm>
            <a:off x="5305518" y="1798658"/>
            <a:ext cx="891099" cy="432048"/>
          </a:xfrm>
          <a:prstGeom prst="callout1">
            <a:avLst>
              <a:gd name="adj1" fmla="val 47742"/>
              <a:gd name="adj2" fmla="val 15138"/>
              <a:gd name="adj3" fmla="val 164686"/>
              <a:gd name="adj4" fmla="val -820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角色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71392" y="4750986"/>
            <a:ext cx="16201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16" name="菱形 15"/>
          <p:cNvSpPr/>
          <p:nvPr/>
        </p:nvSpPr>
        <p:spPr>
          <a:xfrm>
            <a:off x="7006707" y="4750986"/>
            <a:ext cx="1782198" cy="86409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先修</a:t>
            </a:r>
            <a:endParaRPr lang="zh-CN" altLang="en-US" dirty="0"/>
          </a:p>
        </p:txBody>
      </p:sp>
      <p:cxnSp>
        <p:nvCxnSpPr>
          <p:cNvPr id="17" name="直接连接符 16"/>
          <p:cNvCxnSpPr>
            <a:endCxn id="16" idx="2"/>
          </p:cNvCxnSpPr>
          <p:nvPr/>
        </p:nvCxnSpPr>
        <p:spPr>
          <a:xfrm>
            <a:off x="5791572" y="5255042"/>
            <a:ext cx="2106234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6" idx="0"/>
          </p:cNvCxnSpPr>
          <p:nvPr/>
        </p:nvCxnSpPr>
        <p:spPr>
          <a:xfrm flipV="1">
            <a:off x="5791572" y="4750986"/>
            <a:ext cx="2106234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5608" y="5327050"/>
            <a:ext cx="4151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15608" y="453496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20654" y="446295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先修课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20654" y="5533782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后修课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79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多元联系（</a:t>
            </a:r>
            <a:r>
              <a:rPr lang="en-US" altLang="zh-CN" dirty="0" smtClean="0"/>
              <a:t>n-</a:t>
            </a:r>
            <a:r>
              <a:rPr lang="en-US" altLang="zh-CN" dirty="0" err="1" smtClean="0"/>
              <a:t>ary</a:t>
            </a:r>
            <a:r>
              <a:rPr lang="en-US" altLang="zh-CN" dirty="0" smtClean="0"/>
              <a:t> Relationship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3050" y="2996952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手机用户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91572" y="2996952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手机</a:t>
            </a:r>
            <a:endParaRPr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3361302" y="2924944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2713230" y="328498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3500" y="328498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75248" y="2924944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24509" y="2924944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42311" y="1556792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运营商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11" idx="2"/>
            <a:endCxn id="6" idx="0"/>
          </p:cNvCxnSpPr>
          <p:nvPr/>
        </p:nvCxnSpPr>
        <p:spPr>
          <a:xfrm>
            <a:off x="4252401" y="2132856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47356" y="2348880"/>
            <a:ext cx="5670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89194" y="5589240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部件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087716" y="5589240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8" name="菱形 17"/>
          <p:cNvSpPr/>
          <p:nvPr/>
        </p:nvSpPr>
        <p:spPr>
          <a:xfrm>
            <a:off x="4657446" y="5517232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供应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16" idx="3"/>
            <a:endCxn id="18" idx="1"/>
          </p:cNvCxnSpPr>
          <p:nvPr/>
        </p:nvCxnSpPr>
        <p:spPr>
          <a:xfrm>
            <a:off x="4009374" y="5877272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439644" y="5877272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71392" y="551723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20653" y="551723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38455" y="4149080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供应商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23" idx="2"/>
            <a:endCxn id="18" idx="0"/>
          </p:cNvCxnSpPr>
          <p:nvPr/>
        </p:nvCxnSpPr>
        <p:spPr>
          <a:xfrm>
            <a:off x="5548545" y="4725144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3500" y="4941168"/>
            <a:ext cx="5670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4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 / Identifier</a:t>
            </a:r>
            <a:r>
              <a:rPr lang="zh-CN" altLang="en-US" dirty="0" smtClean="0"/>
              <a:t>（标识）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2476871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实体类的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可用于识别其中实体的最小属性集。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如果有多个这样的属性集，指定其中一个为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联系类的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与所有参与该联系的实体类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的组合形成</a:t>
            </a:r>
            <a:r>
              <a:rPr lang="en-US" altLang="zh-CN" dirty="0" smtClean="0"/>
              <a:t>1:1</a:t>
            </a:r>
            <a:r>
              <a:rPr lang="zh-CN" altLang="en-US" dirty="0" smtClean="0"/>
              <a:t>对应的最小属性集（包括联系和参与实体的属性）。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H="1" flipV="1">
            <a:off x="3118275" y="4822204"/>
            <a:ext cx="405045" cy="64807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903140" y="4365104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员工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01662" y="4365104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部门</a:t>
            </a:r>
            <a:endParaRPr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4171392" y="4293096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属于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06996" y="5589240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903140" y="5661248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名字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199284" y="5589240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953590" y="5589240"/>
            <a:ext cx="145816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项目号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735788" y="5517232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经费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5" idx="3"/>
            <a:endCxn id="7" idx="1"/>
          </p:cNvCxnSpPr>
          <p:nvPr/>
        </p:nvCxnSpPr>
        <p:spPr>
          <a:xfrm>
            <a:off x="3523320" y="4653136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953590" y="4653136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336077" y="4941168"/>
            <a:ext cx="891099" cy="648072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1" idx="0"/>
          </p:cNvCxnSpPr>
          <p:nvPr/>
        </p:nvCxnSpPr>
        <p:spPr>
          <a:xfrm flipV="1">
            <a:off x="6682671" y="4941168"/>
            <a:ext cx="405045" cy="648072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7735788" y="4941168"/>
            <a:ext cx="486054" cy="576064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5" idx="2"/>
          </p:cNvCxnSpPr>
          <p:nvPr/>
        </p:nvCxnSpPr>
        <p:spPr>
          <a:xfrm flipV="1">
            <a:off x="2470203" y="4941168"/>
            <a:ext cx="243027" cy="720080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3199284" y="4941168"/>
            <a:ext cx="405045" cy="64807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85338" y="4293096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4599" y="4293096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子类（</a:t>
            </a:r>
            <a:r>
              <a:rPr lang="en-US" altLang="zh-CN" dirty="0" smtClean="0"/>
              <a:t>Sub-Type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ISA</a:t>
            </a:r>
            <a:r>
              <a:rPr lang="zh-CN" altLang="en-US" sz="3000" dirty="0" smtClean="0"/>
              <a:t>子类</a:t>
            </a:r>
            <a:endParaRPr lang="en-US" altLang="zh-CN" sz="3000" dirty="0" smtClean="0"/>
          </a:p>
          <a:p>
            <a:endParaRPr lang="en-US" altLang="zh-CN" sz="3000" dirty="0" smtClean="0"/>
          </a:p>
          <a:p>
            <a:endParaRPr lang="en-US" altLang="zh-CN" sz="3000" dirty="0" smtClean="0"/>
          </a:p>
          <a:p>
            <a:endParaRPr lang="en-US" altLang="zh-CN" sz="3000" dirty="0" smtClean="0"/>
          </a:p>
          <a:p>
            <a:r>
              <a:rPr lang="zh-CN" altLang="en-US" sz="3000" dirty="0" smtClean="0"/>
              <a:t>合成子类</a:t>
            </a:r>
            <a:endParaRPr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2632221" y="3284984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</a:t>
            </a:r>
            <a:endParaRPr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2875248" y="2420888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ISA</a:t>
            </a:r>
            <a:endParaRPr lang="zh-CN" altLang="en-US" sz="1800" dirty="0"/>
          </a:p>
        </p:txBody>
      </p:sp>
      <p:cxnSp>
        <p:nvCxnSpPr>
          <p:cNvPr id="7" name="直接连接符 6"/>
          <p:cNvCxnSpPr>
            <a:stCxn id="6" idx="2"/>
            <a:endCxn id="4" idx="0"/>
          </p:cNvCxnSpPr>
          <p:nvPr/>
        </p:nvCxnSpPr>
        <p:spPr>
          <a:xfrm flipH="1">
            <a:off x="3361302" y="2924944"/>
            <a:ext cx="121514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23320" y="1628800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人员</a:t>
            </a:r>
            <a:endParaRPr lang="zh-CN" altLang="en-US" dirty="0"/>
          </a:p>
        </p:txBody>
      </p:sp>
      <p:cxnSp>
        <p:nvCxnSpPr>
          <p:cNvPr id="12" name="直接连接符 11"/>
          <p:cNvCxnSpPr>
            <a:endCxn id="6" idx="0"/>
          </p:cNvCxnSpPr>
          <p:nvPr/>
        </p:nvCxnSpPr>
        <p:spPr>
          <a:xfrm flipH="1">
            <a:off x="3482815" y="2132856"/>
            <a:ext cx="364541" cy="28803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495428" y="3284984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老师</a:t>
            </a:r>
            <a:endParaRPr lang="zh-CN" altLang="en-US" dirty="0"/>
          </a:p>
        </p:txBody>
      </p:sp>
      <p:sp>
        <p:nvSpPr>
          <p:cNvPr id="28" name="菱形 27"/>
          <p:cNvSpPr/>
          <p:nvPr/>
        </p:nvSpPr>
        <p:spPr>
          <a:xfrm>
            <a:off x="4414419" y="2492896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ISA</a:t>
            </a:r>
            <a:endParaRPr lang="zh-CN" altLang="en-US" sz="1800" dirty="0"/>
          </a:p>
        </p:txBody>
      </p:sp>
      <p:cxnSp>
        <p:nvCxnSpPr>
          <p:cNvPr id="29" name="直接连接符 28"/>
          <p:cNvCxnSpPr>
            <a:endCxn id="28" idx="0"/>
          </p:cNvCxnSpPr>
          <p:nvPr/>
        </p:nvCxnSpPr>
        <p:spPr>
          <a:xfrm>
            <a:off x="4576437" y="2132856"/>
            <a:ext cx="445550" cy="360040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8" idx="2"/>
          </p:cNvCxnSpPr>
          <p:nvPr/>
        </p:nvCxnSpPr>
        <p:spPr>
          <a:xfrm>
            <a:off x="5021986" y="2996952"/>
            <a:ext cx="364541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632221" y="5949280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教授</a:t>
            </a:r>
            <a:endParaRPr lang="zh-CN" altLang="en-US" dirty="0"/>
          </a:p>
        </p:txBody>
      </p:sp>
      <p:sp>
        <p:nvSpPr>
          <p:cNvPr id="43" name="菱形 42"/>
          <p:cNvSpPr/>
          <p:nvPr/>
        </p:nvSpPr>
        <p:spPr>
          <a:xfrm>
            <a:off x="3766347" y="5013176"/>
            <a:ext cx="2430270" cy="64807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按职称分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4252401" y="4221088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大学老师</a:t>
            </a:r>
            <a:endParaRPr lang="zh-CN" altLang="en-US" dirty="0"/>
          </a:p>
        </p:txBody>
      </p:sp>
      <p:cxnSp>
        <p:nvCxnSpPr>
          <p:cNvPr id="45" name="直接连接符 44"/>
          <p:cNvCxnSpPr>
            <a:stCxn id="44" idx="2"/>
            <a:endCxn id="43" idx="0"/>
          </p:cNvCxnSpPr>
          <p:nvPr/>
        </p:nvCxnSpPr>
        <p:spPr>
          <a:xfrm>
            <a:off x="4981482" y="4725144"/>
            <a:ext cx="0" cy="28803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333410" y="5949280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副教授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034599" y="5949280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讲师</a:t>
            </a:r>
            <a:endParaRPr lang="zh-CN" altLang="en-US" dirty="0"/>
          </a:p>
        </p:txBody>
      </p:sp>
      <p:cxnSp>
        <p:nvCxnSpPr>
          <p:cNvPr id="57" name="直接连接符 56"/>
          <p:cNvCxnSpPr>
            <a:endCxn id="42" idx="0"/>
          </p:cNvCxnSpPr>
          <p:nvPr/>
        </p:nvCxnSpPr>
        <p:spPr>
          <a:xfrm flipH="1">
            <a:off x="3361302" y="5517232"/>
            <a:ext cx="1053117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2"/>
            <a:endCxn id="55" idx="0"/>
          </p:cNvCxnSpPr>
          <p:nvPr/>
        </p:nvCxnSpPr>
        <p:spPr>
          <a:xfrm>
            <a:off x="4981482" y="5661248"/>
            <a:ext cx="81009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56" idx="0"/>
          </p:cNvCxnSpPr>
          <p:nvPr/>
        </p:nvCxnSpPr>
        <p:spPr>
          <a:xfrm>
            <a:off x="5548545" y="5517232"/>
            <a:ext cx="1215135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15608" y="1700809"/>
            <a:ext cx="3454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子类继承父类的属性；</a:t>
            </a:r>
            <a:endParaRPr lang="en-US" altLang="zh-CN" sz="24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 父类的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即子类的</a:t>
            </a:r>
            <a:r>
              <a:rPr lang="en-US" altLang="zh-CN" sz="2400" dirty="0" smtClean="0"/>
              <a:t>ID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4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弱实体类（</a:t>
            </a:r>
            <a:r>
              <a:rPr lang="en-US" altLang="zh-CN" dirty="0" smtClean="0"/>
              <a:t>Weak Entity Type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弱实体：依附于其他实体的实体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依附关系分为存在依附和</a:t>
            </a:r>
            <a:r>
              <a:rPr lang="en-US" altLang="zh-CN" sz="2800" dirty="0" smtClean="0"/>
              <a:t>ID</a:t>
            </a:r>
            <a:r>
              <a:rPr lang="zh-CN" altLang="en-US" sz="2800" dirty="0" smtClean="0"/>
              <a:t>依附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931032" y="3356992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职工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1032" y="4941168"/>
            <a:ext cx="16201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子弟</a:t>
            </a:r>
            <a:endParaRPr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1093050" y="4149080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2"/>
            <a:endCxn id="6" idx="0"/>
          </p:cNvCxnSpPr>
          <p:nvPr/>
        </p:nvCxnSpPr>
        <p:spPr>
          <a:xfrm>
            <a:off x="1660113" y="3861048"/>
            <a:ext cx="40505" cy="288032"/>
          </a:xfrm>
          <a:prstGeom prst="line">
            <a:avLst/>
          </a:prstGeom>
          <a:ln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2"/>
            <a:endCxn id="5" idx="0"/>
          </p:cNvCxnSpPr>
          <p:nvPr/>
        </p:nvCxnSpPr>
        <p:spPr>
          <a:xfrm>
            <a:off x="1700617" y="4653136"/>
            <a:ext cx="40505" cy="288032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12041" y="5013176"/>
            <a:ext cx="145816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(无边框) 24"/>
          <p:cNvSpPr/>
          <p:nvPr/>
        </p:nvSpPr>
        <p:spPr>
          <a:xfrm>
            <a:off x="1984149" y="5949280"/>
            <a:ext cx="1296144" cy="432048"/>
          </a:xfrm>
          <a:prstGeom prst="callout1">
            <a:avLst>
              <a:gd name="adj1" fmla="val 47742"/>
              <a:gd name="adj2" fmla="val 15138"/>
              <a:gd name="adj3" fmla="val -81748"/>
              <a:gd name="adj4" fmla="val -234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弱实体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52401" y="3356992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宿舍楼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252401" y="4941168"/>
            <a:ext cx="16201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房间</a:t>
            </a:r>
            <a:endParaRPr lang="zh-CN" altLang="en-US" dirty="0"/>
          </a:p>
        </p:txBody>
      </p:sp>
      <p:sp>
        <p:nvSpPr>
          <p:cNvPr id="28" name="菱形 27"/>
          <p:cNvSpPr/>
          <p:nvPr/>
        </p:nvSpPr>
        <p:spPr>
          <a:xfrm>
            <a:off x="4414419" y="4149080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cxnSp>
        <p:nvCxnSpPr>
          <p:cNvPr id="29" name="直接连接符 28"/>
          <p:cNvCxnSpPr>
            <a:stCxn id="26" idx="2"/>
            <a:endCxn id="28" idx="0"/>
          </p:cNvCxnSpPr>
          <p:nvPr/>
        </p:nvCxnSpPr>
        <p:spPr>
          <a:xfrm>
            <a:off x="4981482" y="3861048"/>
            <a:ext cx="40505" cy="288032"/>
          </a:xfrm>
          <a:prstGeom prst="line">
            <a:avLst/>
          </a:prstGeom>
          <a:ln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8" idx="2"/>
            <a:endCxn id="27" idx="0"/>
          </p:cNvCxnSpPr>
          <p:nvPr/>
        </p:nvCxnSpPr>
        <p:spPr>
          <a:xfrm>
            <a:off x="5021986" y="4653136"/>
            <a:ext cx="40505" cy="288032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333410" y="5013176"/>
            <a:ext cx="145816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654779" y="2564904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国家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573770" y="4149080"/>
            <a:ext cx="16201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州</a:t>
            </a:r>
            <a:endParaRPr lang="zh-CN" altLang="en-US" dirty="0"/>
          </a:p>
        </p:txBody>
      </p:sp>
      <p:sp>
        <p:nvSpPr>
          <p:cNvPr id="34" name="菱形 33"/>
          <p:cNvSpPr/>
          <p:nvPr/>
        </p:nvSpPr>
        <p:spPr>
          <a:xfrm>
            <a:off x="7735788" y="3356992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cxnSp>
        <p:nvCxnSpPr>
          <p:cNvPr id="35" name="直接连接符 34"/>
          <p:cNvCxnSpPr>
            <a:stCxn id="32" idx="2"/>
            <a:endCxn id="34" idx="0"/>
          </p:cNvCxnSpPr>
          <p:nvPr/>
        </p:nvCxnSpPr>
        <p:spPr>
          <a:xfrm flipH="1">
            <a:off x="8343355" y="3068960"/>
            <a:ext cx="40505" cy="288032"/>
          </a:xfrm>
          <a:prstGeom prst="line">
            <a:avLst/>
          </a:prstGeom>
          <a:ln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4" idx="2"/>
            <a:endCxn id="33" idx="0"/>
          </p:cNvCxnSpPr>
          <p:nvPr/>
        </p:nvCxnSpPr>
        <p:spPr>
          <a:xfrm>
            <a:off x="8343355" y="3861048"/>
            <a:ext cx="40505" cy="288032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654779" y="4221088"/>
            <a:ext cx="145816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654779" y="5805264"/>
            <a:ext cx="16201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城市</a:t>
            </a:r>
            <a:endParaRPr lang="zh-CN" altLang="en-US" dirty="0"/>
          </a:p>
        </p:txBody>
      </p:sp>
      <p:sp>
        <p:nvSpPr>
          <p:cNvPr id="39" name="菱形 38"/>
          <p:cNvSpPr/>
          <p:nvPr/>
        </p:nvSpPr>
        <p:spPr>
          <a:xfrm>
            <a:off x="7816797" y="5013176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cxnSp>
        <p:nvCxnSpPr>
          <p:cNvPr id="40" name="直接连接符 39"/>
          <p:cNvCxnSpPr>
            <a:endCxn id="39" idx="0"/>
          </p:cNvCxnSpPr>
          <p:nvPr/>
        </p:nvCxnSpPr>
        <p:spPr>
          <a:xfrm>
            <a:off x="8383860" y="4725144"/>
            <a:ext cx="40505" cy="288032"/>
          </a:xfrm>
          <a:prstGeom prst="line">
            <a:avLst/>
          </a:prstGeom>
          <a:ln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2"/>
            <a:endCxn id="38" idx="0"/>
          </p:cNvCxnSpPr>
          <p:nvPr/>
        </p:nvCxnSpPr>
        <p:spPr>
          <a:xfrm>
            <a:off x="8424364" y="5517232"/>
            <a:ext cx="40505" cy="288032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735788" y="5877272"/>
            <a:ext cx="145816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009374" y="5805265"/>
            <a:ext cx="3416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ID</a:t>
            </a:r>
            <a:r>
              <a:rPr lang="zh-CN" altLang="en-US" dirty="0" smtClean="0"/>
              <a:t>依附，子类的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父类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和子类属性的组合。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95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数据库设计流程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了解用户需求，确定软件的基本功能。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概念模型设计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确定数据库需要记录哪些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逻辑结构设计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确定数据的组织形式。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数据库物理设计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确定数据的存储方式、索引的使用、系统配置等等。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数据库实施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数据库管理系统、创建数据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、调试、运行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数据库设计演进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根据需求的扩展与变化，对以上结果进行调整和变更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5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276227"/>
            <a:ext cx="9453686" cy="11414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图对以下场景进行数据建模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网上购物的场景：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系统需要查询客户信息，包括：客户姓名、邮寄地址、账户余额。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系统需要打印购物信息，包括：购买商品的种类和数量、购买客户的姓名和地址、购买时间。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系统需要查询商品信息，包括：商品种类、商品价格</a:t>
            </a:r>
            <a:r>
              <a:rPr lang="zh-CN" altLang="zh-CN" dirty="0" smtClean="0"/>
              <a:t>、</a:t>
            </a:r>
            <a:r>
              <a:rPr lang="zh-CN" altLang="en-US" dirty="0" smtClean="0"/>
              <a:t>仓储地址。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7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一个合理的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389194" y="2564904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89194" y="4149080"/>
            <a:ext cx="16201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2551212" y="3356992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</a:t>
            </a:r>
            <a:endParaRPr lang="zh-CN" altLang="en-US" dirty="0"/>
          </a:p>
        </p:txBody>
      </p:sp>
      <p:cxnSp>
        <p:nvCxnSpPr>
          <p:cNvPr id="7" name="直接连接符 28"/>
          <p:cNvCxnSpPr>
            <a:stCxn id="4" idx="2"/>
            <a:endCxn id="6" idx="0"/>
          </p:cNvCxnSpPr>
          <p:nvPr/>
        </p:nvCxnSpPr>
        <p:spPr>
          <a:xfrm>
            <a:off x="3118275" y="3068960"/>
            <a:ext cx="40505" cy="288032"/>
          </a:xfrm>
          <a:prstGeom prst="line">
            <a:avLst/>
          </a:prstGeom>
          <a:ln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29"/>
          <p:cNvCxnSpPr>
            <a:stCxn id="6" idx="2"/>
            <a:endCxn id="5" idx="0"/>
          </p:cNvCxnSpPr>
          <p:nvPr/>
        </p:nvCxnSpPr>
        <p:spPr>
          <a:xfrm>
            <a:off x="3158779" y="3861048"/>
            <a:ext cx="40505" cy="288032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470203" y="4221088"/>
            <a:ext cx="145816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87716" y="4149080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endParaRPr lang="zh-CN" altLang="en-US" dirty="0"/>
          </a:p>
        </p:txBody>
      </p:sp>
      <p:sp>
        <p:nvSpPr>
          <p:cNvPr id="11" name="菱形 10"/>
          <p:cNvSpPr/>
          <p:nvPr/>
        </p:nvSpPr>
        <p:spPr>
          <a:xfrm>
            <a:off x="4657446" y="4077072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购买</a:t>
            </a:r>
            <a:endParaRPr lang="zh-CN" altLang="en-US" dirty="0"/>
          </a:p>
        </p:txBody>
      </p:sp>
      <p:cxnSp>
        <p:nvCxnSpPr>
          <p:cNvPr id="12" name="直接连接符 13"/>
          <p:cNvCxnSpPr>
            <a:endCxn id="11" idx="1"/>
          </p:cNvCxnSpPr>
          <p:nvPr/>
        </p:nvCxnSpPr>
        <p:spPr>
          <a:xfrm>
            <a:off x="4009374" y="4437112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4"/>
          <p:cNvCxnSpPr/>
          <p:nvPr/>
        </p:nvCxnSpPr>
        <p:spPr>
          <a:xfrm>
            <a:off x="6439644" y="4437112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38"/>
          <p:cNvSpPr txBox="1"/>
          <p:nvPr/>
        </p:nvSpPr>
        <p:spPr>
          <a:xfrm>
            <a:off x="4171392" y="407707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5" name="TextBox 39"/>
          <p:cNvSpPr txBox="1"/>
          <p:nvPr/>
        </p:nvSpPr>
        <p:spPr>
          <a:xfrm>
            <a:off x="6520653" y="407707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174059" y="5373216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订单号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2875248" y="5373216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</a:t>
            </a:r>
            <a:endParaRPr lang="zh-CN" altLang="en-US" dirty="0"/>
          </a:p>
        </p:txBody>
      </p:sp>
      <p:cxnSp>
        <p:nvCxnSpPr>
          <p:cNvPr id="27" name="直接连接符 15"/>
          <p:cNvCxnSpPr/>
          <p:nvPr/>
        </p:nvCxnSpPr>
        <p:spPr>
          <a:xfrm flipV="1">
            <a:off x="2065158" y="4797152"/>
            <a:ext cx="729081" cy="576064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1"/>
          <p:cNvCxnSpPr/>
          <p:nvPr/>
        </p:nvCxnSpPr>
        <p:spPr>
          <a:xfrm flipH="1" flipV="1">
            <a:off x="3280293" y="4797152"/>
            <a:ext cx="162018" cy="576064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1822131" y="1340768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客户号</a:t>
            </a:r>
            <a:endParaRPr lang="zh-CN" altLang="en-US" dirty="0"/>
          </a:p>
        </p:txBody>
      </p:sp>
      <p:cxnSp>
        <p:nvCxnSpPr>
          <p:cNvPr id="32" name="直接连接符 15"/>
          <p:cNvCxnSpPr/>
          <p:nvPr/>
        </p:nvCxnSpPr>
        <p:spPr>
          <a:xfrm>
            <a:off x="2551212" y="1988840"/>
            <a:ext cx="324036" cy="576064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523320" y="1628800"/>
            <a:ext cx="194421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邮寄地址</a:t>
            </a:r>
            <a:endParaRPr lang="zh-CN" altLang="en-US" dirty="0"/>
          </a:p>
        </p:txBody>
      </p:sp>
      <p:cxnSp>
        <p:nvCxnSpPr>
          <p:cNvPr id="38" name="直接连接符 21"/>
          <p:cNvCxnSpPr>
            <a:endCxn id="4" idx="0"/>
          </p:cNvCxnSpPr>
          <p:nvPr/>
        </p:nvCxnSpPr>
        <p:spPr>
          <a:xfrm flipH="1">
            <a:off x="3118275" y="2132856"/>
            <a:ext cx="648072" cy="432048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21"/>
          <p:cNvCxnSpPr/>
          <p:nvPr/>
        </p:nvCxnSpPr>
        <p:spPr>
          <a:xfrm flipH="1">
            <a:off x="3847356" y="2780928"/>
            <a:ext cx="729081" cy="72008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4576437" y="2420888"/>
            <a:ext cx="194421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账户余额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381435" y="2204864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姓名</a:t>
            </a:r>
            <a:endParaRPr lang="zh-CN" altLang="en-US" dirty="0"/>
          </a:p>
        </p:txBody>
      </p:sp>
      <p:cxnSp>
        <p:nvCxnSpPr>
          <p:cNvPr id="46" name="直接连接符 21"/>
          <p:cNvCxnSpPr>
            <a:stCxn id="45" idx="6"/>
            <a:endCxn id="4" idx="1"/>
          </p:cNvCxnSpPr>
          <p:nvPr/>
        </p:nvCxnSpPr>
        <p:spPr>
          <a:xfrm>
            <a:off x="1758588" y="2528900"/>
            <a:ext cx="630606" cy="28803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4738455" y="5373216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数量</a:t>
            </a:r>
            <a:endParaRPr lang="zh-CN" altLang="en-US" dirty="0"/>
          </a:p>
        </p:txBody>
      </p:sp>
      <p:cxnSp>
        <p:nvCxnSpPr>
          <p:cNvPr id="52" name="直接连接符 21"/>
          <p:cNvCxnSpPr>
            <a:stCxn id="51" idx="0"/>
            <a:endCxn id="11" idx="2"/>
          </p:cNvCxnSpPr>
          <p:nvPr/>
        </p:nvCxnSpPr>
        <p:spPr>
          <a:xfrm flipV="1">
            <a:off x="5305518" y="4797152"/>
            <a:ext cx="243027" cy="576064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38"/>
          <p:cNvSpPr txBox="1"/>
          <p:nvPr/>
        </p:nvSpPr>
        <p:spPr>
          <a:xfrm>
            <a:off x="3199284" y="371703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4" name="TextBox 38"/>
          <p:cNvSpPr txBox="1"/>
          <p:nvPr/>
        </p:nvSpPr>
        <p:spPr>
          <a:xfrm>
            <a:off x="3118275" y="3059668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7411752" y="2924944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商品号</a:t>
            </a:r>
            <a:endParaRPr lang="zh-CN" altLang="en-US" dirty="0"/>
          </a:p>
        </p:txBody>
      </p:sp>
      <p:cxnSp>
        <p:nvCxnSpPr>
          <p:cNvPr id="56" name="直接连接符 15"/>
          <p:cNvCxnSpPr>
            <a:stCxn id="55" idx="4"/>
          </p:cNvCxnSpPr>
          <p:nvPr/>
        </p:nvCxnSpPr>
        <p:spPr>
          <a:xfrm flipH="1">
            <a:off x="7897806" y="3573016"/>
            <a:ext cx="202523" cy="576064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8788905" y="3284984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种类</a:t>
            </a:r>
            <a:endParaRPr lang="zh-CN" altLang="en-US" dirty="0"/>
          </a:p>
        </p:txBody>
      </p:sp>
      <p:cxnSp>
        <p:nvCxnSpPr>
          <p:cNvPr id="61" name="直接连接符 21"/>
          <p:cNvCxnSpPr>
            <a:stCxn id="60" idx="4"/>
          </p:cNvCxnSpPr>
          <p:nvPr/>
        </p:nvCxnSpPr>
        <p:spPr>
          <a:xfrm flipH="1">
            <a:off x="8707896" y="3933056"/>
            <a:ext cx="769586" cy="28803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6439644" y="5373216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价格</a:t>
            </a:r>
            <a:endParaRPr lang="zh-CN" altLang="en-US" dirty="0"/>
          </a:p>
        </p:txBody>
      </p:sp>
      <p:cxnSp>
        <p:nvCxnSpPr>
          <p:cNvPr id="67" name="直接连接符 21"/>
          <p:cNvCxnSpPr>
            <a:stCxn id="66" idx="0"/>
          </p:cNvCxnSpPr>
          <p:nvPr/>
        </p:nvCxnSpPr>
        <p:spPr>
          <a:xfrm flipV="1">
            <a:off x="7006707" y="4725144"/>
            <a:ext cx="486054" cy="64807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7978815" y="5373216"/>
            <a:ext cx="1863207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仓储地址</a:t>
            </a:r>
            <a:endParaRPr lang="zh-CN" altLang="en-US" dirty="0"/>
          </a:p>
        </p:txBody>
      </p:sp>
      <p:cxnSp>
        <p:nvCxnSpPr>
          <p:cNvPr id="69" name="直接连接符 21"/>
          <p:cNvCxnSpPr/>
          <p:nvPr/>
        </p:nvCxnSpPr>
        <p:spPr>
          <a:xfrm flipH="1" flipV="1">
            <a:off x="8221842" y="4725144"/>
            <a:ext cx="486054" cy="64807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图设计规范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每一个实体类和联系类所描述的信息都是应用需要的；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如果一个实体类只有一个属性，最好将这个实体类作为属性处理；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如果一个实体类只包含一个实体，尽量去点该实体类；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如果一个联系类拥有自己的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属性，最好将其作为实体类处理。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ER</a:t>
            </a:r>
            <a:r>
              <a:rPr lang="zh-CN" altLang="en-US" dirty="0"/>
              <a:t>图刻画以下实体的联</a:t>
            </a:r>
            <a:r>
              <a:rPr lang="zh-CN" altLang="en-US" dirty="0" smtClean="0"/>
              <a:t>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A university </a:t>
            </a:r>
            <a:r>
              <a:rPr lang="en-US" altLang="zh-CN" sz="2800" dirty="0"/>
              <a:t>library </a:t>
            </a:r>
            <a:r>
              <a:rPr lang="en-US" altLang="zh-CN" sz="2800" dirty="0" smtClean="0"/>
              <a:t>information </a:t>
            </a:r>
            <a:r>
              <a:rPr lang="en-US" altLang="zh-CN" sz="2800" dirty="0"/>
              <a:t>system which stores information about </a:t>
            </a:r>
            <a:r>
              <a:rPr lang="en-US" altLang="zh-CN" sz="2800" dirty="0" smtClean="0">
                <a:solidFill>
                  <a:srgbClr val="0000FF"/>
                </a:solidFill>
              </a:rPr>
              <a:t>books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0000FF"/>
                </a:solidFill>
              </a:rPr>
              <a:t>journals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0000FF"/>
                </a:solidFill>
              </a:rPr>
              <a:t>publishers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0000FF"/>
                </a:solidFill>
              </a:rPr>
              <a:t>students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0000FF"/>
                </a:solidFill>
              </a:rPr>
              <a:t>staff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0000FF"/>
                </a:solidFill>
              </a:rPr>
              <a:t>borrowing of </a:t>
            </a:r>
            <a:r>
              <a:rPr lang="en-US" altLang="zh-CN" sz="2800" dirty="0">
                <a:solidFill>
                  <a:srgbClr val="0000FF"/>
                </a:solidFill>
              </a:rPr>
              <a:t>books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and </a:t>
            </a:r>
            <a:r>
              <a:rPr lang="en-US" altLang="zh-CN" sz="2800" dirty="0" smtClean="0">
                <a:solidFill>
                  <a:srgbClr val="0000FF"/>
                </a:solidFill>
              </a:rPr>
              <a:t>reservation of </a:t>
            </a:r>
            <a:r>
              <a:rPr lang="en-US" altLang="zh-CN" sz="2800" dirty="0">
                <a:solidFill>
                  <a:srgbClr val="0000FF"/>
                </a:solidFill>
              </a:rPr>
              <a:t>books</a:t>
            </a:r>
            <a:r>
              <a:rPr lang="en-US" altLang="zh-CN" sz="2800" dirty="0"/>
              <a:t>. Note that the library may have </a:t>
            </a:r>
            <a:r>
              <a:rPr lang="en-US" altLang="zh-CN" sz="2800" dirty="0" smtClean="0"/>
              <a:t>more </a:t>
            </a:r>
            <a:r>
              <a:rPr lang="en-US" altLang="zh-CN" sz="2800" dirty="0"/>
              <a:t>than one </a:t>
            </a:r>
            <a:r>
              <a:rPr lang="en-US" altLang="zh-CN" sz="2800" dirty="0">
                <a:solidFill>
                  <a:srgbClr val="0000FF"/>
                </a:solidFill>
              </a:rPr>
              <a:t>copy</a:t>
            </a:r>
            <a:r>
              <a:rPr lang="en-US" altLang="zh-CN" sz="2800" dirty="0"/>
              <a:t> for some of the books.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01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987" y="0"/>
            <a:ext cx="9258300" cy="1143000"/>
          </a:xfrm>
        </p:spPr>
        <p:txBody>
          <a:bodyPr>
            <a:normAutofit/>
          </a:bodyPr>
          <a:lstStyle/>
          <a:p>
            <a:r>
              <a:rPr lang="en-US" dirty="0" err="1"/>
              <a:t>一个合理的ER图</a:t>
            </a:r>
            <a:endParaRPr lang="en-US" dirty="0"/>
          </a:p>
        </p:txBody>
      </p:sp>
      <p:pic>
        <p:nvPicPr>
          <p:cNvPr id="4" name="图片 3" descr="Screen Shot 2014-09-23 at 1.40.47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16" y="929028"/>
            <a:ext cx="7424099" cy="58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从ER图到关系模式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补充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图的信息</a:t>
            </a:r>
            <a:endParaRPr lang="en-US" altLang="zh-CN" dirty="0" smtClean="0"/>
          </a:p>
          <a:p>
            <a:pPr marL="914400" lvl="1" indent="-514350">
              <a:lnSpc>
                <a:spcPct val="120000"/>
              </a:lnSpc>
            </a:pPr>
            <a:r>
              <a:rPr lang="zh-CN" altLang="en-US" dirty="0" smtClean="0"/>
              <a:t>对参与环状联系的实体类添加角色信息。</a:t>
            </a:r>
            <a:endParaRPr lang="en-US" altLang="zh-CN" dirty="0" smtClean="0"/>
          </a:p>
          <a:p>
            <a:pPr marL="914400" lvl="1" indent="-514350">
              <a:lnSpc>
                <a:spcPct val="120000"/>
              </a:lnSpc>
            </a:pPr>
            <a:r>
              <a:rPr lang="zh-CN" altLang="en-US" dirty="0" smtClean="0"/>
              <a:t>定义所有实体类和联系类的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属性。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将每个实体类转换为一个或多个关系</a:t>
            </a:r>
            <a:endParaRPr lang="en-US" altLang="zh-CN" dirty="0" smtClean="0"/>
          </a:p>
          <a:p>
            <a:pPr marL="914400" lvl="1" indent="-514350">
              <a:lnSpc>
                <a:spcPct val="120000"/>
              </a:lnSpc>
            </a:pPr>
            <a:r>
              <a:rPr lang="en-US" dirty="0" smtClean="0"/>
              <a:t>ID</a:t>
            </a:r>
            <a:r>
              <a:rPr lang="zh-CN" altLang="en-US" dirty="0" smtClean="0"/>
              <a:t>属性和</a:t>
            </a:r>
            <a:r>
              <a:rPr lang="en-US" dirty="0" smtClean="0"/>
              <a:t>所有的唯一属性和单值属性组成一个关系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 marL="914400" lvl="1" indent="-514350">
              <a:lnSpc>
                <a:spcPct val="120000"/>
              </a:lnSpc>
            </a:pPr>
            <a:r>
              <a:rPr lang="en-US" dirty="0" err="1" smtClean="0"/>
              <a:t>每一个多值属性都和ID属性</a:t>
            </a:r>
            <a:r>
              <a:rPr lang="zh-CN" altLang="en-US" dirty="0" smtClean="0"/>
              <a:t>组成一个关系。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将每个联系类转换为</a:t>
            </a:r>
            <a:r>
              <a:rPr lang="zh-CN" altLang="en-US" dirty="0"/>
              <a:t>一个或多个关</a:t>
            </a:r>
            <a:r>
              <a:rPr lang="zh-CN" altLang="en-US" dirty="0" smtClean="0"/>
              <a:t>系</a:t>
            </a:r>
            <a:endParaRPr lang="en-US" altLang="zh-CN" dirty="0" smtClean="0"/>
          </a:p>
          <a:p>
            <a:pPr marL="914400" lvl="1" indent="-514350">
              <a:lnSpc>
                <a:spcPct val="120000"/>
              </a:lnSpc>
            </a:pPr>
            <a:r>
              <a:rPr lang="en-US" altLang="zh-CN" dirty="0" smtClean="0"/>
              <a:t>ID</a:t>
            </a:r>
            <a:r>
              <a:rPr lang="zh-CN" altLang="en-US" dirty="0" smtClean="0"/>
              <a:t>属性和</a:t>
            </a:r>
            <a:r>
              <a:rPr lang="en-US" altLang="zh-CN" dirty="0" smtClean="0"/>
              <a:t>所有</a:t>
            </a:r>
            <a:r>
              <a:rPr lang="en-US" altLang="zh-CN" dirty="0"/>
              <a:t>的唯一属性和单值属性组成一个关系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14400" lvl="1" indent="-514350">
              <a:lnSpc>
                <a:spcPct val="120000"/>
              </a:lnSpc>
            </a:pPr>
            <a:r>
              <a:rPr lang="en-US" altLang="zh-CN" dirty="0" err="1"/>
              <a:t>每一个多值属性都和ID属性</a:t>
            </a:r>
            <a:r>
              <a:rPr lang="zh-CN" altLang="en-US" dirty="0"/>
              <a:t>组成一个</a:t>
            </a:r>
            <a:r>
              <a:rPr lang="zh-CN" altLang="en-US" dirty="0" smtClean="0"/>
              <a:t>关系。</a:t>
            </a:r>
            <a:endParaRPr lang="en-US" altLang="zh-CN" dirty="0" smtClean="0"/>
          </a:p>
          <a:p>
            <a:pPr marL="914400" lvl="1" indent="-514350">
              <a:lnSpc>
                <a:spcPct val="120000"/>
              </a:lnSpc>
            </a:pPr>
            <a:r>
              <a:rPr lang="zh-CN" altLang="en-US" dirty="0" smtClean="0"/>
              <a:t>对于一对多的联系，可以将联系表与起确定作用的实体表合并。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设置外键约束</a:t>
            </a:r>
            <a:endParaRPr lang="en-US" altLang="zh-CN" dirty="0" smtClean="0"/>
          </a:p>
          <a:p>
            <a:pPr marL="914400" lvl="1" indent="-514350">
              <a:lnSpc>
                <a:spcPct val="120000"/>
              </a:lnSpc>
            </a:pPr>
            <a:r>
              <a:rPr lang="zh-CN" altLang="en-US" dirty="0" smtClean="0"/>
              <a:t>联系类、子类、弱实体类都需要设置外键约束。</a:t>
            </a:r>
            <a:endParaRPr lang="en-US" altLang="zh-CN" dirty="0"/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网上购</a:t>
            </a:r>
            <a:r>
              <a:rPr lang="zh-CN" altLang="en-US" dirty="0" smtClean="0"/>
              <a:t>物的场景的关系模式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389194" y="2564904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89194" y="4149080"/>
            <a:ext cx="16201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9" name="菱形 8"/>
          <p:cNvSpPr/>
          <p:nvPr/>
        </p:nvSpPr>
        <p:spPr>
          <a:xfrm>
            <a:off x="2551212" y="3356992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</a:t>
            </a:r>
            <a:endParaRPr lang="zh-CN" altLang="en-US" dirty="0"/>
          </a:p>
        </p:txBody>
      </p:sp>
      <p:cxnSp>
        <p:nvCxnSpPr>
          <p:cNvPr id="10" name="直接连接符 28"/>
          <p:cNvCxnSpPr>
            <a:stCxn id="7" idx="2"/>
            <a:endCxn id="9" idx="0"/>
          </p:cNvCxnSpPr>
          <p:nvPr/>
        </p:nvCxnSpPr>
        <p:spPr>
          <a:xfrm>
            <a:off x="3118275" y="3068960"/>
            <a:ext cx="40505" cy="288032"/>
          </a:xfrm>
          <a:prstGeom prst="line">
            <a:avLst/>
          </a:prstGeom>
          <a:ln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29"/>
          <p:cNvCxnSpPr>
            <a:stCxn id="9" idx="2"/>
            <a:endCxn id="8" idx="0"/>
          </p:cNvCxnSpPr>
          <p:nvPr/>
        </p:nvCxnSpPr>
        <p:spPr>
          <a:xfrm>
            <a:off x="3158779" y="3861048"/>
            <a:ext cx="40505" cy="288032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470203" y="4221088"/>
            <a:ext cx="145816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87716" y="4149080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endParaRPr lang="zh-CN" altLang="en-US" dirty="0"/>
          </a:p>
        </p:txBody>
      </p:sp>
      <p:sp>
        <p:nvSpPr>
          <p:cNvPr id="14" name="菱形 13"/>
          <p:cNvSpPr/>
          <p:nvPr/>
        </p:nvSpPr>
        <p:spPr>
          <a:xfrm>
            <a:off x="4657446" y="4077072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购买</a:t>
            </a:r>
            <a:endParaRPr lang="zh-CN" altLang="en-US" dirty="0"/>
          </a:p>
        </p:txBody>
      </p:sp>
      <p:cxnSp>
        <p:nvCxnSpPr>
          <p:cNvPr id="15" name="直接连接符 13"/>
          <p:cNvCxnSpPr>
            <a:endCxn id="14" idx="1"/>
          </p:cNvCxnSpPr>
          <p:nvPr/>
        </p:nvCxnSpPr>
        <p:spPr>
          <a:xfrm>
            <a:off x="4009374" y="4437112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4"/>
          <p:cNvCxnSpPr/>
          <p:nvPr/>
        </p:nvCxnSpPr>
        <p:spPr>
          <a:xfrm>
            <a:off x="6439644" y="4437112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38"/>
          <p:cNvSpPr txBox="1"/>
          <p:nvPr/>
        </p:nvSpPr>
        <p:spPr>
          <a:xfrm>
            <a:off x="4171392" y="407707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8" name="TextBox 39"/>
          <p:cNvSpPr txBox="1"/>
          <p:nvPr/>
        </p:nvSpPr>
        <p:spPr>
          <a:xfrm>
            <a:off x="6520653" y="407707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174059" y="5373216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订单号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2875248" y="5373216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</a:t>
            </a:r>
            <a:endParaRPr lang="zh-CN" altLang="en-US" dirty="0"/>
          </a:p>
        </p:txBody>
      </p:sp>
      <p:cxnSp>
        <p:nvCxnSpPr>
          <p:cNvPr id="21" name="直接连接符 15"/>
          <p:cNvCxnSpPr/>
          <p:nvPr/>
        </p:nvCxnSpPr>
        <p:spPr>
          <a:xfrm flipV="1">
            <a:off x="2065158" y="4797152"/>
            <a:ext cx="729081" cy="576064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280293" y="4797152"/>
            <a:ext cx="162018" cy="576064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822131" y="1340768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客户号</a:t>
            </a:r>
            <a:endParaRPr lang="zh-CN" altLang="en-US" dirty="0"/>
          </a:p>
        </p:txBody>
      </p:sp>
      <p:cxnSp>
        <p:nvCxnSpPr>
          <p:cNvPr id="24" name="直接连接符 15"/>
          <p:cNvCxnSpPr/>
          <p:nvPr/>
        </p:nvCxnSpPr>
        <p:spPr>
          <a:xfrm>
            <a:off x="2551212" y="1988840"/>
            <a:ext cx="324036" cy="576064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523320" y="1628800"/>
            <a:ext cx="194421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邮寄地址</a:t>
            </a:r>
            <a:endParaRPr lang="zh-CN" altLang="en-US" dirty="0"/>
          </a:p>
        </p:txBody>
      </p:sp>
      <p:cxnSp>
        <p:nvCxnSpPr>
          <p:cNvPr id="26" name="直接连接符 21"/>
          <p:cNvCxnSpPr>
            <a:endCxn id="7" idx="0"/>
          </p:cNvCxnSpPr>
          <p:nvPr/>
        </p:nvCxnSpPr>
        <p:spPr>
          <a:xfrm flipH="1">
            <a:off x="3118275" y="2132856"/>
            <a:ext cx="648072" cy="432048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1"/>
          <p:cNvCxnSpPr/>
          <p:nvPr/>
        </p:nvCxnSpPr>
        <p:spPr>
          <a:xfrm flipH="1">
            <a:off x="3847356" y="2780928"/>
            <a:ext cx="729081" cy="72008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576437" y="2420888"/>
            <a:ext cx="194421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账户余额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81435" y="2204864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姓名</a:t>
            </a:r>
            <a:endParaRPr lang="zh-CN" altLang="en-US" dirty="0"/>
          </a:p>
        </p:txBody>
      </p:sp>
      <p:cxnSp>
        <p:nvCxnSpPr>
          <p:cNvPr id="30" name="直接连接符 21"/>
          <p:cNvCxnSpPr>
            <a:stCxn id="29" idx="6"/>
            <a:endCxn id="7" idx="1"/>
          </p:cNvCxnSpPr>
          <p:nvPr/>
        </p:nvCxnSpPr>
        <p:spPr>
          <a:xfrm>
            <a:off x="1758588" y="2528900"/>
            <a:ext cx="630606" cy="28803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738455" y="5373216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数量</a:t>
            </a:r>
            <a:endParaRPr lang="zh-CN" altLang="en-US" dirty="0"/>
          </a:p>
        </p:txBody>
      </p:sp>
      <p:cxnSp>
        <p:nvCxnSpPr>
          <p:cNvPr id="32" name="直接连接符 21"/>
          <p:cNvCxnSpPr>
            <a:stCxn id="31" idx="0"/>
            <a:endCxn id="14" idx="2"/>
          </p:cNvCxnSpPr>
          <p:nvPr/>
        </p:nvCxnSpPr>
        <p:spPr>
          <a:xfrm flipV="1">
            <a:off x="5305518" y="4797152"/>
            <a:ext cx="243027" cy="576064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8"/>
          <p:cNvSpPr txBox="1"/>
          <p:nvPr/>
        </p:nvSpPr>
        <p:spPr>
          <a:xfrm>
            <a:off x="3199284" y="371703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4" name="TextBox 38"/>
          <p:cNvSpPr txBox="1"/>
          <p:nvPr/>
        </p:nvSpPr>
        <p:spPr>
          <a:xfrm>
            <a:off x="3118275" y="3059668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7411752" y="2924944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商品号</a:t>
            </a:r>
            <a:endParaRPr lang="zh-CN" altLang="en-US" dirty="0"/>
          </a:p>
        </p:txBody>
      </p:sp>
      <p:cxnSp>
        <p:nvCxnSpPr>
          <p:cNvPr id="36" name="直接连接符 15"/>
          <p:cNvCxnSpPr>
            <a:stCxn id="35" idx="4"/>
          </p:cNvCxnSpPr>
          <p:nvPr/>
        </p:nvCxnSpPr>
        <p:spPr>
          <a:xfrm flipH="1">
            <a:off x="7897806" y="3573016"/>
            <a:ext cx="202523" cy="576064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8788905" y="3284984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种类</a:t>
            </a:r>
            <a:endParaRPr lang="zh-CN" altLang="en-US" dirty="0"/>
          </a:p>
        </p:txBody>
      </p:sp>
      <p:cxnSp>
        <p:nvCxnSpPr>
          <p:cNvPr id="38" name="直接连接符 21"/>
          <p:cNvCxnSpPr>
            <a:stCxn id="37" idx="4"/>
          </p:cNvCxnSpPr>
          <p:nvPr/>
        </p:nvCxnSpPr>
        <p:spPr>
          <a:xfrm flipH="1">
            <a:off x="8707896" y="3933056"/>
            <a:ext cx="769586" cy="28803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6439644" y="5373216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价格</a:t>
            </a:r>
            <a:endParaRPr lang="zh-CN" altLang="en-US" dirty="0"/>
          </a:p>
        </p:txBody>
      </p:sp>
      <p:cxnSp>
        <p:nvCxnSpPr>
          <p:cNvPr id="40" name="直接连接符 21"/>
          <p:cNvCxnSpPr>
            <a:stCxn id="39" idx="0"/>
          </p:cNvCxnSpPr>
          <p:nvPr/>
        </p:nvCxnSpPr>
        <p:spPr>
          <a:xfrm flipV="1">
            <a:off x="7006707" y="4725144"/>
            <a:ext cx="486054" cy="64807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978815" y="5373216"/>
            <a:ext cx="1863207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仓储地址</a:t>
            </a:r>
            <a:endParaRPr lang="zh-CN" altLang="en-US" dirty="0"/>
          </a:p>
        </p:txBody>
      </p:sp>
      <p:cxnSp>
        <p:nvCxnSpPr>
          <p:cNvPr id="42" name="直接连接符 21"/>
          <p:cNvCxnSpPr/>
          <p:nvPr/>
        </p:nvCxnSpPr>
        <p:spPr>
          <a:xfrm flipH="1" flipV="1">
            <a:off x="8221842" y="4725144"/>
            <a:ext cx="486054" cy="64807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770542"/>
              </p:ext>
            </p:extLst>
          </p:nvPr>
        </p:nvGraphicFramePr>
        <p:xfrm>
          <a:off x="4252401" y="1268760"/>
          <a:ext cx="4819464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3117"/>
                <a:gridCol w="953269"/>
                <a:gridCol w="1406539"/>
                <a:gridCol w="1406539"/>
              </a:tblGrid>
              <a:tr h="354475">
                <a:tc>
                  <a:txBody>
                    <a:bodyPr/>
                    <a:lstStyle/>
                    <a:p>
                      <a:r>
                        <a:rPr lang="zh-CN" altLang="en-US" u="sng" dirty="0" smtClean="0"/>
                        <a:t>客户号</a:t>
                      </a:r>
                      <a:endParaRPr lang="zh-CN" altLang="en-US" u="sng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邮寄地址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账户余额</a:t>
                      </a:r>
                      <a:endParaRPr lang="zh-CN" altLang="en-US" dirty="0"/>
                    </a:p>
                  </a:txBody>
                  <a:tcPr marL="102870" marR="102870"/>
                </a:tc>
              </a:tr>
              <a:tr h="365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2870" marR="102870"/>
                </a:tc>
              </a:tr>
            </a:tbl>
          </a:graphicData>
        </a:graphic>
      </p:graphicFrame>
      <p:graphicFrame>
        <p:nvGraphicFramePr>
          <p:cNvPr id="51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128899"/>
              </p:ext>
            </p:extLst>
          </p:nvPr>
        </p:nvGraphicFramePr>
        <p:xfrm>
          <a:off x="363970" y="5805265"/>
          <a:ext cx="3250486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3117"/>
                <a:gridCol w="1134126"/>
                <a:gridCol w="1063243"/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u="sng" dirty="0" smtClean="0"/>
                        <a:t>订单号</a:t>
                      </a:r>
                      <a:endParaRPr lang="zh-CN" altLang="en-US" u="sng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客户号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 marL="102870" marR="102870"/>
                </a:tc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marL="102870" marR="102870"/>
                </a:tc>
              </a:tr>
            </a:tbl>
          </a:graphicData>
        </a:graphic>
      </p:graphicFrame>
      <p:graphicFrame>
        <p:nvGraphicFramePr>
          <p:cNvPr id="5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227425"/>
              </p:ext>
            </p:extLst>
          </p:nvPr>
        </p:nvGraphicFramePr>
        <p:xfrm>
          <a:off x="5467536" y="5805264"/>
          <a:ext cx="4536504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4126"/>
                <a:gridCol w="891099"/>
                <a:gridCol w="837719"/>
                <a:gridCol w="167356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u="sng" dirty="0" smtClean="0"/>
                        <a:t>商品号</a:t>
                      </a:r>
                      <a:endParaRPr lang="zh-CN" altLang="en-US" u="sng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种类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价格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仓储地址</a:t>
                      </a:r>
                      <a:endParaRPr lang="zh-CN" altLang="en-US" dirty="0"/>
                    </a:p>
                  </a:txBody>
                  <a:tcPr marL="102870" marR="10287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2870" marR="102870"/>
                </a:tc>
              </a:tr>
            </a:tbl>
          </a:graphicData>
        </a:graphic>
      </p:graphicFrame>
      <p:graphicFrame>
        <p:nvGraphicFramePr>
          <p:cNvPr id="53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734096"/>
              </p:ext>
            </p:extLst>
          </p:nvPr>
        </p:nvGraphicFramePr>
        <p:xfrm>
          <a:off x="4171393" y="3429001"/>
          <a:ext cx="3250486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3117"/>
                <a:gridCol w="1134126"/>
                <a:gridCol w="1063243"/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u="sng" dirty="0" smtClean="0"/>
                        <a:t>订单号</a:t>
                      </a:r>
                      <a:endParaRPr lang="zh-CN" altLang="en-US" u="sng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/>
                        <a:t>商品号</a:t>
                      </a:r>
                      <a:endParaRPr lang="zh-CN" altLang="en-US" u="sng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数量</a:t>
                      </a:r>
                      <a:endParaRPr lang="zh-CN" altLang="en-US" dirty="0"/>
                    </a:p>
                  </a:txBody>
                  <a:tcPr marL="102870" marR="102870"/>
                </a:tc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marL="102870" marR="10287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1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在以下ER图上构建关系模式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005" y="4221089"/>
            <a:ext cx="9258300" cy="2049091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/>
              <a:t>Employee </a:t>
            </a:r>
            <a:r>
              <a:rPr lang="en-US" altLang="zh-CN" dirty="0" smtClean="0"/>
              <a:t>(E#, </a:t>
            </a:r>
            <a:r>
              <a:rPr lang="en-US" altLang="zh-CN" dirty="0"/>
              <a:t>Name, Salary) </a:t>
            </a:r>
          </a:p>
          <a:p>
            <a:r>
              <a:rPr lang="en-US" altLang="zh-CN" dirty="0" err="1" smtClean="0"/>
              <a:t>Employee_Hobby</a:t>
            </a:r>
            <a:r>
              <a:rPr lang="en-US" altLang="zh-CN" dirty="0" smtClean="0"/>
              <a:t> (</a:t>
            </a:r>
            <a:r>
              <a:rPr lang="en-US" altLang="zh-CN" dirty="0"/>
              <a:t>E#, </a:t>
            </a:r>
            <a:r>
              <a:rPr lang="en-US" altLang="zh-CN" dirty="0" smtClean="0"/>
              <a:t>Hobby) </a:t>
            </a:r>
            <a:endParaRPr lang="en-US" altLang="zh-CN" dirty="0"/>
          </a:p>
          <a:p>
            <a:r>
              <a:rPr lang="en-US" altLang="zh-CN" dirty="0" err="1" smtClean="0"/>
              <a:t>Employee_Skill</a:t>
            </a:r>
            <a:r>
              <a:rPr lang="en-US" altLang="zh-CN" dirty="0" smtClean="0"/>
              <a:t> (</a:t>
            </a:r>
            <a:r>
              <a:rPr lang="en-US" altLang="zh-CN" dirty="0"/>
              <a:t>E#, </a:t>
            </a:r>
            <a:r>
              <a:rPr lang="en-US" altLang="zh-CN" dirty="0" smtClean="0"/>
              <a:t>Skill) </a:t>
            </a:r>
            <a:endParaRPr lang="en-US" altLang="zh-CN" dirty="0"/>
          </a:p>
          <a:p>
            <a:r>
              <a:rPr lang="en-US" altLang="zh-CN" dirty="0"/>
              <a:t>Project (P</a:t>
            </a:r>
            <a:r>
              <a:rPr lang="en-US" altLang="zh-CN" dirty="0" smtClean="0"/>
              <a:t>#, </a:t>
            </a:r>
            <a:r>
              <a:rPr lang="en-US" altLang="zh-CN" dirty="0" err="1"/>
              <a:t>Pname</a:t>
            </a:r>
            <a:r>
              <a:rPr lang="en-US" altLang="zh-CN" dirty="0"/>
              <a:t>, Budget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Emp_Proj</a:t>
            </a:r>
            <a:r>
              <a:rPr lang="en-US" altLang="zh-CN" dirty="0"/>
              <a:t>(E#, P</a:t>
            </a:r>
            <a:r>
              <a:rPr lang="en-US" altLang="zh-CN" dirty="0" smtClean="0"/>
              <a:t>#, </a:t>
            </a:r>
            <a:r>
              <a:rPr lang="en-US" altLang="zh-CN" dirty="0"/>
              <a:t>Progress)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4" name="图片 3" descr="Screen Shot 2014-09-23 at 2.11.48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266"/>
            <a:ext cx="10287000" cy="26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子类的处理</a:t>
            </a:r>
            <a:endParaRPr lang="zh-CN" altLang="en-US" dirty="0"/>
          </a:p>
        </p:txBody>
      </p:sp>
      <p:pic>
        <p:nvPicPr>
          <p:cNvPr id="1027" name="Picture 3" descr="C:\Documents and Settings\xuan zhou\My Documents\My Pictures\subtyp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7396" y="2761272"/>
            <a:ext cx="6319977" cy="3742707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210952" y="3356992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contractor</a:t>
            </a:r>
            <a:endParaRPr lang="zh-CN" altLang="en-US" sz="1600" dirty="0"/>
          </a:p>
        </p:txBody>
      </p:sp>
      <p:sp>
        <p:nvSpPr>
          <p:cNvPr id="5" name="菱形 4"/>
          <p:cNvSpPr/>
          <p:nvPr/>
        </p:nvSpPr>
        <p:spPr>
          <a:xfrm>
            <a:off x="1345078" y="2420888"/>
            <a:ext cx="2430270" cy="64807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Role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831132" y="1628800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employee</a:t>
            </a:r>
            <a:endParaRPr lang="zh-CN" altLang="en-US" sz="1600" dirty="0"/>
          </a:p>
        </p:txBody>
      </p:sp>
      <p:cxnSp>
        <p:nvCxnSpPr>
          <p:cNvPr id="7" name="直接连接符 6"/>
          <p:cNvCxnSpPr>
            <a:stCxn id="6" idx="2"/>
            <a:endCxn id="5" idx="0"/>
          </p:cNvCxnSpPr>
          <p:nvPr/>
        </p:nvCxnSpPr>
        <p:spPr>
          <a:xfrm>
            <a:off x="2560213" y="2132856"/>
            <a:ext cx="0" cy="28803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12141" y="3356992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consultant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613330" y="3356992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r</a:t>
            </a:r>
            <a:r>
              <a:rPr lang="en-US" altLang="zh-CN" sz="1600" dirty="0" err="1" smtClean="0"/>
              <a:t>egular_staff</a:t>
            </a:r>
            <a:endParaRPr lang="zh-CN" altLang="en-US" sz="1600" dirty="0"/>
          </a:p>
        </p:txBody>
      </p:sp>
      <p:cxnSp>
        <p:nvCxnSpPr>
          <p:cNvPr id="10" name="直接连接符 9"/>
          <p:cNvCxnSpPr>
            <a:endCxn id="4" idx="0"/>
          </p:cNvCxnSpPr>
          <p:nvPr/>
        </p:nvCxnSpPr>
        <p:spPr>
          <a:xfrm flipH="1">
            <a:off x="940033" y="2924944"/>
            <a:ext cx="1053117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2"/>
            <a:endCxn id="8" idx="0"/>
          </p:cNvCxnSpPr>
          <p:nvPr/>
        </p:nvCxnSpPr>
        <p:spPr>
          <a:xfrm>
            <a:off x="2560213" y="3068960"/>
            <a:ext cx="81009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9" idx="0"/>
          </p:cNvCxnSpPr>
          <p:nvPr/>
        </p:nvCxnSpPr>
        <p:spPr>
          <a:xfrm>
            <a:off x="3127276" y="2924944"/>
            <a:ext cx="1215135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0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文档数据库设计流程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了解用户需求，确定软件的基本功能。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概念模型设计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确定数据库需要记录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哪些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逻辑结构设计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对象之间的关系以及文档结构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数据库物理设计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确定数据的存储方式、索引的使用、系统配置等等。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数据库实施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数据库管理系统、创建数据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、调试、运行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数据库设计演进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根据需求的扩展与变化，对以上结果进行调整和变更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5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传统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关系数据库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设计流程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了解用户需求，确定软件的基本功能。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概念模型设计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确定数据库需要记录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哪些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实体和联系（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ERD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逻辑结构设计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关系的基本定义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数据库物理设计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优化关系的定义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，确定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数据的存储方式、索引的使用、系统配置等等。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数据库实施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数据库管理系统、创建数据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、调试、运行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数据库设计演进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根据需求的扩展与变化，对以上结果进行调整和变更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6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右箭头 12"/>
          <p:cNvSpPr/>
          <p:nvPr/>
        </p:nvSpPr>
        <p:spPr>
          <a:xfrm>
            <a:off x="7087716" y="2477802"/>
            <a:ext cx="1248937" cy="126263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存储</a:t>
            </a:r>
          </a:p>
        </p:txBody>
      </p:sp>
      <p:sp>
        <p:nvSpPr>
          <p:cNvPr id="8" name="右箭头 7"/>
          <p:cNvSpPr/>
          <p:nvPr/>
        </p:nvSpPr>
        <p:spPr>
          <a:xfrm>
            <a:off x="4423420" y="2482937"/>
            <a:ext cx="1224136" cy="126263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 smtClean="0"/>
              <a:t>表达</a:t>
            </a:r>
            <a:endParaRPr lang="zh-CN" altLang="en-US" sz="2800" dirty="0"/>
          </a:p>
        </p:txBody>
      </p:sp>
      <p:sp>
        <p:nvSpPr>
          <p:cNvPr id="7" name="右箭头 6"/>
          <p:cNvSpPr/>
          <p:nvPr/>
        </p:nvSpPr>
        <p:spPr>
          <a:xfrm>
            <a:off x="1791420" y="2438685"/>
            <a:ext cx="1224284" cy="13017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认知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数据模型的层次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90972" y="2348880"/>
            <a:ext cx="1460798" cy="146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现实世界</a:t>
            </a:r>
          </a:p>
        </p:txBody>
      </p:sp>
      <p:sp>
        <p:nvSpPr>
          <p:cNvPr id="5" name="椭圆 4"/>
          <p:cNvSpPr/>
          <p:nvPr/>
        </p:nvSpPr>
        <p:spPr>
          <a:xfrm>
            <a:off x="3019828" y="2348880"/>
            <a:ext cx="1479251" cy="146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信息</a:t>
            </a:r>
          </a:p>
        </p:txBody>
      </p:sp>
      <p:sp>
        <p:nvSpPr>
          <p:cNvPr id="6" name="椭圆 5"/>
          <p:cNvSpPr/>
          <p:nvPr/>
        </p:nvSpPr>
        <p:spPr>
          <a:xfrm>
            <a:off x="5645186" y="2383210"/>
            <a:ext cx="1512025" cy="146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 smtClean="0"/>
              <a:t>逻辑</a:t>
            </a:r>
            <a:endParaRPr lang="en-US" altLang="zh-CN" sz="2800" dirty="0" smtClean="0"/>
          </a:p>
          <a:p>
            <a:pPr algn="ctr">
              <a:defRPr/>
            </a:pPr>
            <a:r>
              <a:rPr lang="zh-CN" altLang="en-US" sz="2800" dirty="0" smtClean="0"/>
              <a:t>数据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95028" y="4653136"/>
            <a:ext cx="2530674" cy="173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概念模型</a:t>
            </a:r>
          </a:p>
        </p:txBody>
      </p:sp>
      <p:sp>
        <p:nvSpPr>
          <p:cNvPr id="10" name="矩形 9"/>
          <p:cNvSpPr/>
          <p:nvPr/>
        </p:nvSpPr>
        <p:spPr>
          <a:xfrm>
            <a:off x="3559324" y="4653135"/>
            <a:ext cx="2528888" cy="173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逻辑</a:t>
            </a:r>
            <a:r>
              <a:rPr lang="zh-CN" altLang="en-US" sz="2800" dirty="0" smtClean="0"/>
              <a:t>模型</a:t>
            </a:r>
            <a:endParaRPr lang="zh-CN" altLang="en-US" sz="2800" dirty="0"/>
          </a:p>
        </p:txBody>
      </p:sp>
      <p:cxnSp>
        <p:nvCxnSpPr>
          <p:cNvPr id="11" name="直接箭头连接符 10"/>
          <p:cNvCxnSpPr>
            <a:stCxn id="9" idx="0"/>
          </p:cNvCxnSpPr>
          <p:nvPr/>
        </p:nvCxnSpPr>
        <p:spPr>
          <a:xfrm rot="16200000" flipV="1">
            <a:off x="1554337" y="4048000"/>
            <a:ext cx="1204912" cy="5357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V="1">
            <a:off x="4218633" y="4048000"/>
            <a:ext cx="1204912" cy="5358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36653" y="2383210"/>
            <a:ext cx="1523925" cy="146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 smtClean="0"/>
              <a:t>物理</a:t>
            </a:r>
            <a:endParaRPr lang="en-US" altLang="zh-CN" sz="2800" dirty="0" smtClean="0"/>
          </a:p>
          <a:p>
            <a:pPr algn="ctr">
              <a:defRPr/>
            </a:pPr>
            <a:r>
              <a:rPr lang="zh-CN" altLang="en-US" sz="2800" dirty="0" smtClean="0"/>
              <a:t>数据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6222814" y="4653136"/>
            <a:ext cx="2528888" cy="173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物理</a:t>
            </a:r>
            <a:r>
              <a:rPr lang="zh-CN" altLang="en-US" sz="2800" dirty="0" smtClean="0"/>
              <a:t>模型</a:t>
            </a:r>
            <a:endParaRPr lang="zh-CN" altLang="en-US" sz="2800" dirty="0"/>
          </a:p>
        </p:txBody>
      </p:sp>
      <p:cxnSp>
        <p:nvCxnSpPr>
          <p:cNvPr id="16" name="直接箭头连接符 15"/>
          <p:cNvCxnSpPr/>
          <p:nvPr/>
        </p:nvCxnSpPr>
        <p:spPr>
          <a:xfrm rot="16200000" flipV="1">
            <a:off x="6882123" y="4048001"/>
            <a:ext cx="1204912" cy="5358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2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日常生活中的概念模型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600" dirty="0" smtClean="0">
                <a:latin typeface="+mn-ea"/>
              </a:rPr>
              <a:t>“类别”是常见的概念模型</a:t>
            </a:r>
            <a:endParaRPr lang="en-US" altLang="zh-CN" sz="36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3200" dirty="0" smtClean="0">
                <a:latin typeface="+mn-ea"/>
              </a:rPr>
              <a:t>植物、动物</a:t>
            </a:r>
            <a:endParaRPr lang="en-US" altLang="zh-CN" sz="32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3200" dirty="0" smtClean="0">
                <a:latin typeface="+mn-ea"/>
              </a:rPr>
              <a:t>小学、中学、大学</a:t>
            </a:r>
            <a:endParaRPr lang="en-US" altLang="zh-CN" sz="3200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600" dirty="0" smtClean="0">
                <a:latin typeface="+mn-ea"/>
              </a:rPr>
              <a:t>“度量”是另一种概念模型</a:t>
            </a:r>
            <a:endParaRPr lang="en-US" altLang="zh-CN" sz="36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3200" dirty="0" smtClean="0">
                <a:latin typeface="+mn-ea"/>
              </a:rPr>
              <a:t>强弱</a:t>
            </a:r>
            <a:endParaRPr lang="en-US" altLang="zh-CN" sz="32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3200" dirty="0" smtClean="0">
                <a:latin typeface="+mn-ea"/>
              </a:rPr>
              <a:t>高低</a:t>
            </a:r>
            <a:endParaRPr lang="en-US" altLang="zh-CN" sz="32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3600" dirty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zh-CN" altLang="en-US" sz="3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62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关系数据库设计的基本理念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逻辑设计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只跟概念有关，与应用无关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概念模型、逻辑模型独立于应用</a:t>
            </a:r>
            <a:endParaRPr lang="en-US" altLang="zh-CN" dirty="0" smtClean="0"/>
          </a:p>
          <a:p>
            <a:pPr lvl="1"/>
            <a:r>
              <a:rPr lang="zh-CN" altLang="en-US" dirty="0"/>
              <a:t>最小</a:t>
            </a:r>
            <a:r>
              <a:rPr lang="zh-CN" altLang="en-US" dirty="0" smtClean="0"/>
              <a:t>化对应用程序的依赖</a:t>
            </a:r>
            <a:endParaRPr lang="en-US" altLang="zh-CN" dirty="0" smtClean="0"/>
          </a:p>
          <a:p>
            <a:r>
              <a:rPr lang="zh-CN" altLang="en-US" dirty="0" smtClean="0"/>
              <a:t>物理设计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物理模型与应用相关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优化应用的性能</a:t>
            </a:r>
            <a:endParaRPr lang="en-US" altLang="zh-CN" dirty="0" smtClean="0"/>
          </a:p>
          <a:p>
            <a:r>
              <a:rPr lang="zh-CN" altLang="en-US" dirty="0"/>
              <a:t>概念模型和物理模型</a:t>
            </a:r>
          </a:p>
          <a:p>
            <a:pPr lvl="1"/>
            <a:r>
              <a:rPr lang="zh-CN" altLang="en-US" dirty="0" smtClean="0"/>
              <a:t>严格意义上，二者是两套模型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现实的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不区分（物理设计只是对逻辑设计的优化）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Codd’s</a:t>
            </a:r>
            <a:r>
              <a:rPr lang="en-US" altLang="zh-CN" dirty="0" smtClean="0"/>
              <a:t> 12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Rule 8: </a:t>
            </a:r>
            <a:r>
              <a:rPr lang="en-US" altLang="zh-CN" dirty="0" smtClean="0"/>
              <a:t>Physical </a:t>
            </a:r>
            <a:r>
              <a:rPr lang="en-US" altLang="zh-CN" dirty="0"/>
              <a:t>data independence.</a:t>
            </a:r>
          </a:p>
          <a:p>
            <a:pPr lvl="1"/>
            <a:r>
              <a:rPr lang="en-US" altLang="zh-CN" i="1" dirty="0" smtClean="0"/>
              <a:t>Application </a:t>
            </a:r>
            <a:r>
              <a:rPr lang="en-US" altLang="zh-CN" i="1" dirty="0"/>
              <a:t>programs and terminal activities remain logically </a:t>
            </a:r>
            <a:r>
              <a:rPr lang="en-US" altLang="zh-CN" i="1" dirty="0" err="1"/>
              <a:t>unimpared</a:t>
            </a:r>
            <a:r>
              <a:rPr lang="en-US" altLang="zh-CN" i="1" dirty="0"/>
              <a:t> whenever any changes are made in either storage representations or access methods</a:t>
            </a:r>
            <a:r>
              <a:rPr lang="en-US" altLang="zh-CN" i="1" dirty="0" smtClean="0"/>
              <a:t>.</a:t>
            </a:r>
            <a:endParaRPr lang="en-US" altLang="zh-CN" i="1" dirty="0"/>
          </a:p>
          <a:p>
            <a:pPr lvl="1"/>
            <a:r>
              <a:rPr lang="en-US" altLang="zh-CN" dirty="0"/>
              <a:t>To handle this, the DBMS must support a clear, sharp boundary between the logical and semantic aspects on the one hand and the physical and performance aspects of the base tables on the other; application programs must deal with the logical aspects </a:t>
            </a:r>
            <a:r>
              <a:rPr lang="en-US" altLang="zh-CN" dirty="0" smtClean="0"/>
              <a:t>only. </a:t>
            </a:r>
            <a:r>
              <a:rPr lang="en-US" altLang="zh-CN" dirty="0" err="1" smtClean="0"/>
              <a:t>Nonrelational</a:t>
            </a:r>
            <a:r>
              <a:rPr lang="en-US" altLang="zh-CN" dirty="0" smtClean="0"/>
              <a:t> </a:t>
            </a:r>
            <a:r>
              <a:rPr lang="en-US" altLang="zh-CN" dirty="0"/>
              <a:t>DBMS rarely provide complete support for this rule — in fact, I know of none that do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Rule 9: Logical </a:t>
            </a:r>
            <a:r>
              <a:rPr lang="en-US" altLang="zh-CN" dirty="0"/>
              <a:t>data </a:t>
            </a:r>
            <a:r>
              <a:rPr lang="en-US" altLang="zh-CN" dirty="0" smtClean="0"/>
              <a:t>independence.</a:t>
            </a:r>
            <a:endParaRPr lang="en-US" altLang="zh-CN" dirty="0"/>
          </a:p>
          <a:p>
            <a:r>
              <a:rPr lang="en-US" altLang="zh-CN" dirty="0" smtClean="0"/>
              <a:t>Rule 10: Integrity independence.</a:t>
            </a:r>
            <a:endParaRPr lang="en-US" altLang="zh-CN" dirty="0"/>
          </a:p>
          <a:p>
            <a:r>
              <a:rPr lang="en-US" altLang="zh-CN" dirty="0" smtClean="0"/>
              <a:t>Rule 11: Distribution independence.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6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用于数据库设计的概念模型：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（实体）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Relationship</a:t>
            </a:r>
            <a:r>
              <a:rPr lang="zh-CN" altLang="en-US" dirty="0" smtClean="0"/>
              <a:t>（联系）</a:t>
            </a:r>
            <a:endParaRPr lang="en-US" altLang="zh-CN" dirty="0" smtClean="0"/>
          </a:p>
          <a:p>
            <a:r>
              <a:rPr lang="en-US" altLang="zh-CN" dirty="0" smtClean="0"/>
              <a:t>ER</a:t>
            </a:r>
            <a:r>
              <a:rPr lang="zh-CN" altLang="en-US" dirty="0" smtClean="0"/>
              <a:t>图模型由</a:t>
            </a:r>
            <a:r>
              <a:rPr lang="en-US" altLang="zh-CN" dirty="0" smtClean="0"/>
              <a:t>Peter Chen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1976</a:t>
            </a:r>
            <a:r>
              <a:rPr lang="zh-CN" altLang="en-US" dirty="0" smtClean="0"/>
              <a:t>年提出。</a:t>
            </a:r>
            <a:endParaRPr lang="en-US" altLang="zh-CN" dirty="0" smtClean="0"/>
          </a:p>
          <a:p>
            <a:r>
              <a:rPr lang="zh-CN" altLang="en-US" dirty="0" smtClean="0"/>
              <a:t>基本概念：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世界由实体组成。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实体由属性刻画。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实体之间存在联系。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实体可分类，类别确定实体的属性。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5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1497</Words>
  <Application>Microsoft Office PowerPoint</Application>
  <PresentationFormat>35 毫米幻灯片</PresentationFormat>
  <Paragraphs>346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方正书宋_GBK</vt:lpstr>
      <vt:lpstr>宋体</vt:lpstr>
      <vt:lpstr>微软雅黑</vt:lpstr>
      <vt:lpstr>微软雅黑</vt:lpstr>
      <vt:lpstr>Arial</vt:lpstr>
      <vt:lpstr>Calibri</vt:lpstr>
      <vt:lpstr>Segoe UI</vt:lpstr>
      <vt:lpstr>Office 主题</vt:lpstr>
      <vt:lpstr>默认设计模板</vt:lpstr>
      <vt:lpstr>PowerPoint 演示文稿</vt:lpstr>
      <vt:lpstr>数据库设计流程</vt:lpstr>
      <vt:lpstr>文档数据库设计流程</vt:lpstr>
      <vt:lpstr>传统关系数据库设计流程</vt:lpstr>
      <vt:lpstr>数据模型的层次</vt:lpstr>
      <vt:lpstr>日常生活中的概念模型</vt:lpstr>
      <vt:lpstr>关系数据库设计的基本理念</vt:lpstr>
      <vt:lpstr>Codd’s 12 Rules</vt:lpstr>
      <vt:lpstr>用于数据库设计的概念模型：ER图</vt:lpstr>
      <vt:lpstr>ER图的组成</vt:lpstr>
      <vt:lpstr>ER图的组成</vt:lpstr>
      <vt:lpstr>ER图的组成</vt:lpstr>
      <vt:lpstr>ER图的表示方法</vt:lpstr>
      <vt:lpstr>不同势的联系</vt:lpstr>
      <vt:lpstr>递归联系（Recursive Relationship）</vt:lpstr>
      <vt:lpstr>多元联系（n-ary Relationship）</vt:lpstr>
      <vt:lpstr>ID / Identifier（标识）</vt:lpstr>
      <vt:lpstr>子类（Sub-Type）</vt:lpstr>
      <vt:lpstr>弱实体类（Weak Entity Type）</vt:lpstr>
      <vt:lpstr>用ER图对以下场景进行数据建模</vt:lpstr>
      <vt:lpstr>一个合理的ER图</vt:lpstr>
      <vt:lpstr>常用ER图设计规范</vt:lpstr>
      <vt:lpstr>用ER图刻画以下实体的联系</vt:lpstr>
      <vt:lpstr>一个合理的ER图</vt:lpstr>
      <vt:lpstr>从ER图到关系模式</vt:lpstr>
      <vt:lpstr>网上购物的场景的关系模式</vt:lpstr>
      <vt:lpstr>在以下ER图上构建关系模式</vt:lpstr>
      <vt:lpstr>子类的处理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Zhou Xuan</cp:lastModifiedBy>
  <cp:revision>235</cp:revision>
  <dcterms:modified xsi:type="dcterms:W3CDTF">2018-10-22T04:28:33Z</dcterms:modified>
</cp:coreProperties>
</file>