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7" r:id="rId5"/>
    <p:sldId id="265" r:id="rId6"/>
    <p:sldId id="266" r:id="rId7"/>
    <p:sldId id="272" r:id="rId8"/>
    <p:sldId id="273" r:id="rId9"/>
    <p:sldId id="264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834" autoAdjust="0"/>
  </p:normalViewPr>
  <p:slideViewPr>
    <p:cSldViewPr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數列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36-4FEF-9D1A-746EB9A75A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數列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36-4FEF-9D1A-746EB9A75A6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數列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436-4FEF-9D1A-746EB9A75A6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391884040"/>
        <c:axId val="391883648"/>
      </c:barChart>
      <c:catAx>
        <c:axId val="391884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endParaRPr lang="zh-TW"/>
          </a:p>
        </c:txPr>
        <c:crossAx val="391883648"/>
        <c:crosses val="autoZero"/>
        <c:auto val="1"/>
        <c:lblAlgn val="ctr"/>
        <c:lblOffset val="100"/>
        <c:noMultiLvlLbl val="0"/>
      </c:catAx>
      <c:valAx>
        <c:axId val="3918836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91884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587AAE6-5E34-4EC1-AF37-82D2070B7376}" type="datetime2">
              <a:rPr lang="zh-TW" altLang="en-US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2019年5月29日</a:t>
            </a:fld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CB32D8-F2D2-4D01-80A9-88F3B128AE75}" type="slidenum">
              <a:rPr lang="en-US" altLang="zh-TW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‹#›</a:t>
            </a:fld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0847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10AFC914-B5DE-44F3-9588-41AE004F9655}" type="datetime2">
              <a:rPr lang="zh-TW" altLang="en-US" smtClean="0"/>
              <a:pPr/>
              <a:t>2019年5月29日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 smtClean="0"/>
              <a:t>按一下以編輯母片文字樣式</a:t>
            </a:r>
          </a:p>
          <a:p>
            <a:pPr lvl="1" rtl="0"/>
            <a:r>
              <a:rPr lang="zh-TW" altLang="en-US" noProof="0" dirty="0" smtClean="0"/>
              <a:t>第二層</a:t>
            </a:r>
          </a:p>
          <a:p>
            <a:pPr lvl="2" rtl="0"/>
            <a:r>
              <a:rPr lang="zh-TW" altLang="en-US" noProof="0" dirty="0" smtClean="0"/>
              <a:t>第三層</a:t>
            </a:r>
          </a:p>
          <a:p>
            <a:pPr lvl="3" rtl="0"/>
            <a:r>
              <a:rPr lang="zh-TW" altLang="en-US" noProof="0" dirty="0" smtClean="0"/>
              <a:t>第四層</a:t>
            </a:r>
          </a:p>
          <a:p>
            <a:pPr lvl="4" rtl="0"/>
            <a:r>
              <a:rPr lang="zh-TW" altLang="en-US" noProof="0" dirty="0" smtClean="0"/>
              <a:t>第五層</a:t>
            </a:r>
            <a:endParaRPr lang="zh-TW" altLang="en-US" noProof="0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5C1D8F7-2BDD-4C56-98AF-2E212EF349F3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0761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1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1pPr>
    <a:lvl2pPr marL="457200" algn="l" defTabSz="914400" rtl="0" eaLnBrk="1" latinLnBrk="0" hangingPunct="1">
      <a:defRPr sz="1200" b="1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2pPr>
    <a:lvl3pPr marL="914400" algn="l" defTabSz="914400" rtl="0" eaLnBrk="1" latinLnBrk="0" hangingPunct="1">
      <a:defRPr sz="1200" b="1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3pPr>
    <a:lvl4pPr marL="1371600" algn="l" defTabSz="914400" rtl="0" eaLnBrk="1" latinLnBrk="0" hangingPunct="1">
      <a:defRPr sz="1200" b="1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4pPr>
    <a:lvl5pPr marL="1828800" algn="l" defTabSz="914400" rtl="0" eaLnBrk="1" latinLnBrk="0" hangingPunct="1">
      <a:defRPr sz="1200" b="1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en-US" altLang="zh-TW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9252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en-US" altLang="zh-TW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5193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en-US" altLang="zh-TW" smtClean="0"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0617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en-US" altLang="zh-TW" smtClean="0"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254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en-US" altLang="zh-TW" smtClean="0"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7192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en-US" altLang="zh-TW" smtClean="0"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9312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b="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en-US" altLang="zh-TW" smtClean="0"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9776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b="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en-US" altLang="zh-TW" smtClean="0"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8403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en-US" altLang="zh-TW" smtClean="0"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257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638800" y="304801"/>
            <a:ext cx="5486400" cy="2514599"/>
          </a:xfrm>
        </p:spPr>
        <p:txBody>
          <a:bodyPr rtlCol="0" anchor="b">
            <a:normAutofit/>
          </a:bodyPr>
          <a:lstStyle>
            <a:lvl1pPr algn="l">
              <a:defRPr sz="5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638800" y="2895600"/>
            <a:ext cx="5486400" cy="9144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bg2">
                    <a:lumMod val="25000"/>
                    <a:lumOff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053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101F5B2-FD42-407C-BA47-CFAC8C06E260}" type="datetime2">
              <a:rPr lang="zh-TW" altLang="en-US" smtClean="0"/>
              <a:pPr/>
              <a:t>2019年5月29日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451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296400" y="365125"/>
            <a:ext cx="1828800" cy="5654675"/>
          </a:xfrm>
        </p:spPr>
        <p:txBody>
          <a:bodyPr vert="eaVert"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066800" y="365125"/>
            <a:ext cx="8001000" cy="5654675"/>
          </a:xfrm>
        </p:spPr>
        <p:txBody>
          <a:bodyPr vert="eaVert" rtlCol="0"/>
          <a:lstStyle/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 dirty="0" smtClean="0"/>
              <a:t>新增頁尾</a:t>
            </a:r>
            <a:endParaRPr lang="zh-TW" altLang="en-US" noProof="0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D2E0DA1-41AE-48FE-BDDE-16ABF9084C88}" type="datetime2">
              <a:rPr lang="zh-TW" altLang="en-US" smtClean="0"/>
              <a:pPr/>
              <a:t>2019年5月29日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4737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2903C24-8A22-44FE-BE04-2EAB467F030C}" type="datetime2">
              <a:rPr lang="zh-TW" altLang="en-US" smtClean="0"/>
              <a:pPr/>
              <a:t>2019年5月29日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300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0450" y="1676401"/>
            <a:ext cx="10058400" cy="1752600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0450" y="3581400"/>
            <a:ext cx="10058400" cy="1143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EF4E503-819D-4740-8BA0-3554FB928380}" type="datetime2">
              <a:rPr lang="zh-TW" altLang="en-US" smtClean="0"/>
              <a:pPr/>
              <a:t>2019年5月29日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66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66800" y="1676401"/>
            <a:ext cx="4846320" cy="4343400"/>
          </a:xfrm>
        </p:spPr>
        <p:txBody>
          <a:bodyPr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278880" y="1676401"/>
            <a:ext cx="4846320" cy="4343400"/>
          </a:xfrm>
        </p:spPr>
        <p:txBody>
          <a:bodyPr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24BF764-6307-4C86-A7CC-2E453EEE9DEA}" type="datetime2">
              <a:rPr lang="zh-TW" altLang="en-US" smtClean="0"/>
              <a:pPr/>
              <a:t>2019年5月29日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025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6800" y="1681163"/>
            <a:ext cx="4846320" cy="823912"/>
          </a:xfrm>
        </p:spPr>
        <p:txBody>
          <a:bodyPr rtlCol="0"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66800" y="2505075"/>
            <a:ext cx="4846320" cy="3514725"/>
          </a:xfrm>
        </p:spPr>
        <p:txBody>
          <a:bodyPr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278880" y="1681163"/>
            <a:ext cx="4846320" cy="823912"/>
          </a:xfrm>
        </p:spPr>
        <p:txBody>
          <a:bodyPr rtlCol="0"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278880" y="2505075"/>
            <a:ext cx="4846320" cy="3514725"/>
          </a:xfrm>
        </p:spPr>
        <p:txBody>
          <a:bodyPr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201BD93-8BBF-457F-AE5B-5A2B8BB8F31A}" type="datetime2">
              <a:rPr lang="zh-TW" altLang="en-US" smtClean="0"/>
              <a:pPr/>
              <a:t>2019年5月29日</a:t>
            </a:fld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242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CBCA9B0-F685-488F-A828-988EABA139B8}" type="datetime2">
              <a:rPr lang="zh-TW" altLang="en-US" smtClean="0"/>
              <a:pPr/>
              <a:t>2019年5月29日</a:t>
            </a:fld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093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360496B-4DF6-4A19-8F15-DF2DF7511C12}" type="datetime2">
              <a:rPr lang="zh-TW" altLang="en-US" smtClean="0"/>
              <a:pPr/>
              <a:t>2019年5月29日</a:t>
            </a:fld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120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7467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rtlCol="0" anchor="b">
            <a:normAutofit/>
          </a:bodyPr>
          <a:lstStyle>
            <a:lvl1pPr>
              <a:defRPr sz="36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609600" y="838200"/>
            <a:ext cx="6172200" cy="5181601"/>
          </a:xfrm>
        </p:spPr>
        <p:txBody>
          <a:bodyPr rtlCol="0">
            <a:normAutofit/>
          </a:bodyPr>
          <a:lstStyle>
            <a:lvl1pPr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1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1600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924802" y="3124200"/>
            <a:ext cx="3657600" cy="28956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97959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rtlCol="0" anchor="b">
            <a:normAutofit/>
          </a:bodyPr>
          <a:lstStyle>
            <a:lvl1pPr>
              <a:defRPr sz="36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0" y="0"/>
            <a:ext cx="7239000" cy="6858000"/>
          </a:xfrm>
          <a:solidFill>
            <a:schemeClr val="bg1"/>
          </a:solidFill>
        </p:spPr>
        <p:txBody>
          <a:bodyPr tIns="365760" rtlCol="0">
            <a:normAutofit/>
          </a:bodyPr>
          <a:lstStyle>
            <a:lvl1pPr marL="0" indent="0" algn="ctr">
              <a:buNone/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924801" y="3124200"/>
            <a:ext cx="3657600" cy="28956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8" name="矩形 7"/>
          <p:cNvSpPr/>
          <p:nvPr/>
        </p:nvSpPr>
        <p:spPr>
          <a:xfrm>
            <a:off x="7239000" y="0"/>
            <a:ext cx="228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411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6800" y="1676400"/>
            <a:ext cx="10058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 smtClean="0"/>
              <a:t>按一下以編輯母片文字樣式</a:t>
            </a:r>
          </a:p>
          <a:p>
            <a:pPr lvl="1" rtl="0"/>
            <a:r>
              <a:rPr lang="zh-TW" altLang="en-US" dirty="0" smtClean="0"/>
              <a:t>第二層</a:t>
            </a:r>
          </a:p>
          <a:p>
            <a:pPr lvl="2" rtl="0"/>
            <a:r>
              <a:rPr lang="zh-TW" altLang="en-US" dirty="0" smtClean="0"/>
              <a:t>第三層</a:t>
            </a:r>
          </a:p>
          <a:p>
            <a:pPr lvl="3" rtl="0"/>
            <a:r>
              <a:rPr lang="zh-TW" altLang="en-US" dirty="0" smtClean="0"/>
              <a:t>第四層</a:t>
            </a:r>
          </a:p>
          <a:p>
            <a:pPr lvl="4" rtl="0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FD54D614-E7CA-44F9-8228-3EED907E7187}" type="datetime2">
              <a:rPr lang="zh-TW" altLang="en-US" smtClean="0"/>
              <a:pPr/>
              <a:t>2019年5月29日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F9043838-BFF5-400C-B067-3DF4A5F395D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9209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b="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b="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303912" y="1844824"/>
            <a:ext cx="4968552" cy="902568"/>
          </a:xfrm>
        </p:spPr>
        <p:txBody>
          <a:bodyPr rtlCol="0">
            <a:noAutofit/>
          </a:bodyPr>
          <a:lstStyle/>
          <a:p>
            <a:pPr rtl="0"/>
            <a:r>
              <a:rPr lang="zh-TW" altLang="en-US" sz="8800" i="1" dirty="0" smtClean="0">
                <a:latin typeface="Arial" panose="020B0604020202020204" pitchFamily="34" charset="0"/>
                <a:ea typeface="微軟正黑體" panose="020B0604030504040204" pitchFamily="34" charset="-120"/>
                <a:sym typeface="Arial" panose="020B0604020202020204" pitchFamily="34" charset="0"/>
              </a:rPr>
              <a:t>籃球秘書</a:t>
            </a:r>
            <a:endParaRPr lang="zh-TW" altLang="en-US" sz="8800" i="1" dirty="0">
              <a:latin typeface="Arial" panose="020B0604020202020204" pitchFamily="34" charset="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472264" y="2754569"/>
            <a:ext cx="2796952" cy="1469504"/>
          </a:xfrm>
        </p:spPr>
        <p:txBody>
          <a:bodyPr rtlCol="0">
            <a:normAutofit/>
          </a:bodyPr>
          <a:lstStyle/>
          <a:p>
            <a:pPr algn="r" rtl="0"/>
            <a:r>
              <a:rPr lang="zh-TW" altLang="en-US" sz="1600" b="0" i="1" dirty="0" smtClean="0">
                <a:latin typeface="Arial" panose="020B0604020202020204" pitchFamily="34" charset="0"/>
                <a:sym typeface="Arial" panose="020B0604020202020204" pitchFamily="34" charset="0"/>
              </a:rPr>
              <a:t>組員：</a:t>
            </a:r>
            <a:r>
              <a:rPr lang="en-US" altLang="zh-TW" sz="1600" b="0" i="1" dirty="0" smtClean="0">
                <a:latin typeface="Arial" panose="020B0604020202020204" pitchFamily="34" charset="0"/>
                <a:sym typeface="Arial" panose="020B0604020202020204" pitchFamily="34" charset="0"/>
              </a:rPr>
              <a:t>105590023</a:t>
            </a:r>
            <a:r>
              <a:rPr lang="zh-TW" altLang="en-US" sz="1600" b="0" i="1" dirty="0" smtClean="0">
                <a:latin typeface="Arial" panose="020B0604020202020204" pitchFamily="34" charset="0"/>
                <a:sym typeface="Arial" panose="020B0604020202020204" pitchFamily="34" charset="0"/>
              </a:rPr>
              <a:t> 芮嘉輝</a:t>
            </a:r>
            <a:endParaRPr lang="en-US" altLang="zh-TW" sz="1600" b="0" i="1" dirty="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algn="r" rtl="0"/>
            <a:r>
              <a:rPr lang="en-US" altLang="zh-TW" sz="1600" i="1" dirty="0">
                <a:latin typeface="Arial" panose="020B0604020202020204" pitchFamily="34" charset="0"/>
                <a:sym typeface="Arial" panose="020B0604020202020204" pitchFamily="34" charset="0"/>
              </a:rPr>
              <a:t>	</a:t>
            </a:r>
            <a:r>
              <a:rPr lang="en-US" altLang="zh-TW" sz="1600" i="1" dirty="0" smtClean="0">
                <a:latin typeface="Arial" panose="020B0604020202020204" pitchFamily="34" charset="0"/>
                <a:sym typeface="Arial" panose="020B0604020202020204" pitchFamily="34" charset="0"/>
              </a:rPr>
              <a:t>105590026</a:t>
            </a:r>
            <a:r>
              <a:rPr lang="zh-TW" altLang="en-US" sz="1600" i="1" dirty="0" smtClean="0">
                <a:latin typeface="Arial" panose="020B0604020202020204" pitchFamily="34" charset="0"/>
                <a:sym typeface="Arial" panose="020B0604020202020204" pitchFamily="34" charset="0"/>
              </a:rPr>
              <a:t> 黃彥穎</a:t>
            </a:r>
            <a:endParaRPr lang="en-US" altLang="zh-TW" sz="1600" i="1" dirty="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algn="r" rtl="0"/>
            <a:r>
              <a:rPr lang="en-US" altLang="zh-TW" sz="1600" b="0" i="1" dirty="0" smtClean="0">
                <a:latin typeface="Arial" panose="020B0604020202020204" pitchFamily="34" charset="0"/>
                <a:sym typeface="Arial" panose="020B0604020202020204" pitchFamily="34" charset="0"/>
              </a:rPr>
              <a:t>	105590028</a:t>
            </a:r>
            <a:r>
              <a:rPr lang="zh-TW" altLang="en-US" sz="1600" b="0" i="1" dirty="0" smtClean="0">
                <a:latin typeface="Arial" panose="020B0604020202020204" pitchFamily="34" charset="0"/>
                <a:sym typeface="Arial" panose="020B0604020202020204" pitchFamily="34" charset="0"/>
              </a:rPr>
              <a:t> 鄭宇翔</a:t>
            </a:r>
            <a:endParaRPr lang="en-US" altLang="zh-TW" sz="1600" b="0" i="1" dirty="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algn="r" rtl="0"/>
            <a:r>
              <a:rPr lang="en-US" altLang="zh-TW" sz="1600" i="1" dirty="0">
                <a:latin typeface="Arial" panose="020B0604020202020204" pitchFamily="34" charset="0"/>
                <a:sym typeface="Arial" panose="020B0604020202020204" pitchFamily="34" charset="0"/>
              </a:rPr>
              <a:t>	</a:t>
            </a:r>
            <a:r>
              <a:rPr lang="en-US" altLang="zh-TW" sz="1600" i="1" dirty="0" smtClean="0">
                <a:latin typeface="Arial" panose="020B0604020202020204" pitchFamily="34" charset="0"/>
                <a:sym typeface="Arial" panose="020B0604020202020204" pitchFamily="34" charset="0"/>
              </a:rPr>
              <a:t>105590030</a:t>
            </a:r>
            <a:r>
              <a:rPr lang="zh-TW" altLang="en-US" sz="1600" i="1" dirty="0" smtClean="0">
                <a:latin typeface="Arial" panose="020B0604020202020204" pitchFamily="34" charset="0"/>
                <a:sym typeface="Arial" panose="020B0604020202020204" pitchFamily="34" charset="0"/>
              </a:rPr>
              <a:t> 陳哲葦</a:t>
            </a:r>
            <a:endParaRPr lang="zh-TW" altLang="en-US" sz="1600" b="0" i="1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09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rPr>
              <a:t>新增投影片標題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rPr>
              <a:t>- 3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55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755740" y="2204864"/>
            <a:ext cx="46805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8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謝謝大</a:t>
            </a:r>
            <a:r>
              <a:rPr lang="zh-TW" altLang="en-US" sz="8800" b="1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家</a:t>
            </a:r>
          </a:p>
        </p:txBody>
      </p:sp>
    </p:spTree>
    <p:extLst>
      <p:ext uri="{BB962C8B-B14F-4D97-AF65-F5344CB8AC3E}">
        <p14:creationId xmlns:p14="http://schemas.microsoft.com/office/powerpoint/2010/main" val="24286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2491680" cy="646584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目標與動</a:t>
            </a:r>
            <a:r>
              <a:rPr lang="zh-TW" altLang="en-US" dirty="0">
                <a:latin typeface="Arial" panose="020B0604020202020204" pitchFamily="34" charset="0"/>
                <a:sym typeface="Arial" panose="020B0604020202020204" pitchFamily="34" charset="0"/>
              </a:rPr>
              <a:t>機</a:t>
            </a:r>
            <a:endParaRPr lang="zh-TW" altLang="en-US" b="1" dirty="0">
              <a:latin typeface="Arial" panose="020B0604020202020204" pitchFamily="34" charset="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  <p:pic>
        <p:nvPicPr>
          <p:cNvPr id="5" name="圖片預留位置 4" descr="一起舉起手的籃球選手"/>
          <p:cNvPicPr>
            <a:picLocks noGrp="1" noChangeAspect="1"/>
          </p:cNvPicPr>
          <p:nvPr>
            <p:ph type="pic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3" name="文字預留位置 2"/>
          <p:cNvSpPr>
            <a:spLocks noGrp="1"/>
          </p:cNvSpPr>
          <p:nvPr>
            <p:ph type="body" sz="half" idx="2"/>
          </p:nvPr>
        </p:nvSpPr>
        <p:spPr>
          <a:xfrm>
            <a:off x="7898543" y="1628800"/>
            <a:ext cx="3657600" cy="2895600"/>
          </a:xfrm>
        </p:spPr>
        <p:txBody>
          <a:bodyPr rtlCol="0"/>
          <a:lstStyle/>
          <a:p>
            <a:pPr algn="just" rtl="0">
              <a:lnSpc>
                <a:spcPct val="150000"/>
              </a:lnSpc>
            </a:pPr>
            <a:r>
              <a:rPr lang="zh-TW" altLang="en-US" dirty="0">
                <a:latin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zh-TW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   </a:t>
            </a:r>
            <a:r>
              <a:rPr lang="zh-TW" altLang="en-US" sz="1600" b="0" dirty="0" smtClean="0">
                <a:latin typeface="Arial" panose="020B0604020202020204" pitchFamily="34" charset="0"/>
                <a:ea typeface="微軟正黑體" panose="020B0604030504040204" pitchFamily="34" charset="-120"/>
                <a:sym typeface="Arial" panose="020B0604020202020204" pitchFamily="34" charset="0"/>
              </a:rPr>
              <a:t>全世界有超過</a:t>
            </a:r>
            <a:r>
              <a:rPr lang="en-US" altLang="zh-TW" sz="1600" b="0" dirty="0" smtClean="0">
                <a:latin typeface="Arial" panose="020B0604020202020204" pitchFamily="34" charset="0"/>
                <a:ea typeface="微軟正黑體" panose="020B0604030504040204" pitchFamily="34" charset="-120"/>
                <a:sym typeface="Arial" panose="020B0604020202020204" pitchFamily="34" charset="0"/>
              </a:rPr>
              <a:t>800</a:t>
            </a:r>
            <a:r>
              <a:rPr lang="zh-TW" altLang="en-US" sz="1600" b="0" dirty="0" smtClean="0">
                <a:latin typeface="Arial" panose="020B0604020202020204" pitchFamily="34" charset="0"/>
                <a:ea typeface="微軟正黑體" panose="020B0604030504040204" pitchFamily="34" charset="-120"/>
                <a:sym typeface="Arial" panose="020B0604020202020204" pitchFamily="34" charset="0"/>
              </a:rPr>
              <a:t>萬的籃球迷，但在現今「小球戰術」席捲籃球，籃球員不再被先天身材所侷限住發展位置，因此本次專題使用</a:t>
            </a:r>
            <a:r>
              <a:rPr lang="en-US" altLang="zh-TW" sz="1600" b="0" dirty="0" smtClean="0">
                <a:latin typeface="Arial" panose="020B0604020202020204" pitchFamily="34" charset="0"/>
                <a:ea typeface="微軟正黑體" panose="020B0604030504040204" pitchFamily="34" charset="-120"/>
                <a:sym typeface="Arial" panose="020B0604020202020204" pitchFamily="34" charset="0"/>
              </a:rPr>
              <a:t>K-Means</a:t>
            </a:r>
            <a:r>
              <a:rPr lang="zh-TW" altLang="en-US" sz="1600" b="0" dirty="0" smtClean="0">
                <a:latin typeface="Arial" panose="020B0604020202020204" pitchFamily="34" charset="0"/>
                <a:ea typeface="微軟正黑體" panose="020B0604030504040204" pitchFamily="34" charset="-120"/>
                <a:sym typeface="Arial" panose="020B0604020202020204" pitchFamily="34" charset="0"/>
              </a:rPr>
              <a:t>進行</a:t>
            </a:r>
            <a:r>
              <a:rPr lang="zh-TW" altLang="en-US" sz="1600" dirty="0" smtClean="0">
                <a:latin typeface="Arial" panose="020B0604020202020204" pitchFamily="34" charset="0"/>
                <a:sym typeface="Arial" panose="020B0604020202020204" pitchFamily="34" charset="0"/>
              </a:rPr>
              <a:t>機器學</a:t>
            </a:r>
            <a:r>
              <a:rPr lang="zh-TW" altLang="en-US" sz="1600" dirty="0">
                <a:latin typeface="Arial" panose="020B0604020202020204" pitchFamily="34" charset="0"/>
                <a:sym typeface="Arial" panose="020B0604020202020204" pitchFamily="34" charset="0"/>
              </a:rPr>
              <a:t>習</a:t>
            </a:r>
            <a:r>
              <a:rPr lang="zh-TW" altLang="en-US" sz="1600" b="0" dirty="0" smtClean="0">
                <a:latin typeface="Arial" panose="020B0604020202020204" pitchFamily="34" charset="0"/>
                <a:ea typeface="微軟正黑體" panose="020B0604030504040204" pitchFamily="34" charset="-120"/>
                <a:sym typeface="Arial" panose="020B0604020202020204" pitchFamily="34" charset="0"/>
              </a:rPr>
              <a:t>，當我們能夠輸入一個完整球員</a:t>
            </a:r>
            <a:r>
              <a:rPr lang="zh-TW" altLang="en-US" sz="1600" dirty="0">
                <a:latin typeface="Arial" panose="020B0604020202020204" pitchFamily="34" charset="0"/>
                <a:sym typeface="Arial" panose="020B0604020202020204" pitchFamily="34" charset="0"/>
              </a:rPr>
              <a:t>數據</a:t>
            </a:r>
            <a:r>
              <a:rPr lang="zh-TW" altLang="en-US" sz="1600" b="0" dirty="0" smtClean="0">
                <a:latin typeface="Arial" panose="020B0604020202020204" pitchFamily="34" charset="0"/>
                <a:ea typeface="微軟正黑體" panose="020B0604030504040204" pitchFamily="34" charset="-120"/>
                <a:sym typeface="Arial" panose="020B0604020202020204" pitchFamily="34" charset="0"/>
              </a:rPr>
              <a:t>時，會推薦他可以往哪個方向發展。</a:t>
            </a:r>
            <a:endParaRPr lang="zh-TW" altLang="en-US" b="0" dirty="0">
              <a:latin typeface="Arial" panose="020B0604020202020204" pitchFamily="34" charset="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  <p:sp>
        <p:nvSpPr>
          <p:cNvPr id="6" name="Rounded Rectangle 5" hidden="1"/>
          <p:cNvSpPr/>
          <p:nvPr/>
        </p:nvSpPr>
        <p:spPr>
          <a:xfrm>
            <a:off x="12344400" y="152400"/>
            <a:ext cx="1295400" cy="65532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en-US" altLang="zh-TW" sz="1200" b="1" i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itchFamily="34" charset="0"/>
                <a:sym typeface="Arial" panose="020B0604020202020204" pitchFamily="34" charset="0"/>
              </a:rPr>
              <a:t>NOTE:</a:t>
            </a:r>
          </a:p>
          <a:p>
            <a:pPr rtl="0"/>
            <a:r>
              <a:rPr lang="en-US" altLang="zh-TW" sz="1200" i="1" dirty="0" smtClean="0">
                <a:latin typeface="Arial" pitchFamily="34" charset="0"/>
                <a:ea typeface="微軟正黑體" panose="020B0604030504040204" pitchFamily="34" charset="-120"/>
                <a:cs typeface="Arial" pitchFamily="34" charset="0"/>
                <a:sym typeface="Arial" panose="020B0604020202020204" pitchFamily="34" charset="0"/>
              </a:rPr>
              <a:t>To change images on this slide, select a picture and delete it. Then click the Insert Picture icon</a:t>
            </a:r>
          </a:p>
          <a:p>
            <a:pPr rtl="0"/>
            <a:r>
              <a:rPr lang="en-US" altLang="zh-TW" sz="1200" i="1" dirty="0" smtClean="0">
                <a:latin typeface="Arial" pitchFamily="34" charset="0"/>
                <a:ea typeface="微軟正黑體" panose="020B0604030504040204" pitchFamily="34" charset="-120"/>
                <a:cs typeface="Arial" pitchFamily="34" charset="0"/>
                <a:sym typeface="Arial" panose="020B0604020202020204" pitchFamily="34" charset="0"/>
              </a:rPr>
              <a:t>in the placeholder to insert your own image.</a:t>
            </a:r>
            <a:endParaRPr lang="zh-TW" altLang="en-US" sz="1200" i="1" dirty="0">
              <a:latin typeface="Arial" pitchFamily="34" charset="0"/>
              <a:ea typeface="微軟正黑體" panose="020B0604030504040204" pitchFamily="34" charset="-120"/>
              <a:cs typeface="Arial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38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764704"/>
            <a:ext cx="4309120" cy="683096"/>
          </a:xfrm>
        </p:spPr>
        <p:txBody>
          <a:bodyPr rtlCol="0"/>
          <a:lstStyle/>
          <a:p>
            <a:pPr rtl="0"/>
            <a:r>
              <a:rPr lang="zh-TW" altLang="en-US" b="1" dirty="0" smtClean="0">
                <a:latin typeface="Arial" panose="020B0604020202020204" pitchFamily="34" charset="0"/>
                <a:ea typeface="微軟正黑體" panose="020B0604030504040204" pitchFamily="34" charset="-120"/>
                <a:sym typeface="Arial" panose="020B0604020202020204" pitchFamily="34" charset="0"/>
              </a:rPr>
              <a:t>使用工具與開發環境</a:t>
            </a:r>
            <a:endParaRPr lang="zh-TW" altLang="en-US" b="1" dirty="0">
              <a:latin typeface="Arial" panose="020B0604020202020204" pitchFamily="34" charset="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TW" altLang="en-US" b="0" dirty="0" smtClean="0">
                <a:latin typeface="Arial" panose="020B0604020202020204" pitchFamily="34" charset="0"/>
                <a:ea typeface="微軟正黑體" panose="020B0604030504040204" pitchFamily="34" charset="-120"/>
                <a:sym typeface="Arial" panose="020B0604020202020204" pitchFamily="34" charset="0"/>
              </a:rPr>
              <a:t>使用語言：</a:t>
            </a:r>
            <a:r>
              <a:rPr lang="en-US" altLang="zh-TW" dirty="0" smtClean="0">
                <a:latin typeface="Arial" panose="020B0604020202020204" pitchFamily="34" charset="0"/>
                <a:sym typeface="Arial" panose="020B0604020202020204" pitchFamily="34" charset="0"/>
              </a:rPr>
              <a:t>Python</a:t>
            </a:r>
          </a:p>
          <a:p>
            <a:pPr rtl="0"/>
            <a:r>
              <a:rPr lang="zh-TW" altLang="en-US" b="0" dirty="0" smtClean="0">
                <a:latin typeface="Arial" panose="020B0604020202020204" pitchFamily="34" charset="0"/>
                <a:ea typeface="微軟正黑體" panose="020B0604030504040204" pitchFamily="34" charset="-120"/>
                <a:sym typeface="Arial" panose="020B0604020202020204" pitchFamily="34" charset="0"/>
              </a:rPr>
              <a:t>演算法：</a:t>
            </a:r>
            <a:r>
              <a:rPr lang="en-US" altLang="zh-TW" b="0" dirty="0" smtClean="0">
                <a:latin typeface="Arial" panose="020B0604020202020204" pitchFamily="34" charset="0"/>
                <a:ea typeface="微軟正黑體" panose="020B0604030504040204" pitchFamily="34" charset="-120"/>
                <a:sym typeface="Arial" panose="020B0604020202020204" pitchFamily="34" charset="0"/>
              </a:rPr>
              <a:t>K-Means</a:t>
            </a:r>
          </a:p>
          <a:p>
            <a:pPr rtl="0"/>
            <a:r>
              <a:rPr lang="zh-TW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開發介面：</a:t>
            </a:r>
            <a:r>
              <a:rPr lang="en-US" altLang="zh-TW" dirty="0" smtClean="0">
                <a:latin typeface="Arial" panose="020B0604020202020204" pitchFamily="34" charset="0"/>
                <a:sym typeface="Arial" panose="020B0604020202020204" pitchFamily="34" charset="0"/>
              </a:rPr>
              <a:t>VS</a:t>
            </a:r>
            <a:r>
              <a:rPr lang="zh-TW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zh-TW" dirty="0" smtClean="0">
                <a:latin typeface="Arial" panose="020B0604020202020204" pitchFamily="34" charset="0"/>
                <a:sym typeface="Arial" panose="020B0604020202020204" pitchFamily="34" charset="0"/>
              </a:rPr>
              <a:t>Code + </a:t>
            </a:r>
            <a:r>
              <a:rPr lang="en-US" altLang="zh-TW" dirty="0" err="1" smtClean="0">
                <a:latin typeface="Arial" panose="020B0604020202020204" pitchFamily="34" charset="0"/>
                <a:sym typeface="Arial" panose="020B0604020202020204" pitchFamily="34" charset="0"/>
              </a:rPr>
              <a:t>Jupyter</a:t>
            </a:r>
            <a:endParaRPr lang="en-US" altLang="zh-TW" dirty="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zh-TW" altLang="en-US" b="0" dirty="0" smtClean="0">
                <a:latin typeface="Arial" panose="020B0604020202020204" pitchFamily="34" charset="0"/>
                <a:ea typeface="微軟正黑體" panose="020B0604030504040204" pitchFamily="34" charset="-120"/>
                <a:sym typeface="Arial" panose="020B0604020202020204" pitchFamily="34" charset="0"/>
              </a:rPr>
              <a:t>套件：</a:t>
            </a:r>
            <a:r>
              <a:rPr lang="en-US" altLang="zh-TW" dirty="0" err="1" smtClean="0">
                <a:latin typeface="Arial" panose="020B0604020202020204" pitchFamily="34" charset="0"/>
                <a:sym typeface="Arial" panose="020B0604020202020204" pitchFamily="34" charset="0"/>
              </a:rPr>
              <a:t>Scikit</a:t>
            </a:r>
            <a:r>
              <a:rPr lang="en-US" altLang="zh-TW" dirty="0" smtClean="0">
                <a:latin typeface="Arial" panose="020B0604020202020204" pitchFamily="34" charset="0"/>
                <a:sym typeface="Arial" panose="020B0604020202020204" pitchFamily="34" charset="0"/>
              </a:rPr>
              <a:t>-learn, Pandas, </a:t>
            </a:r>
            <a:r>
              <a:rPr lang="en-US" altLang="zh-TW" dirty="0" err="1" smtClean="0"/>
              <a:t>Seaborn</a:t>
            </a:r>
            <a:r>
              <a:rPr lang="en-US" altLang="zh-TW" dirty="0" smtClean="0"/>
              <a:t>, </a:t>
            </a:r>
            <a:r>
              <a:rPr lang="en-US" altLang="zh-TW" dirty="0" err="1"/>
              <a:t>Matplotlib</a:t>
            </a:r>
            <a:endParaRPr lang="zh-TW" altLang="en-US" b="0" dirty="0">
              <a:latin typeface="Arial" panose="020B0604020202020204" pitchFamily="34" charset="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12" y="3789040"/>
            <a:ext cx="4274840" cy="230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08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836712"/>
            <a:ext cx="2148880" cy="611088"/>
          </a:xfrm>
        </p:spPr>
        <p:txBody>
          <a:bodyPr/>
          <a:lstStyle/>
          <a:p>
            <a:r>
              <a:rPr lang="zh-TW" altLang="en-US" dirty="0" smtClean="0"/>
              <a:t>參考數據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845773"/>
            <a:ext cx="10058400" cy="4004654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559496" y="1440873"/>
            <a:ext cx="7549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Arial" panose="020B0604020202020204" pitchFamily="34" charset="0"/>
                <a:ea typeface="微軟正黑體" panose="020B0604030504040204" pitchFamily="34" charset="-120"/>
              </a:rPr>
              <a:t>由</a:t>
            </a:r>
            <a:r>
              <a:rPr lang="en-US" altLang="zh-TW" dirty="0" smtClean="0">
                <a:latin typeface="Arial" panose="020B0604020202020204" pitchFamily="34" charset="0"/>
                <a:ea typeface="微軟正黑體" panose="020B0604030504040204" pitchFamily="34" charset="-120"/>
              </a:rPr>
              <a:t>Basketball Reference</a:t>
            </a:r>
            <a:r>
              <a:rPr lang="zh-TW" altLang="en-US" dirty="0" smtClean="0">
                <a:latin typeface="Arial" panose="020B0604020202020204" pitchFamily="34" charset="0"/>
                <a:ea typeface="微軟正黑體" panose="020B0604030504040204" pitchFamily="34" charset="-120"/>
              </a:rPr>
              <a:t>網站抓取球員數據，並在整理過後轉成</a:t>
            </a:r>
            <a:r>
              <a:rPr lang="en-US" altLang="zh-TW" dirty="0" smtClean="0">
                <a:latin typeface="Arial" panose="020B0604020202020204" pitchFamily="34" charset="0"/>
                <a:ea typeface="微軟正黑體" panose="020B0604030504040204" pitchFamily="34" charset="-120"/>
              </a:rPr>
              <a:t>JSON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</a:rPr>
              <a:t>檔</a:t>
            </a:r>
          </a:p>
        </p:txBody>
      </p:sp>
    </p:spTree>
    <p:extLst>
      <p:ext uri="{BB962C8B-B14F-4D97-AF65-F5344CB8AC3E}">
        <p14:creationId xmlns:p14="http://schemas.microsoft.com/office/powerpoint/2010/main" val="297760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836712"/>
            <a:ext cx="2148880" cy="611088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K-Means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	K-Means</a:t>
            </a:r>
            <a:r>
              <a:rPr lang="zh-TW" altLang="en-US" dirty="0" smtClean="0"/>
              <a:t>為非監督式學習，於一開始設定分為</a:t>
            </a:r>
            <a:r>
              <a:rPr lang="en-US" altLang="zh-TW" dirty="0" smtClean="0"/>
              <a:t>K</a:t>
            </a:r>
            <a:r>
              <a:rPr lang="zh-TW" altLang="en-US" dirty="0" smtClean="0"/>
              <a:t>群，並隨機找</a:t>
            </a:r>
            <a:r>
              <a:rPr lang="en-US" altLang="zh-TW" dirty="0" smtClean="0"/>
              <a:t>K</a:t>
            </a:r>
            <a:r>
              <a:rPr lang="zh-TW" altLang="en-US" dirty="0"/>
              <a:t>個點</a:t>
            </a:r>
            <a:r>
              <a:rPr lang="zh-TW" altLang="en-US" dirty="0" smtClean="0"/>
              <a:t>，並重複計算直到每</a:t>
            </a:r>
            <a:r>
              <a:rPr lang="zh-TW" altLang="en-US" dirty="0"/>
              <a:t>個點都屬於離他最近的均值（此即群集中心）對應的</a:t>
            </a:r>
            <a:r>
              <a:rPr lang="zh-TW" altLang="en-US" dirty="0" smtClean="0"/>
              <a:t>群集。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400" y="2821924"/>
            <a:ext cx="6305199" cy="316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97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276600" cy="2133600"/>
          </a:xfrm>
        </p:spPr>
        <p:txBody>
          <a:bodyPr rtlCol="0"/>
          <a:lstStyle/>
          <a:p>
            <a:pPr rtl="0"/>
            <a:r>
              <a:rPr lang="zh-TW" altLang="en-US" b="1" dirty="0" smtClean="0">
                <a:latin typeface="Arial" panose="020B0604020202020204" pitchFamily="34" charset="0"/>
                <a:ea typeface="微軟正黑體" panose="020B0604030504040204" pitchFamily="34" charset="-120"/>
                <a:sym typeface="Arial" panose="020B0604020202020204" pitchFamily="34" charset="0"/>
              </a:rPr>
              <a:t>含標題的內容版面配置</a:t>
            </a:r>
            <a:endParaRPr lang="zh-TW" altLang="en-US" b="1" dirty="0">
              <a:latin typeface="Arial" panose="020B0604020202020204" pitchFamily="34" charset="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  <p:graphicFrame>
        <p:nvGraphicFramePr>
          <p:cNvPr id="10" name="內容預留位置 9" descr="顯示由 3 種數列值所組成 4 種類別的群組直條圖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2471364"/>
              </p:ext>
            </p:extLst>
          </p:nvPr>
        </p:nvGraphicFramePr>
        <p:xfrm>
          <a:off x="609600" y="838200"/>
          <a:ext cx="61722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zh-TW" altLang="en-US" b="0" dirty="0" smtClean="0">
                <a:latin typeface="Arial" panose="020B0604020202020204" pitchFamily="34" charset="0"/>
                <a:ea typeface="微軟正黑體" panose="020B0604030504040204" pitchFamily="34" charset="-120"/>
                <a:sym typeface="Arial" panose="020B0604020202020204" pitchFamily="34" charset="0"/>
              </a:rPr>
              <a:t>標題</a:t>
            </a:r>
            <a:endParaRPr lang="zh-TW" altLang="en-US" b="0" dirty="0">
              <a:latin typeface="Arial" panose="020B0604020202020204" pitchFamily="34" charset="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57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rPr>
              <a:t>含表格的兩個內容版面配置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zh-TW" altLang="en-US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rPr>
              <a:t>第一個項目符號</a:t>
            </a:r>
          </a:p>
          <a:p>
            <a:pPr rtl="0"/>
            <a:r>
              <a:rPr lang="zh-TW" altLang="en-US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rPr>
              <a:t>第二個項目符號</a:t>
            </a:r>
          </a:p>
          <a:p>
            <a:pPr rtl="0"/>
            <a:r>
              <a:rPr lang="zh-TW" altLang="en-US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rPr>
              <a:t>第三個項目符號</a:t>
            </a:r>
            <a:endParaRPr lang="zh-TW" altLang="en-US" b="0" dirty="0">
              <a:latin typeface="微軟正黑體" panose="020B0604030504040204" pitchFamily="34" charset="-12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  <p:graphicFrame>
        <p:nvGraphicFramePr>
          <p:cNvPr id="5" name="內容預留位置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82945573"/>
              </p:ext>
            </p:extLst>
          </p:nvPr>
        </p:nvGraphicFramePr>
        <p:xfrm>
          <a:off x="6278563" y="1676400"/>
          <a:ext cx="4846638" cy="22098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615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5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5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 rtl="0"/>
                      <a:r>
                        <a:rPr lang="zh-TW" altLang="en-US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 panose="020B0604020202020204" pitchFamily="34" charset="0"/>
                        </a:rPr>
                        <a:t>類別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TW" altLang="en-US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 panose="020B0604020202020204" pitchFamily="34" charset="0"/>
                        </a:rPr>
                        <a:t>群組 </a:t>
                      </a:r>
                      <a:r>
                        <a:rPr lang="en-US" altLang="zh-TW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 panose="020B0604020202020204" pitchFamily="34" charset="0"/>
                        </a:rPr>
                        <a:t>1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TW" altLang="en-US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 panose="020B0604020202020204" pitchFamily="34" charset="0"/>
                        </a:rPr>
                        <a:t>群組 </a:t>
                      </a:r>
                      <a:r>
                        <a:rPr lang="en-US" altLang="zh-TW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 panose="020B0604020202020204" pitchFamily="34" charset="0"/>
                        </a:rPr>
                        <a:t>2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 rtl="0"/>
                      <a:r>
                        <a:rPr lang="zh-TW" altLang="en-US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 panose="020B0604020202020204" pitchFamily="34" charset="0"/>
                        </a:rPr>
                        <a:t>類別 </a:t>
                      </a:r>
                      <a:r>
                        <a:rPr lang="en-US" altLang="zh-TW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 panose="020B0604020202020204" pitchFamily="34" charset="0"/>
                        </a:rPr>
                        <a:t>1</a:t>
                      </a:r>
                      <a:endParaRPr lang="zh-TW" altLang="en-US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 panose="020B0604020202020204" pitchFamily="34" charset="0"/>
                        </a:rPr>
                        <a:t>82</a:t>
                      </a:r>
                      <a:endParaRPr lang="zh-TW" altLang="en-US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 panose="020B0604020202020204" pitchFamily="34" charset="0"/>
                        </a:rPr>
                        <a:t>95</a:t>
                      </a:r>
                      <a:endParaRPr lang="zh-TW" altLang="en-US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 rtl="0"/>
                      <a:r>
                        <a:rPr lang="zh-TW" altLang="en-US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 panose="020B0604020202020204" pitchFamily="34" charset="0"/>
                        </a:rPr>
                        <a:t>類別 </a:t>
                      </a:r>
                      <a:r>
                        <a:rPr lang="en-US" altLang="zh-TW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 panose="020B0604020202020204" pitchFamily="34" charset="0"/>
                        </a:rPr>
                        <a:t>2</a:t>
                      </a:r>
                      <a:endParaRPr lang="zh-TW" altLang="en-US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 panose="020B0604020202020204" pitchFamily="34" charset="0"/>
                        </a:rPr>
                        <a:t>76</a:t>
                      </a:r>
                      <a:endParaRPr lang="zh-TW" altLang="en-US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 panose="020B0604020202020204" pitchFamily="34" charset="0"/>
                        </a:rPr>
                        <a:t>88</a:t>
                      </a:r>
                      <a:endParaRPr lang="zh-TW" altLang="en-US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 rtl="0"/>
                      <a:r>
                        <a:rPr lang="zh-TW" altLang="en-US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 panose="020B0604020202020204" pitchFamily="34" charset="0"/>
                        </a:rPr>
                        <a:t>類別 </a:t>
                      </a:r>
                      <a:r>
                        <a:rPr lang="en-US" altLang="zh-TW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 panose="020B0604020202020204" pitchFamily="34" charset="0"/>
                        </a:rPr>
                        <a:t>3</a:t>
                      </a:r>
                      <a:endParaRPr lang="zh-TW" altLang="en-US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 panose="020B0604020202020204" pitchFamily="34" charset="0"/>
                        </a:rPr>
                        <a:t>84</a:t>
                      </a:r>
                      <a:endParaRPr lang="zh-TW" altLang="en-US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 panose="020B0604020202020204" pitchFamily="34" charset="0"/>
                        </a:rPr>
                        <a:t>90</a:t>
                      </a:r>
                      <a:endParaRPr lang="zh-TW" altLang="en-US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39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rPr>
              <a:t>新增投影片標題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rPr>
              <a:t>- 1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b="0" dirty="0">
              <a:latin typeface="微軟正黑體" panose="020B0604030504040204" pitchFamily="34" charset="-12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11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rPr>
              <a:t>新增投影片標題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rPr>
              <a:t>- 2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zh-TW" altLang="en-US" b="0" dirty="0">
              <a:latin typeface="微軟正黑體" panose="020B0604030504040204" pitchFamily="34" charset="-12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zh-TW" altLang="en-US" b="0" dirty="0">
              <a:latin typeface="微軟正黑體" panose="020B0604030504040204" pitchFamily="34" charset="-12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79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籃球 16x9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70157_TF04001173.potx" id="{966582D9-36A9-4ED8-8054-A2A66B10D0C0}" vid="{B110B286-3740-4D81-ABF4-B97081D558E8}"/>
    </a:ext>
  </a:extLst>
</a:theme>
</file>

<file path=ppt/theme/theme2.xml><?xml version="1.0" encoding="utf-8"?>
<a:theme xmlns:a="http://schemas.openxmlformats.org/drawingml/2006/main" name="Office 佈景主題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8E42578-9CD4-4AFF-AA5E-F33052F6B6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DDEFBA-1D7E-4587-9763-EBF5A6740E9A}">
  <ds:schemaRefs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a4f35948-e619-41b3-aa29-22878b09cfd2"/>
    <ds:schemaRef ds:uri="http://schemas.openxmlformats.org/package/2006/metadata/core-properties"/>
    <ds:schemaRef ds:uri="40262f94-9f35-4ac3-9a90-690165a166b7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D30E8E9-C5F6-40D8-943C-DA5B4196A6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籃球簡報 (寬螢幕)</Template>
  <TotalTime>47</TotalTime>
  <Words>223</Words>
  <Application>Microsoft Office PowerPoint</Application>
  <PresentationFormat>寬螢幕</PresentationFormat>
  <Paragraphs>50</Paragraphs>
  <Slides>11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4" baseType="lpstr">
      <vt:lpstr>微軟正黑體</vt:lpstr>
      <vt:lpstr>Arial</vt:lpstr>
      <vt:lpstr>籃球 16x9</vt:lpstr>
      <vt:lpstr>籃球秘書</vt:lpstr>
      <vt:lpstr>目標與動機</vt:lpstr>
      <vt:lpstr>使用工具與開發環境</vt:lpstr>
      <vt:lpstr>參考數據</vt:lpstr>
      <vt:lpstr>K-Means</vt:lpstr>
      <vt:lpstr>含標題的內容版面配置</vt:lpstr>
      <vt:lpstr>含表格的兩個內容版面配置</vt:lpstr>
      <vt:lpstr>新增投影片標題 - 1</vt:lpstr>
      <vt:lpstr>新增投影片標題 - 2</vt:lpstr>
      <vt:lpstr>新增投影片標題 - 3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籃球秘書</dc:title>
  <dc:creator>default123</dc:creator>
  <cp:lastModifiedBy>default123</cp:lastModifiedBy>
  <cp:revision>6</cp:revision>
  <dcterms:created xsi:type="dcterms:W3CDTF">2019-05-29T04:56:31Z</dcterms:created>
  <dcterms:modified xsi:type="dcterms:W3CDTF">2019-05-29T05:43:37Z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