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5" r:id="rId6"/>
    <p:sldId id="266" r:id="rId7"/>
    <p:sldId id="272" r:id="rId8"/>
    <p:sldId id="273" r:id="rId9"/>
    <p:sldId id="274" r:id="rId10"/>
    <p:sldId id="275" r:id="rId11"/>
    <p:sldId id="271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016" autoAdjust="0"/>
  </p:normalViewPr>
  <p:slideViewPr>
    <p:cSldViewPr>
      <p:cViewPr varScale="1">
        <p:scale>
          <a:sx n="61" d="100"/>
          <a:sy n="61" d="100"/>
        </p:scale>
        <p:origin x="1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05B93-892E-4BDB-8D82-3282245BA974}" type="doc">
      <dgm:prSet loTypeId="urn:microsoft.com/office/officeart/2005/8/layout/vProcess5" loCatId="process" qsTypeId="urn:microsoft.com/office/officeart/2005/8/quickstyle/simple1" qsCatId="simple" csTypeId="urn:microsoft.com/office/officeart/2005/8/colors/accent3_3" csCatId="accent3" phldr="1"/>
      <dgm:spPr/>
    </dgm:pt>
    <dgm:pt modelId="{67B50F81-6ACC-4FFC-94BB-C471B3D1385F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bg1"/>
              </a:solidFill>
            </a:rPr>
            <a:t>標準化</a:t>
          </a:r>
          <a:r>
            <a:rPr lang="en-US" altLang="zh-TW" sz="2000" dirty="0" smtClean="0">
              <a:solidFill>
                <a:schemeClr val="bg1"/>
              </a:solidFill>
            </a:rPr>
            <a:t>D</a:t>
          </a:r>
          <a:r>
            <a:rPr lang="zh-TW" altLang="en-US" sz="2000" dirty="0" smtClean="0">
              <a:solidFill>
                <a:schemeClr val="bg1"/>
              </a:solidFill>
            </a:rPr>
            <a:t>維原數據集</a:t>
          </a:r>
          <a:endParaRPr lang="zh-TW" altLang="en-US" sz="2000" dirty="0">
            <a:solidFill>
              <a:schemeClr val="bg1"/>
            </a:solidFill>
          </a:endParaRPr>
        </a:p>
      </dgm:t>
    </dgm:pt>
    <dgm:pt modelId="{E542AAA5-1ABE-483F-869B-20F5041F42C8}" type="parTrans" cxnId="{04B6FA74-D8BC-4180-AE05-5465C89D665A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5E973A67-1486-45A0-BA8F-94F816C5FE28}" type="sibTrans" cxnId="{04B6FA74-D8BC-4180-AE05-5465C89D665A}">
      <dgm:prSet custT="1"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295CCB4F-B6B3-4028-B8DF-7C3D0AB51AAD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bg1"/>
              </a:solidFill>
            </a:rPr>
            <a:t>分解共變異數矩陣為特徵向量與特徵值</a:t>
          </a:r>
          <a:r>
            <a:rPr lang="en-US" altLang="zh-TW" sz="2000" dirty="0" smtClean="0">
              <a:solidFill>
                <a:schemeClr val="bg1"/>
              </a:solidFill>
            </a:rPr>
            <a:t>(eigenvector)</a:t>
          </a:r>
          <a:endParaRPr lang="zh-TW" altLang="en-US" sz="2000" dirty="0">
            <a:solidFill>
              <a:schemeClr val="bg1"/>
            </a:solidFill>
          </a:endParaRPr>
        </a:p>
      </dgm:t>
    </dgm:pt>
    <dgm:pt modelId="{4EDF469E-0B9E-4C73-AA0C-4AA0D0E0D4F9}" type="parTrans" cxnId="{A57273BD-0DEA-462F-8D96-E777F2BBE039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755BAA70-8F1B-43F7-9791-F4C090C93D44}" type="sibTrans" cxnId="{A57273BD-0DEA-462F-8D96-E777F2BBE039}">
      <dgm:prSet custT="1"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4241C6E5-1D1A-4507-93FF-C3D69CE477B1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bg1"/>
              </a:solidFill>
            </a:rPr>
            <a:t>選取</a:t>
          </a:r>
          <a:r>
            <a:rPr lang="en-US" altLang="zh-TW" sz="2000" dirty="0" smtClean="0">
              <a:solidFill>
                <a:schemeClr val="bg1"/>
              </a:solidFill>
            </a:rPr>
            <a:t>K</a:t>
          </a:r>
          <a:r>
            <a:rPr lang="zh-TW" altLang="en-US" sz="2000" dirty="0" smtClean="0">
              <a:solidFill>
                <a:schemeClr val="bg1"/>
              </a:solidFill>
            </a:rPr>
            <a:t>個最大特徵值相對應知特徵向量</a:t>
          </a:r>
          <a:endParaRPr lang="zh-TW" altLang="en-US" sz="2000" dirty="0">
            <a:solidFill>
              <a:schemeClr val="bg1"/>
            </a:solidFill>
          </a:endParaRPr>
        </a:p>
      </dgm:t>
    </dgm:pt>
    <dgm:pt modelId="{EE1B9613-8362-40C1-8F9B-52B9492C0AE3}" type="parTrans" cxnId="{B1123C7D-D6DF-452D-AA93-A04E9E7BA46F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01504A53-2CF1-45CA-B751-A9B5CD895E4D}" type="sibTrans" cxnId="{B1123C7D-D6DF-452D-AA93-A04E9E7BA46F}">
      <dgm:prSet custT="1"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64BCB513-6798-45D7-9B02-98E28A53E0F0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bg1"/>
              </a:solidFill>
            </a:rPr>
            <a:t>建立共變異數矩陣</a:t>
          </a:r>
          <a:r>
            <a:rPr lang="en-US" altLang="zh-TW" sz="2000" dirty="0" smtClean="0">
              <a:solidFill>
                <a:schemeClr val="bg1"/>
              </a:solidFill>
            </a:rPr>
            <a:t>(covariance matrix)</a:t>
          </a:r>
          <a:endParaRPr lang="zh-TW" altLang="en-US" sz="2000" dirty="0">
            <a:solidFill>
              <a:schemeClr val="bg1"/>
            </a:solidFill>
          </a:endParaRPr>
        </a:p>
      </dgm:t>
    </dgm:pt>
    <dgm:pt modelId="{D5A931BB-ABFB-4C43-8979-FF79EF65F0AF}" type="parTrans" cxnId="{763D4546-FE86-423F-9274-5E94E6537363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31D25216-6064-4032-B402-5EBDBD20B3A0}" type="sibTrans" cxnId="{763D4546-FE86-423F-9274-5E94E6537363}">
      <dgm:prSet custT="1"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BCFC0A7E-F2E5-4311-9C57-6C486BDF63A6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bg1"/>
              </a:solidFill>
            </a:rPr>
            <a:t>使用遞減的</a:t>
          </a:r>
          <a:r>
            <a:rPr lang="en-US" altLang="zh-TW" sz="2000" dirty="0" smtClean="0">
              <a:solidFill>
                <a:schemeClr val="bg1"/>
              </a:solidFill>
            </a:rPr>
            <a:t>K</a:t>
          </a:r>
          <a:r>
            <a:rPr lang="zh-TW" altLang="en-US" sz="2000" dirty="0" smtClean="0">
              <a:solidFill>
                <a:schemeClr val="bg1"/>
              </a:solidFill>
            </a:rPr>
            <a:t>個特徵向量，建立投影矩陣</a:t>
          </a:r>
          <a:r>
            <a:rPr lang="en-US" altLang="zh-TW" sz="2000" dirty="0" smtClean="0">
              <a:solidFill>
                <a:schemeClr val="bg1"/>
              </a:solidFill>
            </a:rPr>
            <a:t>(project matrix) W</a:t>
          </a:r>
          <a:endParaRPr lang="zh-TW" altLang="en-US" sz="2000" dirty="0">
            <a:solidFill>
              <a:schemeClr val="bg1"/>
            </a:solidFill>
          </a:endParaRPr>
        </a:p>
      </dgm:t>
    </dgm:pt>
    <dgm:pt modelId="{5A0A140C-52A6-4E03-9ABF-E38C2A36146F}" type="parTrans" cxnId="{EBD73034-0A65-4A08-BC60-C8DCFBDB8870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52C4958B-73A3-46D3-9C09-0123013C5AE2}" type="sibTrans" cxnId="{EBD73034-0A65-4A08-BC60-C8DCFBDB8870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1BBADA4F-6A1B-4631-925F-3615CC91EBEF}">
      <dgm:prSet phldrT="[文字]"/>
      <dgm:spPr/>
    </dgm:pt>
    <dgm:pt modelId="{B7B52BFF-68E1-407E-AC29-F88370EF0795}" type="parTrans" cxnId="{FBCC2F53-45F9-45C3-BFF0-79260B7C797B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97406011-F0B3-48FC-972D-9CABA10F7550}" type="sibTrans" cxnId="{FBCC2F53-45F9-45C3-BFF0-79260B7C797B}">
      <dgm:prSet/>
      <dgm:spPr/>
      <dgm:t>
        <a:bodyPr/>
        <a:lstStyle/>
        <a:p>
          <a:endParaRPr lang="zh-TW" altLang="en-US" sz="2000">
            <a:solidFill>
              <a:schemeClr val="bg1"/>
            </a:solidFill>
          </a:endParaRPr>
        </a:p>
      </dgm:t>
    </dgm:pt>
    <dgm:pt modelId="{A933EC0E-EBAB-4D6E-AE2F-9D173E284B24}" type="pres">
      <dgm:prSet presAssocID="{8CD05B93-892E-4BDB-8D82-3282245BA974}" presName="outerComposite" presStyleCnt="0">
        <dgm:presLayoutVars>
          <dgm:chMax val="5"/>
          <dgm:dir/>
          <dgm:resizeHandles val="exact"/>
        </dgm:presLayoutVars>
      </dgm:prSet>
      <dgm:spPr/>
    </dgm:pt>
    <dgm:pt modelId="{DA589D38-BD1C-4878-9015-98DDBE6B2192}" type="pres">
      <dgm:prSet presAssocID="{8CD05B93-892E-4BDB-8D82-3282245BA974}" presName="dummyMaxCanvas" presStyleCnt="0">
        <dgm:presLayoutVars/>
      </dgm:prSet>
      <dgm:spPr/>
    </dgm:pt>
    <dgm:pt modelId="{B7842F61-43E3-4DD7-ACE8-CB43256A62A0}" type="pres">
      <dgm:prSet presAssocID="{8CD05B93-892E-4BDB-8D82-3282245BA974}" presName="FiveNodes_1" presStyleLbl="node1" presStyleIdx="0" presStyleCnt="5" custLinFactNeighborX="-3820">
        <dgm:presLayoutVars>
          <dgm:bulletEnabled val="1"/>
        </dgm:presLayoutVars>
      </dgm:prSet>
      <dgm:spPr/>
    </dgm:pt>
    <dgm:pt modelId="{A50C9E9E-59AD-47F1-82ED-AC525D671497}" type="pres">
      <dgm:prSet presAssocID="{8CD05B93-892E-4BDB-8D82-3282245BA974}" presName="FiveNodes_2" presStyleLbl="node1" presStyleIdx="1" presStyleCnt="5">
        <dgm:presLayoutVars>
          <dgm:bulletEnabled val="1"/>
        </dgm:presLayoutVars>
      </dgm:prSet>
      <dgm:spPr/>
    </dgm:pt>
    <dgm:pt modelId="{2409B480-F2F4-4240-8D37-CC00BC634AC3}" type="pres">
      <dgm:prSet presAssocID="{8CD05B93-892E-4BDB-8D82-3282245BA974}" presName="FiveNodes_3" presStyleLbl="node1" presStyleIdx="2" presStyleCnt="5">
        <dgm:presLayoutVars>
          <dgm:bulletEnabled val="1"/>
        </dgm:presLayoutVars>
      </dgm:prSet>
      <dgm:spPr/>
    </dgm:pt>
    <dgm:pt modelId="{639BC478-BFC6-43D7-922D-87D859ECC05E}" type="pres">
      <dgm:prSet presAssocID="{8CD05B93-892E-4BDB-8D82-3282245BA974}" presName="FiveNodes_4" presStyleLbl="node1" presStyleIdx="3" presStyleCnt="5">
        <dgm:presLayoutVars>
          <dgm:bulletEnabled val="1"/>
        </dgm:presLayoutVars>
      </dgm:prSet>
      <dgm:spPr/>
    </dgm:pt>
    <dgm:pt modelId="{6C3685A6-6BD8-44D9-9485-F25396213415}" type="pres">
      <dgm:prSet presAssocID="{8CD05B93-892E-4BDB-8D82-3282245BA974}" presName="FiveNodes_5" presStyleLbl="node1" presStyleIdx="4" presStyleCnt="5">
        <dgm:presLayoutVars>
          <dgm:bulletEnabled val="1"/>
        </dgm:presLayoutVars>
      </dgm:prSet>
      <dgm:spPr/>
    </dgm:pt>
    <dgm:pt modelId="{A316C06E-254C-4613-AB82-1A7851A08F52}" type="pres">
      <dgm:prSet presAssocID="{8CD05B93-892E-4BDB-8D82-3282245BA974}" presName="FiveConn_1-2" presStyleLbl="fgAccFollowNode1" presStyleIdx="0" presStyleCnt="4">
        <dgm:presLayoutVars>
          <dgm:bulletEnabled val="1"/>
        </dgm:presLayoutVars>
      </dgm:prSet>
      <dgm:spPr/>
    </dgm:pt>
    <dgm:pt modelId="{A0438C1E-A85C-4F41-8B4F-1A91042C8A67}" type="pres">
      <dgm:prSet presAssocID="{8CD05B93-892E-4BDB-8D82-3282245BA974}" presName="FiveConn_2-3" presStyleLbl="fgAccFollowNode1" presStyleIdx="1" presStyleCnt="4">
        <dgm:presLayoutVars>
          <dgm:bulletEnabled val="1"/>
        </dgm:presLayoutVars>
      </dgm:prSet>
      <dgm:spPr/>
    </dgm:pt>
    <dgm:pt modelId="{FA081C38-F8FC-452B-9922-C1113C5BAE9A}" type="pres">
      <dgm:prSet presAssocID="{8CD05B93-892E-4BDB-8D82-3282245BA974}" presName="FiveConn_3-4" presStyleLbl="fgAccFollowNode1" presStyleIdx="2" presStyleCnt="4">
        <dgm:presLayoutVars>
          <dgm:bulletEnabled val="1"/>
        </dgm:presLayoutVars>
      </dgm:prSet>
      <dgm:spPr/>
    </dgm:pt>
    <dgm:pt modelId="{71F58A9D-9043-4643-B80B-A10773953D9C}" type="pres">
      <dgm:prSet presAssocID="{8CD05B93-892E-4BDB-8D82-3282245BA974}" presName="FiveConn_4-5" presStyleLbl="fgAccFollowNode1" presStyleIdx="3" presStyleCnt="4">
        <dgm:presLayoutVars>
          <dgm:bulletEnabled val="1"/>
        </dgm:presLayoutVars>
      </dgm:prSet>
      <dgm:spPr/>
    </dgm:pt>
    <dgm:pt modelId="{27FE6635-730F-4BDB-A4F9-A84809B11271}" type="pres">
      <dgm:prSet presAssocID="{8CD05B93-892E-4BDB-8D82-3282245BA974}" presName="FiveNodes_1_text" presStyleLbl="node1" presStyleIdx="4" presStyleCnt="5">
        <dgm:presLayoutVars>
          <dgm:bulletEnabled val="1"/>
        </dgm:presLayoutVars>
      </dgm:prSet>
      <dgm:spPr/>
    </dgm:pt>
    <dgm:pt modelId="{A6971738-7F8D-4002-9312-FBB6A557D8E0}" type="pres">
      <dgm:prSet presAssocID="{8CD05B93-892E-4BDB-8D82-3282245BA974}" presName="FiveNodes_2_text" presStyleLbl="node1" presStyleIdx="4" presStyleCnt="5">
        <dgm:presLayoutVars>
          <dgm:bulletEnabled val="1"/>
        </dgm:presLayoutVars>
      </dgm:prSet>
      <dgm:spPr/>
    </dgm:pt>
    <dgm:pt modelId="{0EE590B3-7D07-44B6-A516-4970ED561F29}" type="pres">
      <dgm:prSet presAssocID="{8CD05B93-892E-4BDB-8D82-3282245BA974}" presName="FiveNodes_3_text" presStyleLbl="node1" presStyleIdx="4" presStyleCnt="5">
        <dgm:presLayoutVars>
          <dgm:bulletEnabled val="1"/>
        </dgm:presLayoutVars>
      </dgm:prSet>
      <dgm:spPr/>
    </dgm:pt>
    <dgm:pt modelId="{354A9E5D-6C73-49F3-B456-5BB9BD393D48}" type="pres">
      <dgm:prSet presAssocID="{8CD05B93-892E-4BDB-8D82-3282245BA974}" presName="FiveNodes_4_text" presStyleLbl="node1" presStyleIdx="4" presStyleCnt="5">
        <dgm:presLayoutVars>
          <dgm:bulletEnabled val="1"/>
        </dgm:presLayoutVars>
      </dgm:prSet>
      <dgm:spPr/>
    </dgm:pt>
    <dgm:pt modelId="{1A87E1D3-ADA9-4EF9-ABB8-5584B2974D4E}" type="pres">
      <dgm:prSet presAssocID="{8CD05B93-892E-4BDB-8D82-3282245BA97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BD73034-0A65-4A08-BC60-C8DCFBDB8870}" srcId="{8CD05B93-892E-4BDB-8D82-3282245BA974}" destId="{BCFC0A7E-F2E5-4311-9C57-6C486BDF63A6}" srcOrd="4" destOrd="0" parTransId="{5A0A140C-52A6-4E03-9ABF-E38C2A36146F}" sibTransId="{52C4958B-73A3-46D3-9C09-0123013C5AE2}"/>
    <dgm:cxn modelId="{B1123C7D-D6DF-452D-AA93-A04E9E7BA46F}" srcId="{8CD05B93-892E-4BDB-8D82-3282245BA974}" destId="{4241C6E5-1D1A-4507-93FF-C3D69CE477B1}" srcOrd="3" destOrd="0" parTransId="{EE1B9613-8362-40C1-8F9B-52B9492C0AE3}" sibTransId="{01504A53-2CF1-45CA-B751-A9B5CD895E4D}"/>
    <dgm:cxn modelId="{F5C490D4-1723-4716-88EC-CDF664A11EB4}" type="presOf" srcId="{8CD05B93-892E-4BDB-8D82-3282245BA974}" destId="{A933EC0E-EBAB-4D6E-AE2F-9D173E284B24}" srcOrd="0" destOrd="0" presId="urn:microsoft.com/office/officeart/2005/8/layout/vProcess5"/>
    <dgm:cxn modelId="{832C5EC9-5EB8-45E0-B200-5778736079DF}" type="presOf" srcId="{BCFC0A7E-F2E5-4311-9C57-6C486BDF63A6}" destId="{6C3685A6-6BD8-44D9-9485-F25396213415}" srcOrd="0" destOrd="0" presId="urn:microsoft.com/office/officeart/2005/8/layout/vProcess5"/>
    <dgm:cxn modelId="{C925A89A-2764-4043-BED1-D7A665A0BA42}" type="presOf" srcId="{BCFC0A7E-F2E5-4311-9C57-6C486BDF63A6}" destId="{1A87E1D3-ADA9-4EF9-ABB8-5584B2974D4E}" srcOrd="1" destOrd="0" presId="urn:microsoft.com/office/officeart/2005/8/layout/vProcess5"/>
    <dgm:cxn modelId="{9BE94DB2-70E4-453C-BE71-E1777C7F57AC}" type="presOf" srcId="{295CCB4F-B6B3-4028-B8DF-7C3D0AB51AAD}" destId="{2409B480-F2F4-4240-8D37-CC00BC634AC3}" srcOrd="0" destOrd="0" presId="urn:microsoft.com/office/officeart/2005/8/layout/vProcess5"/>
    <dgm:cxn modelId="{7539D3B8-6081-4D80-8D68-2AE341B1E742}" type="presOf" srcId="{755BAA70-8F1B-43F7-9791-F4C090C93D44}" destId="{FA081C38-F8FC-452B-9922-C1113C5BAE9A}" srcOrd="0" destOrd="0" presId="urn:microsoft.com/office/officeart/2005/8/layout/vProcess5"/>
    <dgm:cxn modelId="{0448492E-8B35-4607-A40B-BC2EB4EF69DD}" type="presOf" srcId="{4241C6E5-1D1A-4507-93FF-C3D69CE477B1}" destId="{354A9E5D-6C73-49F3-B456-5BB9BD393D48}" srcOrd="1" destOrd="0" presId="urn:microsoft.com/office/officeart/2005/8/layout/vProcess5"/>
    <dgm:cxn modelId="{67AD016B-E966-4EC1-9313-AF882A9B0F64}" type="presOf" srcId="{67B50F81-6ACC-4FFC-94BB-C471B3D1385F}" destId="{B7842F61-43E3-4DD7-ACE8-CB43256A62A0}" srcOrd="0" destOrd="0" presId="urn:microsoft.com/office/officeart/2005/8/layout/vProcess5"/>
    <dgm:cxn modelId="{A7D45F59-BF9B-4BE6-AD2C-8EBCC5C90AE1}" type="presOf" srcId="{67B50F81-6ACC-4FFC-94BB-C471B3D1385F}" destId="{27FE6635-730F-4BDB-A4F9-A84809B11271}" srcOrd="1" destOrd="0" presId="urn:microsoft.com/office/officeart/2005/8/layout/vProcess5"/>
    <dgm:cxn modelId="{DAF18B11-0970-4164-B37A-98FEE9BCEF7D}" type="presOf" srcId="{31D25216-6064-4032-B402-5EBDBD20B3A0}" destId="{A0438C1E-A85C-4F41-8B4F-1A91042C8A67}" srcOrd="0" destOrd="0" presId="urn:microsoft.com/office/officeart/2005/8/layout/vProcess5"/>
    <dgm:cxn modelId="{73B5E8D9-D7DC-4452-AF7B-88EA9B45FB96}" type="presOf" srcId="{5E973A67-1486-45A0-BA8F-94F816C5FE28}" destId="{A316C06E-254C-4613-AB82-1A7851A08F52}" srcOrd="0" destOrd="0" presId="urn:microsoft.com/office/officeart/2005/8/layout/vProcess5"/>
    <dgm:cxn modelId="{4C497EFD-95D9-4CF1-A87B-863209B4C2BC}" type="presOf" srcId="{64BCB513-6798-45D7-9B02-98E28A53E0F0}" destId="{A50C9E9E-59AD-47F1-82ED-AC525D671497}" srcOrd="0" destOrd="0" presId="urn:microsoft.com/office/officeart/2005/8/layout/vProcess5"/>
    <dgm:cxn modelId="{73231374-6CE7-46BA-89D8-53D76B79F739}" type="presOf" srcId="{4241C6E5-1D1A-4507-93FF-C3D69CE477B1}" destId="{639BC478-BFC6-43D7-922D-87D859ECC05E}" srcOrd="0" destOrd="0" presId="urn:microsoft.com/office/officeart/2005/8/layout/vProcess5"/>
    <dgm:cxn modelId="{2CB82B34-E4D2-4C85-9A16-EDDB9D4B188A}" type="presOf" srcId="{01504A53-2CF1-45CA-B751-A9B5CD895E4D}" destId="{71F58A9D-9043-4643-B80B-A10773953D9C}" srcOrd="0" destOrd="0" presId="urn:microsoft.com/office/officeart/2005/8/layout/vProcess5"/>
    <dgm:cxn modelId="{A57273BD-0DEA-462F-8D96-E777F2BBE039}" srcId="{8CD05B93-892E-4BDB-8D82-3282245BA974}" destId="{295CCB4F-B6B3-4028-B8DF-7C3D0AB51AAD}" srcOrd="2" destOrd="0" parTransId="{4EDF469E-0B9E-4C73-AA0C-4AA0D0E0D4F9}" sibTransId="{755BAA70-8F1B-43F7-9791-F4C090C93D44}"/>
    <dgm:cxn modelId="{763D4546-FE86-423F-9274-5E94E6537363}" srcId="{8CD05B93-892E-4BDB-8D82-3282245BA974}" destId="{64BCB513-6798-45D7-9B02-98E28A53E0F0}" srcOrd="1" destOrd="0" parTransId="{D5A931BB-ABFB-4C43-8979-FF79EF65F0AF}" sibTransId="{31D25216-6064-4032-B402-5EBDBD20B3A0}"/>
    <dgm:cxn modelId="{A059A806-FA14-4931-BDF5-36E7C9E47904}" type="presOf" srcId="{64BCB513-6798-45D7-9B02-98E28A53E0F0}" destId="{A6971738-7F8D-4002-9312-FBB6A557D8E0}" srcOrd="1" destOrd="0" presId="urn:microsoft.com/office/officeart/2005/8/layout/vProcess5"/>
    <dgm:cxn modelId="{04B6FA74-D8BC-4180-AE05-5465C89D665A}" srcId="{8CD05B93-892E-4BDB-8D82-3282245BA974}" destId="{67B50F81-6ACC-4FFC-94BB-C471B3D1385F}" srcOrd="0" destOrd="0" parTransId="{E542AAA5-1ABE-483F-869B-20F5041F42C8}" sibTransId="{5E973A67-1486-45A0-BA8F-94F816C5FE28}"/>
    <dgm:cxn modelId="{FBCC2F53-45F9-45C3-BFF0-79260B7C797B}" srcId="{8CD05B93-892E-4BDB-8D82-3282245BA974}" destId="{1BBADA4F-6A1B-4631-925F-3615CC91EBEF}" srcOrd="5" destOrd="0" parTransId="{B7B52BFF-68E1-407E-AC29-F88370EF0795}" sibTransId="{97406011-F0B3-48FC-972D-9CABA10F7550}"/>
    <dgm:cxn modelId="{9A99BE22-BAAA-4E4E-8DF3-8A89B5FF6B3E}" type="presOf" srcId="{295CCB4F-B6B3-4028-B8DF-7C3D0AB51AAD}" destId="{0EE590B3-7D07-44B6-A516-4970ED561F29}" srcOrd="1" destOrd="0" presId="urn:microsoft.com/office/officeart/2005/8/layout/vProcess5"/>
    <dgm:cxn modelId="{69B0AF02-6FCF-45FD-8A97-6E08046F82A7}" type="presParOf" srcId="{A933EC0E-EBAB-4D6E-AE2F-9D173E284B24}" destId="{DA589D38-BD1C-4878-9015-98DDBE6B2192}" srcOrd="0" destOrd="0" presId="urn:microsoft.com/office/officeart/2005/8/layout/vProcess5"/>
    <dgm:cxn modelId="{AADF5733-9F7C-460B-8EEB-2674BC7C5F87}" type="presParOf" srcId="{A933EC0E-EBAB-4D6E-AE2F-9D173E284B24}" destId="{B7842F61-43E3-4DD7-ACE8-CB43256A62A0}" srcOrd="1" destOrd="0" presId="urn:microsoft.com/office/officeart/2005/8/layout/vProcess5"/>
    <dgm:cxn modelId="{55AED4A1-AA4F-44CD-BE52-30495A28C505}" type="presParOf" srcId="{A933EC0E-EBAB-4D6E-AE2F-9D173E284B24}" destId="{A50C9E9E-59AD-47F1-82ED-AC525D671497}" srcOrd="2" destOrd="0" presId="urn:microsoft.com/office/officeart/2005/8/layout/vProcess5"/>
    <dgm:cxn modelId="{1FDE78A3-EE9A-475E-8DE4-9AF037F2AAFD}" type="presParOf" srcId="{A933EC0E-EBAB-4D6E-AE2F-9D173E284B24}" destId="{2409B480-F2F4-4240-8D37-CC00BC634AC3}" srcOrd="3" destOrd="0" presId="urn:microsoft.com/office/officeart/2005/8/layout/vProcess5"/>
    <dgm:cxn modelId="{682C1133-5CBA-444E-915D-0ED403E77E78}" type="presParOf" srcId="{A933EC0E-EBAB-4D6E-AE2F-9D173E284B24}" destId="{639BC478-BFC6-43D7-922D-87D859ECC05E}" srcOrd="4" destOrd="0" presId="urn:microsoft.com/office/officeart/2005/8/layout/vProcess5"/>
    <dgm:cxn modelId="{8A4F922B-5304-4311-A980-023F406967A2}" type="presParOf" srcId="{A933EC0E-EBAB-4D6E-AE2F-9D173E284B24}" destId="{6C3685A6-6BD8-44D9-9485-F25396213415}" srcOrd="5" destOrd="0" presId="urn:microsoft.com/office/officeart/2005/8/layout/vProcess5"/>
    <dgm:cxn modelId="{7F3CBDDD-E07D-41EE-88BA-8C4DA8848648}" type="presParOf" srcId="{A933EC0E-EBAB-4D6E-AE2F-9D173E284B24}" destId="{A316C06E-254C-4613-AB82-1A7851A08F52}" srcOrd="6" destOrd="0" presId="urn:microsoft.com/office/officeart/2005/8/layout/vProcess5"/>
    <dgm:cxn modelId="{0BD3DB3E-491F-47AC-BA87-334BFE3B6992}" type="presParOf" srcId="{A933EC0E-EBAB-4D6E-AE2F-9D173E284B24}" destId="{A0438C1E-A85C-4F41-8B4F-1A91042C8A67}" srcOrd="7" destOrd="0" presId="urn:microsoft.com/office/officeart/2005/8/layout/vProcess5"/>
    <dgm:cxn modelId="{75A3BD61-A69D-462F-B766-A59E6988EE04}" type="presParOf" srcId="{A933EC0E-EBAB-4D6E-AE2F-9D173E284B24}" destId="{FA081C38-F8FC-452B-9922-C1113C5BAE9A}" srcOrd="8" destOrd="0" presId="urn:microsoft.com/office/officeart/2005/8/layout/vProcess5"/>
    <dgm:cxn modelId="{1CBBBC36-9F0B-46C3-BF00-6054E205B91E}" type="presParOf" srcId="{A933EC0E-EBAB-4D6E-AE2F-9D173E284B24}" destId="{71F58A9D-9043-4643-B80B-A10773953D9C}" srcOrd="9" destOrd="0" presId="urn:microsoft.com/office/officeart/2005/8/layout/vProcess5"/>
    <dgm:cxn modelId="{00510554-E237-49C3-92CB-E9EF0C31B7D8}" type="presParOf" srcId="{A933EC0E-EBAB-4D6E-AE2F-9D173E284B24}" destId="{27FE6635-730F-4BDB-A4F9-A84809B11271}" srcOrd="10" destOrd="0" presId="urn:microsoft.com/office/officeart/2005/8/layout/vProcess5"/>
    <dgm:cxn modelId="{42B6394C-78B9-4290-983D-741A0AC081FA}" type="presParOf" srcId="{A933EC0E-EBAB-4D6E-AE2F-9D173E284B24}" destId="{A6971738-7F8D-4002-9312-FBB6A557D8E0}" srcOrd="11" destOrd="0" presId="urn:microsoft.com/office/officeart/2005/8/layout/vProcess5"/>
    <dgm:cxn modelId="{4A8FBB29-8881-4746-83C5-1AAEE6353096}" type="presParOf" srcId="{A933EC0E-EBAB-4D6E-AE2F-9D173E284B24}" destId="{0EE590B3-7D07-44B6-A516-4970ED561F29}" srcOrd="12" destOrd="0" presId="urn:microsoft.com/office/officeart/2005/8/layout/vProcess5"/>
    <dgm:cxn modelId="{A5A9F130-C8B4-4D49-AF27-2473BC686964}" type="presParOf" srcId="{A933EC0E-EBAB-4D6E-AE2F-9D173E284B24}" destId="{354A9E5D-6C73-49F3-B456-5BB9BD393D48}" srcOrd="13" destOrd="0" presId="urn:microsoft.com/office/officeart/2005/8/layout/vProcess5"/>
    <dgm:cxn modelId="{789DACC8-F25B-44DC-B824-C60BF47AC929}" type="presParOf" srcId="{A933EC0E-EBAB-4D6E-AE2F-9D173E284B24}" destId="{1A87E1D3-ADA9-4EF9-ABB8-5584B2974D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2F61-43E3-4DD7-ACE8-CB43256A62A0}">
      <dsp:nvSpPr>
        <dsp:cNvPr id="0" name=""/>
        <dsp:cNvSpPr/>
      </dsp:nvSpPr>
      <dsp:spPr>
        <a:xfrm>
          <a:off x="0" y="0"/>
          <a:ext cx="7920053" cy="79064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bg1"/>
              </a:solidFill>
            </a:rPr>
            <a:t>標準化</a:t>
          </a:r>
          <a:r>
            <a:rPr lang="en-US" altLang="zh-TW" sz="2000" kern="1200" dirty="0" smtClean="0">
              <a:solidFill>
                <a:schemeClr val="bg1"/>
              </a:solidFill>
            </a:rPr>
            <a:t>D</a:t>
          </a:r>
          <a:r>
            <a:rPr lang="zh-TW" altLang="en-US" sz="2000" kern="1200" dirty="0" smtClean="0">
              <a:solidFill>
                <a:schemeClr val="bg1"/>
              </a:solidFill>
            </a:rPr>
            <a:t>維原數據集</a:t>
          </a:r>
          <a:endParaRPr lang="zh-TW" altLang="en-US" sz="2000" kern="1200" dirty="0">
            <a:solidFill>
              <a:schemeClr val="bg1"/>
            </a:solidFill>
          </a:endParaRPr>
        </a:p>
      </dsp:txBody>
      <dsp:txXfrm>
        <a:off x="23157" y="23157"/>
        <a:ext cx="6974377" cy="744333"/>
      </dsp:txXfrm>
    </dsp:sp>
    <dsp:sp modelId="{A50C9E9E-59AD-47F1-82ED-AC525D671497}">
      <dsp:nvSpPr>
        <dsp:cNvPr id="0" name=""/>
        <dsp:cNvSpPr/>
      </dsp:nvSpPr>
      <dsp:spPr>
        <a:xfrm>
          <a:off x="591432" y="900460"/>
          <a:ext cx="7920053" cy="79064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193039"/>
            <a:satOff val="-11032"/>
            <a:lumOff val="89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bg1"/>
              </a:solidFill>
            </a:rPr>
            <a:t>建立共變異數矩陣</a:t>
          </a:r>
          <a:r>
            <a:rPr lang="en-US" altLang="zh-TW" sz="2000" kern="1200" dirty="0" smtClean="0">
              <a:solidFill>
                <a:schemeClr val="bg1"/>
              </a:solidFill>
            </a:rPr>
            <a:t>(covariance matrix)</a:t>
          </a:r>
          <a:endParaRPr lang="zh-TW" altLang="en-US" sz="2000" kern="1200" dirty="0">
            <a:solidFill>
              <a:schemeClr val="bg1"/>
            </a:solidFill>
          </a:endParaRPr>
        </a:p>
      </dsp:txBody>
      <dsp:txXfrm>
        <a:off x="614589" y="923617"/>
        <a:ext cx="6768386" cy="744333"/>
      </dsp:txXfrm>
    </dsp:sp>
    <dsp:sp modelId="{2409B480-F2F4-4240-8D37-CC00BC634AC3}">
      <dsp:nvSpPr>
        <dsp:cNvPr id="0" name=""/>
        <dsp:cNvSpPr/>
      </dsp:nvSpPr>
      <dsp:spPr>
        <a:xfrm>
          <a:off x="1182865" y="1800920"/>
          <a:ext cx="7920053" cy="79064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386079"/>
            <a:satOff val="-22064"/>
            <a:lumOff val="178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bg1"/>
              </a:solidFill>
            </a:rPr>
            <a:t>分解共變異數矩陣為特徵向量與特徵值</a:t>
          </a:r>
          <a:r>
            <a:rPr lang="en-US" altLang="zh-TW" sz="2000" kern="1200" dirty="0" smtClean="0">
              <a:solidFill>
                <a:schemeClr val="bg1"/>
              </a:solidFill>
            </a:rPr>
            <a:t>(eigenvector)</a:t>
          </a:r>
          <a:endParaRPr lang="zh-TW" altLang="en-US" sz="2000" kern="1200" dirty="0">
            <a:solidFill>
              <a:schemeClr val="bg1"/>
            </a:solidFill>
          </a:endParaRPr>
        </a:p>
      </dsp:txBody>
      <dsp:txXfrm>
        <a:off x="1206022" y="1824077"/>
        <a:ext cx="6768386" cy="744333"/>
      </dsp:txXfrm>
    </dsp:sp>
    <dsp:sp modelId="{639BC478-BFC6-43D7-922D-87D859ECC05E}">
      <dsp:nvSpPr>
        <dsp:cNvPr id="0" name=""/>
        <dsp:cNvSpPr/>
      </dsp:nvSpPr>
      <dsp:spPr>
        <a:xfrm>
          <a:off x="1774297" y="2701380"/>
          <a:ext cx="7920053" cy="79064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579118"/>
            <a:satOff val="-33096"/>
            <a:lumOff val="268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bg1"/>
              </a:solidFill>
            </a:rPr>
            <a:t>選取</a:t>
          </a:r>
          <a:r>
            <a:rPr lang="en-US" altLang="zh-TW" sz="2000" kern="1200" dirty="0" smtClean="0">
              <a:solidFill>
                <a:schemeClr val="bg1"/>
              </a:solidFill>
            </a:rPr>
            <a:t>K</a:t>
          </a:r>
          <a:r>
            <a:rPr lang="zh-TW" altLang="en-US" sz="2000" kern="1200" dirty="0" smtClean="0">
              <a:solidFill>
                <a:schemeClr val="bg1"/>
              </a:solidFill>
            </a:rPr>
            <a:t>個最大特徵值相對應知特徵向量</a:t>
          </a:r>
          <a:endParaRPr lang="zh-TW" altLang="en-US" sz="2000" kern="1200" dirty="0">
            <a:solidFill>
              <a:schemeClr val="bg1"/>
            </a:solidFill>
          </a:endParaRPr>
        </a:p>
      </dsp:txBody>
      <dsp:txXfrm>
        <a:off x="1797454" y="2724537"/>
        <a:ext cx="6768386" cy="744333"/>
      </dsp:txXfrm>
    </dsp:sp>
    <dsp:sp modelId="{6C3685A6-6BD8-44D9-9485-F25396213415}">
      <dsp:nvSpPr>
        <dsp:cNvPr id="0" name=""/>
        <dsp:cNvSpPr/>
      </dsp:nvSpPr>
      <dsp:spPr>
        <a:xfrm>
          <a:off x="2365730" y="3601840"/>
          <a:ext cx="7920053" cy="79064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772157"/>
            <a:satOff val="-44128"/>
            <a:lumOff val="357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bg1"/>
              </a:solidFill>
            </a:rPr>
            <a:t>使用遞減的</a:t>
          </a:r>
          <a:r>
            <a:rPr lang="en-US" altLang="zh-TW" sz="2000" kern="1200" dirty="0" smtClean="0">
              <a:solidFill>
                <a:schemeClr val="bg1"/>
              </a:solidFill>
            </a:rPr>
            <a:t>K</a:t>
          </a:r>
          <a:r>
            <a:rPr lang="zh-TW" altLang="en-US" sz="2000" kern="1200" dirty="0" smtClean="0">
              <a:solidFill>
                <a:schemeClr val="bg1"/>
              </a:solidFill>
            </a:rPr>
            <a:t>個特徵向量，建立投影矩陣</a:t>
          </a:r>
          <a:r>
            <a:rPr lang="en-US" altLang="zh-TW" sz="2000" kern="1200" dirty="0" smtClean="0">
              <a:solidFill>
                <a:schemeClr val="bg1"/>
              </a:solidFill>
            </a:rPr>
            <a:t>(project matrix) W</a:t>
          </a:r>
          <a:endParaRPr lang="zh-TW" altLang="en-US" sz="2000" kern="1200" dirty="0">
            <a:solidFill>
              <a:schemeClr val="bg1"/>
            </a:solidFill>
          </a:endParaRPr>
        </a:p>
      </dsp:txBody>
      <dsp:txXfrm>
        <a:off x="2388887" y="3624997"/>
        <a:ext cx="6768386" cy="744333"/>
      </dsp:txXfrm>
    </dsp:sp>
    <dsp:sp modelId="{A316C06E-254C-4613-AB82-1A7851A08F52}">
      <dsp:nvSpPr>
        <dsp:cNvPr id="0" name=""/>
        <dsp:cNvSpPr/>
      </dsp:nvSpPr>
      <dsp:spPr>
        <a:xfrm>
          <a:off x="7406132" y="577612"/>
          <a:ext cx="513921" cy="513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chemeClr val="bg1"/>
            </a:solidFill>
          </a:endParaRPr>
        </a:p>
      </dsp:txBody>
      <dsp:txXfrm>
        <a:off x="7521764" y="577612"/>
        <a:ext cx="282657" cy="386726"/>
      </dsp:txXfrm>
    </dsp:sp>
    <dsp:sp modelId="{A0438C1E-A85C-4F41-8B4F-1A91042C8A67}">
      <dsp:nvSpPr>
        <dsp:cNvPr id="0" name=""/>
        <dsp:cNvSpPr/>
      </dsp:nvSpPr>
      <dsp:spPr>
        <a:xfrm>
          <a:off x="7997565" y="1478072"/>
          <a:ext cx="513921" cy="513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chemeClr val="bg1"/>
            </a:solidFill>
          </a:endParaRPr>
        </a:p>
      </dsp:txBody>
      <dsp:txXfrm>
        <a:off x="8113197" y="1478072"/>
        <a:ext cx="282657" cy="386726"/>
      </dsp:txXfrm>
    </dsp:sp>
    <dsp:sp modelId="{FA081C38-F8FC-452B-9922-C1113C5BAE9A}">
      <dsp:nvSpPr>
        <dsp:cNvPr id="0" name=""/>
        <dsp:cNvSpPr/>
      </dsp:nvSpPr>
      <dsp:spPr>
        <a:xfrm>
          <a:off x="8588997" y="2365354"/>
          <a:ext cx="513921" cy="513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chemeClr val="bg1"/>
            </a:solidFill>
          </a:endParaRPr>
        </a:p>
      </dsp:txBody>
      <dsp:txXfrm>
        <a:off x="8704629" y="2365354"/>
        <a:ext cx="282657" cy="386726"/>
      </dsp:txXfrm>
    </dsp:sp>
    <dsp:sp modelId="{71F58A9D-9043-4643-B80B-A10773953D9C}">
      <dsp:nvSpPr>
        <dsp:cNvPr id="0" name=""/>
        <dsp:cNvSpPr/>
      </dsp:nvSpPr>
      <dsp:spPr>
        <a:xfrm>
          <a:off x="9180430" y="3274599"/>
          <a:ext cx="513921" cy="513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chemeClr val="bg1"/>
            </a:solidFill>
          </a:endParaRPr>
        </a:p>
      </dsp:txBody>
      <dsp:txXfrm>
        <a:off x="9296062" y="3274599"/>
        <a:ext cx="282657" cy="386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87AAE6-5E34-4EC1-AF37-82D2070B7376}" type="datetime2"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2019年5月30日</a:t>
            </a:fld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0AFC914-B5DE-44F3-9588-41AE004F9655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5C1D8F7-2BDD-4C56-98AF-2E212EF349F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2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19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61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04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5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01F5B2-FD42-407C-BA47-CFAC8C06E260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2E0DA1-41AE-48FE-BDDE-16ABF9084C88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03C24-8A22-44FE-BE04-2EAB467F030C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F4E503-819D-4740-8BA0-3554FB928380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4BF764-6307-4C86-A7CC-2E453EEE9DEA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01BD93-8BBF-457F-AE5B-5A2B8BB8F31A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CA9B0-F685-488F-A828-988EABA139B8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60496B-4DF6-4A19-8F15-DF2DF7511C12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8" name="矩形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D54D614-E7CA-44F9-8228-3EED907E7187}" type="datetime2">
              <a:rPr lang="zh-TW" altLang="en-US" smtClean="0"/>
              <a:pPr/>
              <a:t>2019年5月30日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9043838-BFF5-400C-B067-3DF4A5F395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03912" y="1844824"/>
            <a:ext cx="4968552" cy="902568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8800" i="1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籃球秘書</a:t>
            </a:r>
            <a:endParaRPr lang="zh-TW" altLang="en-US" sz="8800" i="1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472264" y="2754569"/>
            <a:ext cx="2796952" cy="1469504"/>
          </a:xfrm>
        </p:spPr>
        <p:txBody>
          <a:bodyPr rtlCol="0">
            <a:normAutofit/>
          </a:bodyPr>
          <a:lstStyle/>
          <a:p>
            <a:pPr algn="r" rtl="0"/>
            <a:r>
              <a:rPr lang="zh-TW" altLang="en-US" sz="1600" b="0" i="1" dirty="0" smtClean="0">
                <a:latin typeface="Arial" panose="020B0604020202020204" pitchFamily="34" charset="0"/>
                <a:sym typeface="Arial" panose="020B0604020202020204" pitchFamily="34" charset="0"/>
              </a:rPr>
              <a:t>組員：</a:t>
            </a:r>
            <a:r>
              <a:rPr lang="en-US" altLang="zh-TW" sz="1600" b="0" i="1" dirty="0" smtClean="0">
                <a:latin typeface="Arial" panose="020B0604020202020204" pitchFamily="34" charset="0"/>
                <a:sym typeface="Arial" panose="020B0604020202020204" pitchFamily="34" charset="0"/>
              </a:rPr>
              <a:t>105590023</a:t>
            </a:r>
            <a:r>
              <a:rPr lang="zh-TW" altLang="en-US" sz="1600" b="0" i="1" dirty="0" smtClean="0">
                <a:latin typeface="Arial" panose="020B0604020202020204" pitchFamily="34" charset="0"/>
                <a:sym typeface="Arial" panose="020B0604020202020204" pitchFamily="34" charset="0"/>
              </a:rPr>
              <a:t> 芮嘉輝</a:t>
            </a:r>
            <a:endParaRPr lang="en-US" altLang="zh-TW" sz="1600" b="0" i="1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r" rtl="0"/>
            <a:r>
              <a:rPr lang="en-US" altLang="zh-TW" sz="1600" i="1" dirty="0">
                <a:latin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TW" sz="1600" i="1" dirty="0" smtClean="0">
                <a:latin typeface="Arial" panose="020B0604020202020204" pitchFamily="34" charset="0"/>
                <a:sym typeface="Arial" panose="020B0604020202020204" pitchFamily="34" charset="0"/>
              </a:rPr>
              <a:t>105590026</a:t>
            </a:r>
            <a:r>
              <a:rPr lang="zh-TW" altLang="en-US" sz="1600" i="1" dirty="0" smtClean="0">
                <a:latin typeface="Arial" panose="020B0604020202020204" pitchFamily="34" charset="0"/>
                <a:sym typeface="Arial" panose="020B0604020202020204" pitchFamily="34" charset="0"/>
              </a:rPr>
              <a:t> 黃彥穎</a:t>
            </a:r>
            <a:endParaRPr lang="en-US" altLang="zh-TW" sz="1600" i="1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r" rtl="0"/>
            <a:r>
              <a:rPr lang="en-US" altLang="zh-TW" sz="1600" b="0" i="1" dirty="0" smtClean="0">
                <a:latin typeface="Arial" panose="020B0604020202020204" pitchFamily="34" charset="0"/>
                <a:sym typeface="Arial" panose="020B0604020202020204" pitchFamily="34" charset="0"/>
              </a:rPr>
              <a:t>	105590028</a:t>
            </a:r>
            <a:r>
              <a:rPr lang="zh-TW" altLang="en-US" sz="1600" b="0" i="1" dirty="0" smtClean="0">
                <a:latin typeface="Arial" panose="020B0604020202020204" pitchFamily="34" charset="0"/>
                <a:sym typeface="Arial" panose="020B0604020202020204" pitchFamily="34" charset="0"/>
              </a:rPr>
              <a:t> 鄭宇翔</a:t>
            </a:r>
            <a:endParaRPr lang="en-US" altLang="zh-TW" sz="1600" b="0" i="1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r" rtl="0"/>
            <a:r>
              <a:rPr lang="en-US" altLang="zh-TW" sz="1600" i="1" dirty="0">
                <a:latin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TW" sz="1600" i="1" dirty="0" smtClean="0">
                <a:latin typeface="Arial" panose="020B0604020202020204" pitchFamily="34" charset="0"/>
                <a:sym typeface="Arial" panose="020B0604020202020204" pitchFamily="34" charset="0"/>
              </a:rPr>
              <a:t>105590030</a:t>
            </a:r>
            <a:r>
              <a:rPr lang="zh-TW" altLang="en-US" sz="1600" i="1" dirty="0" smtClean="0">
                <a:latin typeface="Arial" panose="020B0604020202020204" pitchFamily="34" charset="0"/>
                <a:sym typeface="Arial" panose="020B0604020202020204" pitchFamily="34" charset="0"/>
              </a:rPr>
              <a:t> 陳哲葦</a:t>
            </a:r>
            <a:endParaRPr lang="zh-TW" altLang="en-US" sz="1600" b="0" i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2491680" cy="64658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目標與動</a:t>
            </a: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機</a:t>
            </a: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5" name="圖片預留位置 4" descr="一起舉起手的籃球選手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文字預留位置 2"/>
          <p:cNvSpPr>
            <a:spLocks noGrp="1"/>
          </p:cNvSpPr>
          <p:nvPr>
            <p:ph type="body" sz="half" idx="2"/>
          </p:nvPr>
        </p:nvSpPr>
        <p:spPr>
          <a:xfrm>
            <a:off x="7898543" y="1628800"/>
            <a:ext cx="3657600" cy="2895600"/>
          </a:xfrm>
        </p:spPr>
        <p:txBody>
          <a:bodyPr rtlCol="0"/>
          <a:lstStyle/>
          <a:p>
            <a:pPr algn="just" rtl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zh-TW" altLang="en-US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全世界有超過</a:t>
            </a:r>
            <a:r>
              <a:rPr lang="en-US" altLang="zh-TW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800</a:t>
            </a:r>
            <a:r>
              <a:rPr lang="zh-TW" altLang="en-US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萬的籃球迷，但在現今「小球戰術」席捲籃球，籃球員不再被先天身材所侷限住發展位置，因此本次專題使用</a:t>
            </a:r>
            <a:r>
              <a:rPr lang="en-US" altLang="zh-TW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K-Means</a:t>
            </a:r>
            <a:r>
              <a:rPr lang="zh-TW" altLang="en-US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進行</a:t>
            </a:r>
            <a:r>
              <a:rPr lang="zh-TW" altLang="en-US" sz="1600" dirty="0" smtClean="0">
                <a:latin typeface="Arial" panose="020B0604020202020204" pitchFamily="34" charset="0"/>
                <a:sym typeface="Arial" panose="020B0604020202020204" pitchFamily="34" charset="0"/>
              </a:rPr>
              <a:t>機器學</a:t>
            </a:r>
            <a:r>
              <a:rPr lang="zh-TW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習</a:t>
            </a:r>
            <a:r>
              <a:rPr lang="zh-TW" altLang="en-US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，當我們能夠輸入一個完整球員</a:t>
            </a:r>
            <a:r>
              <a:rPr lang="zh-TW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數據</a:t>
            </a:r>
            <a:r>
              <a:rPr lang="zh-TW" altLang="en-US" sz="1600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時，會推薦他可以往哪個方向發展。</a:t>
            </a:r>
            <a:endParaRPr lang="zh-TW" altLang="en-US" b="0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altLang="zh-TW" sz="1200" b="1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itchFamily="34" charset="0"/>
                <a:sym typeface="Arial" panose="020B0604020202020204" pitchFamily="34" charset="0"/>
              </a:rPr>
              <a:t>NOTE:</a:t>
            </a:r>
          </a:p>
          <a:p>
            <a:pPr rtl="0"/>
            <a:r>
              <a:rPr lang="en-US" altLang="zh-TW" sz="1200" i="1" dirty="0" smtClean="0">
                <a:latin typeface="Arial" pitchFamily="34" charset="0"/>
                <a:ea typeface="微軟正黑體" panose="020B0604030504040204" pitchFamily="34" charset="-120"/>
                <a:cs typeface="Arial" pitchFamily="34" charset="0"/>
                <a:sym typeface="Arial" panose="020B0604020202020204" pitchFamily="34" charset="0"/>
              </a:rPr>
              <a:t>To change images on this slide, select a picture and delete it. Then click the Insert Picture icon</a:t>
            </a:r>
          </a:p>
          <a:p>
            <a:pPr rtl="0"/>
            <a:r>
              <a:rPr lang="en-US" altLang="zh-TW" sz="1200" i="1" dirty="0" smtClean="0">
                <a:latin typeface="Arial" pitchFamily="34" charset="0"/>
                <a:ea typeface="微軟正黑體" panose="020B0604030504040204" pitchFamily="34" charset="-120"/>
                <a:cs typeface="Arial" pitchFamily="34" charset="0"/>
                <a:sym typeface="Arial" panose="020B0604020202020204" pitchFamily="34" charset="0"/>
              </a:rPr>
              <a:t>in the placeholder to insert your own image.</a:t>
            </a:r>
            <a:endParaRPr lang="zh-TW" altLang="en-US" sz="1200" i="1" dirty="0">
              <a:latin typeface="Arial" pitchFamily="34" charset="0"/>
              <a:ea typeface="微軟正黑體" panose="020B0604030504040204" pitchFamily="34" charset="-120"/>
              <a:cs typeface="Arial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764704"/>
            <a:ext cx="4309120" cy="683096"/>
          </a:xfrm>
        </p:spPr>
        <p:txBody>
          <a:bodyPr rtlCol="0"/>
          <a:lstStyle/>
          <a:p>
            <a:pPr rtl="0"/>
            <a:r>
              <a:rPr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使用工具與開發環境</a:t>
            </a: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使用語言：</a:t>
            </a:r>
            <a:r>
              <a:rPr lang="en-US" altLang="zh-TW" dirty="0" smtClean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</a:p>
          <a:p>
            <a:pPr rtl="0"/>
            <a:r>
              <a:rPr lang="zh-TW" altLang="en-US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演算法：</a:t>
            </a:r>
            <a:r>
              <a:rPr lang="en-US" altLang="zh-TW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K-Means</a:t>
            </a:r>
          </a:p>
          <a:p>
            <a:pPr rtl="0"/>
            <a:r>
              <a:rPr lang="zh-TW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開發介面：</a:t>
            </a:r>
            <a:r>
              <a:rPr lang="en-US" altLang="zh-TW" dirty="0" smtClean="0">
                <a:latin typeface="Arial" panose="020B0604020202020204" pitchFamily="34" charset="0"/>
                <a:sym typeface="Arial" panose="020B0604020202020204" pitchFamily="34" charset="0"/>
              </a:rPr>
              <a:t>VS</a:t>
            </a:r>
            <a:r>
              <a:rPr lang="zh-TW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sym typeface="Arial" panose="020B0604020202020204" pitchFamily="34" charset="0"/>
              </a:rPr>
              <a:t>Code + </a:t>
            </a:r>
            <a:r>
              <a:rPr lang="en-US" altLang="zh-TW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Jupyter</a:t>
            </a:r>
            <a:endParaRPr lang="en-US" altLang="zh-TW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TW" altLang="en-US" b="0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套件：</a:t>
            </a:r>
            <a:r>
              <a:rPr lang="en-US" altLang="zh-TW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Scikit</a:t>
            </a:r>
            <a:r>
              <a:rPr lang="en-US" altLang="zh-TW" dirty="0" smtClean="0">
                <a:latin typeface="Arial" panose="020B0604020202020204" pitchFamily="34" charset="0"/>
                <a:sym typeface="Arial" panose="020B0604020202020204" pitchFamily="34" charset="0"/>
              </a:rPr>
              <a:t>-learn, Pandas,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, </a:t>
            </a:r>
            <a:r>
              <a:rPr lang="en-US" altLang="zh-TW" dirty="0" err="1"/>
              <a:t>Matplotlib</a:t>
            </a:r>
            <a:endParaRPr lang="zh-TW" altLang="en-US" b="0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3789040"/>
            <a:ext cx="4274840" cy="23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836712"/>
            <a:ext cx="2148880" cy="611088"/>
          </a:xfrm>
        </p:spPr>
        <p:txBody>
          <a:bodyPr/>
          <a:lstStyle/>
          <a:p>
            <a:r>
              <a:rPr lang="zh-TW" altLang="en-US" dirty="0" smtClean="0"/>
              <a:t>參考數據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45773"/>
            <a:ext cx="10058400" cy="400465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59496" y="1440873"/>
            <a:ext cx="754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由</a:t>
            </a:r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Basketball Reference</a:t>
            </a:r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網站抓取球員數據，並在整理過後轉成</a:t>
            </a:r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297760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836712"/>
            <a:ext cx="7189440" cy="6110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PCA(Principal component analysis)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384091709"/>
              </p:ext>
            </p:extLst>
          </p:nvPr>
        </p:nvGraphicFramePr>
        <p:xfrm>
          <a:off x="1066800" y="1700808"/>
          <a:ext cx="1028578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9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836712"/>
            <a:ext cx="2148880" cy="61108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K-Means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K-Means</a:t>
            </a:r>
            <a:r>
              <a:rPr lang="zh-TW" altLang="en-US" dirty="0" smtClean="0"/>
              <a:t>為非監督式學習，於一開始設定分為</a:t>
            </a:r>
            <a:r>
              <a:rPr lang="en-US" altLang="zh-TW" dirty="0" smtClean="0"/>
              <a:t>K</a:t>
            </a:r>
            <a:r>
              <a:rPr lang="zh-TW" altLang="en-US" dirty="0" smtClean="0"/>
              <a:t>群，並隨機找</a:t>
            </a:r>
            <a:r>
              <a:rPr lang="en-US" altLang="zh-TW" dirty="0" smtClean="0"/>
              <a:t>K</a:t>
            </a:r>
            <a:r>
              <a:rPr lang="zh-TW" altLang="en-US" dirty="0"/>
              <a:t>個點</a:t>
            </a:r>
            <a:r>
              <a:rPr lang="zh-TW" altLang="en-US" dirty="0" smtClean="0"/>
              <a:t>，並重複計算直到每</a:t>
            </a:r>
            <a:r>
              <a:rPr lang="zh-TW" altLang="en-US" dirty="0"/>
              <a:t>個點都屬於離他最近的均值（此即群集中心）對應的</a:t>
            </a:r>
            <a:r>
              <a:rPr lang="zh-TW" altLang="en-US" dirty="0" smtClean="0"/>
              <a:t>群集。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00" y="2821924"/>
            <a:ext cx="6305199" cy="31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05790" y="2204864"/>
            <a:ext cx="3780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54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55740" y="2204864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</a:t>
            </a:r>
            <a:r>
              <a:rPr lang="zh-TW" altLang="en-US" sz="88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籃球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57_TF04001173.potx" id="{966582D9-36A9-4ED8-8054-A2A66B10D0C0}" vid="{B110B286-3740-4D81-ABF4-B97081D558E8}"/>
    </a:ext>
  </a:extLst>
</a:theme>
</file>

<file path=ppt/theme/theme2.xml><?xml version="1.0" encoding="utf-8"?>
<a:theme xmlns:a="http://schemas.openxmlformats.org/drawingml/2006/main" name="Office 佈景主題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4f35948-e619-41b3-aa29-22878b09cfd2"/>
    <ds:schemaRef ds:uri="http://schemas.openxmlformats.org/package/2006/metadata/core-properties"/>
    <ds:schemaRef ds:uri="40262f94-9f35-4ac3-9a90-690165a166b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籃球簡報 (寬螢幕)</Template>
  <TotalTime>89</TotalTime>
  <Words>217</Words>
  <Application>Microsoft Office PowerPoint</Application>
  <PresentationFormat>寬螢幕</PresentationFormat>
  <Paragraphs>32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微軟正黑體</vt:lpstr>
      <vt:lpstr>Arial</vt:lpstr>
      <vt:lpstr>籃球 16x9</vt:lpstr>
      <vt:lpstr>籃球秘書</vt:lpstr>
      <vt:lpstr>目標與動機</vt:lpstr>
      <vt:lpstr>使用工具與開發環境</vt:lpstr>
      <vt:lpstr>參考數據</vt:lpstr>
      <vt:lpstr>PCA(Principal component analysis)</vt:lpstr>
      <vt:lpstr>K-Means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籃球秘書</dc:title>
  <dc:creator>default123</dc:creator>
  <cp:lastModifiedBy>YenYing Huang</cp:lastModifiedBy>
  <cp:revision>9</cp:revision>
  <dcterms:created xsi:type="dcterms:W3CDTF">2019-05-29T04:56:31Z</dcterms:created>
  <dcterms:modified xsi:type="dcterms:W3CDTF">2019-05-30T03:16:44Z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