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lass\parallel%20programing\hw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I: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&#26032;&#22686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CPU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CPU1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工作表1!$B$2:$F$2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工作表1!$L$18:$P$18</c:f>
              <c:numCache>
                <c:formatCode>General</c:formatCode>
                <c:ptCount val="5"/>
                <c:pt idx="0">
                  <c:v>31</c:v>
                </c:pt>
                <c:pt idx="1">
                  <c:v>62</c:v>
                </c:pt>
                <c:pt idx="2">
                  <c:v>296</c:v>
                </c:pt>
                <c:pt idx="3">
                  <c:v>1200</c:v>
                </c:pt>
                <c:pt idx="4">
                  <c:v>4852</c:v>
                </c:pt>
              </c:numCache>
            </c:numRef>
          </c:val>
          <c:smooth val="0"/>
        </c:ser>
        <c:ser>
          <c:idx val="1"/>
          <c:order val="1"/>
          <c:tx>
            <c:v>CPU2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工作表1!$B$2:$F$2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工作表1!$L$19:$P$19</c:f>
              <c:numCache>
                <c:formatCode>General</c:formatCode>
                <c:ptCount val="5"/>
                <c:pt idx="0">
                  <c:v>31</c:v>
                </c:pt>
                <c:pt idx="1">
                  <c:v>93</c:v>
                </c:pt>
                <c:pt idx="2">
                  <c:v>312</c:v>
                </c:pt>
                <c:pt idx="3">
                  <c:v>1201</c:v>
                </c:pt>
                <c:pt idx="4">
                  <c:v>4821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739528"/>
        <c:axId val="238934440"/>
      </c:lineChart>
      <c:catAx>
        <c:axId val="23973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8934440"/>
        <c:crosses val="autoZero"/>
        <c:auto val="1"/>
        <c:lblAlgn val="ctr"/>
        <c:lblOffset val="100"/>
        <c:noMultiLvlLbl val="0"/>
      </c:catAx>
      <c:valAx>
        <c:axId val="23893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973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GPU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basic1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工作表1!$H$2:$L$2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工作表1!$B$26:$F$26</c:f>
              <c:numCache>
                <c:formatCode>General</c:formatCode>
                <c:ptCount val="5"/>
                <c:pt idx="0">
                  <c:v>2.5864999999999999E-2</c:v>
                </c:pt>
                <c:pt idx="1">
                  <c:v>2.2887999999999999E-2</c:v>
                </c:pt>
                <c:pt idx="2">
                  <c:v>2.3636000000000001E-2</c:v>
                </c:pt>
                <c:pt idx="3">
                  <c:v>2.3E-2</c:v>
                </c:pt>
                <c:pt idx="4">
                  <c:v>2.7E-2</c:v>
                </c:pt>
              </c:numCache>
            </c:numRef>
          </c:val>
          <c:smooth val="0"/>
        </c:ser>
        <c:ser>
          <c:idx val="1"/>
          <c:order val="1"/>
          <c:tx>
            <c:v>shared1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工作表1!$H$2:$L$2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工作表1!$B$27:$F$27</c:f>
              <c:numCache>
                <c:formatCode>General</c:formatCode>
                <c:ptCount val="5"/>
                <c:pt idx="0">
                  <c:v>1.36E-4</c:v>
                </c:pt>
                <c:pt idx="1">
                  <c:v>4.17E-4</c:v>
                </c:pt>
                <c:pt idx="2">
                  <c:v>1.351E-3</c:v>
                </c:pt>
                <c:pt idx="3">
                  <c:v>4.7999999999999996E-3</c:v>
                </c:pt>
                <c:pt idx="4">
                  <c:v>1.9E-2</c:v>
                </c:pt>
              </c:numCache>
            </c:numRef>
          </c:val>
          <c:smooth val="0"/>
        </c:ser>
        <c:ser>
          <c:idx val="2"/>
          <c:order val="2"/>
          <c:tx>
            <c:v>basic2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工作表1!$H$2:$L$2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工作表1!$B$28:$F$28</c:f>
              <c:numCache>
                <c:formatCode>General</c:formatCode>
                <c:ptCount val="5"/>
                <c:pt idx="0">
                  <c:v>1.9049E-2</c:v>
                </c:pt>
                <c:pt idx="1">
                  <c:v>1.8497E-2</c:v>
                </c:pt>
                <c:pt idx="2">
                  <c:v>1.8272E-2</c:v>
                </c:pt>
                <c:pt idx="3">
                  <c:v>1.8481999999999998E-2</c:v>
                </c:pt>
                <c:pt idx="4">
                  <c:v>2.2183999999999999E-2</c:v>
                </c:pt>
              </c:numCache>
            </c:numRef>
          </c:val>
          <c:smooth val="0"/>
        </c:ser>
        <c:ser>
          <c:idx val="3"/>
          <c:order val="3"/>
          <c:tx>
            <c:v>shared2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工作表1!$H$2:$L$2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工作表1!$B$29:$F$29</c:f>
              <c:numCache>
                <c:formatCode>General</c:formatCode>
                <c:ptCount val="5"/>
                <c:pt idx="0">
                  <c:v>1.15E-4</c:v>
                </c:pt>
                <c:pt idx="1">
                  <c:v>3.0899999999999998E-4</c:v>
                </c:pt>
                <c:pt idx="2">
                  <c:v>1.0369999999999999E-3</c:v>
                </c:pt>
                <c:pt idx="3">
                  <c:v>3.9389999999999998E-3</c:v>
                </c:pt>
                <c:pt idx="4">
                  <c:v>1.5578E-2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1276128"/>
        <c:axId val="213884912"/>
      </c:lineChart>
      <c:catAx>
        <c:axId val="24127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3884912"/>
        <c:crosses val="autoZero"/>
        <c:auto val="1"/>
        <c:lblAlgn val="ctr"/>
        <c:lblOffset val="100"/>
        <c:noMultiLvlLbl val="0"/>
      </c:catAx>
      <c:valAx>
        <c:axId val="21388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127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加速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加速1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工作表1!$H$2:$L$2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工作表1!$H$6:$L$6</c:f>
              <c:numCache>
                <c:formatCode>General</c:formatCode>
                <c:ptCount val="5"/>
                <c:pt idx="0">
                  <c:v>227960.62</c:v>
                </c:pt>
                <c:pt idx="1">
                  <c:v>148590</c:v>
                </c:pt>
                <c:pt idx="2">
                  <c:v>219051</c:v>
                </c:pt>
                <c:pt idx="3">
                  <c:v>249955</c:v>
                </c:pt>
                <c:pt idx="4">
                  <c:v>257303</c:v>
                </c:pt>
              </c:numCache>
            </c:numRef>
          </c:val>
          <c:smooth val="0"/>
        </c:ser>
        <c:ser>
          <c:idx val="1"/>
          <c:order val="1"/>
          <c:tx>
            <c:v>加速2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工作表1!$H$2:$L$2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工作表1!$H$7:$L$7</c:f>
              <c:numCache>
                <c:formatCode>General</c:formatCode>
                <c:ptCount val="5"/>
                <c:pt idx="0">
                  <c:v>269565.21739130432</c:v>
                </c:pt>
                <c:pt idx="1">
                  <c:v>300970.87378640781</c:v>
                </c:pt>
                <c:pt idx="2">
                  <c:v>300867.88813886209</c:v>
                </c:pt>
                <c:pt idx="3">
                  <c:v>304899.72074130492</c:v>
                </c:pt>
                <c:pt idx="4">
                  <c:v>309474.90050070611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1888"/>
        <c:axId val="238943064"/>
      </c:lineChart>
      <c:catAx>
        <c:axId val="23894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8943064"/>
        <c:crosses val="autoZero"/>
        <c:auto val="1"/>
        <c:lblAlgn val="ctr"/>
        <c:lblOffset val="100"/>
        <c:noMultiLvlLbl val="0"/>
      </c:catAx>
      <c:valAx>
        <c:axId val="2389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894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CPU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工作表1!$N$10:$R$10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工作表1!$N$11:$R$11</c:f>
              <c:numCache>
                <c:formatCode>General</c:formatCode>
                <c:ptCount val="5"/>
                <c:pt idx="0">
                  <c:v>108</c:v>
                </c:pt>
                <c:pt idx="1">
                  <c:v>218</c:v>
                </c:pt>
                <c:pt idx="2">
                  <c:v>921</c:v>
                </c:pt>
                <c:pt idx="3">
                  <c:v>3635</c:v>
                </c:pt>
                <c:pt idx="4">
                  <c:v>14758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577968"/>
        <c:axId val="240572088"/>
      </c:lineChart>
      <c:catAx>
        <c:axId val="24057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0572088"/>
        <c:crosses val="autoZero"/>
        <c:auto val="1"/>
        <c:lblAlgn val="ctr"/>
        <c:lblOffset val="100"/>
        <c:noMultiLvlLbl val="0"/>
      </c:catAx>
      <c:valAx>
        <c:axId val="24057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057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GPU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工作表1!$N$10:$R$10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工作表1!$N$12:$R$12</c:f>
              <c:numCache>
                <c:formatCode>General</c:formatCode>
                <c:ptCount val="5"/>
                <c:pt idx="0">
                  <c:v>2.2000000000000001E-4</c:v>
                </c:pt>
                <c:pt idx="1">
                  <c:v>7.3099999999999999E-4</c:v>
                </c:pt>
                <c:pt idx="2">
                  <c:v>2.2445999999999998E-3</c:v>
                </c:pt>
                <c:pt idx="3">
                  <c:v>1.0673E-2</c:v>
                </c:pt>
                <c:pt idx="4">
                  <c:v>4.1756000000000001E-2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917168"/>
        <c:axId val="240917560"/>
      </c:lineChart>
      <c:catAx>
        <c:axId val="2409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0917560"/>
        <c:crosses val="autoZero"/>
        <c:auto val="1"/>
        <c:lblAlgn val="ctr"/>
        <c:lblOffset val="100"/>
        <c:noMultiLvlLbl val="0"/>
      </c:catAx>
      <c:valAx>
        <c:axId val="24091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091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加速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工作表1!$N$10:$R$10</c:f>
              <c:numCache>
                <c:formatCode>General</c:formatCode>
                <c:ptCount val="5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</c:numCache>
            </c:numRef>
          </c:cat>
          <c:val>
            <c:numRef>
              <c:f>工作表1!$N$13:$R$13</c:f>
              <c:numCache>
                <c:formatCode>General</c:formatCode>
                <c:ptCount val="5"/>
                <c:pt idx="0">
                  <c:v>490909.09090909088</c:v>
                </c:pt>
                <c:pt idx="1">
                  <c:v>298221.61422708619</c:v>
                </c:pt>
                <c:pt idx="2">
                  <c:v>410318.09676557075</c:v>
                </c:pt>
                <c:pt idx="3">
                  <c:v>340579.03120022488</c:v>
                </c:pt>
                <c:pt idx="4">
                  <c:v>353434.23699588084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0918344"/>
        <c:axId val="240918736"/>
      </c:lineChart>
      <c:catAx>
        <c:axId val="240918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0918736"/>
        <c:crosses val="autoZero"/>
        <c:auto val="1"/>
        <c:lblAlgn val="ctr"/>
        <c:lblOffset val="100"/>
        <c:noMultiLvlLbl val="0"/>
      </c:catAx>
      <c:valAx>
        <c:axId val="24091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0918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42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8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62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22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7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8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4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9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17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98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EC7889-EE48-4504-A7B6-E142584D712E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F2CE-E8B1-41E1-AADA-1047C5B03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77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907211"/>
          </a:xfrm>
        </p:spPr>
        <p:txBody>
          <a:bodyPr/>
          <a:lstStyle/>
          <a:p>
            <a:pPr algn="ctr"/>
            <a:r>
              <a:rPr lang="zh-TW" altLang="en-US" sz="4800" dirty="0" smtClean="0"/>
              <a:t>   模擬卷積</a:t>
            </a:r>
            <a:r>
              <a:rPr lang="en-US" altLang="zh-TW" sz="4800" dirty="0"/>
              <a:t>(convolution)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3821502"/>
            <a:ext cx="8825658" cy="1817298"/>
          </a:xfrm>
        </p:spPr>
        <p:txBody>
          <a:bodyPr/>
          <a:lstStyle/>
          <a:p>
            <a:pPr algn="ctr"/>
            <a:r>
              <a:rPr lang="zh-TW" altLang="en-US" dirty="0" smtClean="0"/>
              <a:t>學號</a:t>
            </a:r>
            <a:r>
              <a:rPr lang="en-US" altLang="zh-TW" dirty="0" smtClean="0"/>
              <a:t>:105650036</a:t>
            </a:r>
          </a:p>
          <a:p>
            <a:pPr algn="ctr"/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李振宣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2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26832"/>
              </p:ext>
            </p:extLst>
          </p:nvPr>
        </p:nvGraphicFramePr>
        <p:xfrm>
          <a:off x="879894" y="672862"/>
          <a:ext cx="4563374" cy="280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26040"/>
              </p:ext>
            </p:extLst>
          </p:nvPr>
        </p:nvGraphicFramePr>
        <p:xfrm>
          <a:off x="5702060" y="1173193"/>
          <a:ext cx="4684146" cy="628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691"/>
                <a:gridCol w="780691"/>
                <a:gridCol w="780691"/>
                <a:gridCol w="780691"/>
                <a:gridCol w="780691"/>
                <a:gridCol w="780691"/>
              </a:tblGrid>
              <a:tr h="209551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輸入</a:t>
                      </a:r>
                      <a:r>
                        <a:rPr lang="en-US" altLang="zh-TW" sz="1200" u="none" strike="noStrike" dirty="0">
                          <a:effectLst/>
                        </a:rPr>
                        <a:t>\</a:t>
                      </a:r>
                      <a:r>
                        <a:rPr lang="zh-TW" altLang="en-US" sz="1200" u="none" strike="noStrike" dirty="0">
                          <a:effectLst/>
                        </a:rPr>
                        <a:t>大小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srand</a:t>
                      </a:r>
                      <a:r>
                        <a:rPr lang="en-US" sz="1200" u="none" strike="noStrike" dirty="0">
                          <a:effectLst/>
                        </a:rPr>
                        <a:t>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4821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43956"/>
              </p:ext>
            </p:extLst>
          </p:nvPr>
        </p:nvGraphicFramePr>
        <p:xfrm>
          <a:off x="897148" y="3372928"/>
          <a:ext cx="4537494" cy="266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0947"/>
              </p:ext>
            </p:extLst>
          </p:nvPr>
        </p:nvGraphicFramePr>
        <p:xfrm>
          <a:off x="5857336" y="4149305"/>
          <a:ext cx="4597878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313"/>
                <a:gridCol w="766313"/>
                <a:gridCol w="766313"/>
                <a:gridCol w="766313"/>
                <a:gridCol w="766313"/>
                <a:gridCol w="766313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basic1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0.025865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0.022888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0.023636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shared1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0.000136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0.000417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0.001351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basic2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0.019049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0.018497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0.018272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0.018482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0.022184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shared2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0.000115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0.000309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0.001037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0.003939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0.015578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554084" y="422694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卷積核</a:t>
            </a:r>
            <a:r>
              <a:rPr lang="en-US" altLang="zh-TW" dirty="0" smtClean="0"/>
              <a:t>7X7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shared memory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32X32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6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767752"/>
            <a:ext cx="8946541" cy="5480648"/>
          </a:xfrm>
        </p:spPr>
        <p:txBody>
          <a:bodyPr/>
          <a:lstStyle/>
          <a:p>
            <a:r>
              <a:rPr lang="zh-TW" altLang="en-US" dirty="0" smtClean="0"/>
              <a:t>加速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69506"/>
              </p:ext>
            </p:extLst>
          </p:nvPr>
        </p:nvGraphicFramePr>
        <p:xfrm>
          <a:off x="6659592" y="2199735"/>
          <a:ext cx="41148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631"/>
                <a:gridCol w="577969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輸入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\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大小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加速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227960.6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219051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249955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257303</a:t>
                      </a: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加速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269565.2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300970.9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300867.9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304899.7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309474.9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421131"/>
              </p:ext>
            </p:extLst>
          </p:nvPr>
        </p:nvGraphicFramePr>
        <p:xfrm>
          <a:off x="1103312" y="16519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10619" y="672860"/>
            <a:ext cx="543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卷積核</a:t>
            </a:r>
            <a:r>
              <a:rPr lang="en-US" altLang="zh-TW" dirty="0" smtClean="0"/>
              <a:t>12X12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shared memory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32X32</a:t>
            </a: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64093"/>
              </p:ext>
            </p:extLst>
          </p:nvPr>
        </p:nvGraphicFramePr>
        <p:xfrm>
          <a:off x="6780364" y="1681432"/>
          <a:ext cx="441816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360"/>
                <a:gridCol w="736360"/>
                <a:gridCol w="736360"/>
                <a:gridCol w="736360"/>
                <a:gridCol w="736360"/>
                <a:gridCol w="736360"/>
              </a:tblGrid>
              <a:tr h="20955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輸入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\</a:t>
                      </a:r>
                      <a:r>
                        <a:rPr lang="zh-TW" altLang="en-US" sz="1200" u="none" strike="noStrike" smtClean="0">
                          <a:effectLst/>
                        </a:rPr>
                        <a:t>大小</a:t>
                      </a:r>
                      <a:endParaRPr lang="zh-TW" altLang="en-US" sz="1200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CPU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14758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GPU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0.00022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0.000731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0.002245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0.010673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0.041756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加速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490909.1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298221.6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410318.1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340579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353434.2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75570"/>
              </p:ext>
            </p:extLst>
          </p:nvPr>
        </p:nvGraphicFramePr>
        <p:xfrm>
          <a:off x="1337093" y="1319191"/>
          <a:ext cx="4137803" cy="244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91021"/>
              </p:ext>
            </p:extLst>
          </p:nvPr>
        </p:nvGraphicFramePr>
        <p:xfrm>
          <a:off x="1239328" y="37913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21227"/>
              </p:ext>
            </p:extLst>
          </p:nvPr>
        </p:nvGraphicFramePr>
        <p:xfrm>
          <a:off x="6613585" y="37136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763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992038"/>
            <a:ext cx="8946541" cy="5256361"/>
          </a:xfrm>
        </p:spPr>
        <p:txBody>
          <a:bodyPr/>
          <a:lstStyle/>
          <a:p>
            <a:r>
              <a:rPr lang="zh-TW" altLang="en-US" dirty="0" smtClean="0"/>
              <a:t>一開始在做的時侯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的版本算是花了一小段時間去理解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，因為一開始我是用很直覺的方法去寫，但遇到了些許問題因此去網路查詢，結果大多是用我最後的方法去寫。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到了</a:t>
            </a:r>
            <a:r>
              <a:rPr lang="en-US" altLang="zh-TW" dirty="0" smtClean="0"/>
              <a:t>GPU</a:t>
            </a:r>
            <a:r>
              <a:rPr lang="zh-TW" altLang="en-US" dirty="0" smtClean="0"/>
              <a:t>版本基本版也就只是單純把迴圈拆開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所以跟共用記憶體的版本一起寫，一開始遇到很多編譯上的問題，但還算順利解決，但意外的是基本版卻是有問題的反而是共享記憶體的版本可以運行，本來以為是把兩個版本放在一起有記憶體上的問題，額外把基本版拉出來執行卻還是不行，且經過測試函數本身並沒有運行，但也沒有報錯，因此我認為可能是在分配</a:t>
            </a:r>
            <a:r>
              <a:rPr lang="zh-TW" altLang="en-US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執行緒或記憶體的部分有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出了問題。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2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5508" y="461344"/>
            <a:ext cx="9404723" cy="1400530"/>
          </a:xfrm>
        </p:spPr>
        <p:txBody>
          <a:bodyPr/>
          <a:lstStyle/>
          <a:p>
            <a:pPr algn="ctr"/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508" y="2156604"/>
            <a:ext cx="10042017" cy="4083168"/>
          </a:xfrm>
        </p:spPr>
        <p:txBody>
          <a:bodyPr/>
          <a:lstStyle/>
          <a:p>
            <a:r>
              <a:rPr lang="zh-TW" altLang="en-US" dirty="0" smtClean="0"/>
              <a:t>在現今的時代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，人工智慧已是一個家喻戶曉的名詞，其中對於圖像的處理如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物件辨識、物件偵測、影像還原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……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等皆是經常使用的領域，但像是物件辨識要如何去做辨識，即能夠找出不同物件的特徵，便能解決此問題，要如何取得特徵值便可以使用卷積的方式取得，目前的機器學習框架如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en-US" altLang="zh-TW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keras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內部要使用卷積都非常的簡單，但並不知道內部是如何運作，因此選擇了此題目來了解內部實際的狀況。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40" y="4198188"/>
            <a:ext cx="3324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zh-TW" altLang="en-US" dirty="0" smtClean="0"/>
              <a:t>以機器學習做物件辨識的領域中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，卷積運算以可以算是家常便飯，然而在機器學習的領域中要計算的數據都非常大量，很容易輸入的筆數就上萬，輸入夠大的情況下平行發揮的效益就極大，且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GPU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跟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CPU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的核心數量差距極大，使得現今大多機器學習的訓練都要使用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GPU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來做運算，因此想要來簡單比較同樣用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CPU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及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GPU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來運算會有多少的加速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2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zh-TW" altLang="en-US" dirty="0" smtClean="0"/>
              <a:t>平行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zh-TW" altLang="en-US" dirty="0" smtClean="0"/>
              <a:t>在進行方法相關的說明之前我們需要理解卷積是怎樣的運算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3" y="2824521"/>
            <a:ext cx="5095875" cy="2847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35637" y="3727657"/>
            <a:ext cx="5327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圖片很容易有更多的像素如</a:t>
            </a:r>
            <a:r>
              <a:rPr lang="en-US" altLang="zh-TW" dirty="0" smtClean="0"/>
              <a:t>:1024X1024</a:t>
            </a:r>
          </a:p>
          <a:p>
            <a:r>
              <a:rPr lang="zh-TW" altLang="en-US" dirty="0" smtClean="0"/>
              <a:t>卷積核大小可以不同可以</a:t>
            </a:r>
            <a:r>
              <a:rPr lang="en-US" altLang="zh-TW" dirty="0" smtClean="0"/>
              <a:t>1X1</a:t>
            </a:r>
            <a:r>
              <a:rPr lang="zh-TW" altLang="en-US" dirty="0" smtClean="0"/>
              <a:t>也可以</a:t>
            </a:r>
            <a:r>
              <a:rPr lang="en-US" altLang="zh-TW" dirty="0" smtClean="0"/>
              <a:t>5X5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實際卷積核要多大沒有定論 是靠不停實驗去找最佳</a:t>
            </a:r>
            <a:endParaRPr lang="en-US" altLang="zh-TW" dirty="0" smtClean="0"/>
          </a:p>
          <a:p>
            <a:r>
              <a:rPr lang="zh-TW" altLang="en-US" dirty="0" smtClean="0"/>
              <a:t>工作重複 工作獨立 但有共用的部分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2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182482"/>
            <a:ext cx="9239760" cy="4065917"/>
          </a:xfrm>
        </p:spPr>
        <p:txBody>
          <a:bodyPr/>
          <a:lstStyle/>
          <a:p>
            <a:r>
              <a:rPr lang="zh-TW" altLang="en-US" dirty="0" smtClean="0"/>
              <a:t>平行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研究方法如下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先去寫一個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的程式 也就是用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計算卷積的程式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由於工作內容沒有互相依賴可以直接把迴圈拆開做平行完成簡易版</a:t>
            </a:r>
            <a:r>
              <a:rPr lang="en-US" altLang="zh-TW" dirty="0" smtClean="0"/>
              <a:t>GPU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分配一塊共享記憶體讓讀取的速度加快做出共享記憶體版本的</a:t>
            </a:r>
            <a:r>
              <a:rPr lang="en-US" altLang="zh-TW" dirty="0" smtClean="0"/>
              <a:t>GPU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分別做計時去比較速度及加速效益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使用另一個輸出比較是否是限定特定輸入還是皆可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5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733245"/>
            <a:ext cx="8946541" cy="5515155"/>
          </a:xfrm>
        </p:spPr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模擬輸入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卷積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15" y="2159424"/>
            <a:ext cx="2810267" cy="76210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15" y="824557"/>
            <a:ext cx="3315163" cy="1019317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15" y="3332272"/>
            <a:ext cx="6115904" cy="31436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77" y="3332272"/>
            <a:ext cx="3046489" cy="23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500332"/>
            <a:ext cx="8946541" cy="5748067"/>
          </a:xfrm>
        </p:spPr>
        <p:txBody>
          <a:bodyPr/>
          <a:lstStyle/>
          <a:p>
            <a:r>
              <a:rPr lang="en-US" altLang="zh-TW" dirty="0" smtClean="0"/>
              <a:t>Basic</a:t>
            </a:r>
            <a:r>
              <a:rPr lang="zh-TW" altLang="en-US" dirty="0" smtClean="0"/>
              <a:t> </a:t>
            </a:r>
            <a:r>
              <a:rPr lang="en-US" altLang="zh-TW" dirty="0" smtClean="0"/>
              <a:t>GPU</a:t>
            </a:r>
            <a:r>
              <a:rPr lang="zh-TW" altLang="en-US" dirty="0" smtClean="0"/>
              <a:t>卷積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73" y="1320082"/>
            <a:ext cx="650648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586596"/>
            <a:ext cx="8946541" cy="5661803"/>
          </a:xfrm>
        </p:spPr>
        <p:txBody>
          <a:bodyPr/>
          <a:lstStyle/>
          <a:p>
            <a:r>
              <a:rPr lang="en-US" altLang="zh-TW" dirty="0" smtClean="0"/>
              <a:t>Shared memory</a:t>
            </a:r>
            <a:r>
              <a:rPr lang="zh-TW" altLang="en-US" dirty="0" smtClean="0"/>
              <a:t>卷積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37" y="1151725"/>
            <a:ext cx="655411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zh-TW" altLang="en-US" dirty="0" smtClean="0"/>
              <a:t>結果與討論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影片在壓縮檔內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694</Words>
  <Application>Microsoft Office PowerPoint</Application>
  <PresentationFormat>寬螢幕</PresentationFormat>
  <Paragraphs>132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Century Gothic</vt:lpstr>
      <vt:lpstr>Wingdings 3</vt:lpstr>
      <vt:lpstr>離子</vt:lpstr>
      <vt:lpstr>   模擬卷積(convolution)</vt:lpstr>
      <vt:lpstr>動機</vt:lpstr>
      <vt:lpstr>目的</vt:lpstr>
      <vt:lpstr>平行/研究方法</vt:lpstr>
      <vt:lpstr>PowerPoint 簡報</vt:lpstr>
      <vt:lpstr>PowerPoint 簡報</vt:lpstr>
      <vt:lpstr>PowerPoint 簡報</vt:lpstr>
      <vt:lpstr>PowerPoint 簡報</vt:lpstr>
      <vt:lpstr>結果與討論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模擬卷積(convolution)</dc:title>
  <dc:creator>admin</dc:creator>
  <cp:lastModifiedBy>admin</cp:lastModifiedBy>
  <cp:revision>20</cp:revision>
  <dcterms:created xsi:type="dcterms:W3CDTF">2020-06-25T08:36:41Z</dcterms:created>
  <dcterms:modified xsi:type="dcterms:W3CDTF">2020-07-03T08:10:30Z</dcterms:modified>
</cp:coreProperties>
</file>