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5" r:id="rId13"/>
    <p:sldId id="272" r:id="rId14"/>
    <p:sldId id="259" r:id="rId15"/>
    <p:sldId id="279" r:id="rId16"/>
    <p:sldId id="260" r:id="rId17"/>
    <p:sldId id="261" r:id="rId18"/>
    <p:sldId id="276" r:id="rId19"/>
    <p:sldId id="278" r:id="rId20"/>
    <p:sldId id="262" r:id="rId21"/>
    <p:sldId id="277" r:id="rId22"/>
    <p:sldId id="263" r:id="rId23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4" autoAdjust="0"/>
    <p:restoredTop sz="93121" autoAdjust="0"/>
  </p:normalViewPr>
  <p:slideViewPr>
    <p:cSldViewPr snapToGrid="0" showGuides="1">
      <p:cViewPr varScale="1">
        <p:scale>
          <a:sx n="145" d="100"/>
          <a:sy n="145" d="100"/>
        </p:scale>
        <p:origin x="600" y="176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84E43-81F5-A04E-8A14-4916CC8EE9D6}" type="doc">
      <dgm:prSet loTypeId="urn:microsoft.com/office/officeart/2008/layout/VerticalCurved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27BBD5-45F0-AF46-BCAB-48A40191E906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1998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帮助创立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VMware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F6D601BC-5DD8-7A45-8B15-A77FDE0FF0C3}" type="parTrans" cxnId="{C2A8AF78-DED8-6A48-B414-FCF807AB1E61}">
      <dgm:prSet/>
      <dgm:spPr/>
      <dgm:t>
        <a:bodyPr/>
        <a:lstStyle/>
        <a:p>
          <a:endParaRPr lang="zh-CN" altLang="en-US"/>
        </a:p>
      </dgm:t>
    </dgm:pt>
    <dgm:pt modelId="{6183F305-8772-D349-B318-700B8A768E74}" type="sibTrans" cxnId="{C2A8AF78-DED8-6A48-B414-FCF807AB1E61}">
      <dgm:prSet/>
      <dgm:spPr/>
      <dgm:t>
        <a:bodyPr/>
        <a:lstStyle/>
        <a:p>
          <a:endParaRPr lang="zh-CN" altLang="en-US"/>
        </a:p>
      </dgm:t>
    </dgm:pt>
    <dgm:pt modelId="{32B658EE-6E9C-C54A-A1C1-128B3A67DFEE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2011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推出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Cloud Foundry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222D8F15-8FCE-A044-AE3F-1B86F0A6686A}" type="parTrans" cxnId="{A4D0C855-2A5E-5549-A0AB-B801FCAE60C0}">
      <dgm:prSet/>
      <dgm:spPr/>
      <dgm:t>
        <a:bodyPr/>
        <a:lstStyle/>
        <a:p>
          <a:endParaRPr lang="zh-CN" altLang="en-US"/>
        </a:p>
      </dgm:t>
    </dgm:pt>
    <dgm:pt modelId="{79DC820F-09B5-B041-9D31-408C54B93D96}" type="sibTrans" cxnId="{A4D0C855-2A5E-5549-A0AB-B801FCAE60C0}">
      <dgm:prSet/>
      <dgm:spPr/>
      <dgm:t>
        <a:bodyPr/>
        <a:lstStyle/>
        <a:p>
          <a:endParaRPr lang="zh-CN" altLang="en-US"/>
        </a:p>
      </dgm:t>
    </dgm:pt>
    <dgm:pt modelId="{2A980EE0-1978-C945-84A8-84730B9FC05F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2015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加入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Google Cloud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65D32A3F-F983-3041-9C7B-4BEEEFB01634}" type="parTrans" cxnId="{E73F9119-E399-964E-8340-69DEDDFC7315}">
      <dgm:prSet/>
      <dgm:spPr/>
      <dgm:t>
        <a:bodyPr/>
        <a:lstStyle/>
        <a:p>
          <a:endParaRPr lang="zh-CN" altLang="en-US"/>
        </a:p>
      </dgm:t>
    </dgm:pt>
    <dgm:pt modelId="{C66364C2-CC5B-6A40-A365-58EFB2E5A802}" type="sibTrans" cxnId="{E73F9119-E399-964E-8340-69DEDDFC7315}">
      <dgm:prSet/>
      <dgm:spPr/>
      <dgm:t>
        <a:bodyPr/>
        <a:lstStyle/>
        <a:p>
          <a:endParaRPr lang="zh-CN" altLang="en-US"/>
        </a:p>
      </dgm:t>
    </dgm:pt>
    <dgm:pt modelId="{12A0B638-0D9E-B24C-852E-33BD6A7BE9E1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2016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聘请曾任职于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Cloud Foundry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基金会的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Sam Ramji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6953DC39-5B7B-F64E-AC10-533498886A18}" type="parTrans" cxnId="{950353B7-5EEE-6249-9F84-8CA8F551B51E}">
      <dgm:prSet/>
      <dgm:spPr/>
      <dgm:t>
        <a:bodyPr/>
        <a:lstStyle/>
        <a:p>
          <a:endParaRPr lang="zh-CN" altLang="en-US"/>
        </a:p>
      </dgm:t>
    </dgm:pt>
    <dgm:pt modelId="{E323592C-16AA-0A4F-A630-BE842AC9E157}" type="sibTrans" cxnId="{950353B7-5EEE-6249-9F84-8CA8F551B51E}">
      <dgm:prSet/>
      <dgm:spPr/>
      <dgm:t>
        <a:bodyPr/>
        <a:lstStyle/>
        <a:p>
          <a:endParaRPr lang="zh-CN" altLang="en-US"/>
        </a:p>
      </dgm:t>
    </dgm:pt>
    <dgm:pt modelId="{CD98A888-9B21-9442-89B4-937762893EA8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2017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Pivotal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Google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联袂</a:t>
          </a:r>
        </a:p>
      </dgm:t>
    </dgm:pt>
    <dgm:pt modelId="{331B00B7-338B-5A41-937E-10285303C94B}" type="parTrans" cxnId="{B2F6C592-AFB6-444C-B8A3-958D818FC3BF}">
      <dgm:prSet/>
      <dgm:spPr/>
      <dgm:t>
        <a:bodyPr/>
        <a:lstStyle/>
        <a:p>
          <a:endParaRPr lang="zh-CN" altLang="en-US"/>
        </a:p>
      </dgm:t>
    </dgm:pt>
    <dgm:pt modelId="{761DA1DB-D055-B04C-BF08-01785AAAEEED}" type="sibTrans" cxnId="{B2F6C592-AFB6-444C-B8A3-958D818FC3BF}">
      <dgm:prSet/>
      <dgm:spPr/>
      <dgm:t>
        <a:bodyPr/>
        <a:lstStyle/>
        <a:p>
          <a:endParaRPr lang="zh-CN" altLang="en-US"/>
        </a:p>
      </dgm:t>
    </dgm:pt>
    <dgm:pt modelId="{8035221C-8C48-D84F-81D9-0DF355BFE713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2013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EMC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创立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Pivotal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，其目的在于将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Cloud Foundry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商业化</a:t>
          </a:r>
        </a:p>
      </dgm:t>
    </dgm:pt>
    <dgm:pt modelId="{B0D40659-D7DF-0542-B644-F52AC65905E3}" type="parTrans" cxnId="{485A7E73-FF1A-9E42-B832-5AF19E0B6EBF}">
      <dgm:prSet/>
      <dgm:spPr/>
      <dgm:t>
        <a:bodyPr/>
        <a:lstStyle/>
        <a:p>
          <a:endParaRPr lang="zh-CN" altLang="en-US"/>
        </a:p>
      </dgm:t>
    </dgm:pt>
    <dgm:pt modelId="{003AE55A-AACC-4443-907F-107CFECA20E0}" type="sibTrans" cxnId="{485A7E73-FF1A-9E42-B832-5AF19E0B6EBF}">
      <dgm:prSet/>
      <dgm:spPr/>
      <dgm:t>
        <a:bodyPr/>
        <a:lstStyle/>
        <a:p>
          <a:endParaRPr lang="zh-CN" altLang="en-US"/>
        </a:p>
      </dgm:t>
    </dgm:pt>
    <dgm:pt modelId="{3FE193C7-A61D-BF4A-B5CB-1CC010B8DCC5}">
      <dgm:prSet phldrT="[文本]"/>
      <dgm:spPr/>
      <dgm:t>
        <a:bodyPr/>
        <a:lstStyle/>
        <a:p>
          <a:r>
            <a:rPr lang="en-US" altLang="zh-CN" dirty="0">
              <a:latin typeface="+mn-lt"/>
              <a:ea typeface="+mn-ea"/>
              <a:cs typeface="+mn-ea"/>
              <a:sym typeface="+mn-lt"/>
            </a:rPr>
            <a:t>2014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Google</a:t>
          </a: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开发</a:t>
          </a:r>
          <a:r>
            <a:rPr lang="en-US" altLang="zh-CN" dirty="0">
              <a:latin typeface="+mn-lt"/>
              <a:ea typeface="+mn-ea"/>
              <a:cs typeface="+mn-ea"/>
              <a:sym typeface="+mn-lt"/>
            </a:rPr>
            <a:t>Kubernetes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5B79DD62-D1FD-9142-BBE0-B932886DC60C}" type="parTrans" cxnId="{EDC6C2FE-0969-FE4B-8C3C-831B904E4266}">
      <dgm:prSet/>
      <dgm:spPr/>
      <dgm:t>
        <a:bodyPr/>
        <a:lstStyle/>
        <a:p>
          <a:endParaRPr lang="zh-CN" altLang="en-US"/>
        </a:p>
      </dgm:t>
    </dgm:pt>
    <dgm:pt modelId="{7E9978A5-E1BE-7C41-8EC8-2EC6311D14C5}" type="sibTrans" cxnId="{EDC6C2FE-0969-FE4B-8C3C-831B904E4266}">
      <dgm:prSet/>
      <dgm:spPr/>
      <dgm:t>
        <a:bodyPr/>
        <a:lstStyle/>
        <a:p>
          <a:endParaRPr lang="zh-CN" altLang="en-US"/>
        </a:p>
      </dgm:t>
    </dgm:pt>
    <dgm:pt modelId="{DCB32266-380A-784A-9D6E-A6D85566BE31}" type="pres">
      <dgm:prSet presAssocID="{DFC84E43-81F5-A04E-8A14-4916CC8EE9D6}" presName="Name0" presStyleCnt="0">
        <dgm:presLayoutVars>
          <dgm:chMax val="7"/>
          <dgm:chPref val="7"/>
          <dgm:dir/>
        </dgm:presLayoutVars>
      </dgm:prSet>
      <dgm:spPr/>
    </dgm:pt>
    <dgm:pt modelId="{6396278C-E358-BF4B-B300-AFC9FCB764CE}" type="pres">
      <dgm:prSet presAssocID="{DFC84E43-81F5-A04E-8A14-4916CC8EE9D6}" presName="Name1" presStyleCnt="0"/>
      <dgm:spPr/>
    </dgm:pt>
    <dgm:pt modelId="{E317E1B9-C054-C64F-BC8D-12A342AD3397}" type="pres">
      <dgm:prSet presAssocID="{DFC84E43-81F5-A04E-8A14-4916CC8EE9D6}" presName="cycle" presStyleCnt="0"/>
      <dgm:spPr/>
    </dgm:pt>
    <dgm:pt modelId="{8A724BC7-634A-AA47-B454-9F97F324DA70}" type="pres">
      <dgm:prSet presAssocID="{DFC84E43-81F5-A04E-8A14-4916CC8EE9D6}" presName="srcNode" presStyleLbl="node1" presStyleIdx="0" presStyleCnt="7"/>
      <dgm:spPr/>
    </dgm:pt>
    <dgm:pt modelId="{147BDF28-E7AB-F944-A333-A2C1F190274E}" type="pres">
      <dgm:prSet presAssocID="{DFC84E43-81F5-A04E-8A14-4916CC8EE9D6}" presName="conn" presStyleLbl="parChTrans1D2" presStyleIdx="0" presStyleCnt="1"/>
      <dgm:spPr/>
    </dgm:pt>
    <dgm:pt modelId="{759CF09B-9068-5B40-99AD-932016A7A4B9}" type="pres">
      <dgm:prSet presAssocID="{DFC84E43-81F5-A04E-8A14-4916CC8EE9D6}" presName="extraNode" presStyleLbl="node1" presStyleIdx="0" presStyleCnt="7"/>
      <dgm:spPr/>
    </dgm:pt>
    <dgm:pt modelId="{A5848CB4-3062-8E4A-A403-F6EEE6C19F3E}" type="pres">
      <dgm:prSet presAssocID="{DFC84E43-81F5-A04E-8A14-4916CC8EE9D6}" presName="dstNode" presStyleLbl="node1" presStyleIdx="0" presStyleCnt="7"/>
      <dgm:spPr/>
    </dgm:pt>
    <dgm:pt modelId="{78D52D92-1195-7A46-BE0B-09057E7AC636}" type="pres">
      <dgm:prSet presAssocID="{0C27BBD5-45F0-AF46-BCAB-48A40191E906}" presName="text_1" presStyleLbl="node1" presStyleIdx="0" presStyleCnt="7">
        <dgm:presLayoutVars>
          <dgm:bulletEnabled val="1"/>
        </dgm:presLayoutVars>
      </dgm:prSet>
      <dgm:spPr/>
    </dgm:pt>
    <dgm:pt modelId="{7DA5B611-542B-6548-9231-D2F7E38BD62B}" type="pres">
      <dgm:prSet presAssocID="{0C27BBD5-45F0-AF46-BCAB-48A40191E906}" presName="accent_1" presStyleCnt="0"/>
      <dgm:spPr/>
    </dgm:pt>
    <dgm:pt modelId="{EEBB6C4E-1E15-B348-855D-F93A5761D0AE}" type="pres">
      <dgm:prSet presAssocID="{0C27BBD5-45F0-AF46-BCAB-48A40191E906}" presName="accentRepeatNode" presStyleLbl="solidFgAcc1" presStyleIdx="0" presStyleCnt="7"/>
      <dgm:spPr/>
    </dgm:pt>
    <dgm:pt modelId="{020698D9-BE65-7B42-B211-53298EC0DAEC}" type="pres">
      <dgm:prSet presAssocID="{32B658EE-6E9C-C54A-A1C1-128B3A67DFEE}" presName="text_2" presStyleLbl="node1" presStyleIdx="1" presStyleCnt="7">
        <dgm:presLayoutVars>
          <dgm:bulletEnabled val="1"/>
        </dgm:presLayoutVars>
      </dgm:prSet>
      <dgm:spPr/>
    </dgm:pt>
    <dgm:pt modelId="{DFA11842-0CCD-0A4F-9A99-38337CBC9674}" type="pres">
      <dgm:prSet presAssocID="{32B658EE-6E9C-C54A-A1C1-128B3A67DFEE}" presName="accent_2" presStyleCnt="0"/>
      <dgm:spPr/>
    </dgm:pt>
    <dgm:pt modelId="{2E88C7BD-455F-444A-A92E-BB2898249F49}" type="pres">
      <dgm:prSet presAssocID="{32B658EE-6E9C-C54A-A1C1-128B3A67DFEE}" presName="accentRepeatNode" presStyleLbl="solidFgAcc1" presStyleIdx="1" presStyleCnt="7"/>
      <dgm:spPr/>
    </dgm:pt>
    <dgm:pt modelId="{864C13EE-A9FE-2743-BAF2-1D84221B7A45}" type="pres">
      <dgm:prSet presAssocID="{8035221C-8C48-D84F-81D9-0DF355BFE713}" presName="text_3" presStyleLbl="node1" presStyleIdx="2" presStyleCnt="7">
        <dgm:presLayoutVars>
          <dgm:bulletEnabled val="1"/>
        </dgm:presLayoutVars>
      </dgm:prSet>
      <dgm:spPr/>
    </dgm:pt>
    <dgm:pt modelId="{69497C41-0CDF-5045-86C1-EA6CB12CE0CD}" type="pres">
      <dgm:prSet presAssocID="{8035221C-8C48-D84F-81D9-0DF355BFE713}" presName="accent_3" presStyleCnt="0"/>
      <dgm:spPr/>
    </dgm:pt>
    <dgm:pt modelId="{203C953A-3564-FB48-A309-DB87CBF1D0A1}" type="pres">
      <dgm:prSet presAssocID="{8035221C-8C48-D84F-81D9-0DF355BFE713}" presName="accentRepeatNode" presStyleLbl="solidFgAcc1" presStyleIdx="2" presStyleCnt="7"/>
      <dgm:spPr/>
    </dgm:pt>
    <dgm:pt modelId="{92B03D5E-C234-D84B-ADB4-1740E746CEB0}" type="pres">
      <dgm:prSet presAssocID="{3FE193C7-A61D-BF4A-B5CB-1CC010B8DCC5}" presName="text_4" presStyleLbl="node1" presStyleIdx="3" presStyleCnt="7">
        <dgm:presLayoutVars>
          <dgm:bulletEnabled val="1"/>
        </dgm:presLayoutVars>
      </dgm:prSet>
      <dgm:spPr/>
    </dgm:pt>
    <dgm:pt modelId="{6D960508-4480-F24F-A83A-F2CD255F0F07}" type="pres">
      <dgm:prSet presAssocID="{3FE193C7-A61D-BF4A-B5CB-1CC010B8DCC5}" presName="accent_4" presStyleCnt="0"/>
      <dgm:spPr/>
    </dgm:pt>
    <dgm:pt modelId="{854D719D-93D5-D74A-8227-C442B359FBAC}" type="pres">
      <dgm:prSet presAssocID="{3FE193C7-A61D-BF4A-B5CB-1CC010B8DCC5}" presName="accentRepeatNode" presStyleLbl="solidFgAcc1" presStyleIdx="3" presStyleCnt="7"/>
      <dgm:spPr/>
    </dgm:pt>
    <dgm:pt modelId="{7791D440-4CFA-E740-9AF7-0D3B700EFDA0}" type="pres">
      <dgm:prSet presAssocID="{2A980EE0-1978-C945-84A8-84730B9FC05F}" presName="text_5" presStyleLbl="node1" presStyleIdx="4" presStyleCnt="7">
        <dgm:presLayoutVars>
          <dgm:bulletEnabled val="1"/>
        </dgm:presLayoutVars>
      </dgm:prSet>
      <dgm:spPr/>
    </dgm:pt>
    <dgm:pt modelId="{1349D720-FB2D-1C4B-BAEF-313A6CA23954}" type="pres">
      <dgm:prSet presAssocID="{2A980EE0-1978-C945-84A8-84730B9FC05F}" presName="accent_5" presStyleCnt="0"/>
      <dgm:spPr/>
    </dgm:pt>
    <dgm:pt modelId="{AFD992B6-44CF-1444-8B26-BDFDAF5FFCCD}" type="pres">
      <dgm:prSet presAssocID="{2A980EE0-1978-C945-84A8-84730B9FC05F}" presName="accentRepeatNode" presStyleLbl="solidFgAcc1" presStyleIdx="4" presStyleCnt="7"/>
      <dgm:spPr/>
    </dgm:pt>
    <dgm:pt modelId="{A961A7FC-FF27-3345-AE43-FCCA38570B0E}" type="pres">
      <dgm:prSet presAssocID="{12A0B638-0D9E-B24C-852E-33BD6A7BE9E1}" presName="text_6" presStyleLbl="node1" presStyleIdx="5" presStyleCnt="7">
        <dgm:presLayoutVars>
          <dgm:bulletEnabled val="1"/>
        </dgm:presLayoutVars>
      </dgm:prSet>
      <dgm:spPr/>
    </dgm:pt>
    <dgm:pt modelId="{14DDABF1-A917-7D4F-874F-12BDA2F3B189}" type="pres">
      <dgm:prSet presAssocID="{12A0B638-0D9E-B24C-852E-33BD6A7BE9E1}" presName="accent_6" presStyleCnt="0"/>
      <dgm:spPr/>
    </dgm:pt>
    <dgm:pt modelId="{778E07A5-EF46-C74F-8881-BF3BD79BE197}" type="pres">
      <dgm:prSet presAssocID="{12A0B638-0D9E-B24C-852E-33BD6A7BE9E1}" presName="accentRepeatNode" presStyleLbl="solidFgAcc1" presStyleIdx="5" presStyleCnt="7"/>
      <dgm:spPr/>
    </dgm:pt>
    <dgm:pt modelId="{3ED9637C-CA5D-3C4E-B1FF-A273E528CAD2}" type="pres">
      <dgm:prSet presAssocID="{CD98A888-9B21-9442-89B4-937762893EA8}" presName="text_7" presStyleLbl="node1" presStyleIdx="6" presStyleCnt="7">
        <dgm:presLayoutVars>
          <dgm:bulletEnabled val="1"/>
        </dgm:presLayoutVars>
      </dgm:prSet>
      <dgm:spPr/>
    </dgm:pt>
    <dgm:pt modelId="{7B7C84A6-AB5A-CD44-AE7C-20F12796BABD}" type="pres">
      <dgm:prSet presAssocID="{CD98A888-9B21-9442-89B4-937762893EA8}" presName="accent_7" presStyleCnt="0"/>
      <dgm:spPr/>
    </dgm:pt>
    <dgm:pt modelId="{56F4137F-6FCE-AB4C-B6C8-E532AC67DD70}" type="pres">
      <dgm:prSet presAssocID="{CD98A888-9B21-9442-89B4-937762893EA8}" presName="accentRepeatNode" presStyleLbl="solidFgAcc1" presStyleIdx="6" presStyleCnt="7"/>
      <dgm:spPr/>
    </dgm:pt>
  </dgm:ptLst>
  <dgm:cxnLst>
    <dgm:cxn modelId="{E73F9119-E399-964E-8340-69DEDDFC7315}" srcId="{DFC84E43-81F5-A04E-8A14-4916CC8EE9D6}" destId="{2A980EE0-1978-C945-84A8-84730B9FC05F}" srcOrd="4" destOrd="0" parTransId="{65D32A3F-F983-3041-9C7B-4BEEEFB01634}" sibTransId="{C66364C2-CC5B-6A40-A365-58EFB2E5A802}"/>
    <dgm:cxn modelId="{8A75BE53-22A1-467B-BA92-6F2F8E54DF4C}" type="presOf" srcId="{12A0B638-0D9E-B24C-852E-33BD6A7BE9E1}" destId="{A961A7FC-FF27-3345-AE43-FCCA38570B0E}" srcOrd="0" destOrd="0" presId="urn:microsoft.com/office/officeart/2008/layout/VerticalCurvedList"/>
    <dgm:cxn modelId="{A4D0C855-2A5E-5549-A0AB-B801FCAE60C0}" srcId="{DFC84E43-81F5-A04E-8A14-4916CC8EE9D6}" destId="{32B658EE-6E9C-C54A-A1C1-128B3A67DFEE}" srcOrd="1" destOrd="0" parTransId="{222D8F15-8FCE-A044-AE3F-1B86F0A6686A}" sibTransId="{79DC820F-09B5-B041-9D31-408C54B93D96}"/>
    <dgm:cxn modelId="{FFCC4A5E-2AC9-428D-89EB-DED62D5D68C2}" type="presOf" srcId="{DFC84E43-81F5-A04E-8A14-4916CC8EE9D6}" destId="{DCB32266-380A-784A-9D6E-A6D85566BE31}" srcOrd="0" destOrd="0" presId="urn:microsoft.com/office/officeart/2008/layout/VerticalCurvedList"/>
    <dgm:cxn modelId="{2524986F-3984-4328-842A-625B05256A73}" type="presOf" srcId="{6183F305-8772-D349-B318-700B8A768E74}" destId="{147BDF28-E7AB-F944-A333-A2C1F190274E}" srcOrd="0" destOrd="0" presId="urn:microsoft.com/office/officeart/2008/layout/VerticalCurvedList"/>
    <dgm:cxn modelId="{A0C33D73-4050-498B-A0E7-FB31F82073FA}" type="presOf" srcId="{8035221C-8C48-D84F-81D9-0DF355BFE713}" destId="{864C13EE-A9FE-2743-BAF2-1D84221B7A45}" srcOrd="0" destOrd="0" presId="urn:microsoft.com/office/officeart/2008/layout/VerticalCurvedList"/>
    <dgm:cxn modelId="{485A7E73-FF1A-9E42-B832-5AF19E0B6EBF}" srcId="{DFC84E43-81F5-A04E-8A14-4916CC8EE9D6}" destId="{8035221C-8C48-D84F-81D9-0DF355BFE713}" srcOrd="2" destOrd="0" parTransId="{B0D40659-D7DF-0542-B644-F52AC65905E3}" sibTransId="{003AE55A-AACC-4443-907F-107CFECA20E0}"/>
    <dgm:cxn modelId="{E1DE7874-1E8C-4808-890F-3A5CDC72AE91}" type="presOf" srcId="{3FE193C7-A61D-BF4A-B5CB-1CC010B8DCC5}" destId="{92B03D5E-C234-D84B-ADB4-1740E746CEB0}" srcOrd="0" destOrd="0" presId="urn:microsoft.com/office/officeart/2008/layout/VerticalCurvedList"/>
    <dgm:cxn modelId="{C2A8AF78-DED8-6A48-B414-FCF807AB1E61}" srcId="{DFC84E43-81F5-A04E-8A14-4916CC8EE9D6}" destId="{0C27BBD5-45F0-AF46-BCAB-48A40191E906}" srcOrd="0" destOrd="0" parTransId="{F6D601BC-5DD8-7A45-8B15-A77FDE0FF0C3}" sibTransId="{6183F305-8772-D349-B318-700B8A768E74}"/>
    <dgm:cxn modelId="{86C83385-D098-4BD5-B8EC-0C2A0539B280}" type="presOf" srcId="{0C27BBD5-45F0-AF46-BCAB-48A40191E906}" destId="{78D52D92-1195-7A46-BE0B-09057E7AC636}" srcOrd="0" destOrd="0" presId="urn:microsoft.com/office/officeart/2008/layout/VerticalCurvedList"/>
    <dgm:cxn modelId="{B2F6C592-AFB6-444C-B8A3-958D818FC3BF}" srcId="{DFC84E43-81F5-A04E-8A14-4916CC8EE9D6}" destId="{CD98A888-9B21-9442-89B4-937762893EA8}" srcOrd="6" destOrd="0" parTransId="{331B00B7-338B-5A41-937E-10285303C94B}" sibTransId="{761DA1DB-D055-B04C-BF08-01785AAAEEED}"/>
    <dgm:cxn modelId="{DAEEF2A8-C929-4048-AFB0-773240C3852C}" type="presOf" srcId="{32B658EE-6E9C-C54A-A1C1-128B3A67DFEE}" destId="{020698D9-BE65-7B42-B211-53298EC0DAEC}" srcOrd="0" destOrd="0" presId="urn:microsoft.com/office/officeart/2008/layout/VerticalCurvedList"/>
    <dgm:cxn modelId="{743BFBB6-6BE7-46A4-90E4-A69CFDD0B9E9}" type="presOf" srcId="{CD98A888-9B21-9442-89B4-937762893EA8}" destId="{3ED9637C-CA5D-3C4E-B1FF-A273E528CAD2}" srcOrd="0" destOrd="0" presId="urn:microsoft.com/office/officeart/2008/layout/VerticalCurvedList"/>
    <dgm:cxn modelId="{950353B7-5EEE-6249-9F84-8CA8F551B51E}" srcId="{DFC84E43-81F5-A04E-8A14-4916CC8EE9D6}" destId="{12A0B638-0D9E-B24C-852E-33BD6A7BE9E1}" srcOrd="5" destOrd="0" parTransId="{6953DC39-5B7B-F64E-AC10-533498886A18}" sibTransId="{E323592C-16AA-0A4F-A630-BE842AC9E157}"/>
    <dgm:cxn modelId="{C82A97D9-46CA-4C72-A601-0D2E906C3DCE}" type="presOf" srcId="{2A980EE0-1978-C945-84A8-84730B9FC05F}" destId="{7791D440-4CFA-E740-9AF7-0D3B700EFDA0}" srcOrd="0" destOrd="0" presId="urn:microsoft.com/office/officeart/2008/layout/VerticalCurvedList"/>
    <dgm:cxn modelId="{EDC6C2FE-0969-FE4B-8C3C-831B904E4266}" srcId="{DFC84E43-81F5-A04E-8A14-4916CC8EE9D6}" destId="{3FE193C7-A61D-BF4A-B5CB-1CC010B8DCC5}" srcOrd="3" destOrd="0" parTransId="{5B79DD62-D1FD-9142-BBE0-B932886DC60C}" sibTransId="{7E9978A5-E1BE-7C41-8EC8-2EC6311D14C5}"/>
    <dgm:cxn modelId="{3D3F49FF-78C2-4565-8283-434983FCE717}" type="presParOf" srcId="{DCB32266-380A-784A-9D6E-A6D85566BE31}" destId="{6396278C-E358-BF4B-B300-AFC9FCB764CE}" srcOrd="0" destOrd="0" presId="urn:microsoft.com/office/officeart/2008/layout/VerticalCurvedList"/>
    <dgm:cxn modelId="{4CC4BBEE-F83C-4FBD-9F9F-DC55BD1260E1}" type="presParOf" srcId="{6396278C-E358-BF4B-B300-AFC9FCB764CE}" destId="{E317E1B9-C054-C64F-BC8D-12A342AD3397}" srcOrd="0" destOrd="0" presId="urn:microsoft.com/office/officeart/2008/layout/VerticalCurvedList"/>
    <dgm:cxn modelId="{8E7F8692-478B-4D06-9D4D-62B1AAA8C334}" type="presParOf" srcId="{E317E1B9-C054-C64F-BC8D-12A342AD3397}" destId="{8A724BC7-634A-AA47-B454-9F97F324DA70}" srcOrd="0" destOrd="0" presId="urn:microsoft.com/office/officeart/2008/layout/VerticalCurvedList"/>
    <dgm:cxn modelId="{8A73F11D-618E-4F91-9C5E-64CC8240D410}" type="presParOf" srcId="{E317E1B9-C054-C64F-BC8D-12A342AD3397}" destId="{147BDF28-E7AB-F944-A333-A2C1F190274E}" srcOrd="1" destOrd="0" presId="urn:microsoft.com/office/officeart/2008/layout/VerticalCurvedList"/>
    <dgm:cxn modelId="{E672BBC8-28E6-418A-A9E4-2A771CB88077}" type="presParOf" srcId="{E317E1B9-C054-C64F-BC8D-12A342AD3397}" destId="{759CF09B-9068-5B40-99AD-932016A7A4B9}" srcOrd="2" destOrd="0" presId="urn:microsoft.com/office/officeart/2008/layout/VerticalCurvedList"/>
    <dgm:cxn modelId="{85A6DAC2-0C97-4695-8989-BB2DFCFD099B}" type="presParOf" srcId="{E317E1B9-C054-C64F-BC8D-12A342AD3397}" destId="{A5848CB4-3062-8E4A-A403-F6EEE6C19F3E}" srcOrd="3" destOrd="0" presId="urn:microsoft.com/office/officeart/2008/layout/VerticalCurvedList"/>
    <dgm:cxn modelId="{2819077A-582F-48E8-A9A8-93DDE3C2D019}" type="presParOf" srcId="{6396278C-E358-BF4B-B300-AFC9FCB764CE}" destId="{78D52D92-1195-7A46-BE0B-09057E7AC636}" srcOrd="1" destOrd="0" presId="urn:microsoft.com/office/officeart/2008/layout/VerticalCurvedList"/>
    <dgm:cxn modelId="{603E7ECD-9171-4E15-BEB8-148BCFD22004}" type="presParOf" srcId="{6396278C-E358-BF4B-B300-AFC9FCB764CE}" destId="{7DA5B611-542B-6548-9231-D2F7E38BD62B}" srcOrd="2" destOrd="0" presId="urn:microsoft.com/office/officeart/2008/layout/VerticalCurvedList"/>
    <dgm:cxn modelId="{D859AF47-EE01-4C4D-BE8C-76BB1D0EC6FC}" type="presParOf" srcId="{7DA5B611-542B-6548-9231-D2F7E38BD62B}" destId="{EEBB6C4E-1E15-B348-855D-F93A5761D0AE}" srcOrd="0" destOrd="0" presId="urn:microsoft.com/office/officeart/2008/layout/VerticalCurvedList"/>
    <dgm:cxn modelId="{39E53B93-E66E-479A-8FEB-1B13833EE9CF}" type="presParOf" srcId="{6396278C-E358-BF4B-B300-AFC9FCB764CE}" destId="{020698D9-BE65-7B42-B211-53298EC0DAEC}" srcOrd="3" destOrd="0" presId="urn:microsoft.com/office/officeart/2008/layout/VerticalCurvedList"/>
    <dgm:cxn modelId="{8BC90FAD-38F7-4996-9233-5C122C64DD6E}" type="presParOf" srcId="{6396278C-E358-BF4B-B300-AFC9FCB764CE}" destId="{DFA11842-0CCD-0A4F-9A99-38337CBC9674}" srcOrd="4" destOrd="0" presId="urn:microsoft.com/office/officeart/2008/layout/VerticalCurvedList"/>
    <dgm:cxn modelId="{64C12790-CF37-4FFA-B969-21679B73E868}" type="presParOf" srcId="{DFA11842-0CCD-0A4F-9A99-38337CBC9674}" destId="{2E88C7BD-455F-444A-A92E-BB2898249F49}" srcOrd="0" destOrd="0" presId="urn:microsoft.com/office/officeart/2008/layout/VerticalCurvedList"/>
    <dgm:cxn modelId="{70C88C0F-56AB-4A49-B35C-869FD8D554BB}" type="presParOf" srcId="{6396278C-E358-BF4B-B300-AFC9FCB764CE}" destId="{864C13EE-A9FE-2743-BAF2-1D84221B7A45}" srcOrd="5" destOrd="0" presId="urn:microsoft.com/office/officeart/2008/layout/VerticalCurvedList"/>
    <dgm:cxn modelId="{E246D914-864A-40DD-8564-15830E6638BB}" type="presParOf" srcId="{6396278C-E358-BF4B-B300-AFC9FCB764CE}" destId="{69497C41-0CDF-5045-86C1-EA6CB12CE0CD}" srcOrd="6" destOrd="0" presId="urn:microsoft.com/office/officeart/2008/layout/VerticalCurvedList"/>
    <dgm:cxn modelId="{FBE83D28-C122-4402-AF5A-FBEB0F7662F3}" type="presParOf" srcId="{69497C41-0CDF-5045-86C1-EA6CB12CE0CD}" destId="{203C953A-3564-FB48-A309-DB87CBF1D0A1}" srcOrd="0" destOrd="0" presId="urn:microsoft.com/office/officeart/2008/layout/VerticalCurvedList"/>
    <dgm:cxn modelId="{1353DA1F-A101-4BE7-8CCB-2214B8B7FEF5}" type="presParOf" srcId="{6396278C-E358-BF4B-B300-AFC9FCB764CE}" destId="{92B03D5E-C234-D84B-ADB4-1740E746CEB0}" srcOrd="7" destOrd="0" presId="urn:microsoft.com/office/officeart/2008/layout/VerticalCurvedList"/>
    <dgm:cxn modelId="{EA44A809-8F8D-42CB-B81E-D78C005E887E}" type="presParOf" srcId="{6396278C-E358-BF4B-B300-AFC9FCB764CE}" destId="{6D960508-4480-F24F-A83A-F2CD255F0F07}" srcOrd="8" destOrd="0" presId="urn:microsoft.com/office/officeart/2008/layout/VerticalCurvedList"/>
    <dgm:cxn modelId="{E0E8481D-AC07-4A2A-B548-5DF40C0D0DCE}" type="presParOf" srcId="{6D960508-4480-F24F-A83A-F2CD255F0F07}" destId="{854D719D-93D5-D74A-8227-C442B359FBAC}" srcOrd="0" destOrd="0" presId="urn:microsoft.com/office/officeart/2008/layout/VerticalCurvedList"/>
    <dgm:cxn modelId="{BF20ADAA-ED5E-401A-8908-5681BBFFF4EF}" type="presParOf" srcId="{6396278C-E358-BF4B-B300-AFC9FCB764CE}" destId="{7791D440-4CFA-E740-9AF7-0D3B700EFDA0}" srcOrd="9" destOrd="0" presId="urn:microsoft.com/office/officeart/2008/layout/VerticalCurvedList"/>
    <dgm:cxn modelId="{4028B731-C7B4-4285-9AB8-B68E8C596624}" type="presParOf" srcId="{6396278C-E358-BF4B-B300-AFC9FCB764CE}" destId="{1349D720-FB2D-1C4B-BAEF-313A6CA23954}" srcOrd="10" destOrd="0" presId="urn:microsoft.com/office/officeart/2008/layout/VerticalCurvedList"/>
    <dgm:cxn modelId="{9334D191-3645-4C67-BCBE-1BB0AD101C7C}" type="presParOf" srcId="{1349D720-FB2D-1C4B-BAEF-313A6CA23954}" destId="{AFD992B6-44CF-1444-8B26-BDFDAF5FFCCD}" srcOrd="0" destOrd="0" presId="urn:microsoft.com/office/officeart/2008/layout/VerticalCurvedList"/>
    <dgm:cxn modelId="{933D9F95-36FC-4B2F-85E7-AAEC96F7332E}" type="presParOf" srcId="{6396278C-E358-BF4B-B300-AFC9FCB764CE}" destId="{A961A7FC-FF27-3345-AE43-FCCA38570B0E}" srcOrd="11" destOrd="0" presId="urn:microsoft.com/office/officeart/2008/layout/VerticalCurvedList"/>
    <dgm:cxn modelId="{962FB826-E2EC-4BB1-A32B-BD8D6C98483A}" type="presParOf" srcId="{6396278C-E358-BF4B-B300-AFC9FCB764CE}" destId="{14DDABF1-A917-7D4F-874F-12BDA2F3B189}" srcOrd="12" destOrd="0" presId="urn:microsoft.com/office/officeart/2008/layout/VerticalCurvedList"/>
    <dgm:cxn modelId="{56B95F09-92CB-47F4-8341-54B36CFA2E33}" type="presParOf" srcId="{14DDABF1-A917-7D4F-874F-12BDA2F3B189}" destId="{778E07A5-EF46-C74F-8881-BF3BD79BE197}" srcOrd="0" destOrd="0" presId="urn:microsoft.com/office/officeart/2008/layout/VerticalCurvedList"/>
    <dgm:cxn modelId="{08D87AB2-153D-4B18-BB4D-64251164CB5A}" type="presParOf" srcId="{6396278C-E358-BF4B-B300-AFC9FCB764CE}" destId="{3ED9637C-CA5D-3C4E-B1FF-A273E528CAD2}" srcOrd="13" destOrd="0" presId="urn:microsoft.com/office/officeart/2008/layout/VerticalCurvedList"/>
    <dgm:cxn modelId="{DF3AAA93-889A-4E0D-9164-7EA49FE6B20B}" type="presParOf" srcId="{6396278C-E358-BF4B-B300-AFC9FCB764CE}" destId="{7B7C84A6-AB5A-CD44-AE7C-20F12796BABD}" srcOrd="14" destOrd="0" presId="urn:microsoft.com/office/officeart/2008/layout/VerticalCurvedList"/>
    <dgm:cxn modelId="{B01C8126-0BF3-47BB-818D-C849C15AF3C2}" type="presParOf" srcId="{7B7C84A6-AB5A-CD44-AE7C-20F12796BABD}" destId="{56F4137F-6FCE-AB4C-B6C8-E532AC67DD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BDF28-E7AB-F944-A333-A2C1F190274E}">
      <dsp:nvSpPr>
        <dsp:cNvPr id="0" name=""/>
        <dsp:cNvSpPr/>
      </dsp:nvSpPr>
      <dsp:spPr>
        <a:xfrm>
          <a:off x="-4149149" y="-636727"/>
          <a:ext cx="4943966" cy="4943966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2D92-1195-7A46-BE0B-09057E7AC636}">
      <dsp:nvSpPr>
        <dsp:cNvPr id="0" name=""/>
        <dsp:cNvSpPr/>
      </dsp:nvSpPr>
      <dsp:spPr>
        <a:xfrm>
          <a:off x="257515" y="166861"/>
          <a:ext cx="6579836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1998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帮助创立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VMware</a:t>
          </a:r>
          <a:endParaRPr lang="zh-CN" altLang="en-US" sz="1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57515" y="166861"/>
        <a:ext cx="6579836" cy="333576"/>
      </dsp:txXfrm>
    </dsp:sp>
    <dsp:sp modelId="{EEBB6C4E-1E15-B348-855D-F93A5761D0AE}">
      <dsp:nvSpPr>
        <dsp:cNvPr id="0" name=""/>
        <dsp:cNvSpPr/>
      </dsp:nvSpPr>
      <dsp:spPr>
        <a:xfrm>
          <a:off x="49030" y="125164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0698D9-BE65-7B42-B211-53298EC0DAEC}">
      <dsp:nvSpPr>
        <dsp:cNvPr id="0" name=""/>
        <dsp:cNvSpPr/>
      </dsp:nvSpPr>
      <dsp:spPr>
        <a:xfrm>
          <a:off x="559598" y="667519"/>
          <a:ext cx="6277753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2011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推出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Cloud Foundry</a:t>
          </a:r>
          <a:endParaRPr lang="zh-CN" altLang="en-US" sz="1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59598" y="667519"/>
        <a:ext cx="6277753" cy="333576"/>
      </dsp:txXfrm>
    </dsp:sp>
    <dsp:sp modelId="{2E88C7BD-455F-444A-A92E-BB2898249F49}">
      <dsp:nvSpPr>
        <dsp:cNvPr id="0" name=""/>
        <dsp:cNvSpPr/>
      </dsp:nvSpPr>
      <dsp:spPr>
        <a:xfrm>
          <a:off x="351113" y="625822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64C13EE-A9FE-2743-BAF2-1D84221B7A45}">
      <dsp:nvSpPr>
        <dsp:cNvPr id="0" name=""/>
        <dsp:cNvSpPr/>
      </dsp:nvSpPr>
      <dsp:spPr>
        <a:xfrm>
          <a:off x="725138" y="1167809"/>
          <a:ext cx="6112213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2013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EMC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创立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Pivotal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，其目的在于将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Cloud Foundry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商业化</a:t>
          </a:r>
        </a:p>
      </dsp:txBody>
      <dsp:txXfrm>
        <a:off x="725138" y="1167809"/>
        <a:ext cx="6112213" cy="333576"/>
      </dsp:txXfrm>
    </dsp:sp>
    <dsp:sp modelId="{203C953A-3564-FB48-A309-DB87CBF1D0A1}">
      <dsp:nvSpPr>
        <dsp:cNvPr id="0" name=""/>
        <dsp:cNvSpPr/>
      </dsp:nvSpPr>
      <dsp:spPr>
        <a:xfrm>
          <a:off x="516653" y="1126112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2B03D5E-C234-D84B-ADB4-1740E746CEB0}">
      <dsp:nvSpPr>
        <dsp:cNvPr id="0" name=""/>
        <dsp:cNvSpPr/>
      </dsp:nvSpPr>
      <dsp:spPr>
        <a:xfrm>
          <a:off x="777994" y="1668467"/>
          <a:ext cx="6059357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2014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Google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开发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Kubernetes</a:t>
          </a:r>
          <a:endParaRPr lang="zh-CN" altLang="en-US" sz="1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77994" y="1668467"/>
        <a:ext cx="6059357" cy="333576"/>
      </dsp:txXfrm>
    </dsp:sp>
    <dsp:sp modelId="{854D719D-93D5-D74A-8227-C442B359FBAC}">
      <dsp:nvSpPr>
        <dsp:cNvPr id="0" name=""/>
        <dsp:cNvSpPr/>
      </dsp:nvSpPr>
      <dsp:spPr>
        <a:xfrm>
          <a:off x="569509" y="1626770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791D440-4CFA-E740-9AF7-0D3B700EFDA0}">
      <dsp:nvSpPr>
        <dsp:cNvPr id="0" name=""/>
        <dsp:cNvSpPr/>
      </dsp:nvSpPr>
      <dsp:spPr>
        <a:xfrm>
          <a:off x="725138" y="2169125"/>
          <a:ext cx="6112213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2015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加入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Google Cloud</a:t>
          </a:r>
          <a:endParaRPr lang="zh-CN" altLang="en-US" sz="1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5138" y="2169125"/>
        <a:ext cx="6112213" cy="333576"/>
      </dsp:txXfrm>
    </dsp:sp>
    <dsp:sp modelId="{AFD992B6-44CF-1444-8B26-BDFDAF5FFCCD}">
      <dsp:nvSpPr>
        <dsp:cNvPr id="0" name=""/>
        <dsp:cNvSpPr/>
      </dsp:nvSpPr>
      <dsp:spPr>
        <a:xfrm>
          <a:off x="516653" y="2127428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961A7FC-FF27-3345-AE43-FCCA38570B0E}">
      <dsp:nvSpPr>
        <dsp:cNvPr id="0" name=""/>
        <dsp:cNvSpPr/>
      </dsp:nvSpPr>
      <dsp:spPr>
        <a:xfrm>
          <a:off x="559598" y="2669415"/>
          <a:ext cx="6277753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2016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Diane Greene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聘请曾任职于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Cloud Foundry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基金会的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Sam Ramji</a:t>
          </a:r>
          <a:endParaRPr lang="zh-CN" altLang="en-US" sz="1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59598" y="2669415"/>
        <a:ext cx="6277753" cy="333576"/>
      </dsp:txXfrm>
    </dsp:sp>
    <dsp:sp modelId="{778E07A5-EF46-C74F-8881-BF3BD79BE197}">
      <dsp:nvSpPr>
        <dsp:cNvPr id="0" name=""/>
        <dsp:cNvSpPr/>
      </dsp:nvSpPr>
      <dsp:spPr>
        <a:xfrm>
          <a:off x="351113" y="2627718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D9637C-CA5D-3C4E-B1FF-A273E528CAD2}">
      <dsp:nvSpPr>
        <dsp:cNvPr id="0" name=""/>
        <dsp:cNvSpPr/>
      </dsp:nvSpPr>
      <dsp:spPr>
        <a:xfrm>
          <a:off x="257515" y="3170073"/>
          <a:ext cx="6579836" cy="333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477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2017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年，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VMware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、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Pivotal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和</a:t>
          </a:r>
          <a:r>
            <a:rPr lang="en-US" altLang="zh-CN" sz="1300" kern="1200" dirty="0">
              <a:latin typeface="+mn-lt"/>
              <a:ea typeface="+mn-ea"/>
              <a:cs typeface="+mn-ea"/>
              <a:sym typeface="+mn-lt"/>
            </a:rPr>
            <a:t>Google</a:t>
          </a:r>
          <a:r>
            <a:rPr lang="zh-CN" altLang="en-US" sz="1300" kern="1200" dirty="0">
              <a:latin typeface="+mn-lt"/>
              <a:ea typeface="+mn-ea"/>
              <a:cs typeface="+mn-ea"/>
              <a:sym typeface="+mn-lt"/>
            </a:rPr>
            <a:t>联袂</a:t>
          </a:r>
        </a:p>
      </dsp:txBody>
      <dsp:txXfrm>
        <a:off x="257515" y="3170073"/>
        <a:ext cx="6579836" cy="333576"/>
      </dsp:txXfrm>
    </dsp:sp>
    <dsp:sp modelId="{56F4137F-6FCE-AB4C-B6C8-E532AC67DD70}">
      <dsp:nvSpPr>
        <dsp:cNvPr id="0" name=""/>
        <dsp:cNvSpPr/>
      </dsp:nvSpPr>
      <dsp:spPr>
        <a:xfrm>
          <a:off x="49030" y="3128376"/>
          <a:ext cx="416970" cy="4169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in Upper &amp; LC Bold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24 Point Arial Title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votal_Teal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44" t="26334" r="18640" b="28089"/>
          <a:stretch/>
        </p:blipFill>
        <p:spPr>
          <a:xfrm>
            <a:off x="1760955" y="1630937"/>
            <a:ext cx="5803900" cy="17145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Divider3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A72E-84F7-4843-8DD1-6D80B66E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8" y="534785"/>
            <a:ext cx="8508733" cy="1495794"/>
          </a:xfrm>
        </p:spPr>
        <p:txBody>
          <a:bodyPr/>
          <a:lstStyle/>
          <a:p>
            <a:pPr algn="ctr"/>
            <a:r>
              <a:rPr lang="en-US" sz="5400" dirty="0"/>
              <a:t>Pivotal Container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4DB17-BB78-854B-9EC4-9E78ECA2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954" y="2501008"/>
            <a:ext cx="6048375" cy="369332"/>
          </a:xfrm>
        </p:spPr>
        <p:txBody>
          <a:bodyPr/>
          <a:lstStyle/>
          <a:p>
            <a:r>
              <a:rPr lang="en-US" altLang="zh-Hans" dirty="0"/>
              <a:t>Kubernetes</a:t>
            </a:r>
            <a:r>
              <a:rPr lang="zh-Hans" altLang="en-US" dirty="0"/>
              <a:t>的运维之觞与</a:t>
            </a:r>
            <a:r>
              <a:rPr lang="en-US" altLang="zh-Hans" dirty="0"/>
              <a:t>PKS</a:t>
            </a:r>
            <a:r>
              <a:rPr lang="zh-Hans" altLang="en-US" dirty="0"/>
              <a:t>的解决之道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3B76-B384-F148-A280-FEEFE73D77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954" y="3450218"/>
            <a:ext cx="5026550" cy="276999"/>
          </a:xfrm>
        </p:spPr>
        <p:txBody>
          <a:bodyPr/>
          <a:lstStyle/>
          <a:p>
            <a:r>
              <a:rPr lang="en-US" dirty="0" err="1"/>
              <a:t>Pivotalk</a:t>
            </a:r>
            <a:r>
              <a:rPr lang="zh-Hans" altLang="en-US" dirty="0"/>
              <a:t>技术公开课之十 </a:t>
            </a:r>
            <a:r>
              <a:rPr lang="en-US" altLang="zh-Hans" dirty="0"/>
              <a:t>2018-05-29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4478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77ACC-AA3C-2E4E-81FF-4BCEDA618DF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71700" y="1413669"/>
            <a:ext cx="4800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3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7687-B521-494B-BD55-6FD8B5B942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44700" y="1508919"/>
            <a:ext cx="505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25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2E85-CF42-5F42-8674-5DBA72503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F5B88-48CF-E34B-B647-57B3EA07260E}"/>
              </a:ext>
            </a:extLst>
          </p:cNvPr>
          <p:cNvSpPr txBox="1"/>
          <p:nvPr/>
        </p:nvSpPr>
        <p:spPr>
          <a:xfrm>
            <a:off x="6577835" y="4164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dirty="0">
                <a:solidFill>
                  <a:schemeClr val="bg2"/>
                </a:solidFill>
              </a:rPr>
              <a:t>TBD</a:t>
            </a:r>
            <a:r>
              <a:rPr lang="zh-Hans" altLang="en-US" dirty="0">
                <a:solidFill>
                  <a:schemeClr val="bg2"/>
                </a:solidFill>
              </a:rPr>
              <a:t>总结一下痛点</a:t>
            </a:r>
            <a:endParaRPr lang="en-US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859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sp>
        <p:nvSpPr>
          <p:cNvPr id="31" name="Shape 5195">
            <a:extLst>
              <a:ext uri="{FF2B5EF4-FFF2-40B4-BE49-F238E27FC236}">
                <a16:creationId xmlns:a16="http://schemas.microsoft.com/office/drawing/2014/main" id="{B5D10A21-AE86-0943-BAE8-7600308AA1EC}"/>
              </a:ext>
            </a:extLst>
          </p:cNvPr>
          <p:cNvSpPr txBox="1"/>
          <p:nvPr/>
        </p:nvSpPr>
        <p:spPr>
          <a:xfrm>
            <a:off x="4211148" y="1011335"/>
            <a:ext cx="4608677" cy="3761700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高可用性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没有开箱即用的系统集群部件的容错机制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比如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节点和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ETCD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节点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lang="en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34343"/>
              </a:buClr>
              <a:buSzPct val="25000"/>
              <a:buFont typeface="Proxima Nova"/>
              <a:buNone/>
            </a:pPr>
            <a:b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弹性伸缩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支持容器、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和服务的弹性伸缩，但是不支持节点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虚机的弹性伸缩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>
              <a:buClr>
                <a:srgbClr val="434343"/>
              </a:buClr>
              <a:buSzPct val="25000"/>
              <a:buFont typeface="Proxima Nova"/>
              <a:buNone/>
            </a:pPr>
            <a:b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健康检查和自愈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主要对节点的监控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，缺乏虚机、进程等健康检查和自愈</a:t>
            </a:r>
            <a:endParaRPr lang="en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34343"/>
              </a:buClr>
              <a:buSzPct val="25000"/>
              <a:buFont typeface="Proxima Nova"/>
              <a:buNone/>
            </a:pPr>
            <a:b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升级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在一个比较大的集群中滚动升级是比较困难的</a:t>
            </a:r>
            <a:endParaRPr lang="en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" name="Shape 5196" descr="pasted-image.tiff">
            <a:extLst>
              <a:ext uri="{FF2B5EF4-FFF2-40B4-BE49-F238E27FC236}">
                <a16:creationId xmlns:a16="http://schemas.microsoft.com/office/drawing/2014/main" id="{7DF51D28-3676-A747-8B87-A45796322B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3467" y="1562602"/>
            <a:ext cx="650100" cy="63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5197">
            <a:extLst>
              <a:ext uri="{FF2B5EF4-FFF2-40B4-BE49-F238E27FC236}">
                <a16:creationId xmlns:a16="http://schemas.microsoft.com/office/drawing/2014/main" id="{D0F748D8-4941-2E45-A53D-1E8D7EB01FB4}"/>
              </a:ext>
            </a:extLst>
          </p:cNvPr>
          <p:cNvCxnSpPr/>
          <p:nvPr/>
        </p:nvCxnSpPr>
        <p:spPr>
          <a:xfrm rot="10800000">
            <a:off x="824957" y="3598396"/>
            <a:ext cx="0" cy="2880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Shape 5198">
            <a:extLst>
              <a:ext uri="{FF2B5EF4-FFF2-40B4-BE49-F238E27FC236}">
                <a16:creationId xmlns:a16="http://schemas.microsoft.com/office/drawing/2014/main" id="{92954DD4-D8EA-2445-91D8-9E5B11F18A18}"/>
              </a:ext>
            </a:extLst>
          </p:cNvPr>
          <p:cNvSpPr/>
          <p:nvPr/>
        </p:nvSpPr>
        <p:spPr>
          <a:xfrm>
            <a:off x="747120" y="3203636"/>
            <a:ext cx="3125399" cy="371400"/>
          </a:xfrm>
          <a:prstGeom prst="rect">
            <a:avLst/>
          </a:prstGeom>
          <a:solidFill>
            <a:srgbClr val="DFEAE9"/>
          </a:solidFill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>
              <a:buClr>
                <a:srgbClr val="356AE6"/>
              </a:buClr>
            </a:pPr>
            <a:endParaRPr>
              <a:solidFill>
                <a:srgbClr val="356AE6"/>
              </a:solidFill>
            </a:endParaRPr>
          </a:p>
        </p:txBody>
      </p:sp>
      <p:pic>
        <p:nvPicPr>
          <p:cNvPr id="35" name="Shape 5199" descr="pasted-image.png">
            <a:extLst>
              <a:ext uri="{FF2B5EF4-FFF2-40B4-BE49-F238E27FC236}">
                <a16:creationId xmlns:a16="http://schemas.microsoft.com/office/drawing/2014/main" id="{4FB9A829-DD09-3E4B-BA7C-041C50AAE5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7048" y="3601576"/>
            <a:ext cx="1004100" cy="10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5200" descr="pasted-image.png">
            <a:extLst>
              <a:ext uri="{FF2B5EF4-FFF2-40B4-BE49-F238E27FC236}">
                <a16:creationId xmlns:a16="http://schemas.microsoft.com/office/drawing/2014/main" id="{0FBEE46A-6498-4F4D-8180-64E751A56D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4863" y="3917910"/>
            <a:ext cx="6501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5201" descr="pasted-image.png">
            <a:extLst>
              <a:ext uri="{FF2B5EF4-FFF2-40B4-BE49-F238E27FC236}">
                <a16:creationId xmlns:a16="http://schemas.microsoft.com/office/drawing/2014/main" id="{B0A52383-DC6A-4C47-A4F8-2217A8BEE26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1400" y="3866885"/>
            <a:ext cx="557700" cy="5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5202" descr="pasted-image.png">
            <a:extLst>
              <a:ext uri="{FF2B5EF4-FFF2-40B4-BE49-F238E27FC236}">
                <a16:creationId xmlns:a16="http://schemas.microsoft.com/office/drawing/2014/main" id="{855EA01B-0BD4-3640-A61A-34F18AD4AB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666" y="3904794"/>
            <a:ext cx="666600" cy="48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5203">
            <a:extLst>
              <a:ext uri="{FF2B5EF4-FFF2-40B4-BE49-F238E27FC236}">
                <a16:creationId xmlns:a16="http://schemas.microsoft.com/office/drawing/2014/main" id="{A5E173C0-300C-4C43-AC7B-777F576FC655}"/>
              </a:ext>
            </a:extLst>
          </p:cNvPr>
          <p:cNvCxnSpPr/>
          <p:nvPr/>
        </p:nvCxnSpPr>
        <p:spPr>
          <a:xfrm rot="10800000">
            <a:off x="1611166" y="3598396"/>
            <a:ext cx="0" cy="2880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" name="Shape 5204">
            <a:extLst>
              <a:ext uri="{FF2B5EF4-FFF2-40B4-BE49-F238E27FC236}">
                <a16:creationId xmlns:a16="http://schemas.microsoft.com/office/drawing/2014/main" id="{099F9DD1-99F1-3649-91D0-2753518C6A60}"/>
              </a:ext>
            </a:extLst>
          </p:cNvPr>
          <p:cNvCxnSpPr/>
          <p:nvPr/>
        </p:nvCxnSpPr>
        <p:spPr>
          <a:xfrm rot="10800000">
            <a:off x="2322538" y="3602498"/>
            <a:ext cx="0" cy="2880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" name="Shape 5205">
            <a:extLst>
              <a:ext uri="{FF2B5EF4-FFF2-40B4-BE49-F238E27FC236}">
                <a16:creationId xmlns:a16="http://schemas.microsoft.com/office/drawing/2014/main" id="{E5845684-C860-F84C-853B-0BB218B890CE}"/>
              </a:ext>
            </a:extLst>
          </p:cNvPr>
          <p:cNvCxnSpPr/>
          <p:nvPr/>
        </p:nvCxnSpPr>
        <p:spPr>
          <a:xfrm rot="10800000">
            <a:off x="3030250" y="3587578"/>
            <a:ext cx="0" cy="2880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" name="Shape 5206">
            <a:extLst>
              <a:ext uri="{FF2B5EF4-FFF2-40B4-BE49-F238E27FC236}">
                <a16:creationId xmlns:a16="http://schemas.microsoft.com/office/drawing/2014/main" id="{FFB8F4C1-258A-3B4D-B03B-37F02126B848}"/>
              </a:ext>
            </a:extLst>
          </p:cNvPr>
          <p:cNvCxnSpPr/>
          <p:nvPr/>
        </p:nvCxnSpPr>
        <p:spPr>
          <a:xfrm rot="10800000">
            <a:off x="3673028" y="3598396"/>
            <a:ext cx="0" cy="2880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3" name="Shape 5207" descr="pasted-image.tiff">
            <a:extLst>
              <a:ext uri="{FF2B5EF4-FFF2-40B4-BE49-F238E27FC236}">
                <a16:creationId xmlns:a16="http://schemas.microsoft.com/office/drawing/2014/main" id="{18416128-ACE5-CB40-B15F-62B76B9FA1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8400" y="1562602"/>
            <a:ext cx="650100" cy="6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5208" descr="pasted-image.tiff">
            <a:extLst>
              <a:ext uri="{FF2B5EF4-FFF2-40B4-BE49-F238E27FC236}">
                <a16:creationId xmlns:a16="http://schemas.microsoft.com/office/drawing/2014/main" id="{38B38E20-E14B-3C4E-A114-BDC92A7FEB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716" y="2342515"/>
            <a:ext cx="650100" cy="6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5209" descr="pasted-image.tiff">
            <a:extLst>
              <a:ext uri="{FF2B5EF4-FFF2-40B4-BE49-F238E27FC236}">
                <a16:creationId xmlns:a16="http://schemas.microsoft.com/office/drawing/2014/main" id="{C8028398-9568-854F-A5DA-D2CB292106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0523" y="2342515"/>
            <a:ext cx="650100" cy="6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5210" descr="pasted-image.tiff">
            <a:extLst>
              <a:ext uri="{FF2B5EF4-FFF2-40B4-BE49-F238E27FC236}">
                <a16:creationId xmlns:a16="http://schemas.microsoft.com/office/drawing/2014/main" id="{F314CE8E-164C-4F48-B4C7-DC2C399438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6328" y="2342515"/>
            <a:ext cx="650100" cy="6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5211">
            <a:extLst>
              <a:ext uri="{FF2B5EF4-FFF2-40B4-BE49-F238E27FC236}">
                <a16:creationId xmlns:a16="http://schemas.microsoft.com/office/drawing/2014/main" id="{62164F88-EF47-7647-8CAB-F3D6754C7EAD}"/>
              </a:ext>
            </a:extLst>
          </p:cNvPr>
          <p:cNvCxnSpPr/>
          <p:nvPr/>
        </p:nvCxnSpPr>
        <p:spPr>
          <a:xfrm rot="10800000">
            <a:off x="2077797" y="1915716"/>
            <a:ext cx="369900" cy="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" name="Shape 5212">
            <a:extLst>
              <a:ext uri="{FF2B5EF4-FFF2-40B4-BE49-F238E27FC236}">
                <a16:creationId xmlns:a16="http://schemas.microsoft.com/office/drawing/2014/main" id="{DDA7ABD1-8F4C-EC4F-A21C-11EF7956BF47}"/>
              </a:ext>
            </a:extLst>
          </p:cNvPr>
          <p:cNvCxnSpPr/>
          <p:nvPr/>
        </p:nvCxnSpPr>
        <p:spPr>
          <a:xfrm flipH="1">
            <a:off x="1451691" y="2146361"/>
            <a:ext cx="264300" cy="26430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" name="Shape 5213">
            <a:extLst>
              <a:ext uri="{FF2B5EF4-FFF2-40B4-BE49-F238E27FC236}">
                <a16:creationId xmlns:a16="http://schemas.microsoft.com/office/drawing/2014/main" id="{BF18A4E5-8CD0-EB47-B57E-117AEF31826D}"/>
              </a:ext>
            </a:extLst>
          </p:cNvPr>
          <p:cNvCxnSpPr/>
          <p:nvPr/>
        </p:nvCxnSpPr>
        <p:spPr>
          <a:xfrm rot="10800000">
            <a:off x="1555281" y="2716609"/>
            <a:ext cx="451800" cy="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0" name="Shape 5214">
            <a:extLst>
              <a:ext uri="{FF2B5EF4-FFF2-40B4-BE49-F238E27FC236}">
                <a16:creationId xmlns:a16="http://schemas.microsoft.com/office/drawing/2014/main" id="{F50BEE66-0587-DF4F-8136-2E38DF9FB1E5}"/>
              </a:ext>
            </a:extLst>
          </p:cNvPr>
          <p:cNvCxnSpPr/>
          <p:nvPr/>
        </p:nvCxnSpPr>
        <p:spPr>
          <a:xfrm rot="10800000">
            <a:off x="2530213" y="2716609"/>
            <a:ext cx="451800" cy="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" name="Shape 5215">
            <a:extLst>
              <a:ext uri="{FF2B5EF4-FFF2-40B4-BE49-F238E27FC236}">
                <a16:creationId xmlns:a16="http://schemas.microsoft.com/office/drawing/2014/main" id="{6E526D77-F391-F849-8906-1720DB68C196}"/>
              </a:ext>
            </a:extLst>
          </p:cNvPr>
          <p:cNvCxnSpPr/>
          <p:nvPr/>
        </p:nvCxnSpPr>
        <p:spPr>
          <a:xfrm rot="10800000">
            <a:off x="2975434" y="2068378"/>
            <a:ext cx="160500" cy="39480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" name="Shape 5216">
            <a:extLst>
              <a:ext uri="{FF2B5EF4-FFF2-40B4-BE49-F238E27FC236}">
                <a16:creationId xmlns:a16="http://schemas.microsoft.com/office/drawing/2014/main" id="{10D21C13-8F5C-9448-8D4F-0C8A5A75FC77}"/>
              </a:ext>
            </a:extLst>
          </p:cNvPr>
          <p:cNvCxnSpPr/>
          <p:nvPr/>
        </p:nvCxnSpPr>
        <p:spPr>
          <a:xfrm rot="10800000">
            <a:off x="1938500" y="2147717"/>
            <a:ext cx="266400" cy="26640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3" name="Shape 5217">
            <a:extLst>
              <a:ext uri="{FF2B5EF4-FFF2-40B4-BE49-F238E27FC236}">
                <a16:creationId xmlns:a16="http://schemas.microsoft.com/office/drawing/2014/main" id="{01E46839-5EAE-0349-A402-311B068BC0F9}"/>
              </a:ext>
            </a:extLst>
          </p:cNvPr>
          <p:cNvCxnSpPr/>
          <p:nvPr/>
        </p:nvCxnSpPr>
        <p:spPr>
          <a:xfrm rot="10800000" flipH="1">
            <a:off x="2415251" y="2187766"/>
            <a:ext cx="270000" cy="270000"/>
          </a:xfrm>
          <a:prstGeom prst="straightConnector1">
            <a:avLst/>
          </a:prstGeom>
          <a:noFill/>
          <a:ln w="25400" cap="flat" cmpd="sng">
            <a:solidFill>
              <a:srgbClr val="356AE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4" name="Shape 5218">
            <a:extLst>
              <a:ext uri="{FF2B5EF4-FFF2-40B4-BE49-F238E27FC236}">
                <a16:creationId xmlns:a16="http://schemas.microsoft.com/office/drawing/2014/main" id="{E6FE2A33-DC6F-634A-9C55-4644263EBC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605" y="3833501"/>
            <a:ext cx="1204687" cy="4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A7E740C-360C-8945-8CB6-81D2A4B53EAA}"/>
              </a:ext>
            </a:extLst>
          </p:cNvPr>
          <p:cNvSpPr txBox="1"/>
          <p:nvPr/>
        </p:nvSpPr>
        <p:spPr>
          <a:xfrm>
            <a:off x="6577835" y="4164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dirty="0">
                <a:solidFill>
                  <a:schemeClr val="bg2"/>
                </a:solidFill>
              </a:rPr>
              <a:t>TBD</a:t>
            </a:r>
            <a:r>
              <a:rPr lang="zh-Hans" altLang="en-US" dirty="0">
                <a:solidFill>
                  <a:schemeClr val="bg2"/>
                </a:solidFill>
              </a:rPr>
              <a:t>总结一下痛点</a:t>
            </a:r>
            <a:endParaRPr lang="en-US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84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应对之道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FD7E-99FA-5F46-8562-6939F8894A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4B7BC-5845-664F-BB12-2D5816A3ED6E}"/>
              </a:ext>
            </a:extLst>
          </p:cNvPr>
          <p:cNvSpPr txBox="1"/>
          <p:nvPr/>
        </p:nvSpPr>
        <p:spPr>
          <a:xfrm>
            <a:off x="4095027" y="555625"/>
            <a:ext cx="373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dirty="0">
                <a:solidFill>
                  <a:schemeClr val="bg2"/>
                </a:solidFill>
              </a:rPr>
              <a:t>针对每个痛点，进行点到点的分析</a:t>
            </a:r>
            <a:endParaRPr lang="en-US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197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横空出世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简介    </a:t>
            </a:r>
          </a:p>
        </p:txBody>
      </p:sp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AE52B514-4D17-E14C-A8D9-4BFF1AAFF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906489"/>
              </p:ext>
            </p:extLst>
          </p:nvPr>
        </p:nvGraphicFramePr>
        <p:xfrm>
          <a:off x="1259632" y="843558"/>
          <a:ext cx="6886324" cy="367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35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横空出世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简介    </a:t>
            </a:r>
          </a:p>
        </p:txBody>
      </p:sp>
      <p:sp>
        <p:nvSpPr>
          <p:cNvPr id="4" name="Shape 5231">
            <a:extLst>
              <a:ext uri="{FF2B5EF4-FFF2-40B4-BE49-F238E27FC236}">
                <a16:creationId xmlns:a16="http://schemas.microsoft.com/office/drawing/2014/main" id="{3D6377BD-0057-334B-A971-878AD95933FF}"/>
              </a:ext>
            </a:extLst>
          </p:cNvPr>
          <p:cNvSpPr txBox="1"/>
          <p:nvPr/>
        </p:nvSpPr>
        <p:spPr>
          <a:xfrm>
            <a:off x="382648" y="1191274"/>
            <a:ext cx="3844200" cy="27609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>
              <a:buClr>
                <a:srgbClr val="434343"/>
              </a:buClr>
              <a:buSzPct val="25000"/>
              <a:buFont typeface="Proxima Nova"/>
              <a:buNone/>
            </a:pPr>
            <a:r>
              <a:rPr lang="zh-CN" alt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一个安装、部署、管理企业级的</a:t>
            </a:r>
            <a:r>
              <a:rPr lang="en-US" altLang="zh-CN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K8s</a:t>
            </a:r>
            <a:r>
              <a:rPr lang="zh-CN" alt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集群的平台</a:t>
            </a:r>
            <a:endParaRPr lang="en-US" altLang="zh-CN" sz="20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434343"/>
              </a:buClr>
              <a:buSzPct val="25000"/>
              <a:buFont typeface="Proxima Nova"/>
              <a:buNone/>
            </a:pPr>
            <a:endParaRPr sz="2000" dirty="0">
              <a:solidFill>
                <a:srgbClr val="1AB9A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r>
              <a:rPr lang="en-US" altLang="zh-CN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Pivotal</a:t>
            </a:r>
            <a:r>
              <a:rPr lang="zh-CN" altLang="en-US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、</a:t>
            </a:r>
            <a:r>
              <a:rPr lang="en-US" altLang="zh-CN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VMWare</a:t>
            </a:r>
            <a:r>
              <a:rPr lang="zh-CN" altLang="en-US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和</a:t>
            </a:r>
            <a:r>
              <a:rPr lang="en-US" altLang="zh-CN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Google</a:t>
            </a:r>
            <a:r>
              <a:rPr lang="zh-CN" altLang="en-US" sz="20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三家联合开发</a:t>
            </a:r>
            <a:endParaRPr lang="en" sz="2000" dirty="0">
              <a:solidFill>
                <a:srgbClr val="1AB9A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Shape 5232">
            <a:extLst>
              <a:ext uri="{FF2B5EF4-FFF2-40B4-BE49-F238E27FC236}">
                <a16:creationId xmlns:a16="http://schemas.microsoft.com/office/drawing/2014/main" id="{06774690-3269-7444-8C01-5AF50CFA0963}"/>
              </a:ext>
            </a:extLst>
          </p:cNvPr>
          <p:cNvSpPr txBox="1"/>
          <p:nvPr/>
        </p:nvSpPr>
        <p:spPr>
          <a:xfrm>
            <a:off x="4840178" y="325438"/>
            <a:ext cx="3773100" cy="3858600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t" anchorCtr="0">
            <a:noAutofit/>
          </a:bodyPr>
          <a:lstStyle/>
          <a:p>
            <a:pPr>
              <a:buClr>
                <a:srgbClr val="00AE9E"/>
              </a:buClr>
              <a:buSzPct val="25000"/>
              <a:buFont typeface="Proxima Nova"/>
              <a:buNone/>
            </a:pPr>
            <a:r>
              <a:rPr lang="en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</a:t>
            </a:r>
            <a:r>
              <a:rPr lang="zh-CN" altLang="en-US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的面板</a:t>
            </a:r>
            <a:r>
              <a:rPr lang="en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" sz="1600" dirty="0"/>
              <a:t>K8s</a:t>
            </a:r>
            <a:r>
              <a:rPr lang="zh-CN" altLang="en-US" sz="1600" dirty="0"/>
              <a:t>健康管理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聚合的监控指标和日志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容器</a:t>
            </a:r>
            <a:r>
              <a:rPr lang="en-US" altLang="zh-CN" sz="1600" dirty="0"/>
              <a:t>Pod</a:t>
            </a:r>
            <a:r>
              <a:rPr lang="zh-CN" altLang="en-US" sz="1600" dirty="0"/>
              <a:t>的自动弹性伸缩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持久性接口</a:t>
            </a:r>
            <a:endParaRPr lang="en" sz="1600" dirty="0"/>
          </a:p>
          <a:p>
            <a:pPr>
              <a:buClr>
                <a:srgbClr val="00AE9E"/>
              </a:buClr>
              <a:buFont typeface="Proxima Nova"/>
              <a:buNone/>
            </a:pPr>
            <a:endParaRPr sz="1600" dirty="0"/>
          </a:p>
          <a:p>
            <a:pPr>
              <a:buClr>
                <a:srgbClr val="00AE9E"/>
              </a:buClr>
              <a:buSzPct val="25000"/>
              <a:buFont typeface="Proxima Nova"/>
              <a:buNone/>
            </a:pPr>
            <a:r>
              <a:rPr lang="en-US" altLang="zh-CN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PKS</a:t>
            </a:r>
            <a:r>
              <a:rPr lang="zh-CN" altLang="en-US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的控制面板</a:t>
            </a:r>
            <a:r>
              <a:rPr lang="en" sz="1600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安装部署引擎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支持各种规模的集群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自服务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软件自动升级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负荷均衡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网络配置管理</a:t>
            </a:r>
            <a:endParaRPr lang="en" sz="1600" dirty="0"/>
          </a:p>
          <a:p>
            <a:pPr marL="140368" indent="-140368">
              <a:lnSpc>
                <a:spcPct val="120000"/>
              </a:lnSpc>
              <a:buSzPct val="100000"/>
              <a:buFont typeface="Arial"/>
              <a:buChar char="•"/>
            </a:pPr>
            <a:r>
              <a:rPr lang="zh-CN" altLang="en-US" sz="1600" dirty="0"/>
              <a:t>多租户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4456523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解决之道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架构与特性</a:t>
            </a:r>
          </a:p>
        </p:txBody>
      </p:sp>
      <p:sp>
        <p:nvSpPr>
          <p:cNvPr id="4" name="Shape 5238">
            <a:extLst>
              <a:ext uri="{FF2B5EF4-FFF2-40B4-BE49-F238E27FC236}">
                <a16:creationId xmlns:a16="http://schemas.microsoft.com/office/drawing/2014/main" id="{32AA75C3-8D38-5D46-9938-9FB6988B0261}"/>
              </a:ext>
            </a:extLst>
          </p:cNvPr>
          <p:cNvSpPr txBox="1"/>
          <p:nvPr/>
        </p:nvSpPr>
        <p:spPr>
          <a:xfrm>
            <a:off x="4570727" y="746056"/>
            <a:ext cx="4433273" cy="4079061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基于开源的</a:t>
            </a:r>
            <a:r>
              <a:rPr lang="en-US" altLang="zh-C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K8s</a:t>
            </a: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构建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sz="1200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sz="1200" dirty="0"/>
              <a:t>和当前稳定的开源</a:t>
            </a:r>
            <a:r>
              <a:rPr lang="en-US" altLang="zh-CN" sz="1200" dirty="0"/>
              <a:t>K8s</a:t>
            </a:r>
            <a:r>
              <a:rPr lang="zh-CN" altLang="en-US" sz="1200" dirty="0"/>
              <a:t>版本兼容</a:t>
            </a:r>
            <a:r>
              <a:rPr lang="en" sz="1200" dirty="0"/>
              <a:t>, </a:t>
            </a:r>
            <a:r>
              <a:rPr lang="zh-CN" altLang="en-US" sz="1200" dirty="0"/>
              <a:t>由</a:t>
            </a:r>
            <a:r>
              <a:rPr lang="en-US" altLang="zh-CN" sz="1200" dirty="0"/>
              <a:t>BOSH</a:t>
            </a:r>
            <a:r>
              <a:rPr lang="zh-CN" altLang="en-US" sz="1200" dirty="0"/>
              <a:t>管理</a:t>
            </a:r>
            <a:r>
              <a:rPr lang="en" sz="1200" dirty="0"/>
              <a:t>. </a:t>
            </a:r>
            <a:r>
              <a:rPr lang="zh-CN" altLang="en-US" sz="1200" dirty="0">
                <a:solidFill>
                  <a:srgbClr val="FF0000"/>
                </a:solidFill>
              </a:rPr>
              <a:t>不对</a:t>
            </a:r>
            <a:r>
              <a:rPr lang="en-US" altLang="zh-CN" sz="1200" dirty="0">
                <a:solidFill>
                  <a:srgbClr val="FF0000"/>
                </a:solidFill>
              </a:rPr>
              <a:t>K8s</a:t>
            </a:r>
            <a:r>
              <a:rPr lang="zh-CN" altLang="en-US" sz="1200" dirty="0">
                <a:solidFill>
                  <a:srgbClr val="FF0000"/>
                </a:solidFill>
              </a:rPr>
              <a:t>做任何扩展</a:t>
            </a:r>
            <a:r>
              <a:rPr lang="en" sz="1200" dirty="0"/>
              <a:t>.</a:t>
            </a:r>
          </a:p>
          <a:p>
            <a:pPr>
              <a:buSzPct val="25000"/>
            </a:pPr>
            <a:br>
              <a:rPr lang="en" sz="1200" dirty="0"/>
            </a:b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生产就绪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sz="1200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sz="1200" dirty="0"/>
              <a:t>从应用到</a:t>
            </a:r>
            <a:r>
              <a:rPr lang="en-US" altLang="zh-CN" sz="1200" dirty="0"/>
              <a:t>IaaS</a:t>
            </a:r>
            <a:r>
              <a:rPr lang="zh-CN" altLang="en-US" sz="1200" dirty="0"/>
              <a:t>层的高可用性，无单点故障，内置的健康检查、弹性伸缩、自愈和滚动升级</a:t>
            </a:r>
            <a:r>
              <a:rPr lang="en" sz="1200" dirty="0"/>
              <a:t>.</a:t>
            </a:r>
          </a:p>
          <a:p>
            <a:pPr>
              <a:buSzPct val="25000"/>
            </a:pPr>
            <a:br>
              <a:rPr lang="en" sz="1200" dirty="0"/>
            </a:b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多云支持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sz="1200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对于任何</a:t>
            </a:r>
            <a:r>
              <a:rPr lang="en-US" altLang="zh-CN" sz="1200" dirty="0">
                <a:latin typeface="Proxima Nova"/>
                <a:ea typeface="Proxima Nova"/>
                <a:cs typeface="Proxima Nova"/>
                <a:sym typeface="Proxima Nova"/>
              </a:rPr>
              <a:t>IaaS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云或公有云，</a:t>
            </a:r>
            <a:r>
              <a:rPr lang="en-US" altLang="zh-CN" sz="1200" dirty="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OSH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提供了一致的可靠的运维体验</a:t>
            </a:r>
            <a:endParaRPr lang="en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网络管理和安全性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开箱即用的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 VMware NSX-T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，也支持多云和多种虚拟化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访问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GCP APIs</a:t>
            </a:r>
            <a:r>
              <a:rPr lang="en" sz="1200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通过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GCP Service Broker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使得应用可以透明的访问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 Google Cloud APIs</a:t>
            </a:r>
          </a:p>
          <a:p>
            <a:pPr>
              <a:buClr>
                <a:srgbClr val="1AB9A5"/>
              </a:buClr>
              <a:buSzPct val="25000"/>
              <a:buFont typeface="Proxima Nova"/>
              <a:buNone/>
            </a:pPr>
            <a:endParaRPr lang="en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1AB9A5"/>
              </a:buClr>
              <a:buSzPct val="25000"/>
              <a:buFontTx/>
              <a:buNone/>
            </a:pP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工作负荷在公有云私有云之间自由流动</a:t>
            </a:r>
            <a:r>
              <a:rPr lang="en" altLang="zh-CN" sz="1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可以把</a:t>
            </a:r>
            <a:r>
              <a:rPr lang="en-US" altLang="zh-CN" sz="1200" dirty="0">
                <a:latin typeface="Proxima Nova"/>
                <a:ea typeface="Proxima Nova"/>
                <a:cs typeface="Proxima Nova"/>
                <a:sym typeface="Proxima Nova"/>
              </a:rPr>
              <a:t>PKS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的工作负荷和</a:t>
            </a:r>
            <a:r>
              <a:rPr lang="en-US" altLang="zh-CN" sz="1200" dirty="0">
                <a:latin typeface="Proxima Nova"/>
                <a:ea typeface="Proxima Nova"/>
                <a:cs typeface="Proxima Nova"/>
                <a:sym typeface="Proxima Nova"/>
              </a:rPr>
              <a:t>GKE</a:t>
            </a:r>
            <a:r>
              <a:rPr lang="zh-CN" altLang="en-US" sz="1200" dirty="0">
                <a:latin typeface="Proxima Nova"/>
                <a:ea typeface="Proxima Nova"/>
                <a:cs typeface="Proxima Nova"/>
                <a:sym typeface="Proxima Nova"/>
              </a:rPr>
              <a:t>的工作负荷自由流动</a:t>
            </a: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>
              <a:buSzPct val="25000"/>
              <a:buFont typeface="Proxima Nova"/>
              <a:buNone/>
            </a:pPr>
            <a:b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zh-CN" altLang="en-US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全自动化运维</a:t>
            </a:r>
            <a:r>
              <a:rPr lang="en" sz="1200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sz="1200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sz="1200" dirty="0"/>
              <a:t>全自动的部署、伸缩、在线打补丁、在线升级，没有业务停顿时间。通过</a:t>
            </a:r>
            <a:r>
              <a:rPr lang="en-US" altLang="zh-CN" sz="1200" dirty="0"/>
              <a:t>CD</a:t>
            </a:r>
            <a:r>
              <a:rPr lang="zh-CN" altLang="en-US" sz="1200" dirty="0"/>
              <a:t>持续集成管道来部署平台</a:t>
            </a:r>
            <a:endParaRPr lang="en" sz="1200" dirty="0"/>
          </a:p>
        </p:txBody>
      </p:sp>
      <p:cxnSp>
        <p:nvCxnSpPr>
          <p:cNvPr id="6" name="Shape 5240">
            <a:extLst>
              <a:ext uri="{FF2B5EF4-FFF2-40B4-BE49-F238E27FC236}">
                <a16:creationId xmlns:a16="http://schemas.microsoft.com/office/drawing/2014/main" id="{4E0B422B-5786-BF4F-8287-FB27E3910CDC}"/>
              </a:ext>
            </a:extLst>
          </p:cNvPr>
          <p:cNvCxnSpPr/>
          <p:nvPr/>
        </p:nvCxnSpPr>
        <p:spPr>
          <a:xfrm rot="10800000">
            <a:off x="1035362" y="3721073"/>
            <a:ext cx="0" cy="2877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7" name="Shape 5241" descr="Shape 2588">
            <a:extLst>
              <a:ext uri="{FF2B5EF4-FFF2-40B4-BE49-F238E27FC236}">
                <a16:creationId xmlns:a16="http://schemas.microsoft.com/office/drawing/2014/main" id="{E94B015A-D8FD-D04D-BADE-2EB6644DCC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4914" y="3724246"/>
            <a:ext cx="10032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242" descr="Shape 2589">
            <a:extLst>
              <a:ext uri="{FF2B5EF4-FFF2-40B4-BE49-F238E27FC236}">
                <a16:creationId xmlns:a16="http://schemas.microsoft.com/office/drawing/2014/main" id="{8A3BF349-5E5C-A44B-A2F1-53E1704D6D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727" y="4040251"/>
            <a:ext cx="650100" cy="3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243" descr="Shape 2590">
            <a:extLst>
              <a:ext uri="{FF2B5EF4-FFF2-40B4-BE49-F238E27FC236}">
                <a16:creationId xmlns:a16="http://schemas.microsoft.com/office/drawing/2014/main" id="{0DE1B3F9-6F46-B747-AB59-6B0D8FF766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9270" y="3989280"/>
            <a:ext cx="557099" cy="5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5244" descr="Shape 2591">
            <a:extLst>
              <a:ext uri="{FF2B5EF4-FFF2-40B4-BE49-F238E27FC236}">
                <a16:creationId xmlns:a16="http://schemas.microsoft.com/office/drawing/2014/main" id="{9F96D1C5-DD19-FE47-9AD2-9D603850E5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532" y="4027148"/>
            <a:ext cx="666599" cy="4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5245">
            <a:extLst>
              <a:ext uri="{FF2B5EF4-FFF2-40B4-BE49-F238E27FC236}">
                <a16:creationId xmlns:a16="http://schemas.microsoft.com/office/drawing/2014/main" id="{545F06B5-1C84-0649-8987-EC5E3EABEF08}"/>
              </a:ext>
            </a:extLst>
          </p:cNvPr>
          <p:cNvCxnSpPr/>
          <p:nvPr/>
        </p:nvCxnSpPr>
        <p:spPr>
          <a:xfrm rot="10800000">
            <a:off x="1821572" y="3721073"/>
            <a:ext cx="0" cy="2877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" name="Shape 5246">
            <a:extLst>
              <a:ext uri="{FF2B5EF4-FFF2-40B4-BE49-F238E27FC236}">
                <a16:creationId xmlns:a16="http://schemas.microsoft.com/office/drawing/2014/main" id="{F4CE92B8-BC2D-6D4B-A986-CD9BF251EAA4}"/>
              </a:ext>
            </a:extLst>
          </p:cNvPr>
          <p:cNvCxnSpPr/>
          <p:nvPr/>
        </p:nvCxnSpPr>
        <p:spPr>
          <a:xfrm rot="10800000">
            <a:off x="2532942" y="3725169"/>
            <a:ext cx="0" cy="2877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" name="Shape 5247">
            <a:extLst>
              <a:ext uri="{FF2B5EF4-FFF2-40B4-BE49-F238E27FC236}">
                <a16:creationId xmlns:a16="http://schemas.microsoft.com/office/drawing/2014/main" id="{66198C4F-F80B-EB40-80F6-73302896ED48}"/>
              </a:ext>
            </a:extLst>
          </p:cNvPr>
          <p:cNvCxnSpPr/>
          <p:nvPr/>
        </p:nvCxnSpPr>
        <p:spPr>
          <a:xfrm rot="10800000">
            <a:off x="3240655" y="3710266"/>
            <a:ext cx="0" cy="2877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" name="Shape 5248">
            <a:extLst>
              <a:ext uri="{FF2B5EF4-FFF2-40B4-BE49-F238E27FC236}">
                <a16:creationId xmlns:a16="http://schemas.microsoft.com/office/drawing/2014/main" id="{C228A57A-9882-DF45-BFB7-EBF9EAE3CBA5}"/>
              </a:ext>
            </a:extLst>
          </p:cNvPr>
          <p:cNvCxnSpPr/>
          <p:nvPr/>
        </p:nvCxnSpPr>
        <p:spPr>
          <a:xfrm rot="10800000">
            <a:off x="3883433" y="3721073"/>
            <a:ext cx="0" cy="287700"/>
          </a:xfrm>
          <a:prstGeom prst="straightConnector1">
            <a:avLst/>
          </a:prstGeom>
          <a:noFill/>
          <a:ln w="25400" cap="flat" cmpd="sng">
            <a:solidFill>
              <a:srgbClr val="96C0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Shape 5249">
            <a:extLst>
              <a:ext uri="{FF2B5EF4-FFF2-40B4-BE49-F238E27FC236}">
                <a16:creationId xmlns:a16="http://schemas.microsoft.com/office/drawing/2014/main" id="{EA57F593-9DD4-8F46-AC6E-F52A01E93A11}"/>
              </a:ext>
            </a:extLst>
          </p:cNvPr>
          <p:cNvSpPr/>
          <p:nvPr/>
        </p:nvSpPr>
        <p:spPr>
          <a:xfrm>
            <a:off x="737683" y="3322155"/>
            <a:ext cx="3377400" cy="371100"/>
          </a:xfrm>
          <a:prstGeom prst="rect">
            <a:avLst/>
          </a:prstGeom>
          <a:solidFill>
            <a:srgbClr val="7FB2A6"/>
          </a:solidFill>
          <a:ln w="25400" cap="flat" cmpd="sng">
            <a:solidFill>
              <a:srgbClr val="4EAB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5250">
            <a:extLst>
              <a:ext uri="{FF2B5EF4-FFF2-40B4-BE49-F238E27FC236}">
                <a16:creationId xmlns:a16="http://schemas.microsoft.com/office/drawing/2014/main" id="{7C69C333-9252-6041-B355-AA5B7812743E}"/>
              </a:ext>
            </a:extLst>
          </p:cNvPr>
          <p:cNvSpPr txBox="1"/>
          <p:nvPr/>
        </p:nvSpPr>
        <p:spPr>
          <a:xfrm>
            <a:off x="1785003" y="3369589"/>
            <a:ext cx="1301700" cy="289500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 algn="ctr">
              <a:buSzPct val="25000"/>
              <a:buFont typeface="Helvetica Neue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BOSH</a:t>
            </a:r>
          </a:p>
        </p:txBody>
      </p:sp>
      <p:sp>
        <p:nvSpPr>
          <p:cNvPr id="17" name="Shape 5251">
            <a:extLst>
              <a:ext uri="{FF2B5EF4-FFF2-40B4-BE49-F238E27FC236}">
                <a16:creationId xmlns:a16="http://schemas.microsoft.com/office/drawing/2014/main" id="{65BEAE70-AFE2-9943-A719-D8E2DBAD4586}"/>
              </a:ext>
            </a:extLst>
          </p:cNvPr>
          <p:cNvSpPr/>
          <p:nvPr/>
        </p:nvSpPr>
        <p:spPr>
          <a:xfrm>
            <a:off x="740791" y="1588049"/>
            <a:ext cx="2347800" cy="1684200"/>
          </a:xfrm>
          <a:prstGeom prst="rect">
            <a:avLst/>
          </a:prstGeom>
          <a:solidFill>
            <a:srgbClr val="7FB2A6"/>
          </a:solidFill>
          <a:ln w="25400" cap="flat" cmpd="sng">
            <a:solidFill>
              <a:srgbClr val="37766E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4510"/>
              </a:srgbClr>
            </a:outerShdw>
          </a:effectLst>
        </p:spPr>
        <p:txBody>
          <a:bodyPr lIns="45700" tIns="45700" rIns="45700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5252">
            <a:extLst>
              <a:ext uri="{FF2B5EF4-FFF2-40B4-BE49-F238E27FC236}">
                <a16:creationId xmlns:a16="http://schemas.microsoft.com/office/drawing/2014/main" id="{46A68543-FD3B-AA4C-910A-616C96743A02}"/>
              </a:ext>
            </a:extLst>
          </p:cNvPr>
          <p:cNvSpPr/>
          <p:nvPr/>
        </p:nvSpPr>
        <p:spPr>
          <a:xfrm>
            <a:off x="3127900" y="1582025"/>
            <a:ext cx="979800" cy="1225500"/>
          </a:xfrm>
          <a:prstGeom prst="rect">
            <a:avLst/>
          </a:prstGeom>
          <a:solidFill>
            <a:srgbClr val="7FB2A6"/>
          </a:solidFill>
          <a:ln w="25400" cap="flat" cmpd="sng">
            <a:solidFill>
              <a:srgbClr val="37766E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4510"/>
              </a:srgbClr>
            </a:outerShdw>
          </a:effectLst>
        </p:spPr>
        <p:txBody>
          <a:bodyPr lIns="45700" tIns="45700" rIns="45700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5253">
            <a:extLst>
              <a:ext uri="{FF2B5EF4-FFF2-40B4-BE49-F238E27FC236}">
                <a16:creationId xmlns:a16="http://schemas.microsoft.com/office/drawing/2014/main" id="{022091E1-3788-134B-A728-80B838E59A8A}"/>
              </a:ext>
            </a:extLst>
          </p:cNvPr>
          <p:cNvSpPr txBox="1"/>
          <p:nvPr/>
        </p:nvSpPr>
        <p:spPr>
          <a:xfrm rot="20556">
            <a:off x="3035937" y="1868572"/>
            <a:ext cx="1053618" cy="695112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 algn="ctr">
              <a:buSzPct val="25000"/>
            </a:pPr>
            <a:r>
              <a:rPr lang="en"/>
              <a:t>GCP Service Broker</a:t>
            </a:r>
          </a:p>
        </p:txBody>
      </p:sp>
      <p:grpSp>
        <p:nvGrpSpPr>
          <p:cNvPr id="20" name="Shape 5254">
            <a:extLst>
              <a:ext uri="{FF2B5EF4-FFF2-40B4-BE49-F238E27FC236}">
                <a16:creationId xmlns:a16="http://schemas.microsoft.com/office/drawing/2014/main" id="{636B5D5D-7BE2-8547-B337-DE51D66C27AA}"/>
              </a:ext>
            </a:extLst>
          </p:cNvPr>
          <p:cNvGrpSpPr/>
          <p:nvPr/>
        </p:nvGrpSpPr>
        <p:grpSpPr>
          <a:xfrm>
            <a:off x="1231001" y="2094301"/>
            <a:ext cx="1621499" cy="835800"/>
            <a:chOff x="0" y="-1"/>
            <a:chExt cx="1621500" cy="835800"/>
          </a:xfrm>
        </p:grpSpPr>
        <p:sp>
          <p:nvSpPr>
            <p:cNvPr id="21" name="Shape 5255">
              <a:extLst>
                <a:ext uri="{FF2B5EF4-FFF2-40B4-BE49-F238E27FC236}">
                  <a16:creationId xmlns:a16="http://schemas.microsoft.com/office/drawing/2014/main" id="{A8F62ADC-B16A-7745-AA9D-0EDFEE7EDF40}"/>
                </a:ext>
              </a:extLst>
            </p:cNvPr>
            <p:cNvSpPr/>
            <p:nvPr/>
          </p:nvSpPr>
          <p:spPr>
            <a:xfrm>
              <a:off x="0" y="-1"/>
              <a:ext cx="1621500" cy="835800"/>
            </a:xfrm>
            <a:prstGeom prst="rect">
              <a:avLst/>
            </a:prstGeom>
            <a:solidFill>
              <a:srgbClr val="96C0B7"/>
            </a:solidFill>
            <a:ln w="25400" cap="flat" cmpd="sng">
              <a:solidFill>
                <a:srgbClr val="37766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34510"/>
                </a:srgbClr>
              </a:outerShdw>
            </a:effectLst>
          </p:spPr>
          <p:txBody>
            <a:bodyPr lIns="45700" tIns="45700" rIns="45700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5256">
              <a:extLst>
                <a:ext uri="{FF2B5EF4-FFF2-40B4-BE49-F238E27FC236}">
                  <a16:creationId xmlns:a16="http://schemas.microsoft.com/office/drawing/2014/main" id="{A897650F-F6D7-8843-B607-028AA718EECA}"/>
                </a:ext>
              </a:extLst>
            </p:cNvPr>
            <p:cNvSpPr txBox="1"/>
            <p:nvPr/>
          </p:nvSpPr>
          <p:spPr>
            <a:xfrm>
              <a:off x="304116" y="273643"/>
              <a:ext cx="1133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45675" tIns="45675" rIns="45675" bIns="45675" anchor="t" anchorCtr="0">
              <a:noAutofit/>
            </a:bodyPr>
            <a:lstStyle/>
            <a:p>
              <a:pPr>
                <a:buSzPct val="25000"/>
              </a:pPr>
              <a:r>
                <a:rPr lang="en"/>
                <a:t>K8s Cluster</a:t>
              </a:r>
            </a:p>
          </p:txBody>
        </p:sp>
      </p:grpSp>
      <p:grpSp>
        <p:nvGrpSpPr>
          <p:cNvPr id="23" name="Shape 5257">
            <a:extLst>
              <a:ext uri="{FF2B5EF4-FFF2-40B4-BE49-F238E27FC236}">
                <a16:creationId xmlns:a16="http://schemas.microsoft.com/office/drawing/2014/main" id="{C6C27996-8A49-9846-8556-3E3E6D390F4D}"/>
              </a:ext>
            </a:extLst>
          </p:cNvPr>
          <p:cNvGrpSpPr/>
          <p:nvPr/>
        </p:nvGrpSpPr>
        <p:grpSpPr>
          <a:xfrm>
            <a:off x="1104007" y="2207710"/>
            <a:ext cx="1621499" cy="835799"/>
            <a:chOff x="0" y="-1"/>
            <a:chExt cx="1621500" cy="835800"/>
          </a:xfrm>
        </p:grpSpPr>
        <p:sp>
          <p:nvSpPr>
            <p:cNvPr id="24" name="Shape 5258">
              <a:extLst>
                <a:ext uri="{FF2B5EF4-FFF2-40B4-BE49-F238E27FC236}">
                  <a16:creationId xmlns:a16="http://schemas.microsoft.com/office/drawing/2014/main" id="{0A419910-102D-E944-A770-E2B9054F32A9}"/>
                </a:ext>
              </a:extLst>
            </p:cNvPr>
            <p:cNvSpPr/>
            <p:nvPr/>
          </p:nvSpPr>
          <p:spPr>
            <a:xfrm>
              <a:off x="0" y="-1"/>
              <a:ext cx="1621500" cy="835800"/>
            </a:xfrm>
            <a:prstGeom prst="rect">
              <a:avLst/>
            </a:prstGeom>
            <a:solidFill>
              <a:srgbClr val="96C0B7"/>
            </a:solidFill>
            <a:ln w="25400" cap="flat" cmpd="sng">
              <a:solidFill>
                <a:srgbClr val="37766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34510"/>
                </a:srgbClr>
              </a:outerShdw>
            </a:effectLst>
          </p:spPr>
          <p:txBody>
            <a:bodyPr lIns="45700" tIns="45700" rIns="45700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5259">
              <a:extLst>
                <a:ext uri="{FF2B5EF4-FFF2-40B4-BE49-F238E27FC236}">
                  <a16:creationId xmlns:a16="http://schemas.microsoft.com/office/drawing/2014/main" id="{96D8F73E-2EF7-BB4A-8747-320AD2075E19}"/>
                </a:ext>
              </a:extLst>
            </p:cNvPr>
            <p:cNvSpPr txBox="1"/>
            <p:nvPr/>
          </p:nvSpPr>
          <p:spPr>
            <a:xfrm>
              <a:off x="304116" y="273643"/>
              <a:ext cx="1133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45675" tIns="45675" rIns="45675" bIns="45675" anchor="t" anchorCtr="0">
              <a:noAutofit/>
            </a:bodyPr>
            <a:lstStyle/>
            <a:p>
              <a:pPr>
                <a:buSzPct val="25000"/>
              </a:pPr>
              <a:r>
                <a:rPr lang="en"/>
                <a:t>K8s Cluster</a:t>
              </a:r>
            </a:p>
          </p:txBody>
        </p:sp>
      </p:grpSp>
      <p:grpSp>
        <p:nvGrpSpPr>
          <p:cNvPr id="26" name="Shape 5260">
            <a:extLst>
              <a:ext uri="{FF2B5EF4-FFF2-40B4-BE49-F238E27FC236}">
                <a16:creationId xmlns:a16="http://schemas.microsoft.com/office/drawing/2014/main" id="{53514D82-5EB4-0A42-A1B0-BCAA81A07875}"/>
              </a:ext>
            </a:extLst>
          </p:cNvPr>
          <p:cNvGrpSpPr/>
          <p:nvPr/>
        </p:nvGrpSpPr>
        <p:grpSpPr>
          <a:xfrm>
            <a:off x="938904" y="2312168"/>
            <a:ext cx="1621499" cy="835800"/>
            <a:chOff x="0" y="-1"/>
            <a:chExt cx="1621500" cy="835800"/>
          </a:xfrm>
        </p:grpSpPr>
        <p:sp>
          <p:nvSpPr>
            <p:cNvPr id="27" name="Shape 5261">
              <a:extLst>
                <a:ext uri="{FF2B5EF4-FFF2-40B4-BE49-F238E27FC236}">
                  <a16:creationId xmlns:a16="http://schemas.microsoft.com/office/drawing/2014/main" id="{5CDEF915-AD67-1E48-857A-F09140DA0B3A}"/>
                </a:ext>
              </a:extLst>
            </p:cNvPr>
            <p:cNvSpPr/>
            <p:nvPr/>
          </p:nvSpPr>
          <p:spPr>
            <a:xfrm>
              <a:off x="0" y="-1"/>
              <a:ext cx="1621500" cy="835800"/>
            </a:xfrm>
            <a:prstGeom prst="rect">
              <a:avLst/>
            </a:prstGeom>
            <a:solidFill>
              <a:srgbClr val="96C0B7"/>
            </a:solidFill>
            <a:ln w="25400" cap="flat" cmpd="sng">
              <a:solidFill>
                <a:srgbClr val="37766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34510"/>
                </a:srgbClr>
              </a:outerShdw>
            </a:effectLst>
          </p:spPr>
          <p:txBody>
            <a:bodyPr lIns="45700" tIns="45700" rIns="45700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5262">
              <a:extLst>
                <a:ext uri="{FF2B5EF4-FFF2-40B4-BE49-F238E27FC236}">
                  <a16:creationId xmlns:a16="http://schemas.microsoft.com/office/drawing/2014/main" id="{AA3639D3-B9EE-134E-9D6E-2431B50D2A35}"/>
                </a:ext>
              </a:extLst>
            </p:cNvPr>
            <p:cNvSpPr txBox="1"/>
            <p:nvPr/>
          </p:nvSpPr>
          <p:spPr>
            <a:xfrm>
              <a:off x="304116" y="273643"/>
              <a:ext cx="1133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45675" tIns="45675" rIns="45675" bIns="45675" anchor="t" anchorCtr="0">
              <a:noAutofit/>
            </a:bodyPr>
            <a:lstStyle/>
            <a:p>
              <a:pPr>
                <a:buSzPct val="25000"/>
              </a:pPr>
              <a:r>
                <a:rPr lang="en"/>
                <a:t>K8s Cluster</a:t>
              </a:r>
            </a:p>
          </p:txBody>
        </p:sp>
      </p:grpSp>
      <p:sp>
        <p:nvSpPr>
          <p:cNvPr id="29" name="Shape 5263">
            <a:extLst>
              <a:ext uri="{FF2B5EF4-FFF2-40B4-BE49-F238E27FC236}">
                <a16:creationId xmlns:a16="http://schemas.microsoft.com/office/drawing/2014/main" id="{A0002645-C79B-EF44-AA50-58A4FAAFB9C1}"/>
              </a:ext>
            </a:extLst>
          </p:cNvPr>
          <p:cNvSpPr txBox="1"/>
          <p:nvPr/>
        </p:nvSpPr>
        <p:spPr>
          <a:xfrm>
            <a:off x="728091" y="1653107"/>
            <a:ext cx="2442900" cy="288600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 algn="ctr">
              <a:buSzPct val="25000"/>
            </a:pPr>
            <a:r>
              <a:rPr lang="en"/>
              <a:t>Kubernetes</a:t>
            </a:r>
          </a:p>
        </p:txBody>
      </p:sp>
      <p:pic>
        <p:nvPicPr>
          <p:cNvPr id="30" name="Shape 5264" descr="Shape 2611">
            <a:extLst>
              <a:ext uri="{FF2B5EF4-FFF2-40B4-BE49-F238E27FC236}">
                <a16:creationId xmlns:a16="http://schemas.microsoft.com/office/drawing/2014/main" id="{FD1B5F43-A9BA-2C4A-80F5-329AA8D1D48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49466" y="3955930"/>
            <a:ext cx="1204800" cy="4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5265">
            <a:extLst>
              <a:ext uri="{FF2B5EF4-FFF2-40B4-BE49-F238E27FC236}">
                <a16:creationId xmlns:a16="http://schemas.microsoft.com/office/drawing/2014/main" id="{FC8B0549-95B8-C645-97A8-FFF2FF793FD1}"/>
              </a:ext>
            </a:extLst>
          </p:cNvPr>
          <p:cNvSpPr/>
          <p:nvPr/>
        </p:nvSpPr>
        <p:spPr>
          <a:xfrm>
            <a:off x="306395" y="1588049"/>
            <a:ext cx="396000" cy="2081700"/>
          </a:xfrm>
          <a:prstGeom prst="rect">
            <a:avLst/>
          </a:prstGeom>
          <a:solidFill>
            <a:srgbClr val="7FB2A6"/>
          </a:solidFill>
          <a:ln w="25400" cap="flat" cmpd="sng">
            <a:solidFill>
              <a:srgbClr val="37766E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4510"/>
              </a:srgbClr>
            </a:outerShdw>
          </a:effectLst>
        </p:spPr>
        <p:txBody>
          <a:bodyPr lIns="45700" tIns="45700" rIns="45700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5266">
            <a:extLst>
              <a:ext uri="{FF2B5EF4-FFF2-40B4-BE49-F238E27FC236}">
                <a16:creationId xmlns:a16="http://schemas.microsoft.com/office/drawing/2014/main" id="{2AE8A2FD-69D3-9C41-8004-B3CCC6192160}"/>
              </a:ext>
            </a:extLst>
          </p:cNvPr>
          <p:cNvSpPr txBox="1"/>
          <p:nvPr/>
        </p:nvSpPr>
        <p:spPr>
          <a:xfrm rot="-5400000">
            <a:off x="-107009" y="2517585"/>
            <a:ext cx="1225500" cy="288600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 algn="ctr">
              <a:buSzPct val="25000"/>
            </a:pPr>
            <a:r>
              <a:rPr lang="en"/>
              <a:t>NSX-T </a:t>
            </a:r>
          </a:p>
        </p:txBody>
      </p:sp>
      <p:sp>
        <p:nvSpPr>
          <p:cNvPr id="33" name="Shape 5267">
            <a:extLst>
              <a:ext uri="{FF2B5EF4-FFF2-40B4-BE49-F238E27FC236}">
                <a16:creationId xmlns:a16="http://schemas.microsoft.com/office/drawing/2014/main" id="{989EE3BC-FE93-9C45-9CA7-8FC568FD38D6}"/>
              </a:ext>
            </a:extLst>
          </p:cNvPr>
          <p:cNvSpPr/>
          <p:nvPr/>
        </p:nvSpPr>
        <p:spPr>
          <a:xfrm>
            <a:off x="3128875" y="2857175"/>
            <a:ext cx="977700" cy="412200"/>
          </a:xfrm>
          <a:prstGeom prst="rect">
            <a:avLst/>
          </a:prstGeom>
          <a:solidFill>
            <a:srgbClr val="7FB2A6"/>
          </a:solidFill>
          <a:ln w="25400" cap="flat" cmpd="sng">
            <a:solidFill>
              <a:srgbClr val="37766E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34510"/>
              </a:srgbClr>
            </a:outerShdw>
          </a:effectLst>
        </p:spPr>
        <p:txBody>
          <a:bodyPr lIns="45700" tIns="45700" rIns="45700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5268">
            <a:extLst>
              <a:ext uri="{FF2B5EF4-FFF2-40B4-BE49-F238E27FC236}">
                <a16:creationId xmlns:a16="http://schemas.microsoft.com/office/drawing/2014/main" id="{B5002AEA-564B-264A-86EE-A6F6ABC5B423}"/>
              </a:ext>
            </a:extLst>
          </p:cNvPr>
          <p:cNvSpPr txBox="1"/>
          <p:nvPr/>
        </p:nvSpPr>
        <p:spPr>
          <a:xfrm>
            <a:off x="3176799" y="2929167"/>
            <a:ext cx="873900" cy="288600"/>
          </a:xfrm>
          <a:prstGeom prst="rect">
            <a:avLst/>
          </a:prstGeom>
          <a:noFill/>
          <a:ln>
            <a:noFill/>
          </a:ln>
        </p:spPr>
        <p:txBody>
          <a:bodyPr lIns="45675" tIns="45675" rIns="45675" bIns="45675" anchor="t" anchorCtr="0">
            <a:noAutofit/>
          </a:bodyPr>
          <a:lstStyle/>
          <a:p>
            <a:pPr algn="ctr">
              <a:buSzPct val="25000"/>
            </a:pPr>
            <a:r>
              <a:rPr lang="en"/>
              <a:t>Harbor</a:t>
            </a:r>
          </a:p>
        </p:txBody>
      </p:sp>
      <p:pic>
        <p:nvPicPr>
          <p:cNvPr id="35" name="Shape 5239" descr="Shape 2586">
            <a:extLst>
              <a:ext uri="{FF2B5EF4-FFF2-40B4-BE49-F238E27FC236}">
                <a16:creationId xmlns:a16="http://schemas.microsoft.com/office/drawing/2014/main" id="{71F7D3D7-80B7-AE46-A425-F0CCEC9AEE1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6738" y="927194"/>
            <a:ext cx="2388179" cy="52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7015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解决之道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架构与特性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10FED-7871-D54E-B1F3-3337B11D7A07}"/>
              </a:ext>
            </a:extLst>
          </p:cNvPr>
          <p:cNvSpPr txBox="1"/>
          <p:nvPr/>
        </p:nvSpPr>
        <p:spPr>
          <a:xfrm>
            <a:off x="4693874" y="15296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dirty="0">
                <a:solidFill>
                  <a:schemeClr val="bg2"/>
                </a:solidFill>
              </a:rPr>
              <a:t>详解架构</a:t>
            </a:r>
            <a:endParaRPr lang="en-US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409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解决之道</a:t>
            </a:r>
            <a:r>
              <a:rPr lang="en-US" altLang="ja-JP" dirty="0"/>
              <a:t>--</a:t>
            </a:r>
            <a:r>
              <a:rPr lang="en-US" dirty="0"/>
              <a:t>PKS</a:t>
            </a:r>
            <a:r>
              <a:rPr lang="ja-JP" altLang="en-US"/>
              <a:t>架构与特性</a:t>
            </a: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F6B9E50D-70AE-2A4E-9DA0-40659563E75A}"/>
              </a:ext>
            </a:extLst>
          </p:cNvPr>
          <p:cNvSpPr txBox="1">
            <a:spLocks/>
          </p:cNvSpPr>
          <p:nvPr/>
        </p:nvSpPr>
        <p:spPr>
          <a:xfrm>
            <a:off x="192475" y="900400"/>
            <a:ext cx="4112100" cy="37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folHlink"/>
              </a:buClr>
              <a:buSzPct val="68750"/>
              <a:buFont typeface="Arial" pitchFamily="34" charset="0"/>
              <a:buNone/>
            </a:pPr>
            <a:r>
              <a:rPr lang="en-US" sz="1600" b="1">
                <a:solidFill>
                  <a:schemeClr val="lt2"/>
                </a:solidFill>
              </a:rPr>
              <a:t>PKS</a:t>
            </a:r>
            <a:endParaRPr lang="en" sz="1600" b="1">
              <a:solidFill>
                <a:schemeClr val="l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/>
              <a:t>应用需要多端口的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服务可以部署在PKS上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已经打包了Docker镜像的应用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数据类型的应用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Buildpack定制比较复杂的应用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有共置和编排要求的应用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有存储要求、持久化要求的应用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" name="Shape 254">
            <a:extLst>
              <a:ext uri="{FF2B5EF4-FFF2-40B4-BE49-F238E27FC236}">
                <a16:creationId xmlns:a16="http://schemas.microsoft.com/office/drawing/2014/main" id="{F7DD5839-AFEA-BD4D-8344-C05C15F3A975}"/>
              </a:ext>
            </a:extLst>
          </p:cNvPr>
          <p:cNvSpPr txBox="1">
            <a:spLocks/>
          </p:cNvSpPr>
          <p:nvPr/>
        </p:nvSpPr>
        <p:spPr>
          <a:xfrm>
            <a:off x="4750000" y="900400"/>
            <a:ext cx="4112100" cy="37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folHlink"/>
              </a:buClr>
              <a:buSzPct val="68750"/>
              <a:buFont typeface="Arial" pitchFamily="34" charset="0"/>
              <a:buNone/>
            </a:pPr>
            <a:r>
              <a:rPr lang="en-US" sz="1600" b="1" dirty="0">
                <a:solidFill>
                  <a:schemeClr val="lt2"/>
                </a:solidFill>
              </a:rPr>
              <a:t>PAS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400" dirty="0"/>
              <a:t>Spring</a:t>
            </a:r>
            <a:r>
              <a:rPr lang="zh-CN" altLang="en-US" sz="1400" dirty="0"/>
              <a:t>架构的应用</a:t>
            </a:r>
            <a:endParaRPr lang="en-US" altLang="zh-CN" sz="1400" dirty="0"/>
          </a:p>
          <a:p>
            <a:pPr marL="285750" indent="-285750">
              <a:buFont typeface="Arial"/>
              <a:buChar char="•"/>
            </a:pPr>
            <a:r>
              <a:rPr lang="zh-CN" altLang="en-US" sz="1400" dirty="0"/>
              <a:t>微服务架构的应用</a:t>
            </a:r>
            <a:endParaRPr lang="en-US" altLang="zh-CN" sz="1400" dirty="0"/>
          </a:p>
          <a:p>
            <a:pPr marL="285750" indent="-285750">
              <a:buFont typeface="Arial"/>
              <a:buChar char="•"/>
            </a:pPr>
            <a:r>
              <a:rPr lang="zh-CN" altLang="en-US" sz="1400" dirty="0"/>
              <a:t>云原生应用</a:t>
            </a:r>
            <a:endParaRPr lang="en-US" altLang="zh-CN" sz="1400" dirty="0"/>
          </a:p>
          <a:p>
            <a:pPr marL="285750" indent="-285750">
              <a:buFont typeface="Arial"/>
              <a:buChar char="•"/>
            </a:pPr>
            <a:r>
              <a:rPr lang="zh-CN" altLang="en-US" sz="1400" dirty="0"/>
              <a:t>符合十二要素的应用</a:t>
            </a:r>
            <a:endParaRPr lang="en-US" altLang="zh-CN" sz="1400" dirty="0"/>
          </a:p>
          <a:p>
            <a:pPr marL="285750" indent="-285750">
              <a:buFont typeface="Arial"/>
              <a:buChar char="•"/>
            </a:pPr>
            <a:r>
              <a:rPr lang="zh-CN" altLang="en-US" sz="1400" dirty="0"/>
              <a:t>新应用实现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580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6EED8-87A3-9B44-BDE6-538A7CE3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Agenda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6ADC7-07B5-7142-9F30-FFEE573ABD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4" y="1180613"/>
            <a:ext cx="8410575" cy="3382962"/>
          </a:xfrm>
        </p:spPr>
        <p:txBody>
          <a:bodyPr/>
          <a:lstStyle/>
          <a:p>
            <a:r>
              <a:rPr lang="ja-JP" altLang="en-US" sz="2800"/>
              <a:t>问题是什么？</a:t>
            </a:r>
            <a:r>
              <a:rPr lang="en-US" altLang="ja-JP" sz="2800" dirty="0"/>
              <a:t>--</a:t>
            </a:r>
            <a:r>
              <a:rPr lang="en-US" sz="2800" dirty="0"/>
              <a:t>Kubernetes</a:t>
            </a:r>
            <a:r>
              <a:rPr lang="ja-JP" altLang="en-US" sz="2800"/>
              <a:t>运维</a:t>
            </a:r>
            <a:r>
              <a:rPr lang="zh-Hans" altLang="en-US" sz="2800" dirty="0"/>
              <a:t>痛点</a:t>
            </a:r>
            <a:r>
              <a:rPr lang="ja-JP" altLang="en-US" sz="2800"/>
              <a:t>  </a:t>
            </a:r>
          </a:p>
          <a:p>
            <a:r>
              <a:rPr lang="ja-JP" altLang="en-US" sz="2800"/>
              <a:t>解决方案是什么</a:t>
            </a:r>
            <a:r>
              <a:rPr lang="zh-Hans" altLang="en-US" sz="2800" dirty="0"/>
              <a:t>？</a:t>
            </a:r>
            <a:endParaRPr lang="ja-JP" altLang="en-US" sz="2800"/>
          </a:p>
          <a:p>
            <a:r>
              <a:rPr lang="en-US" sz="2800" dirty="0"/>
              <a:t>PKS</a:t>
            </a:r>
            <a:r>
              <a:rPr lang="ja-JP" altLang="en-US" sz="2800"/>
              <a:t>是什么？</a:t>
            </a:r>
            <a:r>
              <a:rPr lang="en-US" altLang="ja-JP" sz="2800" dirty="0"/>
              <a:t>--</a:t>
            </a:r>
            <a:r>
              <a:rPr lang="en-US" sz="2800" dirty="0"/>
              <a:t>PKS</a:t>
            </a:r>
            <a:r>
              <a:rPr lang="ja-JP" altLang="en-US" sz="2800"/>
              <a:t>简介    </a:t>
            </a:r>
          </a:p>
          <a:p>
            <a:r>
              <a:rPr lang="en-US" sz="2800" dirty="0"/>
              <a:t>PKS</a:t>
            </a:r>
            <a:r>
              <a:rPr lang="ja-JP" altLang="en-US" sz="2800"/>
              <a:t>是如何解决这些问题的？</a:t>
            </a:r>
            <a:r>
              <a:rPr lang="en-US" altLang="ja-JP" sz="2800" dirty="0"/>
              <a:t>--</a:t>
            </a:r>
            <a:r>
              <a:rPr lang="en-US" sz="2800" dirty="0"/>
              <a:t>PKS</a:t>
            </a:r>
            <a:r>
              <a:rPr lang="ja-JP" altLang="en-US" sz="2800"/>
              <a:t>的架构与特性    </a:t>
            </a:r>
          </a:p>
          <a:p>
            <a:r>
              <a:rPr lang="ja-JP" altLang="en-US" sz="2800"/>
              <a:t>为什么要选择</a:t>
            </a:r>
            <a:r>
              <a:rPr lang="en-US" sz="2800" dirty="0"/>
              <a:t>PKS？--</a:t>
            </a:r>
            <a:r>
              <a:rPr lang="ja-JP" altLang="en-US" sz="2800"/>
              <a:t>竞品分析</a:t>
            </a:r>
          </a:p>
        </p:txBody>
      </p:sp>
    </p:spTree>
    <p:extLst>
      <p:ext uri="{BB962C8B-B14F-4D97-AF65-F5344CB8AC3E}">
        <p14:creationId xmlns:p14="http://schemas.microsoft.com/office/powerpoint/2010/main" val="60906781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货比三家</a:t>
            </a:r>
            <a:r>
              <a:rPr lang="en-US" dirty="0"/>
              <a:t>--</a:t>
            </a:r>
            <a:r>
              <a:rPr lang="en-US" altLang="zh-Hans" dirty="0"/>
              <a:t>PKS</a:t>
            </a:r>
            <a:r>
              <a:rPr lang="ja-JP" altLang="en-US"/>
              <a:t>竞品分析</a:t>
            </a: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451B0F3D-059D-BE4A-B1D6-2EBADF363D49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folHlink"/>
              </a:buClr>
              <a:buSzPct val="68750"/>
              <a:buNone/>
            </a:pPr>
            <a:r>
              <a:rPr lang="en-US" sz="1600" b="1" dirty="0">
                <a:solidFill>
                  <a:schemeClr val="lt2"/>
                </a:solidFill>
              </a:rPr>
              <a:t>PKS</a:t>
            </a:r>
            <a:endParaRPr lang="en" sz="1600" b="1" dirty="0">
              <a:solidFill>
                <a:schemeClr val="lt2"/>
              </a:solidFill>
            </a:endParaRPr>
          </a:p>
          <a:p>
            <a:pPr marL="171450" indent="-171450"/>
            <a:r>
              <a:rPr lang="en-US" sz="1200" dirty="0"/>
              <a:t>唯一有Google合作和支持的商业软件，Google唯一支持的商业版K8s</a:t>
            </a:r>
          </a:p>
          <a:p>
            <a:pPr marL="171450" indent="-171450"/>
            <a:r>
              <a:rPr lang="en-US" sz="1200" dirty="0"/>
              <a:t>纯开源K8s，对K8s没有任何定制和分支扩展，随时升级最新K8s</a:t>
            </a:r>
          </a:p>
          <a:p>
            <a:pPr marL="171450" indent="-171450"/>
            <a:r>
              <a:rPr lang="en-US" sz="1200" dirty="0" err="1"/>
              <a:t>和Google公有云的工作负荷可以流动，也是Google支持PKS的原因</a:t>
            </a:r>
            <a:endParaRPr lang="en-US" sz="1200" dirty="0"/>
          </a:p>
          <a:p>
            <a:pPr marL="171450" indent="-171450"/>
            <a:r>
              <a:rPr lang="en-US" sz="1200" dirty="0"/>
              <a:t>和Google一起解决K8s的痛点问题，实现K8s的商业版</a:t>
            </a:r>
          </a:p>
          <a:p>
            <a:pPr marL="171450" indent="-171450"/>
            <a:r>
              <a:rPr lang="en-US" sz="1200" dirty="0" err="1"/>
              <a:t>针对企业级商用环境下VMWare</a:t>
            </a:r>
            <a:r>
              <a:rPr lang="en-US" sz="1200" dirty="0"/>
              <a:t> </a:t>
            </a:r>
            <a:r>
              <a:rPr lang="en-US" sz="1200" dirty="0" err="1"/>
              <a:t>成为主流，集成VMWare成熟的IaaS技术，包括VSAN和NSX</a:t>
            </a:r>
            <a:endParaRPr lang="en-US" sz="1200" dirty="0"/>
          </a:p>
          <a:p>
            <a:pPr marL="171450" indent="-171450"/>
            <a:r>
              <a:rPr lang="en-US" sz="1200" dirty="0" err="1"/>
              <a:t>PKS提供了简单的自动化安装部署运维工具，而且对不同的云是一致的</a:t>
            </a:r>
            <a:endParaRPr lang="en-US" sz="1200" dirty="0"/>
          </a:p>
          <a:p>
            <a:pPr marL="171450" indent="-171450"/>
            <a:r>
              <a:rPr lang="en-US" sz="1200" dirty="0"/>
              <a:t>开发人员可以按需生成K8s集群，快速供应K8s的开发、测试、沙箱环境。无需运维人员参与</a:t>
            </a:r>
          </a:p>
        </p:txBody>
      </p:sp>
    </p:spTree>
    <p:extLst>
      <p:ext uri="{BB962C8B-B14F-4D97-AF65-F5344CB8AC3E}">
        <p14:creationId xmlns:p14="http://schemas.microsoft.com/office/powerpoint/2010/main" val="67448555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货比三家</a:t>
            </a:r>
            <a:r>
              <a:rPr lang="en-US" dirty="0"/>
              <a:t>--</a:t>
            </a:r>
            <a:r>
              <a:rPr lang="en-US" altLang="zh-Hans" dirty="0"/>
              <a:t>PKS</a:t>
            </a:r>
            <a:r>
              <a:rPr lang="ja-JP" altLang="en-US"/>
              <a:t>竞品分析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5B19165A-BAEA-5F46-BEA4-B5A83A308767}"/>
              </a:ext>
            </a:extLst>
          </p:cNvPr>
          <p:cNvSpPr txBox="1">
            <a:spLocks/>
          </p:cNvSpPr>
          <p:nvPr/>
        </p:nvSpPr>
        <p:spPr>
          <a:xfrm>
            <a:off x="192475" y="900400"/>
            <a:ext cx="4112100" cy="37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folHlink"/>
              </a:buClr>
              <a:buSzPct val="68750"/>
              <a:buFont typeface="Arial" pitchFamily="34" charset="0"/>
              <a:buNone/>
            </a:pPr>
            <a:r>
              <a:rPr lang="en-US" sz="1600" b="1">
                <a:solidFill>
                  <a:schemeClr val="lt2"/>
                </a:solidFill>
              </a:rPr>
              <a:t>PKS</a:t>
            </a:r>
            <a:endParaRPr lang="en" sz="1600" b="1">
              <a:solidFill>
                <a:schemeClr val="lt2"/>
              </a:solidFill>
            </a:endParaRPr>
          </a:p>
          <a:p>
            <a:pPr marL="171450" indent="-171450"/>
            <a:r>
              <a:rPr lang="en-US" sz="1100"/>
              <a:t>PKS是基于纯开源K8s，对K8s没有任何定制和分支扩展，随时升级最新K8s</a:t>
            </a:r>
          </a:p>
          <a:p>
            <a:pPr marL="171450" indent="-171450"/>
            <a:r>
              <a:rPr lang="en-US" sz="1100"/>
              <a:t>由于是纯原生K8s，PKS可以随时升级K8s</a:t>
            </a:r>
          </a:p>
          <a:p>
            <a:pPr marL="171450" indent="-171450"/>
            <a:r>
              <a:rPr lang="en-US" sz="1100"/>
              <a:t>K8s有强大的社区和生态</a:t>
            </a:r>
          </a:p>
          <a:p>
            <a:pPr marL="171450" indent="-171450"/>
            <a:r>
              <a:rPr lang="en-US" sz="1100"/>
              <a:t>K8s的功能越来越完善，而且有强大的生态</a:t>
            </a:r>
          </a:p>
          <a:p>
            <a:pPr marL="171450" indent="-171450"/>
            <a:r>
              <a:rPr lang="en-US" sz="1100"/>
              <a:t>PKS和K8s是松耦合，所以可以充分利用K8s的生态和各种插件</a:t>
            </a:r>
          </a:p>
          <a:p>
            <a:pPr marL="171450" indent="-171450"/>
            <a:r>
              <a:rPr lang="en-US" sz="1100"/>
              <a:t>PKS是全松耦合架构，和K8s、和VMWare的产品和Pivotal的产品都是松耦合，易于集成生态。</a:t>
            </a:r>
          </a:p>
          <a:p>
            <a:pPr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6D0C5AD2-FB2C-8945-A21C-96FD0FE0A93E}"/>
              </a:ext>
            </a:extLst>
          </p:cNvPr>
          <p:cNvSpPr txBox="1">
            <a:spLocks/>
          </p:cNvSpPr>
          <p:nvPr/>
        </p:nvSpPr>
        <p:spPr>
          <a:xfrm>
            <a:off x="4750000" y="900400"/>
            <a:ext cx="4112100" cy="37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folHlink"/>
              </a:buClr>
              <a:buSzPct val="68750"/>
              <a:buFont typeface="Arial" pitchFamily="34" charset="0"/>
              <a:buNone/>
            </a:pPr>
            <a:r>
              <a:rPr lang="en-US" sz="1600" b="1">
                <a:solidFill>
                  <a:schemeClr val="lt2"/>
                </a:solidFill>
              </a:rPr>
              <a:t>OpenShift</a:t>
            </a:r>
            <a:endParaRPr lang="en" sz="1400" b="1">
              <a:solidFill>
                <a:schemeClr val="lt2"/>
              </a:solidFill>
            </a:endParaRPr>
          </a:p>
          <a:p>
            <a:pPr marL="171450" indent="-171450"/>
            <a:r>
              <a:rPr lang="en-US" sz="1100"/>
              <a:t>OpenShift是K8s的分支和定制，做了大量的定制，包括安全性和各种集成</a:t>
            </a:r>
          </a:p>
          <a:p>
            <a:pPr marL="171450" indent="-171450"/>
            <a:r>
              <a:rPr lang="en-US" sz="1100"/>
              <a:t>OpenShift无法及时升级K8s，需要OpenShift把最新的K8s集成到OpenShift中去，这样导致OpenShift往往会比K8s晚一个大版本。</a:t>
            </a:r>
          </a:p>
          <a:p>
            <a:pPr marL="171450" indent="-171450"/>
            <a:r>
              <a:rPr lang="en-US" sz="1100"/>
              <a:t>OpenShift有自己的开源社区和生态，提供自己模块的API，其生态远远无法和K8s的生态相比</a:t>
            </a:r>
          </a:p>
          <a:p>
            <a:pPr marL="171450" indent="-171450"/>
            <a:r>
              <a:rPr lang="en-US" sz="1100"/>
              <a:t>OpenShift对K8s的有些定制被证明是无效的，因为在后续的K8s版本中就提供了，比如Web Console。比如监控K8s是prometheus，而OS是Hawkular</a:t>
            </a:r>
          </a:p>
          <a:p>
            <a:pPr marL="171450" indent="-171450"/>
            <a:r>
              <a:rPr lang="en-US" sz="1100"/>
              <a:t>OS是把K8s深度耦合在里面，而且用自己的布局替代K8s部件，和K8s的生态越来越远，比如用OS对K8s的定制包括：用户权限、项目管理、CICD、监控、日志、存储、网络SDN、WebConsole、应用模板、等。</a:t>
            </a:r>
          </a:p>
          <a:p>
            <a:pPr marL="171450" indent="-171450"/>
            <a:r>
              <a:rPr lang="en-US" sz="1100"/>
              <a:t>Openshift是一个紧耦合架构，对K8s做了大量定制，再集成了大量的功能模块。要跟上生态的发展有困难。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17863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671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sp>
        <p:nvSpPr>
          <p:cNvPr id="7" name="Shape 5184">
            <a:extLst>
              <a:ext uri="{FF2B5EF4-FFF2-40B4-BE49-F238E27FC236}">
                <a16:creationId xmlns:a16="http://schemas.microsoft.com/office/drawing/2014/main" id="{4DF76F56-B92B-6047-8051-C58A4EFBCCF9}"/>
              </a:ext>
            </a:extLst>
          </p:cNvPr>
          <p:cNvSpPr txBox="1"/>
          <p:nvPr/>
        </p:nvSpPr>
        <p:spPr>
          <a:xfrm>
            <a:off x="1119675" y="1074798"/>
            <a:ext cx="7012500" cy="11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  <a:buFontTx/>
              <a:buNone/>
            </a:pPr>
            <a:r>
              <a:rPr lang="en" sz="2000" dirty="0"/>
              <a:t>“</a:t>
            </a:r>
            <a:r>
              <a:rPr lang="zh-CN" altLang="en-US" sz="2000" dirty="0"/>
              <a:t>给我运行容器</a:t>
            </a:r>
            <a:r>
              <a:rPr lang="en" sz="2000" dirty="0"/>
              <a:t>. </a:t>
            </a:r>
            <a:r>
              <a:rPr lang="zh-CN" altLang="en-US" sz="2000" dirty="0"/>
              <a:t>我会提供和管理容器镜像、配置端口绑定、路由和依赖性</a:t>
            </a:r>
            <a:r>
              <a:rPr lang="en" sz="2000" dirty="0"/>
              <a:t>”</a:t>
            </a:r>
          </a:p>
        </p:txBody>
      </p:sp>
      <p:sp>
        <p:nvSpPr>
          <p:cNvPr id="8" name="Shape 5185">
            <a:extLst>
              <a:ext uri="{FF2B5EF4-FFF2-40B4-BE49-F238E27FC236}">
                <a16:creationId xmlns:a16="http://schemas.microsoft.com/office/drawing/2014/main" id="{3720296B-E092-7540-B780-D7B195E8B9DA}"/>
              </a:ext>
            </a:extLst>
          </p:cNvPr>
          <p:cNvSpPr txBox="1"/>
          <p:nvPr/>
        </p:nvSpPr>
        <p:spPr>
          <a:xfrm>
            <a:off x="1119675" y="2592355"/>
            <a:ext cx="7647900" cy="180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Tx/>
              <a:buFontTx/>
              <a:buNone/>
            </a:pP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开发者构建容器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开发者负责打包构建容器，并且以容器为交付物，</a:t>
            </a:r>
            <a:endParaRPr lang="en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Tx/>
              <a:buFontTx/>
              <a:buNone/>
            </a:pPr>
            <a:endParaRPr b="1" dirty="0">
              <a:solidFill>
                <a:srgbClr val="1AB9A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Tx/>
              <a:buFontTx/>
              <a:buNone/>
            </a:pP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更高的灵活性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" b="1" dirty="0">
                <a:solidFill>
                  <a:srgbClr val="FFC85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对于预先打包好的基于镜像的任务更易于部署</a:t>
            </a:r>
            <a:endParaRPr lang="en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Tx/>
              <a:buFontTx/>
              <a:buNone/>
            </a:pPr>
            <a:endParaRPr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Tx/>
              <a:buFontTx/>
              <a:buNone/>
            </a:pP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更多的定制性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K8s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提供了更多的扩展点，用于各种定制的可能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>
              <a:buClrTx/>
              <a:buFontTx/>
              <a:buNone/>
            </a:pPr>
            <a:endParaRPr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Tx/>
              <a:buFontTx/>
              <a:buNone/>
            </a:pPr>
            <a:r>
              <a:rPr lang="zh-CN" altLang="en-US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更多的控制</a:t>
            </a:r>
            <a:r>
              <a:rPr lang="en" b="1" dirty="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K8s</a:t>
            </a:r>
            <a:r>
              <a:rPr lang="zh-CN" alt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提供了显式的端口绑定和容器共置</a:t>
            </a:r>
            <a:r>
              <a:rPr lang="en-US" altLang="zh-C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(Pods)</a:t>
            </a:r>
            <a:r>
              <a:rPr lang="en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>
              <a:buClrTx/>
              <a:buFontTx/>
              <a:buNone/>
            </a:pPr>
            <a:br>
              <a:rPr lang="en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en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Shape 5186">
            <a:extLst>
              <a:ext uri="{FF2B5EF4-FFF2-40B4-BE49-F238E27FC236}">
                <a16:creationId xmlns:a16="http://schemas.microsoft.com/office/drawing/2014/main" id="{5090BEE4-7DD6-9240-AA44-9BFFB7846B6E}"/>
              </a:ext>
            </a:extLst>
          </p:cNvPr>
          <p:cNvSpPr txBox="1"/>
          <p:nvPr/>
        </p:nvSpPr>
        <p:spPr>
          <a:xfrm>
            <a:off x="1502775" y="1860489"/>
            <a:ext cx="6043500" cy="6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  <a:buFontTx/>
              <a:buNone/>
            </a:pPr>
            <a:r>
              <a:rPr lang="zh-CN" altLang="en-US" sz="1800" b="1" dirty="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适合套装软件、多端口的服务应用、以及需要精细控制的应用</a:t>
            </a:r>
            <a:endParaRPr lang="en" sz="1800" b="1" dirty="0">
              <a:solidFill>
                <a:srgbClr val="00AE9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Shape 5183">
            <a:extLst>
              <a:ext uri="{FF2B5EF4-FFF2-40B4-BE49-F238E27FC236}">
                <a16:creationId xmlns:a16="http://schemas.microsoft.com/office/drawing/2014/main" id="{38652A01-ACEF-7F4C-A949-3E1A5D6E7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7049" y="148536"/>
            <a:ext cx="2536450" cy="68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6574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DECB4-57C8-484D-A282-929FB3B619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5977" y="1044231"/>
            <a:ext cx="7644226" cy="3590209"/>
          </a:xfrm>
          <a:prstGeom prst="rect">
            <a:avLst/>
          </a:prstGeom>
        </p:spPr>
      </p:pic>
      <p:pic>
        <p:nvPicPr>
          <p:cNvPr id="5" name="Shape 5183">
            <a:extLst>
              <a:ext uri="{FF2B5EF4-FFF2-40B4-BE49-F238E27FC236}">
                <a16:creationId xmlns:a16="http://schemas.microsoft.com/office/drawing/2014/main" id="{0EA8B05D-358E-7F45-95F4-371D4FDC8F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116" y="325438"/>
            <a:ext cx="1602172" cy="418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5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221C8A-7737-F842-991E-F541DBD4AE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36304" y="973751"/>
            <a:ext cx="4671391" cy="35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75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65D8E8-C6EF-B44B-B0A6-BD07CD0B08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22356" y="1351721"/>
            <a:ext cx="6499287" cy="24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194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9D445-6783-3F49-8B5E-08A4BEE61ED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2300" y="1515269"/>
            <a:ext cx="5359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42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1EC70-7134-C040-A0BF-C9ABFDCD91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43100" y="1553369"/>
            <a:ext cx="5257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514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4D9-5776-8C4E-BF9B-FFADDE0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运维之觞</a:t>
            </a:r>
            <a:r>
              <a:rPr lang="en-US" altLang="ja-JP" dirty="0"/>
              <a:t>--</a:t>
            </a:r>
            <a:r>
              <a:rPr lang="zh-Hans" altLang="en-US" dirty="0"/>
              <a:t>运维</a:t>
            </a:r>
            <a:r>
              <a:rPr lang="en-US" dirty="0"/>
              <a:t>Kubernetes</a:t>
            </a:r>
            <a:r>
              <a:rPr lang="zh-Hans" altLang="en-US" dirty="0"/>
              <a:t>的痛点</a:t>
            </a:r>
            <a:r>
              <a:rPr lang="ja-JP" altLang="en-US"/>
              <a:t> 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CDA75-5E36-2D42-97C5-F409FFDC44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73250" y="1470819"/>
            <a:ext cx="539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4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ivotal Introduction Hin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 Introduction Hin.potx</Template>
  <TotalTime>18822</TotalTime>
  <Words>775</Words>
  <Application>Microsoft Macintosh PowerPoint</Application>
  <PresentationFormat>On-screen Show (16:9)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MetaNormalLF-Roman</vt:lpstr>
      <vt:lpstr>Proxima Nova</vt:lpstr>
      <vt:lpstr>Arial</vt:lpstr>
      <vt:lpstr>Helvetica Neue</vt:lpstr>
      <vt:lpstr>Verdana</vt:lpstr>
      <vt:lpstr>Wingdings</vt:lpstr>
      <vt:lpstr>Pivotal Introduction Hin</vt:lpstr>
      <vt:lpstr>Pivotal Container Service</vt:lpstr>
      <vt:lpstr>Agenda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运维之觞--运维Kubernetes的痛点  </vt:lpstr>
      <vt:lpstr>应对之道</vt:lpstr>
      <vt:lpstr>横空出世--PKS简介    </vt:lpstr>
      <vt:lpstr>横空出世--PKS简介    </vt:lpstr>
      <vt:lpstr>解决之道--PKS架构与特性</vt:lpstr>
      <vt:lpstr>解决之道--PKS架构与特性</vt:lpstr>
      <vt:lpstr>解决之道--PKS架构与特性</vt:lpstr>
      <vt:lpstr>货比三家--PKS竞品分析</vt:lpstr>
      <vt:lpstr>货比三家--PKS竞品分析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 Nelson</dc:creator>
  <cp:lastModifiedBy>Happy</cp:lastModifiedBy>
  <cp:revision>349</cp:revision>
  <cp:lastPrinted>2015-10-08T09:35:08Z</cp:lastPrinted>
  <dcterms:created xsi:type="dcterms:W3CDTF">2014-02-20T22:14:29Z</dcterms:created>
  <dcterms:modified xsi:type="dcterms:W3CDTF">2018-05-24T13:21:40Z</dcterms:modified>
</cp:coreProperties>
</file>