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70" r:id="rId5"/>
    <p:sldId id="259" r:id="rId6"/>
    <p:sldId id="260" r:id="rId7"/>
    <p:sldId id="26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Olson" initials="JO" lastIdx="4" clrIdx="0">
    <p:extLst>
      <p:ext uri="{19B8F6BF-5375-455C-9EA6-DF929625EA0E}">
        <p15:presenceInfo xmlns:p15="http://schemas.microsoft.com/office/powerpoint/2012/main" userId="James O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3E92D2"/>
    <a:srgbClr val="747474"/>
    <a:srgbClr val="6E6E6E"/>
    <a:srgbClr val="737373"/>
    <a:srgbClr val="969696"/>
    <a:srgbClr val="EAEAEA"/>
    <a:srgbClr val="E0E0E0"/>
    <a:srgbClr val="F2F2F2"/>
    <a:srgbClr val="307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7" autoAdjust="0"/>
    <p:restoredTop sz="87174" autoAdjust="0"/>
  </p:normalViewPr>
  <p:slideViewPr>
    <p:cSldViewPr snapToGrid="0">
      <p:cViewPr varScale="1">
        <p:scale>
          <a:sx n="159" d="100"/>
          <a:sy n="15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9A03-FD4D-4D86-A42F-04DABD9646D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1E034-5232-41F8-B991-F18E5FA0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use</a:t>
            </a:r>
            <a:r>
              <a:rPr lang="en-US" baseline="0" dirty="0" smtClean="0"/>
              <a:t> this to make images for Bot Framework docs, simply reshoot your screenshot, paste in and size as you see fit, place an outline around the </a:t>
            </a:r>
            <a:r>
              <a:rPr lang="en-US" baseline="0" dirty="0" err="1" smtClean="0"/>
              <a:t>sceenshot</a:t>
            </a:r>
            <a:r>
              <a:rPr lang="en-US" baseline="0" dirty="0" smtClean="0"/>
              <a:t> (light grey option 3) and ¼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 line width, then screenshot the whole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page and save with the proper name in the proper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page is for ![REVISE IMAGE Bot Directory (coming soon)](/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-us/images/</a:t>
            </a:r>
            <a:r>
              <a:rPr lang="en-US" baseline="0" dirty="0" err="1" smtClean="0"/>
              <a:t>faq</a:t>
            </a:r>
            <a:r>
              <a:rPr lang="en-US" baseline="0" dirty="0" smtClean="0"/>
              <a:t>-overview/botframework_overview_july.png)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E034-5232-41F8-B991-F18E5FA0E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use</a:t>
            </a:r>
            <a:r>
              <a:rPr lang="en-US" baseline="0" dirty="0" smtClean="0"/>
              <a:t> this to make images for Bot Framework docs, simply reshoot your screenshot, paste in and size as you see fit, place an outline around the </a:t>
            </a:r>
            <a:r>
              <a:rPr lang="en-US" baseline="0" dirty="0" err="1" smtClean="0"/>
              <a:t>sceenshot</a:t>
            </a:r>
            <a:r>
              <a:rPr lang="en-US" baseline="0" dirty="0" smtClean="0"/>
              <a:t> (light grey option 3) and ¼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 line width, then screenshot the whole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page and save with the proper name in the proper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page is for ![REVISE IMAGE Bot Directory (coming soon)](/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-us/images/</a:t>
            </a:r>
            <a:r>
              <a:rPr lang="en-US" baseline="0" dirty="0" err="1" smtClean="0"/>
              <a:t>faq</a:t>
            </a:r>
            <a:r>
              <a:rPr lang="en-US" baseline="0" dirty="0" smtClean="0"/>
              <a:t>-overview/developer_portal_july.png)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E034-5232-41F8-B991-F18E5FA0E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use</a:t>
            </a:r>
            <a:r>
              <a:rPr lang="en-US" baseline="0" dirty="0" smtClean="0"/>
              <a:t> this to make images for Bot Framework docs, simply reshoot your screenshot, paste in and size as you see fit, place an outline around the </a:t>
            </a:r>
            <a:r>
              <a:rPr lang="en-US" baseline="0" dirty="0" err="1" smtClean="0"/>
              <a:t>sceenshot</a:t>
            </a:r>
            <a:r>
              <a:rPr lang="en-US" baseline="0" dirty="0" smtClean="0"/>
              <a:t> (light grey option 3) and ¼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 line width, then screenshot the whole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page and save with the proper name in the proper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page is for ![REVISE IMAGE Bot Directory (coming soon)](/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-us/images/</a:t>
            </a:r>
            <a:r>
              <a:rPr lang="en-US" baseline="0" dirty="0" err="1" smtClean="0"/>
              <a:t>faq</a:t>
            </a:r>
            <a:r>
              <a:rPr lang="en-US" baseline="0" dirty="0" smtClean="0"/>
              <a:t>-overview/bot_builder_sdk_july.png)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E034-5232-41F8-B991-F18E5FA0E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760594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9328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308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2741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2221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136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89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3E9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7001" y="-800063"/>
            <a:ext cx="2819048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41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Pr>
        <a:solidFill>
          <a:srgbClr val="3E9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3151" y="-923888"/>
            <a:ext cx="2819048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0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1E42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6976" y="-961988"/>
            <a:ext cx="2819048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34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66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9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1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Pr>
        <a:solidFill>
          <a:srgbClr val="3E9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0201" y="-1400138"/>
            <a:ext cx="2819048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33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3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94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938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707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5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09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6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26" y="-871809"/>
            <a:ext cx="2819048" cy="5904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25574" y="685800"/>
            <a:ext cx="3730309" cy="602319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38100" sx="101000" sy="101000" algn="ctr" rotWithShape="0">
              <a:srgbClr val="E0E0E0"/>
            </a:outerShdw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7523" y="744211"/>
            <a:ext cx="3730309" cy="596478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38100" sx="101000" sy="101000" algn="ctr" rotWithShape="0">
              <a:srgbClr val="E0E0E0"/>
            </a:outerShdw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03626" y="744211"/>
            <a:ext cx="3730309" cy="596478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38100" sx="101000" sy="101000" algn="ctr" rotWithShape="0">
              <a:srgbClr val="E0E0E0"/>
            </a:outerShdw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7889" y="1513690"/>
            <a:ext cx="2456825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rgbClr val="747474"/>
                </a:solidFill>
              </a:rPr>
              <a:t>Bot Directory</a:t>
            </a:r>
            <a:endParaRPr lang="en-US" sz="2800" dirty="0">
              <a:solidFill>
                <a:srgbClr val="747474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-2555"/>
            <a:ext cx="12192000" cy="758373"/>
          </a:xfrm>
          <a:prstGeom prst="rect">
            <a:avLst/>
          </a:prstGeom>
          <a:solidFill>
            <a:srgbClr val="3E9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5539" y="103498"/>
            <a:ext cx="4045094" cy="7018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Your Bot Framework Bot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2974" y="2135555"/>
            <a:ext cx="3266655" cy="615553"/>
          </a:xfrm>
          <a:prstGeom prst="rect">
            <a:avLst/>
          </a:prstGeom>
          <a:noFill/>
        </p:spPr>
        <p:txBody>
          <a:bodyPr wrap="square" lIns="0" tIns="91440" rIns="0" bIns="91440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rgbClr val="969696"/>
                </a:solidFill>
              </a:rPr>
              <a:t>Try, use, and add published bots to the world’s top conversation </a:t>
            </a:r>
            <a:r>
              <a:rPr lang="en-US" dirty="0" smtClean="0">
                <a:solidFill>
                  <a:srgbClr val="969696"/>
                </a:solidFill>
              </a:rPr>
              <a:t>experiences.</a:t>
            </a:r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8663" y="1513690"/>
            <a:ext cx="3007555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rgbClr val="747474"/>
                </a:solidFill>
              </a:rPr>
              <a:t>Developer Portal</a:t>
            </a:r>
            <a:endParaRPr lang="en-US" sz="2800" dirty="0">
              <a:solidFill>
                <a:srgbClr val="74747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9113" y="2135555"/>
            <a:ext cx="3266655" cy="830997"/>
          </a:xfrm>
          <a:prstGeom prst="rect">
            <a:avLst/>
          </a:prstGeom>
          <a:noFill/>
        </p:spPr>
        <p:txBody>
          <a:bodyPr wrap="square" lIns="0" tIns="91440" rIns="0" bIns="91440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rgbClr val="969696"/>
                </a:solidFill>
              </a:rPr>
              <a:t>Connect your bots to text/</a:t>
            </a:r>
            <a:r>
              <a:rPr lang="en-US" dirty="0" err="1">
                <a:solidFill>
                  <a:srgbClr val="969696"/>
                </a:solidFill>
              </a:rPr>
              <a:t>sms</a:t>
            </a:r>
            <a:r>
              <a:rPr lang="en-US" dirty="0">
                <a:solidFill>
                  <a:srgbClr val="969696"/>
                </a:solidFill>
              </a:rPr>
              <a:t>, Skype, Slack, Facebook Messenger, </a:t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969696"/>
                </a:solidFill>
              </a:rPr>
              <a:t>Office 365 mail and other channels.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46864" y="2944506"/>
            <a:ext cx="3385694" cy="3236271"/>
          </a:xfrm>
          <a:prstGeom prst="rect">
            <a:avLst/>
          </a:prstGeom>
          <a:noFill/>
        </p:spPr>
        <p:txBody>
          <a:bodyPr wrap="square" lIns="0" tIns="91440" rIns="0" bIns="91440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Register, connect, publish and manage </a:t>
            </a:r>
            <a:r>
              <a:rPr lang="en-US" sz="1700" dirty="0">
                <a:solidFill>
                  <a:srgbClr val="747474"/>
                </a:solidFill>
              </a:rPr>
              <a:t>your</a:t>
            </a:r>
            <a:r>
              <a:rPr lang="en-US" sz="1700" dirty="0"/>
              <a:t> bot through </a:t>
            </a:r>
            <a:r>
              <a:rPr lang="en-US" sz="1700" dirty="0" smtClean="0"/>
              <a:t>your bot’s </a:t>
            </a:r>
            <a:r>
              <a:rPr lang="en-US" sz="1700" dirty="0"/>
              <a:t>dashboard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Automatic card normalization across channels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Skype channel </a:t>
            </a:r>
            <a:r>
              <a:rPr lang="en-US" sz="1700" dirty="0" smtClean="0"/>
              <a:t>auto-configured</a:t>
            </a:r>
            <a:endParaRPr lang="en-US" sz="17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Embeddable </a:t>
            </a:r>
            <a:r>
              <a:rPr lang="en-US" sz="1700" dirty="0" smtClean="0"/>
              <a:t>Web </a:t>
            </a:r>
            <a:r>
              <a:rPr lang="en-US" sz="1700" dirty="0"/>
              <a:t>chat control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Host your bot in your app via the Direct Line </a:t>
            </a:r>
            <a:r>
              <a:rPr lang="en-US" sz="1700" dirty="0" smtClean="0"/>
              <a:t>API</a:t>
            </a:r>
            <a:endParaRPr lang="en-US" sz="17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Fast, scalable message routing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Diagnostic tools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1679" y="1513690"/>
            <a:ext cx="2110193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rgbClr val="747474"/>
                </a:solidFill>
              </a:rPr>
              <a:t>Bot Builder</a:t>
            </a:r>
            <a:endParaRPr lang="en-US" sz="2800" dirty="0">
              <a:solidFill>
                <a:srgbClr val="74747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448" y="2135555"/>
            <a:ext cx="3266655" cy="615553"/>
          </a:xfrm>
          <a:prstGeom prst="rect">
            <a:avLst/>
          </a:prstGeom>
          <a:noFill/>
        </p:spPr>
        <p:txBody>
          <a:bodyPr wrap="square" lIns="0" tIns="91440" rIns="0" bIns="9144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69696"/>
                </a:solidFill>
              </a:rPr>
              <a:t>Tools and services to build great bots</a:t>
            </a:r>
            <a:r>
              <a:rPr lang="en-US" sz="1400" dirty="0">
                <a:solidFill>
                  <a:srgbClr val="969696"/>
                </a:solidFill>
              </a:rPr>
              <a:t> </a:t>
            </a:r>
            <a:r>
              <a:rPr lang="en-US" sz="1400" dirty="0" smtClean="0">
                <a:solidFill>
                  <a:srgbClr val="969696"/>
                </a:solidFill>
              </a:rPr>
              <a:t>that converse wherever your users are.</a:t>
            </a:r>
            <a:endParaRPr lang="en-US" sz="1400" dirty="0">
              <a:solidFill>
                <a:srgbClr val="96969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47" y="2944506"/>
            <a:ext cx="3318458" cy="3553281"/>
          </a:xfrm>
          <a:prstGeom prst="rect">
            <a:avLst/>
          </a:prstGeom>
          <a:noFill/>
        </p:spPr>
        <p:txBody>
          <a:bodyPr wrap="square" lIns="0" tIns="91440" rIns="0" bIns="91440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747474"/>
                </a:solidFill>
              </a:rPr>
              <a:t>Open source </a:t>
            </a:r>
            <a:r>
              <a:rPr lang="en-US" sz="1700" dirty="0" smtClean="0">
                <a:solidFill>
                  <a:srgbClr val="747474"/>
                </a:solidFill>
              </a:rPr>
              <a:t>SDK </a:t>
            </a:r>
            <a:r>
              <a:rPr lang="en-US" sz="1700" dirty="0">
                <a:solidFill>
                  <a:srgbClr val="747474"/>
                </a:solidFill>
              </a:rPr>
              <a:t>on </a:t>
            </a:r>
            <a:r>
              <a:rPr lang="en-US" sz="1700" dirty="0" err="1" smtClean="0">
                <a:solidFill>
                  <a:srgbClr val="747474"/>
                </a:solidFill>
              </a:rPr>
              <a:t>Github</a:t>
            </a:r>
            <a:r>
              <a:rPr lang="en-US" sz="1700" dirty="0" smtClean="0">
                <a:solidFill>
                  <a:srgbClr val="747474"/>
                </a:solidFill>
              </a:rPr>
              <a:t> for Node.js, .NET and REST</a:t>
            </a:r>
            <a:endParaRPr lang="en-US" sz="1700" dirty="0">
              <a:solidFill>
                <a:srgbClr val="747474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747474"/>
                </a:solidFill>
              </a:rPr>
              <a:t>From simple built-in prompts and command dialogs to simple to use yet sophisticated  ‘</a:t>
            </a:r>
            <a:r>
              <a:rPr lang="en-US" sz="1700" dirty="0" err="1">
                <a:solidFill>
                  <a:srgbClr val="747474"/>
                </a:solidFill>
              </a:rPr>
              <a:t>FormFlow</a:t>
            </a:r>
            <a:r>
              <a:rPr lang="en-US" sz="1700" dirty="0">
                <a:solidFill>
                  <a:srgbClr val="747474"/>
                </a:solidFill>
              </a:rPr>
              <a:t>’ </a:t>
            </a:r>
            <a:r>
              <a:rPr lang="en-US" sz="1700" dirty="0" smtClean="0">
                <a:solidFill>
                  <a:srgbClr val="747474"/>
                </a:solidFill>
              </a:rPr>
              <a:t>dialogs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747474"/>
                </a:solidFill>
              </a:rPr>
              <a:t>Support for rich attachments (image, card</a:t>
            </a:r>
            <a:r>
              <a:rPr lang="en-US" sz="1700" dirty="0">
                <a:solidFill>
                  <a:srgbClr val="747474"/>
                </a:solidFill>
              </a:rPr>
              <a:t>, </a:t>
            </a:r>
            <a:r>
              <a:rPr lang="en-US" sz="1700" dirty="0" smtClean="0">
                <a:solidFill>
                  <a:srgbClr val="747474"/>
                </a:solidFill>
              </a:rPr>
              <a:t>video, doc, etc.); support for calling (Skype)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747474"/>
                </a:solidFill>
              </a:rPr>
              <a:t>Online/offline chat </a:t>
            </a:r>
            <a:r>
              <a:rPr lang="en-US" sz="1700" dirty="0">
                <a:solidFill>
                  <a:srgbClr val="747474"/>
                </a:solidFill>
              </a:rPr>
              <a:t>E</a:t>
            </a:r>
            <a:r>
              <a:rPr lang="en-US" sz="1700" dirty="0" smtClean="0">
                <a:solidFill>
                  <a:srgbClr val="747474"/>
                </a:solidFill>
              </a:rPr>
              <a:t>mulator</a:t>
            </a:r>
            <a:endParaRPr lang="en-US" sz="1700" dirty="0">
              <a:solidFill>
                <a:srgbClr val="747474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747474"/>
                </a:solidFill>
              </a:rPr>
              <a:t>Add bot smarts with Cognitive Services for language understanding and more</a:t>
            </a:r>
            <a:endParaRPr lang="en-US" sz="1700" dirty="0">
              <a:solidFill>
                <a:srgbClr val="74747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75259" y="2944506"/>
            <a:ext cx="3320715" cy="2928494"/>
          </a:xfrm>
          <a:prstGeom prst="rect">
            <a:avLst/>
          </a:prstGeom>
          <a:noFill/>
        </p:spPr>
        <p:txBody>
          <a:bodyPr wrap="square" lIns="0" tIns="91440" rIns="0" bIns="91440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Public directory of bots registered and published with </a:t>
            </a:r>
            <a:r>
              <a:rPr lang="en-US" sz="1700" dirty="0" smtClean="0"/>
              <a:t>Microsoft Bot </a:t>
            </a:r>
            <a:r>
              <a:rPr lang="en-US" sz="1700" dirty="0"/>
              <a:t>Framework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Users can try your bot from the directory via the </a:t>
            </a:r>
            <a:r>
              <a:rPr lang="en-US" sz="1700" dirty="0" smtClean="0"/>
              <a:t>Web </a:t>
            </a:r>
            <a:r>
              <a:rPr lang="en-US" sz="1700" dirty="0"/>
              <a:t>chat control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Users can discover and add your bot to the channels on which it is configured when the Directory is made public to end users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74" y="6313181"/>
            <a:ext cx="3711792" cy="3711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38" y="962433"/>
            <a:ext cx="601126" cy="6011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12" y="970782"/>
            <a:ext cx="601126" cy="5927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77" y="962433"/>
            <a:ext cx="601126" cy="6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4284714" cy="3336298"/>
          </a:xfrm>
        </p:spPr>
        <p:txBody>
          <a:bodyPr/>
          <a:lstStyle/>
          <a:p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Register your bot</a:t>
            </a:r>
            <a:endParaRPr lang="en-US" sz="3200" dirty="0">
              <a:solidFill>
                <a:srgbClr val="747474"/>
              </a:solidFill>
              <a:latin typeface="+mn-lt"/>
              <a:cs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Connect to </a:t>
            </a:r>
            <a:r>
              <a:rPr lang="en-US" sz="3200" dirty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c</a:t>
            </a:r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hannels</a:t>
            </a:r>
            <a:endParaRPr lang="en-US" sz="3200" dirty="0">
              <a:solidFill>
                <a:srgbClr val="747474"/>
              </a:solidFill>
              <a:latin typeface="+mn-lt"/>
              <a:cs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Test</a:t>
            </a:r>
          </a:p>
          <a:p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Publish</a:t>
            </a:r>
            <a:endParaRPr lang="en-US" sz="3200" dirty="0">
              <a:solidFill>
                <a:srgbClr val="747474"/>
              </a:solidFill>
              <a:latin typeface="+mn-lt"/>
              <a:cs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Manage</a:t>
            </a:r>
          </a:p>
          <a:p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Measure</a:t>
            </a:r>
            <a:endParaRPr lang="en-US" sz="3200" dirty="0">
              <a:solidFill>
                <a:srgbClr val="747474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7474"/>
                </a:solidFill>
                <a:latin typeface="+mn-lt"/>
              </a:rPr>
              <a:t>Developer Portal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52695" y="1254861"/>
            <a:ext cx="4549983" cy="5135908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/>
          </a:bodyPr>
          <a:lstStyle>
            <a:lvl1pPr marL="336170" marR="0" indent="-336170" algn="l" defTabSz="91443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735" marR="0" indent="-236565" algn="l" defTabSz="91443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99" marR="0" indent="-224114" algn="l" defTabSz="91443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512" marR="0" indent="-224114" algn="l" defTabSz="91443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627" marR="0" indent="-224114" algn="l" defTabSz="91443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702" indent="-228610" algn="l" defTabSz="9144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22" indent="-228610" algn="l" defTabSz="9144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41" indent="-228610" algn="l" defTabSz="9144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60" indent="-228610" algn="l" defTabSz="9144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50995" y="289510"/>
            <a:ext cx="6894094" cy="6280515"/>
            <a:chOff x="4950995" y="289510"/>
            <a:chExt cx="6894094" cy="62805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169" y="376492"/>
              <a:ext cx="6777118" cy="6193533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 bwMode="auto">
            <a:xfrm>
              <a:off x="4950995" y="289510"/>
              <a:ext cx="6894094" cy="450432"/>
            </a:xfrm>
            <a:prstGeom prst="rect">
              <a:avLst/>
            </a:prstGeom>
            <a:solidFill>
              <a:srgbClr val="F8F8F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840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5764596" cy="529683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Node.js, .NET and REST</a:t>
            </a:r>
            <a:endParaRPr lang="en-US" sz="3600" dirty="0">
              <a:solidFill>
                <a:srgbClr val="747474"/>
              </a:solidFill>
              <a:latin typeface="+mn-lt"/>
              <a:cs typeface="Segoe UI Light" panose="020B0502040204020203" pitchFamily="34" charset="0"/>
            </a:endParaRPr>
          </a:p>
          <a:p>
            <a:r>
              <a:rPr lang="en-US" sz="2800" dirty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Dialogs to model </a:t>
            </a:r>
            <a:r>
              <a:rPr lang="en-US" sz="28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conversation</a:t>
            </a:r>
            <a:endParaRPr lang="en-US" sz="2800" dirty="0">
              <a:solidFill>
                <a:srgbClr val="747474"/>
              </a:solidFill>
              <a:latin typeface="+mn-lt"/>
              <a:cs typeface="Segoe UI Light" panose="020B0502040204020203" pitchFamily="34" charset="0"/>
            </a:endParaRPr>
          </a:p>
          <a:p>
            <a:pPr lvl="1"/>
            <a:r>
              <a:rPr lang="en-US" sz="1800" dirty="0">
                <a:solidFill>
                  <a:srgbClr val="747474"/>
                </a:solidFill>
                <a:cs typeface="Segoe UI Light" panose="020B0502040204020203" pitchFamily="34" charset="0"/>
              </a:rPr>
              <a:t>Dialogs are reusable</a:t>
            </a:r>
          </a:p>
          <a:p>
            <a:pPr lvl="1"/>
            <a:r>
              <a:rPr lang="en-US" sz="1800" dirty="0">
                <a:solidFill>
                  <a:srgbClr val="747474"/>
                </a:solidFill>
                <a:cs typeface="Segoe UI Light" panose="020B0502040204020203" pitchFamily="34" charset="0"/>
              </a:rPr>
              <a:t>Types of Dialogs include:</a:t>
            </a:r>
          </a:p>
          <a:p>
            <a:pPr lvl="2"/>
            <a:r>
              <a:rPr lang="en-US" sz="1600" dirty="0">
                <a:solidFill>
                  <a:srgbClr val="747474"/>
                </a:solidFill>
                <a:cs typeface="Segoe UI" panose="020B0502040204020203" pitchFamily="34" charset="0"/>
              </a:rPr>
              <a:t>Built-in</a:t>
            </a:r>
            <a:r>
              <a:rPr lang="en-US" sz="1600" dirty="0">
                <a:solidFill>
                  <a:srgbClr val="747474"/>
                </a:solidFill>
                <a:cs typeface="Segoe UI Light" panose="020B0502040204020203" pitchFamily="34" charset="0"/>
              </a:rPr>
              <a:t> prompts</a:t>
            </a:r>
          </a:p>
          <a:p>
            <a:pPr lvl="2"/>
            <a:r>
              <a:rPr lang="en-US" sz="1600" dirty="0">
                <a:solidFill>
                  <a:srgbClr val="747474"/>
                </a:solidFill>
                <a:cs typeface="Segoe UI Light" panose="020B0502040204020203" pitchFamily="34" charset="0"/>
              </a:rPr>
              <a:t>Yes/No, String, Number, Choices</a:t>
            </a:r>
          </a:p>
          <a:p>
            <a:pPr lvl="2"/>
            <a:r>
              <a:rPr lang="en-US" sz="1600" dirty="0" err="1">
                <a:solidFill>
                  <a:srgbClr val="747474"/>
                </a:solidFill>
                <a:cs typeface="Segoe UI Light" panose="020B0502040204020203" pitchFamily="34" charset="0"/>
              </a:rPr>
              <a:t>FormFlow</a:t>
            </a:r>
            <a:r>
              <a:rPr lang="en-US" sz="1600" dirty="0">
                <a:solidFill>
                  <a:srgbClr val="747474"/>
                </a:solidFill>
                <a:cs typeface="Segoe UI Light" panose="020B0502040204020203" pitchFamily="34" charset="0"/>
              </a:rPr>
              <a:t> and form slot filling (branching, disambiguation, multi-turn) </a:t>
            </a:r>
          </a:p>
          <a:p>
            <a:pPr lvl="1"/>
            <a:r>
              <a:rPr lang="en-US" sz="1600" dirty="0" smtClean="0">
                <a:solidFill>
                  <a:srgbClr val="747474"/>
                </a:solidFill>
                <a:cs typeface="Segoe UI Light" panose="020B0502040204020203" pitchFamily="34" charset="0"/>
              </a:rPr>
              <a:t>Conversations</a:t>
            </a:r>
            <a:r>
              <a:rPr lang="en-US" sz="1800" dirty="0" smtClean="0">
                <a:solidFill>
                  <a:srgbClr val="747474"/>
                </a:solidFill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rgbClr val="747474"/>
                </a:solidFill>
                <a:cs typeface="Segoe UI Light" panose="020B0502040204020203" pitchFamily="34" charset="0"/>
              </a:rPr>
              <a:t>are scalable to multiple </a:t>
            </a:r>
            <a:r>
              <a:rPr lang="en-US" sz="1800" dirty="0" smtClean="0">
                <a:solidFill>
                  <a:srgbClr val="747474"/>
                </a:solidFill>
                <a:cs typeface="Segoe UI Light" panose="020B0502040204020203" pitchFamily="34" charset="0"/>
              </a:rPr>
              <a:t>machines</a:t>
            </a:r>
          </a:p>
          <a:p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Rich interactions</a:t>
            </a:r>
          </a:p>
          <a:p>
            <a:pPr lvl="1"/>
            <a:r>
              <a:rPr lang="en-US" sz="1800" dirty="0" smtClean="0">
                <a:solidFill>
                  <a:srgbClr val="747474"/>
                </a:solidFill>
                <a:cs typeface="Segoe UI Light" panose="020B0502040204020203" pitchFamily="34" charset="0"/>
              </a:rPr>
              <a:t>Support </a:t>
            </a:r>
            <a:r>
              <a:rPr lang="en-US" sz="1800" dirty="0">
                <a:solidFill>
                  <a:srgbClr val="747474"/>
                </a:solidFill>
                <a:cs typeface="Segoe UI Light" panose="020B0502040204020203" pitchFamily="34" charset="0"/>
              </a:rPr>
              <a:t>for rich attachments (image, card, video, doc, etc.); support for calling (Skype</a:t>
            </a:r>
            <a:r>
              <a:rPr lang="en-US" sz="1800" dirty="0" smtClean="0">
                <a:solidFill>
                  <a:srgbClr val="747474"/>
                </a:solidFill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US" sz="1800" dirty="0" smtClean="0">
                <a:solidFill>
                  <a:srgbClr val="747474"/>
                </a:solidFill>
                <a:cs typeface="Segoe UI Light" panose="020B0502040204020203" pitchFamily="34" charset="0"/>
              </a:rPr>
              <a:t>Service extensions for language understanding</a:t>
            </a:r>
            <a:br>
              <a:rPr lang="en-US" sz="1800" dirty="0" smtClean="0">
                <a:solidFill>
                  <a:srgbClr val="747474"/>
                </a:solidFill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rgbClr val="747474"/>
                </a:solidFill>
                <a:cs typeface="Segoe UI Light" panose="020B0502040204020203" pitchFamily="34" charset="0"/>
              </a:rPr>
              <a:t>(LUIS) and translation</a:t>
            </a:r>
            <a:endParaRPr lang="en-US" sz="1800" dirty="0">
              <a:solidFill>
                <a:srgbClr val="747474"/>
              </a:solidFill>
              <a:cs typeface="Segoe UI Light" panose="020B0502040204020203" pitchFamily="34" charset="0"/>
            </a:endParaRPr>
          </a:p>
          <a:p>
            <a:r>
              <a:rPr lang="en-US" sz="3200" dirty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Online/offline </a:t>
            </a:r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Chat </a:t>
            </a:r>
            <a:r>
              <a:rPr lang="en-US" sz="3200" dirty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E</a:t>
            </a:r>
            <a:r>
              <a:rPr lang="en-US" sz="3200" dirty="0" smtClean="0">
                <a:solidFill>
                  <a:srgbClr val="747474"/>
                </a:solidFill>
                <a:latin typeface="+mn-lt"/>
                <a:cs typeface="Segoe UI Light" panose="020B0502040204020203" pitchFamily="34" charset="0"/>
              </a:rPr>
              <a:t>mulator</a:t>
            </a:r>
            <a:endParaRPr lang="en-US" sz="3200" dirty="0">
              <a:solidFill>
                <a:srgbClr val="747474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7474"/>
                </a:solidFill>
                <a:latin typeface="Segoe UI" panose="020B0502040204020203" pitchFamily="34" charset="0"/>
              </a:rPr>
              <a:t>Bot Builder </a:t>
            </a:r>
            <a:r>
              <a:rPr lang="en-US" dirty="0" smtClean="0">
                <a:solidFill>
                  <a:srgbClr val="747474"/>
                </a:solidFill>
                <a:latin typeface="Segoe UI" panose="020B0502040204020203" pitchFamily="34" charset="0"/>
              </a:rPr>
              <a:t>SDK</a:t>
            </a:r>
            <a:endParaRPr lang="en-US" dirty="0">
              <a:solidFill>
                <a:srgbClr val="747474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26" y="-871809"/>
            <a:ext cx="2819048" cy="59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26" y="-719409"/>
            <a:ext cx="2819048" cy="59047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372061"/>
            <a:ext cx="5886412" cy="5135908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031" y="739343"/>
            <a:ext cx="6321064" cy="4698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791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151" y="528818"/>
            <a:ext cx="6744929" cy="445147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4664426" cy="5160323"/>
          </a:xfrm>
        </p:spPr>
        <p:txBody>
          <a:bodyPr/>
          <a:lstStyle/>
          <a:p>
            <a:pPr marL="0" indent="0">
              <a:buNone/>
            </a:pPr>
            <a:r>
              <a:rPr lang="en-US" sz="3300" dirty="0">
                <a:solidFill>
                  <a:srgbClr val="7474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Directory of Bot Framework Bots</a:t>
            </a:r>
          </a:p>
          <a:p>
            <a:pPr lvl="1"/>
            <a:r>
              <a:rPr lang="en-US" sz="2300" dirty="0">
                <a:solidFill>
                  <a:srgbClr val="7474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can discover, try, and add bots to the conversation experiences on which the bot is configured (no app required)</a:t>
            </a:r>
          </a:p>
          <a:p>
            <a:pPr lvl="1"/>
            <a:r>
              <a:rPr lang="en-US" sz="2300" dirty="0">
                <a:solidFill>
                  <a:srgbClr val="7474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Bots are public at developer discretion; bots must be submitted for review in order to appear in the directory</a:t>
            </a:r>
          </a:p>
          <a:p>
            <a:pPr lvl="1"/>
            <a:r>
              <a:rPr lang="en-US" sz="2300" dirty="0">
                <a:solidFill>
                  <a:srgbClr val="7474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Searchable</a:t>
            </a:r>
          </a:p>
          <a:p>
            <a:endParaRPr lang="en-US" dirty="0">
              <a:solidFill>
                <a:srgbClr val="7474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7474"/>
                </a:solidFill>
                <a:latin typeface="Segoe UI" panose="020B0502040204020203" pitchFamily="34" charset="0"/>
              </a:rPr>
              <a:t>Bot </a:t>
            </a:r>
            <a:r>
              <a:rPr lang="en-US" dirty="0" smtClean="0">
                <a:solidFill>
                  <a:srgbClr val="747474"/>
                </a:solidFill>
                <a:latin typeface="Segoe UI" panose="020B0502040204020203" pitchFamily="34" charset="0"/>
              </a:rPr>
              <a:t>Directory</a:t>
            </a:r>
            <a:endParaRPr lang="en-US" dirty="0">
              <a:solidFill>
                <a:srgbClr val="747474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14" y="3152273"/>
            <a:ext cx="4969925" cy="345306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189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3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576eb36-3add-4d19-9dbc-8949faedd22c">
      <UserInfo>
        <DisplayName>John Justice</DisplayName>
        <AccountId>41</AccountId>
        <AccountType/>
      </UserInfo>
      <UserInfo>
        <DisplayName>David Treadwell</DisplayName>
        <AccountId>42</AccountId>
        <AccountType/>
      </UserInfo>
      <UserInfo>
        <DisplayName>Murli Satagopan</DisplayName>
        <AccountId>43</AccountId>
        <AccountType/>
      </UserInfo>
      <UserInfo>
        <DisplayName>Yordan Rouskov</DisplayName>
        <AccountId>44</AccountId>
        <AccountType/>
      </UserInfo>
      <UserInfo>
        <DisplayName>Will Portnoy</DisplayName>
        <AccountId>45</AccountId>
        <AccountType/>
      </UserInfo>
      <UserInfo>
        <DisplayName>Rajeev Karunakaran</DisplayName>
        <AccountId>46</AccountId>
        <AccountType/>
      </UserInfo>
      <UserInfo>
        <DisplayName>Tom Laird-McConnell</DisplayName>
        <AccountId>28</AccountId>
        <AccountType/>
      </UserInfo>
      <UserInfo>
        <DisplayName>Dan Driscoll</DisplayName>
        <AccountId>12</AccountId>
        <AccountType/>
      </UserInfo>
      <UserInfo>
        <DisplayName>Dennis Flanagan</DisplayName>
        <AccountId>47</AccountId>
        <AccountType/>
      </UserInfo>
      <UserInfo>
        <DisplayName>Jim Lewallen</DisplayName>
        <AccountId>14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E283D9C20C2647924CE72C9880F0CC" ma:contentTypeVersion="2" ma:contentTypeDescription="Create a new document." ma:contentTypeScope="" ma:versionID="c6837600de839417a4cc83d6a70d4d4f">
  <xsd:schema xmlns:xsd="http://www.w3.org/2001/XMLSchema" xmlns:xs="http://www.w3.org/2001/XMLSchema" xmlns:p="http://schemas.microsoft.com/office/2006/metadata/properties" xmlns:ns2="8576eb36-3add-4d19-9dbc-8949faedd22c" targetNamespace="http://schemas.microsoft.com/office/2006/metadata/properties" ma:root="true" ma:fieldsID="48339d56cfb82dd83b2d93ee04f49a1d" ns2:_="">
    <xsd:import namespace="8576eb36-3add-4d19-9dbc-8949faedd2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6eb36-3add-4d19-9dbc-8949faedd2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F84EB1-2BE2-48D5-86BF-335D74CF2E7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576eb36-3add-4d19-9dbc-8949faedd22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340A32-CFE7-4327-9D44-1C5C2D76AC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68EEB-0C04-4068-AF10-9E81BCCF1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76eb36-3add-4d19-9dbc-8949faedd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19762</TotalTime>
  <Words>576</Words>
  <Application>Microsoft Office PowerPoint</Application>
  <PresentationFormat>Widescreen</PresentationFormat>
  <Paragraphs>60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Wingdings</vt:lpstr>
      <vt:lpstr>5-30721_Build_2016_Template_Light</vt:lpstr>
      <vt:lpstr>PowerPoint Presentation</vt:lpstr>
      <vt:lpstr>Developer Portal</vt:lpstr>
      <vt:lpstr>Bot Builder SDK</vt:lpstr>
      <vt:lpstr>Bot Directory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Cheng;Colleen Estrada</dc:creator>
  <cp:lastModifiedBy>Colleen Estrada</cp:lastModifiedBy>
  <cp:revision>277</cp:revision>
  <dcterms:created xsi:type="dcterms:W3CDTF">2016-03-14T15:59:37Z</dcterms:created>
  <dcterms:modified xsi:type="dcterms:W3CDTF">2016-06-16T23:44:35Z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0x010100CEE283D9C20C2647924CE72C9880F0CC</vt:lpwstr>
  </property>
</Properties>
</file>