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85" r:id="rId4"/>
    <p:sldId id="306" r:id="rId5"/>
    <p:sldId id="257" r:id="rId6"/>
    <p:sldId id="331" r:id="rId7"/>
    <p:sldId id="308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29" r:id="rId16"/>
    <p:sldId id="330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61" autoAdjust="0"/>
  </p:normalViewPr>
  <p:slideViewPr>
    <p:cSldViewPr>
      <p:cViewPr>
        <p:scale>
          <a:sx n="100" d="100"/>
          <a:sy n="100" d="100"/>
        </p:scale>
        <p:origin x="-702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905D8-DBB3-4830-957E-8A97DBBBA211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F143-1D7B-4512-A351-04B0D8498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8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907704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661" y="699542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9954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1275606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661" y="1851670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0" y="2427734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0" y="3003798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357986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 userDrawn="1"/>
        </p:nvGrpSpPr>
        <p:grpSpPr>
          <a:xfrm>
            <a:off x="0" y="699542"/>
            <a:ext cx="1979712" cy="576064"/>
            <a:chOff x="0" y="699542"/>
            <a:chExt cx="1979712" cy="576064"/>
          </a:xfrm>
        </p:grpSpPr>
        <p:sp>
          <p:nvSpPr>
            <p:cNvPr id="13" name="矩形 12"/>
            <p:cNvSpPr/>
            <p:nvPr userDrawn="1"/>
          </p:nvSpPr>
          <p:spPr>
            <a:xfrm>
              <a:off x="0" y="699542"/>
              <a:ext cx="190770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147677" y="802908"/>
              <a:ext cx="183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年度工作概述</a:t>
              </a:r>
            </a:p>
          </p:txBody>
        </p:sp>
        <p:sp>
          <p:nvSpPr>
            <p:cNvPr id="16" name="等腰三角形 15"/>
            <p:cNvSpPr/>
            <p:nvPr userDrawn="1"/>
          </p:nvSpPr>
          <p:spPr>
            <a:xfrm rot="5400000">
              <a:off x="-20070" y="863645"/>
              <a:ext cx="288000" cy="247859"/>
            </a:xfrm>
            <a:prstGeom prst="triangle">
              <a:avLst>
                <a:gd name="adj" fmla="val 5243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20"/>
          <p:cNvSpPr txBox="1"/>
          <p:nvPr userDrawn="1"/>
        </p:nvSpPr>
        <p:spPr>
          <a:xfrm>
            <a:off x="151337" y="1378972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147677" y="1955036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47677" y="2531100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工作不足之处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47677" y="3107164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明年工作计划</a:t>
            </a:r>
          </a:p>
        </p:txBody>
      </p:sp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-5580"/>
            <a:ext cx="620493" cy="670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907704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661" y="699542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9954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1275606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661" y="1851670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0" y="2427734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0" y="3003798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357986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47677" y="802908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147677" y="1955036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47677" y="2531100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工作不足之处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47677" y="3107164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明年工作计划</a:t>
            </a: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0" y="1275606"/>
            <a:ext cx="1979712" cy="576064"/>
            <a:chOff x="0" y="699542"/>
            <a:chExt cx="1979712" cy="576064"/>
          </a:xfrm>
        </p:grpSpPr>
        <p:sp>
          <p:nvSpPr>
            <p:cNvPr id="19" name="矩形 18"/>
            <p:cNvSpPr/>
            <p:nvPr userDrawn="1"/>
          </p:nvSpPr>
          <p:spPr>
            <a:xfrm>
              <a:off x="0" y="699542"/>
              <a:ext cx="190770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147677" y="802908"/>
              <a:ext cx="183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工作完成情况</a:t>
              </a:r>
            </a:p>
          </p:txBody>
        </p:sp>
        <p:sp>
          <p:nvSpPr>
            <p:cNvPr id="22" name="等腰三角形 21"/>
            <p:cNvSpPr/>
            <p:nvPr userDrawn="1"/>
          </p:nvSpPr>
          <p:spPr>
            <a:xfrm rot="5400000">
              <a:off x="-20070" y="863645"/>
              <a:ext cx="288000" cy="247859"/>
            </a:xfrm>
            <a:prstGeom prst="triangle">
              <a:avLst>
                <a:gd name="adj" fmla="val 5243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-5580"/>
            <a:ext cx="620493" cy="670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907704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661" y="699542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9954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1275606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661" y="1851670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0" y="2427734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0" y="3003798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357986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47677" y="802908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151337" y="1378972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47677" y="2531100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工作不足之处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47677" y="3107164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明年工作计划</a:t>
            </a: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3661" y="1917599"/>
            <a:ext cx="1979712" cy="576064"/>
            <a:chOff x="0" y="699542"/>
            <a:chExt cx="1979712" cy="576064"/>
          </a:xfrm>
        </p:grpSpPr>
        <p:sp>
          <p:nvSpPr>
            <p:cNvPr id="19" name="矩形 18"/>
            <p:cNvSpPr/>
            <p:nvPr userDrawn="1"/>
          </p:nvSpPr>
          <p:spPr>
            <a:xfrm>
              <a:off x="0" y="699542"/>
              <a:ext cx="190770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147677" y="802908"/>
              <a:ext cx="183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成功项目展示</a:t>
              </a:r>
            </a:p>
          </p:txBody>
        </p:sp>
        <p:sp>
          <p:nvSpPr>
            <p:cNvPr id="22" name="等腰三角形 21"/>
            <p:cNvSpPr/>
            <p:nvPr userDrawn="1"/>
          </p:nvSpPr>
          <p:spPr>
            <a:xfrm rot="5400000">
              <a:off x="-20070" y="863645"/>
              <a:ext cx="288000" cy="247859"/>
            </a:xfrm>
            <a:prstGeom prst="triangle">
              <a:avLst>
                <a:gd name="adj" fmla="val 5243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-5580"/>
            <a:ext cx="620493" cy="670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907704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661" y="699542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9954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1275606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661" y="1851670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0" y="2427734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0" y="3003798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357986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47677" y="802908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151337" y="1378972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147677" y="1955036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47677" y="3107164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明年工作计划</a:t>
            </a: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0" y="2427734"/>
            <a:ext cx="1979712" cy="576064"/>
            <a:chOff x="0" y="699542"/>
            <a:chExt cx="1979712" cy="576064"/>
          </a:xfrm>
        </p:grpSpPr>
        <p:sp>
          <p:nvSpPr>
            <p:cNvPr id="19" name="矩形 18"/>
            <p:cNvSpPr/>
            <p:nvPr userDrawn="1"/>
          </p:nvSpPr>
          <p:spPr>
            <a:xfrm>
              <a:off x="0" y="699542"/>
              <a:ext cx="190770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147677" y="802908"/>
              <a:ext cx="183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工作不足之处</a:t>
              </a:r>
            </a:p>
          </p:txBody>
        </p:sp>
        <p:sp>
          <p:nvSpPr>
            <p:cNvPr id="22" name="等腰三角形 21"/>
            <p:cNvSpPr/>
            <p:nvPr userDrawn="1"/>
          </p:nvSpPr>
          <p:spPr>
            <a:xfrm rot="5400000">
              <a:off x="-20070" y="863645"/>
              <a:ext cx="288000" cy="247859"/>
            </a:xfrm>
            <a:prstGeom prst="triangle">
              <a:avLst>
                <a:gd name="adj" fmla="val 5243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-5580"/>
            <a:ext cx="620493" cy="670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907704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661" y="699542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9954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1275606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661" y="1851670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0" y="2427734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0" y="3003798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357986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47677" y="802908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151337" y="1378972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147677" y="1955036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47677" y="2531100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工作不足之处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0" y="3003798"/>
            <a:ext cx="1979712" cy="576064"/>
            <a:chOff x="0" y="699542"/>
            <a:chExt cx="1979712" cy="576064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699542"/>
              <a:ext cx="190770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47677" y="802908"/>
              <a:ext cx="183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明年工作计划</a:t>
              </a:r>
            </a:p>
          </p:txBody>
        </p:sp>
        <p:sp>
          <p:nvSpPr>
            <p:cNvPr id="19" name="等腰三角形 18"/>
            <p:cNvSpPr/>
            <p:nvPr userDrawn="1"/>
          </p:nvSpPr>
          <p:spPr>
            <a:xfrm rot="5400000">
              <a:off x="-20070" y="863645"/>
              <a:ext cx="288000" cy="247859"/>
            </a:xfrm>
            <a:prstGeom prst="triangle">
              <a:avLst>
                <a:gd name="adj" fmla="val 5243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-5580"/>
            <a:ext cx="620493" cy="670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H="1">
            <a:off x="-813432" y="1341720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H="1">
            <a:off x="-1724071" y="-1363381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flipH="1">
            <a:off x="-1980728" y="-148591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H="1">
            <a:off x="-1098276" y="-3246120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flipH="1">
            <a:off x="2356571" y="1047750"/>
            <a:ext cx="1864487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70C0"/>
                  </a:solidFill>
                </a:rPr>
                <a:t>欢迎</a:t>
              </a:r>
              <a:r>
                <a:rPr lang="zh-CN" altLang="en-US" dirty="0" smtClean="0">
                  <a:solidFill>
                    <a:srgbClr val="0070C0"/>
                  </a:solidFill>
                </a:rPr>
                <a:t>观看！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椭圆 7"/>
          <p:cNvSpPr/>
          <p:nvPr/>
        </p:nvSpPr>
        <p:spPr>
          <a:xfrm flipH="1">
            <a:off x="4269844" y="3492542"/>
            <a:ext cx="675524" cy="677676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flipH="1">
            <a:off x="3796550" y="709021"/>
            <a:ext cx="273904" cy="27477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 flipH="1">
            <a:off x="808252" y="2868208"/>
            <a:ext cx="300104" cy="301060"/>
            <a:chOff x="304800" y="673100"/>
            <a:chExt cx="4000500" cy="4000500"/>
          </a:xfrm>
          <a:solidFill>
            <a:srgbClr val="0070C0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18647" y="1517318"/>
            <a:ext cx="621921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3071818" y="3566204"/>
            <a:ext cx="219079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5365115" y="4550349"/>
            <a:ext cx="287005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椭圆 13"/>
          <p:cNvSpPr/>
          <p:nvPr/>
        </p:nvSpPr>
        <p:spPr>
          <a:xfrm flipH="1">
            <a:off x="1169035" y="1256158"/>
            <a:ext cx="273904" cy="27477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H="1">
            <a:off x="1291520" y="4712267"/>
            <a:ext cx="136953" cy="13738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flipH="1">
            <a:off x="1583766" y="3324810"/>
            <a:ext cx="821990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544208" y="1420731"/>
            <a:ext cx="900000" cy="923330"/>
            <a:chOff x="5365115" y="1298289"/>
            <a:chExt cx="900000" cy="923330"/>
          </a:xfrm>
        </p:grpSpPr>
        <p:grpSp>
          <p:nvGrpSpPr>
            <p:cNvPr id="61" name="组合 60"/>
            <p:cNvGrpSpPr/>
            <p:nvPr/>
          </p:nvGrpSpPr>
          <p:grpSpPr>
            <a:xfrm flipH="1">
              <a:off x="5365115" y="1309954"/>
              <a:ext cx="900000" cy="90000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2" name="同心圆 6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5545156" y="1298289"/>
              <a:ext cx="575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rgbClr val="0070C0"/>
                  </a:solidFill>
                </a:rPr>
                <a:t>H</a:t>
              </a:r>
              <a:endParaRPr lang="zh-CN" altLang="en-US" sz="5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348425" y="1420731"/>
            <a:ext cx="900000" cy="923330"/>
            <a:chOff x="5365115" y="1298289"/>
            <a:chExt cx="900000" cy="923330"/>
          </a:xfrm>
        </p:grpSpPr>
        <p:grpSp>
          <p:nvGrpSpPr>
            <p:cNvPr id="67" name="组合 66"/>
            <p:cNvGrpSpPr/>
            <p:nvPr/>
          </p:nvGrpSpPr>
          <p:grpSpPr>
            <a:xfrm flipH="1">
              <a:off x="5365115" y="1309954"/>
              <a:ext cx="900000" cy="90000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9" name="同心圆 6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5545156" y="1298289"/>
              <a:ext cx="575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rgbClr val="0070C0"/>
                  </a:solidFill>
                </a:rPr>
                <a:t>I</a:t>
              </a:r>
              <a:endParaRPr lang="zh-CN" altLang="en-US" sz="5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128384" y="1432396"/>
            <a:ext cx="900000" cy="923330"/>
            <a:chOff x="5365115" y="1298289"/>
            <a:chExt cx="900000" cy="923330"/>
          </a:xfrm>
        </p:grpSpPr>
        <p:grpSp>
          <p:nvGrpSpPr>
            <p:cNvPr id="72" name="组合 71"/>
            <p:cNvGrpSpPr/>
            <p:nvPr/>
          </p:nvGrpSpPr>
          <p:grpSpPr>
            <a:xfrm flipH="1">
              <a:off x="5365115" y="1309954"/>
              <a:ext cx="900000" cy="90000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5545156" y="1298289"/>
              <a:ext cx="575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rgbClr val="0070C0"/>
                  </a:solidFill>
                </a:rPr>
                <a:t>S</a:t>
              </a:r>
              <a:endParaRPr lang="zh-CN" altLang="en-US" sz="5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884125" y="2735207"/>
            <a:ext cx="42598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安逸医院内部管理系统</a:t>
            </a:r>
            <a:endParaRPr lang="en-US" altLang="zh-CN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项目汇报答辩报告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648" y="4011910"/>
            <a:ext cx="215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PPT</a:t>
            </a:r>
            <a:r>
              <a:rPr lang="zh-CN" altLang="en-US" dirty="0" smtClean="0">
                <a:solidFill>
                  <a:srgbClr val="0070C0"/>
                </a:solidFill>
              </a:rPr>
              <a:t>制作：梁明明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4" grpId="0" animBg="1"/>
      <p:bldP spid="15" grpId="0" animBg="1"/>
      <p:bldP spid="8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药房系统（李怡敏）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38544" y="386070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347722" y="3860703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4958702" y="3974055"/>
            <a:ext cx="4077794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申请药品补给模块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4509" y="3974055"/>
            <a:ext cx="2709641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查看库房药品模块 以表格形式导出药品信息 点击查看药品详情信息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4" y="1203599"/>
            <a:ext cx="4345123" cy="216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589" y="1203599"/>
            <a:ext cx="3999867" cy="215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8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药房系统（李怡敏）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38544" y="386070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347722" y="3860703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6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4958702" y="3974055"/>
            <a:ext cx="4077794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挂号信息查看、删除 搜索 以表格形式导出信息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4509" y="3974055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前台收银 挂号办理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5" y="987574"/>
            <a:ext cx="3613376" cy="262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73" y="940021"/>
            <a:ext cx="3744416" cy="271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07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患者模块（谢云凤）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38544" y="386070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347722" y="3860703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4958702" y="3974055"/>
            <a:ext cx="4077794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查看所有的患者列表  搜索  添加 删除 编辑 </a:t>
            </a:r>
            <a:endParaRPr lang="en-US" altLang="zh-CN" sz="1200" b="1" dirty="0" smtClean="0">
              <a:solidFill>
                <a:srgbClr val="002060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导出患者信息到表格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4509" y="3974055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新建患者档案 验证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20297"/>
            <a:ext cx="3644801" cy="28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509" y="820297"/>
            <a:ext cx="3731913" cy="294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77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患者模块（谢云凤）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38544" y="386070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347722" y="3860703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4958702" y="3974055"/>
            <a:ext cx="4077794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建立患者档案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4509" y="3974055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挂号患者列表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25" y="843558"/>
            <a:ext cx="3617503" cy="286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843558"/>
            <a:ext cx="3515352" cy="279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72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个人主页（谢云凤）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382560" y="3363838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491738" y="3363838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6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5102718" y="3477190"/>
            <a:ext cx="4077794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建立患者档案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078525" y="3477190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挂号患者列表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5" y="908870"/>
            <a:ext cx="1885184" cy="149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855981"/>
            <a:ext cx="1894615" cy="149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12431"/>
            <a:ext cx="1944216" cy="154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843558"/>
            <a:ext cx="1850930" cy="147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22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1115616" y="1419622"/>
            <a:ext cx="1864487" cy="1870428"/>
            <a:chOff x="907313" y="1636536"/>
            <a:chExt cx="1864487" cy="1870428"/>
          </a:xfrm>
        </p:grpSpPr>
        <p:grpSp>
          <p:nvGrpSpPr>
            <p:cNvPr id="137" name="组合 136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8" name="同心圆 1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392114" y="695617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1195345" y="2050581"/>
              <a:ext cx="12241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个人总结</a:t>
              </a:r>
              <a:r>
                <a:rPr lang="en-US" altLang="zh-CN" sz="28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75857" y="1563638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在这次实践中，我的效率明显很低，我意识到自己的问题出在爱钻牛角尖，总希望通过自己的学习去解决问题，很少请教老师。导致项目进度很慢，最后只完成了很少一部分任务。今后我需要学会多问多总结，继续提升自己的能力和提高工作效率。其次，我的</a:t>
            </a:r>
            <a:r>
              <a:rPr lang="en-US" altLang="zh-CN" dirty="0" err="1" smtClean="0">
                <a:solidFill>
                  <a:srgbClr val="002060"/>
                </a:solidFill>
              </a:rPr>
              <a:t>js</a:t>
            </a:r>
            <a:r>
              <a:rPr lang="zh-CN" altLang="en-US" dirty="0" smtClean="0">
                <a:solidFill>
                  <a:srgbClr val="002060"/>
                </a:solidFill>
              </a:rPr>
              <a:t>和</a:t>
            </a:r>
            <a:r>
              <a:rPr lang="en-US" altLang="zh-CN" dirty="0" err="1" smtClean="0">
                <a:solidFill>
                  <a:srgbClr val="002060"/>
                </a:solidFill>
              </a:rPr>
              <a:t>jq</a:t>
            </a:r>
            <a:r>
              <a:rPr lang="zh-CN" altLang="en-US" dirty="0" smtClean="0">
                <a:solidFill>
                  <a:srgbClr val="002060"/>
                </a:solidFill>
              </a:rPr>
              <a:t>知识基础依然很薄弱，接下来需要额外花更多的时间来学习。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3059832" y="1059582"/>
            <a:ext cx="2880320" cy="2664296"/>
            <a:chOff x="907313" y="1636536"/>
            <a:chExt cx="1864487" cy="1870428"/>
          </a:xfrm>
        </p:grpSpPr>
        <p:grpSp>
          <p:nvGrpSpPr>
            <p:cNvPr id="137" name="组合 136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8" name="同心圆 1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392114" y="695617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1326823" y="2401201"/>
              <a:ext cx="12640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谢谢聆听！</a:t>
              </a:r>
              <a:endPara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7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043" y="80148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ln w="6350">
                  <a:noFill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1000720" y="1151190"/>
            <a:ext cx="7210425" cy="3036906"/>
          </a:xfrm>
          <a:custGeom>
            <a:avLst/>
            <a:gdLst>
              <a:gd name="connsiteX0" fmla="*/ 2076450 w 7210425"/>
              <a:gd name="connsiteY0" fmla="*/ 0 h 3076575"/>
              <a:gd name="connsiteX1" fmla="*/ 7210425 w 7210425"/>
              <a:gd name="connsiteY1" fmla="*/ 0 h 3076575"/>
              <a:gd name="connsiteX2" fmla="*/ 7210425 w 7210425"/>
              <a:gd name="connsiteY2" fmla="*/ 3076575 h 3076575"/>
              <a:gd name="connsiteX3" fmla="*/ 0 w 7210425"/>
              <a:gd name="connsiteY3" fmla="*/ 3076575 h 3076575"/>
              <a:gd name="connsiteX4" fmla="*/ 0 w 7210425"/>
              <a:gd name="connsiteY4" fmla="*/ 228600 h 3076575"/>
              <a:gd name="connsiteX5" fmla="*/ 333375 w 7210425"/>
              <a:gd name="connsiteY5" fmla="*/ 228600 h 307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10425" h="3076575">
                <a:moveTo>
                  <a:pt x="2076450" y="0"/>
                </a:moveTo>
                <a:lnTo>
                  <a:pt x="7210425" y="0"/>
                </a:lnTo>
                <a:lnTo>
                  <a:pt x="7210425" y="3076575"/>
                </a:lnTo>
                <a:lnTo>
                  <a:pt x="0" y="3076575"/>
                </a:lnTo>
                <a:lnTo>
                  <a:pt x="0" y="228600"/>
                </a:lnTo>
                <a:lnTo>
                  <a:pt x="333375" y="22860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51781" y="1158839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12700">
                  <a:noFill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QIAN YAN</a:t>
            </a:r>
            <a:endParaRPr lang="zh-CN" altLang="en-US" dirty="0">
              <a:ln w="12700">
                <a:noFill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46852">
            <a:off x="4807190" y="531170"/>
            <a:ext cx="1916085" cy="1077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834713">
            <a:off x="6653320" y="863495"/>
            <a:ext cx="1295574" cy="728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187624" y="1923678"/>
            <a:ext cx="684076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安逸医院内部管理系统分为九个模块，其中包括</a:t>
            </a:r>
            <a:r>
              <a:rPr lang="zh-CN" altLang="en-US" sz="1400" dirty="0"/>
              <a:t>护士</a:t>
            </a:r>
            <a:r>
              <a:rPr lang="zh-CN" altLang="en-US" sz="1400" dirty="0" smtClean="0"/>
              <a:t>系统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、医生系统、前台收银系统、药房系统、药库系统、患者模块、医院基本信息模块、登录模块、个人主页模块。本系统可以满足各中小型医院的内部管理需求，实现医院的高效、有序的运营。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833739" y="185693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安逸医院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内部管理系统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52854" y="1640300"/>
            <a:ext cx="1480313" cy="1465014"/>
            <a:chOff x="2843808" y="1940248"/>
            <a:chExt cx="1301106" cy="1301106"/>
          </a:xfrm>
        </p:grpSpPr>
        <p:sp>
          <p:nvSpPr>
            <p:cNvPr id="16" name="椭圆 15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5143" y="2183450"/>
              <a:ext cx="1158433" cy="738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HIS</a:t>
              </a:r>
              <a:r>
                <a:rPr lang="en-US" altLang="zh-CN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326" y="2355726"/>
            <a:ext cx="2664296" cy="146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3747040" y="427399"/>
            <a:ext cx="4137328" cy="632183"/>
            <a:chOff x="736575" y="3188469"/>
            <a:chExt cx="8755767" cy="1338084"/>
          </a:xfrm>
        </p:grpSpPr>
        <p:sp>
          <p:nvSpPr>
            <p:cNvPr id="93" name="圆角矩形 92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99" name="椭圆 98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95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96" name="TextBox 72"/>
            <p:cNvSpPr txBox="1"/>
            <p:nvPr/>
          </p:nvSpPr>
          <p:spPr>
            <a:xfrm>
              <a:off x="2330038" y="3483385"/>
              <a:ext cx="624796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kern="0" dirty="0" smtClean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护士系统、医院基本信息</a:t>
              </a:r>
              <a:endParaRPr lang="en-US" altLang="zh-CN" kern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747040" y="1219487"/>
            <a:ext cx="4137328" cy="632183"/>
            <a:chOff x="736575" y="3188469"/>
            <a:chExt cx="8755767" cy="1338084"/>
          </a:xfrm>
        </p:grpSpPr>
        <p:sp>
          <p:nvSpPr>
            <p:cNvPr id="102" name="圆角矩形 101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108" name="椭圆 107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椭圆 108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7" name="椭圆 106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04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05" name="TextBox 72"/>
            <p:cNvSpPr txBox="1"/>
            <p:nvPr/>
          </p:nvSpPr>
          <p:spPr>
            <a:xfrm>
              <a:off x="2330038" y="3483385"/>
              <a:ext cx="4724072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kern="0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医生系统</a:t>
              </a:r>
              <a:endParaRPr lang="en-US" altLang="zh-CN" kern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747040" y="2011575"/>
            <a:ext cx="4137328" cy="632183"/>
            <a:chOff x="736575" y="3188469"/>
            <a:chExt cx="8755767" cy="1338084"/>
          </a:xfrm>
        </p:grpSpPr>
        <p:sp>
          <p:nvSpPr>
            <p:cNvPr id="111" name="圆角矩形 110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115" name="组合 114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117" name="椭圆 116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6" name="椭圆 115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13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14" name="TextBox 72"/>
            <p:cNvSpPr txBox="1"/>
            <p:nvPr/>
          </p:nvSpPr>
          <p:spPr>
            <a:xfrm>
              <a:off x="2330036" y="3483385"/>
              <a:ext cx="6095581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kern="0" dirty="0" smtClean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药房系统、前台收银模块</a:t>
              </a:r>
              <a:endParaRPr lang="en-US" altLang="zh-CN" kern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3747040" y="2803663"/>
            <a:ext cx="4137328" cy="632183"/>
            <a:chOff x="736575" y="3188469"/>
            <a:chExt cx="8755767" cy="1338084"/>
          </a:xfrm>
        </p:grpSpPr>
        <p:sp>
          <p:nvSpPr>
            <p:cNvPr id="120" name="圆角矩形 119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124" name="组合 123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126" name="椭圆 125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5" name="椭圆 124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22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123" name="TextBox 72"/>
            <p:cNvSpPr txBox="1"/>
            <p:nvPr/>
          </p:nvSpPr>
          <p:spPr>
            <a:xfrm>
              <a:off x="2330036" y="3483385"/>
              <a:ext cx="609557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kern="0" dirty="0" smtClean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患者模块、个人主页</a:t>
              </a:r>
              <a:endParaRPr lang="en-US" altLang="zh-CN" kern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1043608" y="1636536"/>
            <a:ext cx="1872208" cy="1870428"/>
            <a:chOff x="899592" y="1636536"/>
            <a:chExt cx="1872208" cy="1870428"/>
          </a:xfrm>
        </p:grpSpPr>
        <p:grpSp>
          <p:nvGrpSpPr>
            <p:cNvPr id="137" name="组合 136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8" name="同心圆 1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899592" y="2167762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HIS</a:t>
              </a:r>
            </a:p>
            <a:p>
              <a:pPr algn="ctr"/>
              <a:r>
                <a:rPr lang="zh-CN" altLang="en-US" sz="2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模块介绍</a:t>
              </a:r>
              <a:endPara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747040" y="3651870"/>
            <a:ext cx="4137328" cy="632183"/>
            <a:chOff x="736575" y="3188469"/>
            <a:chExt cx="8755767" cy="1338084"/>
          </a:xfrm>
        </p:grpSpPr>
        <p:sp>
          <p:nvSpPr>
            <p:cNvPr id="46" name="圆角矩形 45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52" name="椭圆 51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1" name="椭圆 50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49" name="TextBox 72"/>
            <p:cNvSpPr txBox="1"/>
            <p:nvPr/>
          </p:nvSpPr>
          <p:spPr>
            <a:xfrm>
              <a:off x="2330038" y="3483385"/>
              <a:ext cx="6552746" cy="78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kern="0" dirty="0" smtClean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药库系统、用户登录模块</a:t>
              </a:r>
              <a:endParaRPr lang="en-US" altLang="zh-CN" kern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42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护士系统（邓莹莹）</a:t>
            </a:r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238544" y="3572671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4349586" y="4292751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4347722" y="3572671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251520" y="4299942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935612" y="4299942"/>
            <a:ext cx="2709642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人员流动信息 实现添加离职人员信息</a:t>
            </a:r>
            <a:endParaRPr lang="en-US" altLang="zh-CN" sz="1200" b="1" dirty="0" smtClean="0">
              <a:solidFill>
                <a:srgbClr val="002060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删除错误的添加信息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4958702" y="3507854"/>
            <a:ext cx="4077794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已存在护士模块、轮班模块  </a:t>
            </a:r>
            <a:r>
              <a:rPr lang="en-US" altLang="zh-CN" sz="1200" b="1" dirty="0" err="1" smtClean="0">
                <a:solidFill>
                  <a:srgbClr val="002060"/>
                </a:solidFill>
                <a:latin typeface="微软雅黑" panose="020B0503020204020204" pitchFamily="34" charset="-122"/>
              </a:rPr>
              <a:t>vue</a:t>
            </a:r>
            <a:r>
              <a:rPr lang="en-US" altLang="zh-CN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-resource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获取信息</a:t>
            </a:r>
            <a:endParaRPr lang="en-US" altLang="zh-CN" sz="1200" b="1" dirty="0" smtClean="0">
              <a:solidFill>
                <a:srgbClr val="002060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导出表格形式的护士信息  编辑、删除、搜索的功能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934509" y="3573365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pitchFamily="34" charset="-122"/>
              </a:rPr>
              <a:t>增加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护士 表单验证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4958702" y="4299942"/>
            <a:ext cx="2709642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投诉模块 回复、删除投诉信息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43" y="967274"/>
            <a:ext cx="1867886" cy="219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910" y="987573"/>
            <a:ext cx="2098066" cy="2198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54" y="987574"/>
            <a:ext cx="2057470" cy="217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10" y="1028224"/>
            <a:ext cx="2094970" cy="211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4" dur="500" spd="-99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6" dur="500" spd="-99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rAng="0" ptsTypes="">
                                      <p:cBhvr>
                                        <p:cTn id="18" dur="500" spd="-99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3.7037E-6 L -0.23143 -0.15555 " pathEditMode="relative" rAng="0" ptsTypes="AA">
                                      <p:cBhvr>
                                        <p:cTn id="20" dur="500" spd="-99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-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4" grpId="1" animBg="1" autoUpdateAnimBg="0"/>
      <p:bldP spid="6" grpId="0" animBg="1" autoUpdateAnimBg="0"/>
      <p:bldP spid="6" grpId="1" animBg="1" autoUpdateAnimBg="0"/>
      <p:bldP spid="7" grpId="0" animBg="1" autoUpdateAnimBg="0"/>
      <p:bldP spid="7" grpId="1" animBg="1" autoUpdateAnimBg="0"/>
      <p:bldP spid="8" grpId="0" animBg="1" autoUpdateAnimBg="0"/>
      <p:bldP spid="8" grpId="1" animBg="1" autoUpdateAnimBg="0"/>
      <p:bldP spid="9" grpId="0" autoUpdateAnimBg="0"/>
      <p:bldP spid="11" grpId="0" autoUpdateAnimBg="0"/>
      <p:bldP spid="12" grpId="0" autoUpdateAnimBg="0"/>
      <p:bldP spid="2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护士系统（邓莹莹）</a:t>
            </a:r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5148064" y="1203598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5213682" y="4019101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5148064" y="3082997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5161040" y="214689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5732382" y="2317871"/>
            <a:ext cx="2709642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就医指南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5732382" y="3253975"/>
            <a:ext cx="2038897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pitchFamily="34" charset="-122"/>
              </a:rPr>
              <a:t>科室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指南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5732382" y="1347614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医院简介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5732382" y="4155926"/>
            <a:ext cx="2709642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医院文化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16" y="958251"/>
            <a:ext cx="3825868" cy="384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03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4" dur="500" spd="-99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6" dur="500" spd="-99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rAng="0" ptsTypes="">
                                      <p:cBhvr>
                                        <p:cTn id="18" dur="500" spd="-99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3.7037E-6 L -0.23143 -0.15555 " pathEditMode="relative" rAng="0" ptsTypes="AA">
                                      <p:cBhvr>
                                        <p:cTn id="20" dur="500" spd="-99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-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4" grpId="1" animBg="1" autoUpdateAnimBg="0"/>
      <p:bldP spid="6" grpId="0" animBg="1" autoUpdateAnimBg="0"/>
      <p:bldP spid="6" grpId="1" animBg="1" autoUpdateAnimBg="0"/>
      <p:bldP spid="7" grpId="0" animBg="1" autoUpdateAnimBg="0"/>
      <p:bldP spid="7" grpId="1" animBg="1" autoUpdateAnimBg="0"/>
      <p:bldP spid="8" grpId="0" animBg="1" autoUpdateAnimBg="0"/>
      <p:bldP spid="8" grpId="1" animBg="1" autoUpdateAnimBg="0"/>
      <p:bldP spid="9" grpId="0" autoUpdateAnimBg="0"/>
      <p:bldP spid="11" grpId="0" autoUpdateAnimBg="0"/>
      <p:bldP spid="12" grpId="0" autoUpdateAnimBg="0"/>
      <p:bldP spid="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医生系统（陈秋明）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12" y="934613"/>
            <a:ext cx="2448272" cy="244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8" y="934613"/>
            <a:ext cx="2100926" cy="247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34613"/>
            <a:ext cx="2485008" cy="250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38544" y="386070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347722" y="3860703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4958702" y="3795886"/>
            <a:ext cx="4077794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已存在医生模块 </a:t>
            </a:r>
            <a:r>
              <a:rPr lang="en-US" altLang="zh-CN" sz="1200" b="1" dirty="0" err="1" smtClean="0">
                <a:solidFill>
                  <a:srgbClr val="002060"/>
                </a:solidFill>
                <a:latin typeface="微软雅黑" panose="020B0503020204020204" pitchFamily="34" charset="-122"/>
              </a:rPr>
              <a:t>vue</a:t>
            </a:r>
            <a:r>
              <a:rPr lang="en-US" altLang="zh-CN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-resource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获取信息</a:t>
            </a:r>
            <a:endParaRPr lang="en-US" altLang="zh-CN" sz="1200" b="1" dirty="0" smtClean="0">
              <a:solidFill>
                <a:srgbClr val="002060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导出表格形式的护士信息  编辑、删除搜索的功能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4509" y="3861397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增加医生 表单验证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98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医生系统（陈秋明）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38544" y="386070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347722" y="3860703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4958702" y="3974055"/>
            <a:ext cx="4077794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投诉信息模块  患者投诉查询 投诉信息处理 医生意见发表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4509" y="3974055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医生轮班模块 编辑、删除、搜索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960534"/>
            <a:ext cx="2664296" cy="245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726" y="960534"/>
            <a:ext cx="2702442" cy="251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960534"/>
            <a:ext cx="2736304" cy="254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13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药房系统（李怡敏）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38544" y="386070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4509" y="3974055"/>
            <a:ext cx="7165883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pitchFamily="34" charset="-122"/>
              </a:rPr>
              <a:t>处方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处理模块 处理厨房以及出药选择   查看处方单详细信息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4" y="646698"/>
            <a:ext cx="2250808" cy="310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320" y="646698"/>
            <a:ext cx="4455064" cy="310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98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8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23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/>
            </a:gs>
            <a:gs pos="50000">
              <a:schemeClr val="bg1"/>
            </a:gs>
            <a:gs pos="100000">
              <a:schemeClr val="bg1">
                <a:lumMod val="85000"/>
              </a:schemeClr>
            </a:gs>
          </a:gsLst>
          <a:lin ang="0" scaled="0"/>
        </a:gra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a:spPr>
      <a:bodyPr lIns="68543" tIns="34272" rIns="68543" bIns="34272"/>
      <a:lstStyle>
        <a:defPPr eaLnBrk="1" hangingPunct="1">
          <a:spcBef>
            <a:spcPct val="0"/>
          </a:spcBef>
          <a:buFontTx/>
          <a:buNone/>
          <a:defRPr sz="1300" b="1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477</Words>
  <Application>Microsoft Office PowerPoint</Application>
  <PresentationFormat>全屏显示(16:9)</PresentationFormat>
  <Paragraphs>87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admin</cp:lastModifiedBy>
  <cp:revision>85</cp:revision>
  <dcterms:created xsi:type="dcterms:W3CDTF">2015-11-15T06:16:00Z</dcterms:created>
  <dcterms:modified xsi:type="dcterms:W3CDTF">2017-08-09T05:49:36Z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