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2" r:id="rId1"/>
  </p:sldMasterIdLst>
  <p:sldIdLst>
    <p:sldId id="311" r:id="rId2"/>
    <p:sldId id="312" r:id="rId3"/>
    <p:sldId id="313" r:id="rId4"/>
    <p:sldId id="314" r:id="rId5"/>
    <p:sldId id="315" r:id="rId6"/>
    <p:sldId id="316" r:id="rId7"/>
    <p:sldId id="317" r:id="rId8"/>
    <p:sldId id="318" r:id="rId9"/>
    <p:sldId id="319" r:id="rId10"/>
    <p:sldId id="320" r:id="rId11"/>
    <p:sldId id="321" r:id="rId12"/>
    <p:sldId id="322" r:id="rId13"/>
    <p:sldId id="324" r:id="rId14"/>
    <p:sldId id="325" r:id="rId15"/>
    <p:sldId id="326" r:id="rId16"/>
    <p:sldId id="327" r:id="rId17"/>
    <p:sldId id="256" r:id="rId18"/>
    <p:sldId id="258" r:id="rId19"/>
    <p:sldId id="257"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5" r:id="rId36"/>
    <p:sldId id="278" r:id="rId37"/>
    <p:sldId id="279" r:id="rId38"/>
    <p:sldId id="280" r:id="rId39"/>
    <p:sldId id="281" r:id="rId40"/>
    <p:sldId id="282" r:id="rId41"/>
    <p:sldId id="283"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284" r:id="rId61"/>
    <p:sldId id="303" r:id="rId62"/>
    <p:sldId id="304" r:id="rId63"/>
    <p:sldId id="305" r:id="rId64"/>
    <p:sldId id="306" r:id="rId65"/>
    <p:sldId id="307" r:id="rId66"/>
    <p:sldId id="310" r:id="rId67"/>
    <p:sldId id="308" r:id="rId68"/>
    <p:sldId id="309" r:id="rId69"/>
    <p:sldId id="323"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9" r:id="rId90"/>
    <p:sldId id="347" r:id="rId91"/>
    <p:sldId id="350" r:id="rId92"/>
    <p:sldId id="348" r:id="rId93"/>
    <p:sldId id="351" r:id="rId94"/>
    <p:sldId id="352" r:id="rId95"/>
    <p:sldId id="353" r:id="rId96"/>
    <p:sldId id="354" r:id="rId97"/>
    <p:sldId id="355" r:id="rId98"/>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XMPP简介" id="{5A317F5E-DD93-B047-ACF2-36E61B9BCD62}">
          <p14:sldIdLst>
            <p14:sldId id="311"/>
            <p14:sldId id="312"/>
            <p14:sldId id="313"/>
            <p14:sldId id="314"/>
            <p14:sldId id="315"/>
            <p14:sldId id="316"/>
            <p14:sldId id="317"/>
            <p14:sldId id="318"/>
            <p14:sldId id="319"/>
            <p14:sldId id="320"/>
            <p14:sldId id="321"/>
            <p14:sldId id="322"/>
            <p14:sldId id="324"/>
            <p14:sldId id="325"/>
            <p14:sldId id="326"/>
            <p14:sldId id="327"/>
          </p14:sldIdLst>
        </p14:section>
        <p14:section name="用户登录" id="{363CD5DF-F56A-8A41-BC72-C01BA257986C}">
          <p14:sldIdLst>
            <p14:sldId id="256"/>
            <p14:sldId id="258"/>
            <p14:sldId id="257"/>
            <p14:sldId id="259"/>
            <p14:sldId id="260"/>
            <p14:sldId id="261"/>
            <p14:sldId id="262"/>
            <p14:sldId id="263"/>
            <p14:sldId id="264"/>
          </p14:sldIdLst>
        </p14:section>
        <p14:section name="自动重新连接" id="{C5D30C48-617E-924C-A217-95711169CBF0}">
          <p14:sldIdLst>
            <p14:sldId id="265"/>
          </p14:sldIdLst>
        </p14:section>
        <p14:section name="Vcard电子名片" id="{329A258D-283E-4B4F-90E7-37AACDE118D0}">
          <p14:sldIdLst>
            <p14:sldId id="266"/>
            <p14:sldId id="267"/>
            <p14:sldId id="268"/>
            <p14:sldId id="269"/>
            <p14:sldId id="270"/>
          </p14:sldIdLst>
        </p14:section>
        <p14:section name="好友列表" id="{ADF32221-6575-7C44-B269-CF3C7BD9D30C}">
          <p14:sldIdLst>
            <p14:sldId id="271"/>
            <p14:sldId id="272"/>
            <p14:sldId id="273"/>
            <p14:sldId id="275"/>
          </p14:sldIdLst>
        </p14:section>
        <p14:section name="添加好友" id="{F9676D87-D528-9645-9228-F6D653750C2A}">
          <p14:sldIdLst>
            <p14:sldId id="278"/>
            <p14:sldId id="279"/>
            <p14:sldId id="280"/>
            <p14:sldId id="281"/>
          </p14:sldIdLst>
        </p14:section>
        <p14:section name="用户状态" id="{4CC052F1-0073-AF4F-96AF-C745A759E2F5}">
          <p14:sldIdLst>
            <p14:sldId id="282"/>
            <p14:sldId id="283"/>
          </p14:sldIdLst>
        </p14:section>
        <p14:section name="文本消息" id="{0F2723EB-F61F-CC4D-B6AB-A57FD8BD6067}">
          <p14:sldIdLst>
            <p14:sldId id="285"/>
            <p14:sldId id="286"/>
            <p14:sldId id="287"/>
            <p14:sldId id="288"/>
            <p14:sldId id="289"/>
            <p14:sldId id="290"/>
            <p14:sldId id="291"/>
          </p14:sldIdLst>
        </p14:section>
        <p14:section name="XMPP文件传输" id="{AAC969BC-257C-3F46-8B1C-775F506148C9}">
          <p14:sldIdLst>
            <p14:sldId id="292"/>
            <p14:sldId id="293"/>
            <p14:sldId id="294"/>
            <p14:sldId id="295"/>
            <p14:sldId id="296"/>
            <p14:sldId id="297"/>
            <p14:sldId id="298"/>
            <p14:sldId id="299"/>
            <p14:sldId id="300"/>
            <p14:sldId id="301"/>
            <p14:sldId id="302"/>
          </p14:sldIdLst>
        </p14:section>
        <p14:section name="XMPP扩展" id="{A78BA896-7107-CE44-95E4-BF6F6557B467}">
          <p14:sldIdLst>
            <p14:sldId id="284"/>
          </p14:sldIdLst>
        </p14:section>
        <p14:section name="推推" id="{7D3AE7FE-521D-A446-A2D9-8552D6CE6E4E}">
          <p14:sldIdLst>
            <p14:sldId id="303"/>
            <p14:sldId id="304"/>
            <p14:sldId id="305"/>
            <p14:sldId id="306"/>
            <p14:sldId id="307"/>
          </p14:sldIdLst>
        </p14:section>
        <p14:section name="消息回执" id="{6D9B9F6C-CEA4-4543-A76E-B9D6DCC8B441}">
          <p14:sldIdLst>
            <p14:sldId id="310"/>
            <p14:sldId id="308"/>
            <p14:sldId id="309"/>
            <p14:sldId id="323"/>
          </p14:sldIdLst>
        </p14:section>
        <p14:section name="ZCXMPPManager说明" id="{FD71F23A-A5E9-A049-B07F-2E87FE438FC6}">
          <p14:sldIdLst>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9"/>
            <p14:sldId id="347"/>
            <p14:sldId id="350"/>
            <p14:sldId id="348"/>
            <p14:sldId id="351"/>
            <p14:sldId id="352"/>
            <p14:sldId id="353"/>
          </p14:sldIdLst>
        </p14:section>
        <p14:section name="经验总结" id="{DB351B5D-A824-DF43-95D3-86889140D6CF}">
          <p14:sldIdLst>
            <p14:sldId id="354"/>
            <p14:sldId id="35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93" autoAdjust="0"/>
    <p:restoredTop sz="94859" autoAdjust="0"/>
  </p:normalViewPr>
  <p:slideViewPr>
    <p:cSldViewPr snapToGrid="0" snapToObjects="1">
      <p:cViewPr varScale="1">
        <p:scale>
          <a:sx n="61" d="100"/>
          <a:sy n="61" d="100"/>
        </p:scale>
        <p:origin x="-192" y="-104"/>
      </p:cViewPr>
      <p:guideLst>
        <p:guide orient="horz" pos="2160"/>
        <p:guide pos="2880"/>
      </p:guideLst>
    </p:cSldViewPr>
  </p:slideViewPr>
  <p:outlineViewPr>
    <p:cViewPr>
      <p:scale>
        <a:sx n="33" d="100"/>
        <a:sy n="33" d="100"/>
      </p:scale>
      <p:origin x="0" y="6484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viewProps" Target="viewProps.xml"/><Relationship Id="rId102" Type="http://schemas.openxmlformats.org/officeDocument/2006/relationships/theme" Target="theme/theme1.xml"/><Relationship Id="rId10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printerSettings" Target="printerSettings/printerSettings1.bin"/><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presProps" Target="presProp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B71195B-9DE3-1043-939E-265943B87E31}" type="datetimeFigureOut">
              <a:rPr kumimoji="1" lang="zh-CN" altLang="en-US" smtClean="0"/>
              <a:t>14-11-19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3DAC1F7-C783-0E46-8F74-C7A0A7DD8BDC}"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6B71195B-9DE3-1043-939E-265943B87E31}" type="datetimeFigureOut">
              <a:rPr kumimoji="1" lang="zh-CN" altLang="en-US" smtClean="0"/>
              <a:t>14-11-19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3DAC1F7-C783-0E46-8F74-C7A0A7DD8BDC}"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B71195B-9DE3-1043-939E-265943B87E31}" type="datetimeFigureOut">
              <a:rPr kumimoji="1" lang="zh-CN" altLang="en-US" smtClean="0"/>
              <a:t>14-11-19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3DAC1F7-C783-0E46-8F74-C7A0A7DD8BDC}" type="slidenum">
              <a:rPr kumimoji="1" lang="zh-CN" altLang="en-US" smtClean="0"/>
              <a:t>‹#›</a:t>
            </a:fld>
            <a:endParaRPr kumimoji="1"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6B71195B-9DE3-1043-939E-265943B87E31}" type="datetimeFigureOut">
              <a:rPr kumimoji="1" lang="zh-CN" altLang="en-US" smtClean="0"/>
              <a:t>14-11-19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3DAC1F7-C783-0E46-8F74-C7A0A7DD8BDC}" type="slidenum">
              <a:rPr kumimoji="1" lang="zh-CN" altLang="en-US" smtClean="0"/>
              <a:t>‹#›</a:t>
            </a:fld>
            <a:endParaRPr kumimoji="1"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B71195B-9DE3-1043-939E-265943B87E31}" type="datetimeFigureOut">
              <a:rPr kumimoji="1" lang="zh-CN" altLang="en-US" smtClean="0"/>
              <a:t>14-11-19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3DAC1F7-C783-0E46-8F74-C7A0A7DD8BDC}"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6B71195B-9DE3-1043-939E-265943B87E31}" type="datetimeFigureOut">
              <a:rPr kumimoji="1" lang="zh-CN" altLang="en-US" smtClean="0"/>
              <a:t>14-11-19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3DAC1F7-C783-0E46-8F74-C7A0A7DD8BDC}" type="slidenum">
              <a:rPr kumimoji="1" lang="zh-CN" altLang="en-US" smtClean="0"/>
              <a:t>‹#›</a:t>
            </a:fld>
            <a:endParaRPr kumimoji="1"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6B71195B-9DE3-1043-939E-265943B87E31}" type="datetimeFigureOut">
              <a:rPr kumimoji="1" lang="zh-CN" altLang="en-US" smtClean="0"/>
              <a:t>14-11-19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23DAC1F7-C783-0E46-8F74-C7A0A7DD8BDC}"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6B71195B-9DE3-1043-939E-265943B87E31}" type="datetimeFigureOut">
              <a:rPr kumimoji="1" lang="zh-CN" altLang="en-US" smtClean="0"/>
              <a:t>14-11-19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23DAC1F7-C783-0E46-8F74-C7A0A7DD8BDC}"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6B71195B-9DE3-1043-939E-265943B87E31}" type="datetimeFigureOut">
              <a:rPr kumimoji="1" lang="zh-CN" altLang="en-US" smtClean="0"/>
              <a:t>14-11-19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23DAC1F7-C783-0E46-8F74-C7A0A7DD8BDC}"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B71195B-9DE3-1043-939E-265943B87E31}" type="datetimeFigureOut">
              <a:rPr kumimoji="1" lang="zh-CN" altLang="en-US" smtClean="0"/>
              <a:t>14-11-19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3DAC1F7-C783-0E46-8F74-C7A0A7DD8BDC}" type="slidenum">
              <a:rPr kumimoji="1" lang="zh-CN" altLang="en-US" smtClean="0"/>
              <a:t>‹#›</a:t>
            </a:fld>
            <a:endParaRPr kumimoji="1"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B71195B-9DE3-1043-939E-265943B87E31}" type="datetimeFigureOut">
              <a:rPr kumimoji="1" lang="zh-CN" altLang="en-US" smtClean="0"/>
              <a:t>14-11-19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3DAC1F7-C783-0E46-8F74-C7A0A7DD8BDC}" type="slidenum">
              <a:rPr kumimoji="1" lang="zh-CN" altLang="en-US" smtClean="0"/>
              <a:t>‹#›</a:t>
            </a:fld>
            <a:endParaRPr kumimoji="1"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6B71195B-9DE3-1043-939E-265943B87E31}" type="datetimeFigureOut">
              <a:rPr kumimoji="1" lang="zh-CN" altLang="en-US" smtClean="0"/>
              <a:t>14-11-19</a:t>
            </a:fld>
            <a:endParaRPr kumimoji="1"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kumimoji="1"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23DAC1F7-C783-0E46-8F74-C7A0A7DD8BDC}" type="slidenum">
              <a:rPr kumimoji="1" lang="zh-CN" altLang="en-US" smtClean="0"/>
              <a:t>‹#›</a:t>
            </a:fld>
            <a:endParaRPr kumimoji="1"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xmpp.org/extensions/xep-0201.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XMPP</a:t>
            </a:r>
            <a:r>
              <a:rPr kumimoji="1" lang="zh-CN" altLang="en-US" dirty="0" smtClean="0"/>
              <a:t>简介</a:t>
            </a:r>
            <a:endParaRPr kumimoji="1" lang="zh-CN" altLang="en-US" dirty="0"/>
          </a:p>
        </p:txBody>
      </p:sp>
      <p:sp>
        <p:nvSpPr>
          <p:cNvPr id="3" name="副标题 2"/>
          <p:cNvSpPr>
            <a:spLocks noGrp="1"/>
          </p:cNvSpPr>
          <p:nvPr>
            <p:ph type="subTitle" idx="1"/>
          </p:nvPr>
        </p:nvSpPr>
        <p:spPr/>
        <p:txBody>
          <a:bodyPr/>
          <a:lstStyle/>
          <a:p>
            <a:r>
              <a:rPr kumimoji="1" lang="zh-CN" altLang="zh-CN" dirty="0"/>
              <a:t> </a:t>
            </a:r>
            <a:r>
              <a:rPr kumimoji="1" lang="zh-CN" altLang="en-US" dirty="0" smtClean="0"/>
              <a:t>                                                                        </a:t>
            </a:r>
            <a:r>
              <a:rPr kumimoji="1" lang="en-US" altLang="zh-CN" dirty="0" smtClean="0"/>
              <a:t>-----------by</a:t>
            </a:r>
            <a:r>
              <a:rPr kumimoji="1" lang="zh-CN" altLang="en-US" dirty="0" smtClean="0"/>
              <a:t>张诚</a:t>
            </a:r>
            <a:endParaRPr kumimoji="1" lang="zh-CN" altLang="en-US" dirty="0"/>
          </a:p>
        </p:txBody>
      </p:sp>
      <p:sp>
        <p:nvSpPr>
          <p:cNvPr id="4" name="文本框 3"/>
          <p:cNvSpPr txBox="1"/>
          <p:nvPr/>
        </p:nvSpPr>
        <p:spPr>
          <a:xfrm>
            <a:off x="6245190" y="4716881"/>
            <a:ext cx="2727067" cy="369332"/>
          </a:xfrm>
          <a:prstGeom prst="rect">
            <a:avLst/>
          </a:prstGeom>
          <a:noFill/>
        </p:spPr>
        <p:txBody>
          <a:bodyPr wrap="square" rtlCol="0">
            <a:spAutoFit/>
          </a:bodyPr>
          <a:lstStyle/>
          <a:p>
            <a:r>
              <a:rPr lang="en-US" altLang="zh-CN" dirty="0" err="1"/>
              <a:t>www.xmpp.org</a:t>
            </a:r>
            <a:endParaRPr kumimoji="1" lang="zh-CN" altLang="en-US" dirty="0"/>
          </a:p>
        </p:txBody>
      </p:sp>
    </p:spTree>
    <p:extLst>
      <p:ext uri="{BB962C8B-B14F-4D97-AF65-F5344CB8AC3E}">
        <p14:creationId xmlns:p14="http://schemas.microsoft.com/office/powerpoint/2010/main" val="2733053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vCard</a:t>
            </a:r>
            <a:r>
              <a:rPr lang="zh-CN" altLang="en-US" dirty="0"/>
              <a:t>是一种现存的、广泛使用的，用户个人信息存储的标准，有点像是电子名片。基础的功能是存储和获取用户的电子身份，该信息是用</a:t>
            </a:r>
            <a:r>
              <a:rPr lang="en-US" altLang="zh-CN" dirty="0"/>
              <a:t>XML</a:t>
            </a:r>
            <a:r>
              <a:rPr lang="zh-CN" altLang="en-US" dirty="0"/>
              <a:t>表示的，数据的存储取决于所有现存的</a:t>
            </a:r>
            <a:r>
              <a:rPr lang="en-US" altLang="zh-CN" dirty="0"/>
              <a:t>Jabber</a:t>
            </a:r>
            <a:r>
              <a:rPr lang="zh-CN" altLang="en-US" dirty="0"/>
              <a:t>服务器的实现。</a:t>
            </a:r>
            <a:endParaRPr kumimoji="1" lang="zh-CN" altLang="en-US" dirty="0"/>
          </a:p>
        </p:txBody>
      </p:sp>
      <p:sp>
        <p:nvSpPr>
          <p:cNvPr id="3" name="标题 2"/>
          <p:cNvSpPr>
            <a:spLocks noGrp="1"/>
          </p:cNvSpPr>
          <p:nvPr>
            <p:ph type="title"/>
          </p:nvPr>
        </p:nvSpPr>
        <p:spPr/>
        <p:txBody>
          <a:bodyPr/>
          <a:lstStyle/>
          <a:p>
            <a:r>
              <a:rPr lang="en-US" altLang="zh-CN" b="1" dirty="0" smtClean="0"/>
              <a:t>XMPP</a:t>
            </a:r>
            <a:r>
              <a:rPr lang="zh-CN" altLang="en-US" b="1" dirty="0" smtClean="0"/>
              <a:t>提供电子名片协议</a:t>
            </a:r>
            <a:endParaRPr kumimoji="1" lang="zh-CN" altLang="en-US" dirty="0"/>
          </a:p>
        </p:txBody>
      </p:sp>
    </p:spTree>
    <p:extLst>
      <p:ext uri="{BB962C8B-B14F-4D97-AF65-F5344CB8AC3E}">
        <p14:creationId xmlns:p14="http://schemas.microsoft.com/office/powerpoint/2010/main" val="756367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TW" b="1" dirty="0"/>
              <a:t>1</a:t>
            </a:r>
            <a:r>
              <a:rPr lang="zh-TW" altLang="en-US" b="1" dirty="0"/>
              <a:t>、什么是</a:t>
            </a:r>
            <a:r>
              <a:rPr lang="en-US" altLang="zh-TW" b="1" dirty="0" err="1"/>
              <a:t>Openfire</a:t>
            </a:r>
            <a:endParaRPr lang="en-US" altLang="zh-TW" b="1" dirty="0"/>
          </a:p>
          <a:p>
            <a:r>
              <a:rPr lang="en-US" altLang="zh-CN" dirty="0" err="1"/>
              <a:t>Openfire</a:t>
            </a:r>
            <a:r>
              <a:rPr lang="en-US" altLang="zh-CN" dirty="0"/>
              <a:t> </a:t>
            </a:r>
            <a:r>
              <a:rPr lang="zh-CN" altLang="en-US" dirty="0"/>
              <a:t>采用</a:t>
            </a:r>
            <a:r>
              <a:rPr lang="en-US" altLang="zh-CN" dirty="0"/>
              <a:t>Java</a:t>
            </a:r>
            <a:r>
              <a:rPr lang="zh-CN" altLang="en-US" dirty="0"/>
              <a:t>开发，开源的实时协作（</a:t>
            </a:r>
            <a:r>
              <a:rPr lang="en-US" altLang="zh-CN" dirty="0"/>
              <a:t>RTC</a:t>
            </a:r>
            <a:r>
              <a:rPr lang="zh-CN" altLang="en-US" dirty="0"/>
              <a:t>）服务器基于</a:t>
            </a:r>
            <a:r>
              <a:rPr lang="en-US" altLang="zh-CN" dirty="0"/>
              <a:t>XMPP</a:t>
            </a:r>
            <a:r>
              <a:rPr lang="zh-CN" altLang="en-US" dirty="0"/>
              <a:t>（</a:t>
            </a:r>
            <a:r>
              <a:rPr lang="en-US" altLang="zh-CN" dirty="0"/>
              <a:t>Jabber</a:t>
            </a:r>
            <a:r>
              <a:rPr lang="zh-CN" altLang="en-US" dirty="0"/>
              <a:t>）协议。您可以使用它轻易的构建高效率的即时通信服务器</a:t>
            </a:r>
            <a:r>
              <a:rPr lang="en-US" altLang="zh-CN" dirty="0"/>
              <a:t>.</a:t>
            </a:r>
          </a:p>
          <a:p>
            <a:r>
              <a:rPr lang="en-US" altLang="zh-CN" dirty="0" err="1"/>
              <a:t>Openfire</a:t>
            </a:r>
            <a:r>
              <a:rPr lang="zh-CN" altLang="en-US" dirty="0"/>
              <a:t>安装和使用都非常简单，并利用</a:t>
            </a:r>
            <a:r>
              <a:rPr lang="en-US" altLang="zh-CN" dirty="0"/>
              <a:t>Web</a:t>
            </a:r>
            <a:r>
              <a:rPr lang="zh-CN" altLang="en-US" dirty="0"/>
              <a:t>进行管理。单台服务器可支持上万并发用户。</a:t>
            </a:r>
          </a:p>
          <a:p>
            <a:r>
              <a:rPr lang="zh-CN" altLang="en-US" dirty="0"/>
              <a:t>　　由于是采用开放的</a:t>
            </a:r>
            <a:r>
              <a:rPr lang="en-US" altLang="zh-CN" dirty="0"/>
              <a:t>XMPP</a:t>
            </a:r>
            <a:r>
              <a:rPr lang="zh-CN" altLang="en-US" dirty="0"/>
              <a:t>协议，您可以使用各种支持</a:t>
            </a:r>
            <a:r>
              <a:rPr lang="en-US" altLang="zh-CN" dirty="0"/>
              <a:t>XMPP</a:t>
            </a:r>
            <a:r>
              <a:rPr lang="zh-CN" altLang="en-US" dirty="0"/>
              <a:t>协议的</a:t>
            </a:r>
            <a:r>
              <a:rPr lang="en-US" altLang="zh-CN" dirty="0"/>
              <a:t>IM</a:t>
            </a:r>
            <a:r>
              <a:rPr lang="zh-CN" altLang="en-US" dirty="0"/>
              <a:t>客户端软件登陆服务</a:t>
            </a:r>
            <a:r>
              <a:rPr lang="en-US" altLang="zh-CN" dirty="0"/>
              <a:t>.</a:t>
            </a:r>
            <a:endParaRPr kumimoji="1" lang="zh-CN" altLang="en-US" dirty="0"/>
          </a:p>
        </p:txBody>
      </p:sp>
      <p:sp>
        <p:nvSpPr>
          <p:cNvPr id="3" name="标题 2"/>
          <p:cNvSpPr>
            <a:spLocks noGrp="1"/>
          </p:cNvSpPr>
          <p:nvPr>
            <p:ph type="title"/>
          </p:nvPr>
        </p:nvSpPr>
        <p:spPr/>
        <p:txBody>
          <a:bodyPr/>
          <a:lstStyle/>
          <a:p>
            <a:r>
              <a:rPr lang="zh-CN" altLang="en-US" b="1" dirty="0"/>
              <a:t>服务器端介绍</a:t>
            </a:r>
            <a:endParaRPr kumimoji="1" lang="zh-CN" altLang="en-US" dirty="0"/>
          </a:p>
        </p:txBody>
      </p:sp>
    </p:spTree>
    <p:extLst>
      <p:ext uri="{BB962C8B-B14F-4D97-AF65-F5344CB8AC3E}">
        <p14:creationId xmlns:p14="http://schemas.microsoft.com/office/powerpoint/2010/main" val="2609697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altLang="zh-TW" b="1" dirty="0"/>
              <a:t>2</a:t>
            </a:r>
            <a:r>
              <a:rPr lang="zh-TW" altLang="en-US" b="1" dirty="0"/>
              <a:t>、为什么使用</a:t>
            </a:r>
            <a:r>
              <a:rPr lang="en-US" altLang="zh-TW" b="1" dirty="0" err="1"/>
              <a:t>Openfire</a:t>
            </a:r>
            <a:endParaRPr lang="en-US" altLang="zh-TW" b="1" dirty="0"/>
          </a:p>
          <a:p>
            <a:r>
              <a:rPr lang="en-US" altLang="zh-CN" dirty="0"/>
              <a:t>A</a:t>
            </a:r>
            <a:r>
              <a:rPr lang="zh-CN" altLang="en-US" dirty="0"/>
              <a:t>、</a:t>
            </a:r>
            <a:r>
              <a:rPr lang="en-US" altLang="zh-CN" dirty="0" err="1"/>
              <a:t>Openfire</a:t>
            </a:r>
            <a:r>
              <a:rPr lang="zh-CN" altLang="en-US" dirty="0"/>
              <a:t>为</a:t>
            </a:r>
            <a:r>
              <a:rPr lang="en-US" altLang="zh-CN" dirty="0"/>
              <a:t>Java</a:t>
            </a:r>
            <a:r>
              <a:rPr lang="zh-CN" altLang="en-US" dirty="0"/>
              <a:t>开源项目</a:t>
            </a:r>
          </a:p>
          <a:p>
            <a:r>
              <a:rPr lang="en-US" altLang="zh-CN" dirty="0"/>
              <a:t>B</a:t>
            </a:r>
            <a:r>
              <a:rPr lang="zh-CN" altLang="en-US" dirty="0"/>
              <a:t>、 采用开放的</a:t>
            </a:r>
            <a:r>
              <a:rPr lang="en-US" altLang="zh-CN" dirty="0"/>
              <a:t>XMPP</a:t>
            </a:r>
            <a:r>
              <a:rPr lang="zh-CN" altLang="en-US" dirty="0"/>
              <a:t>协议</a:t>
            </a:r>
          </a:p>
          <a:p>
            <a:r>
              <a:rPr lang="en-US" altLang="zh-CN" dirty="0"/>
              <a:t>C</a:t>
            </a:r>
            <a:r>
              <a:rPr lang="zh-CN" altLang="en-US" dirty="0"/>
              <a:t>、 有多种针对不通系统的版本</a:t>
            </a:r>
          </a:p>
          <a:p>
            <a:r>
              <a:rPr lang="en-US" altLang="zh-TW" dirty="0"/>
              <a:t>D</a:t>
            </a:r>
            <a:r>
              <a:rPr lang="zh-TW" altLang="en-US" dirty="0"/>
              <a:t>、使用</a:t>
            </a:r>
            <a:r>
              <a:rPr lang="en-US" altLang="zh-TW" dirty="0"/>
              <a:t>Socket</a:t>
            </a:r>
            <a:r>
              <a:rPr lang="zh-TW" altLang="en-US" dirty="0"/>
              <a:t>通讯</a:t>
            </a:r>
          </a:p>
          <a:p>
            <a:r>
              <a:rPr lang="en-US" altLang="zh-TW" dirty="0"/>
              <a:t>E</a:t>
            </a:r>
            <a:r>
              <a:rPr lang="zh-TW" altLang="en-US" dirty="0"/>
              <a:t>、 单台服务器可支持上万并发用户</a:t>
            </a:r>
            <a:r>
              <a:rPr lang="en-US" altLang="zh-TW" dirty="0"/>
              <a:t>,</a:t>
            </a:r>
            <a:r>
              <a:rPr lang="zh-TW" altLang="en-US" dirty="0"/>
              <a:t>搭建分布式云服务器可轻松提供大量并发用户。</a:t>
            </a:r>
          </a:p>
          <a:p>
            <a:r>
              <a:rPr lang="en-US" altLang="zh-TW" dirty="0"/>
              <a:t>F</a:t>
            </a:r>
            <a:r>
              <a:rPr lang="zh-TW" altLang="en-US" dirty="0"/>
              <a:t>、 </a:t>
            </a:r>
            <a:r>
              <a:rPr lang="en-US" altLang="zh-TW" dirty="0"/>
              <a:t>Socket</a:t>
            </a:r>
            <a:r>
              <a:rPr lang="zh-TW" altLang="en-US" dirty="0"/>
              <a:t>长连接</a:t>
            </a:r>
          </a:p>
          <a:p>
            <a:r>
              <a:rPr lang="en-US" altLang="zh-TW" dirty="0"/>
              <a:t>G</a:t>
            </a:r>
            <a:r>
              <a:rPr lang="zh-TW" altLang="en-US" dirty="0"/>
              <a:t>、服务器稳定</a:t>
            </a:r>
          </a:p>
          <a:p>
            <a:r>
              <a:rPr lang="en-US" altLang="zh-TW" dirty="0"/>
              <a:t>H</a:t>
            </a:r>
            <a:r>
              <a:rPr lang="zh-TW" altLang="en-US" dirty="0"/>
              <a:t>、提供接口，可自己开发插件</a:t>
            </a:r>
            <a:endParaRPr kumimoji="1" lang="zh-CN" altLang="en-US" dirty="0"/>
          </a:p>
        </p:txBody>
      </p:sp>
      <p:sp>
        <p:nvSpPr>
          <p:cNvPr id="3" name="标题 2"/>
          <p:cNvSpPr>
            <a:spLocks noGrp="1"/>
          </p:cNvSpPr>
          <p:nvPr>
            <p:ph type="title"/>
          </p:nvPr>
        </p:nvSpPr>
        <p:spPr/>
        <p:txBody>
          <a:bodyPr/>
          <a:lstStyle/>
          <a:p>
            <a:r>
              <a:rPr lang="zh-CN" altLang="en-US" b="1" dirty="0"/>
              <a:t>服务器端介绍</a:t>
            </a:r>
            <a:endParaRPr kumimoji="1" lang="zh-CN" altLang="en-US" dirty="0"/>
          </a:p>
        </p:txBody>
      </p:sp>
    </p:spTree>
    <p:extLst>
      <p:ext uri="{BB962C8B-B14F-4D97-AF65-F5344CB8AC3E}">
        <p14:creationId xmlns:p14="http://schemas.microsoft.com/office/powerpoint/2010/main" val="3671587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0"/>
            <a:ext cx="8229600" cy="1252728"/>
          </a:xfrm>
        </p:spPr>
        <p:txBody>
          <a:bodyPr/>
          <a:lstStyle/>
          <a:p>
            <a:r>
              <a:rPr kumimoji="1" lang="zh-CN" altLang="en-US" dirty="0" smtClean="0"/>
              <a:t>协议内容介绍</a:t>
            </a:r>
            <a:r>
              <a:rPr kumimoji="1" lang="en-US" altLang="zh-CN" dirty="0" smtClean="0"/>
              <a:t>1</a:t>
            </a:r>
            <a:endParaRPr kumimoji="1" lang="zh-CN" altLang="en-US" dirty="0"/>
          </a:p>
        </p:txBody>
      </p:sp>
      <p:graphicFrame>
        <p:nvGraphicFramePr>
          <p:cNvPr id="9" name="内容占位符 8"/>
          <p:cNvGraphicFramePr>
            <a:graphicFrameLocks noGrp="1"/>
          </p:cNvGraphicFramePr>
          <p:nvPr>
            <p:ph idx="1"/>
            <p:extLst>
              <p:ext uri="{D42A27DB-BD31-4B8C-83A1-F6EECF244321}">
                <p14:modId xmlns:p14="http://schemas.microsoft.com/office/powerpoint/2010/main" val="1258585736"/>
              </p:ext>
            </p:extLst>
          </p:nvPr>
        </p:nvGraphicFramePr>
        <p:xfrm>
          <a:off x="218582" y="1252728"/>
          <a:ext cx="8717245" cy="5479418"/>
        </p:xfrm>
        <a:graphic>
          <a:graphicData uri="http://schemas.openxmlformats.org/drawingml/2006/table">
            <a:tbl>
              <a:tblPr firstRow="1" bandRow="1">
                <a:tableStyleId>{5C22544A-7EE6-4342-B048-85BDC9FD1C3A}</a:tableStyleId>
              </a:tblPr>
              <a:tblGrid>
                <a:gridCol w="3704431"/>
                <a:gridCol w="5012814"/>
              </a:tblGrid>
              <a:tr h="292274">
                <a:tc>
                  <a:txBody>
                    <a:bodyPr/>
                    <a:lstStyle/>
                    <a:p>
                      <a:pPr algn="l" fontAlgn="b"/>
                      <a:r>
                        <a:rPr lang="zh-CN" altLang="en-US" sz="1600" b="0" i="0" u="none" strike="noStrike" dirty="0">
                          <a:solidFill>
                            <a:srgbClr val="000000"/>
                          </a:solidFill>
                          <a:effectLst/>
                          <a:latin typeface="宋体"/>
                        </a:rPr>
                        <a:t>协议</a:t>
                      </a:r>
                    </a:p>
                  </a:txBody>
                  <a:tcPr marL="12700" marR="12700" marT="12700" marB="0" anchor="b"/>
                </a:tc>
                <a:tc>
                  <a:txBody>
                    <a:bodyPr/>
                    <a:lstStyle/>
                    <a:p>
                      <a:pPr algn="l" fontAlgn="b"/>
                      <a:r>
                        <a:rPr lang="zh-CN" altLang="en-US" sz="1600" b="0" i="0" u="none" strike="noStrike">
                          <a:solidFill>
                            <a:srgbClr val="000000"/>
                          </a:solidFill>
                          <a:effectLst/>
                          <a:latin typeface="宋体"/>
                        </a:rPr>
                        <a:t>协议简介</a:t>
                      </a:r>
                    </a:p>
                  </a:txBody>
                  <a:tcPr marL="12700" marR="12700" marT="12700" marB="0" anchor="b"/>
                </a:tc>
              </a:tr>
              <a:tr h="292274">
                <a:tc>
                  <a:txBody>
                    <a:bodyPr/>
                    <a:lstStyle/>
                    <a:p>
                      <a:pPr algn="l" fontAlgn="b"/>
                      <a:r>
                        <a:rPr lang="en-US" altLang="zh-CN" sz="1600" b="0" i="0" u="none" strike="noStrike">
                          <a:solidFill>
                            <a:srgbClr val="000000"/>
                          </a:solidFill>
                          <a:effectLst/>
                          <a:latin typeface="宋体"/>
                        </a:rPr>
                        <a:t>XEP-0009</a:t>
                      </a:r>
                    </a:p>
                  </a:txBody>
                  <a:tcPr marL="12700" marR="12700" marT="12700" marB="0" anchor="b"/>
                </a:tc>
                <a:tc>
                  <a:txBody>
                    <a:bodyPr/>
                    <a:lstStyle/>
                    <a:p>
                      <a:pPr algn="l" fontAlgn="b"/>
                      <a:r>
                        <a:rPr lang="zh-CN" altLang="en-US" sz="1600" b="0" i="0" u="none" strike="noStrike">
                          <a:solidFill>
                            <a:srgbClr val="000000"/>
                          </a:solidFill>
                          <a:effectLst/>
                          <a:latin typeface="宋体"/>
                        </a:rPr>
                        <a:t>在两个</a:t>
                      </a:r>
                      <a:r>
                        <a:rPr lang="en-US" altLang="zh-CN" sz="1600" b="0" i="0" u="none" strike="noStrike">
                          <a:solidFill>
                            <a:srgbClr val="000000"/>
                          </a:solidFill>
                          <a:effectLst/>
                          <a:latin typeface="宋体"/>
                        </a:rPr>
                        <a:t>XMPP</a:t>
                      </a:r>
                      <a:r>
                        <a:rPr lang="zh-CN" altLang="en-US" sz="1600" b="0" i="0" u="none" strike="noStrike">
                          <a:solidFill>
                            <a:srgbClr val="000000"/>
                          </a:solidFill>
                          <a:effectLst/>
                          <a:latin typeface="宋体"/>
                        </a:rPr>
                        <a:t>实体间传输</a:t>
                      </a:r>
                      <a:r>
                        <a:rPr lang="en-US" altLang="zh-CN" sz="1600" b="0" i="0" u="none" strike="noStrike">
                          <a:solidFill>
                            <a:srgbClr val="000000"/>
                          </a:solidFill>
                          <a:effectLst/>
                          <a:latin typeface="宋体"/>
                        </a:rPr>
                        <a:t>XML-RPC</a:t>
                      </a:r>
                      <a:r>
                        <a:rPr lang="zh-CN" altLang="en-US" sz="1600" b="0" i="0" u="none" strike="noStrike">
                          <a:solidFill>
                            <a:srgbClr val="000000"/>
                          </a:solidFill>
                          <a:effectLst/>
                          <a:latin typeface="宋体"/>
                        </a:rPr>
                        <a:t>编码请求和响应</a:t>
                      </a:r>
                    </a:p>
                  </a:txBody>
                  <a:tcPr marL="12700" marR="12700" marT="12700" marB="0" anchor="b"/>
                </a:tc>
              </a:tr>
              <a:tr h="292274">
                <a:tc>
                  <a:txBody>
                    <a:bodyPr/>
                    <a:lstStyle/>
                    <a:p>
                      <a:pPr algn="l" fontAlgn="b"/>
                      <a:r>
                        <a:rPr lang="en-US" altLang="zh-CN" sz="1600" b="0" i="0" u="none" strike="noStrike" dirty="0">
                          <a:solidFill>
                            <a:srgbClr val="000000"/>
                          </a:solidFill>
                          <a:effectLst/>
                          <a:latin typeface="宋体"/>
                        </a:rPr>
                        <a:t>XEP-0006</a:t>
                      </a:r>
                    </a:p>
                  </a:txBody>
                  <a:tcPr marL="12700" marR="12700" marT="12700" marB="0" anchor="b"/>
                </a:tc>
                <a:tc>
                  <a:txBody>
                    <a:bodyPr/>
                    <a:lstStyle/>
                    <a:p>
                      <a:pPr algn="l" fontAlgn="b"/>
                      <a:r>
                        <a:rPr lang="zh-CN" altLang="en-US" sz="1600" b="0" i="0" u="none" strike="noStrike" dirty="0">
                          <a:solidFill>
                            <a:srgbClr val="000000"/>
                          </a:solidFill>
                          <a:effectLst/>
                          <a:latin typeface="宋体"/>
                        </a:rPr>
                        <a:t>使能与网络上某个</a:t>
                      </a:r>
                      <a:r>
                        <a:rPr lang="en-US" altLang="zh-CN" sz="1600" b="0" i="0" u="none" strike="noStrike" dirty="0">
                          <a:solidFill>
                            <a:srgbClr val="000000"/>
                          </a:solidFill>
                          <a:effectLst/>
                          <a:latin typeface="宋体"/>
                        </a:rPr>
                        <a:t>XMPP</a:t>
                      </a:r>
                      <a:r>
                        <a:rPr lang="zh-CN" altLang="en-US" sz="1600" b="0" i="0" u="none" strike="noStrike" dirty="0">
                          <a:solidFill>
                            <a:srgbClr val="000000"/>
                          </a:solidFill>
                          <a:effectLst/>
                          <a:latin typeface="宋体"/>
                        </a:rPr>
                        <a:t>实体间的通信</a:t>
                      </a:r>
                    </a:p>
                  </a:txBody>
                  <a:tcPr marL="12700" marR="12700" marT="12700" marB="0" anchor="b"/>
                </a:tc>
              </a:tr>
              <a:tr h="292274">
                <a:tc>
                  <a:txBody>
                    <a:bodyPr/>
                    <a:lstStyle/>
                    <a:p>
                      <a:pPr algn="l" fontAlgn="b"/>
                      <a:r>
                        <a:rPr lang="en-US" altLang="zh-CN" sz="1600" b="0" i="0" u="none" strike="noStrike">
                          <a:solidFill>
                            <a:srgbClr val="000000"/>
                          </a:solidFill>
                          <a:effectLst/>
                          <a:latin typeface="宋体"/>
                        </a:rPr>
                        <a:t>XEP-0045</a:t>
                      </a:r>
                    </a:p>
                  </a:txBody>
                  <a:tcPr marL="12700" marR="12700" marT="12700" marB="0" anchor="b"/>
                </a:tc>
                <a:tc>
                  <a:txBody>
                    <a:bodyPr/>
                    <a:lstStyle/>
                    <a:p>
                      <a:pPr algn="l" fontAlgn="b"/>
                      <a:r>
                        <a:rPr lang="zh-CN" altLang="en-US" sz="1600" b="0" i="0" u="none" strike="noStrike">
                          <a:solidFill>
                            <a:srgbClr val="000000"/>
                          </a:solidFill>
                          <a:effectLst/>
                          <a:latin typeface="宋体"/>
                        </a:rPr>
                        <a:t>多人聊天相关协议</a:t>
                      </a:r>
                    </a:p>
                  </a:txBody>
                  <a:tcPr marL="12700" marR="12700" marT="12700" marB="0" anchor="b"/>
                </a:tc>
              </a:tr>
              <a:tr h="292274">
                <a:tc>
                  <a:txBody>
                    <a:bodyPr/>
                    <a:lstStyle/>
                    <a:p>
                      <a:pPr algn="l" fontAlgn="b"/>
                      <a:r>
                        <a:rPr lang="en-US" altLang="zh-CN" sz="1600" b="0" i="0" u="none" strike="noStrike">
                          <a:solidFill>
                            <a:srgbClr val="000000"/>
                          </a:solidFill>
                          <a:effectLst/>
                          <a:latin typeface="宋体"/>
                        </a:rPr>
                        <a:t>XEP-0054</a:t>
                      </a:r>
                    </a:p>
                  </a:txBody>
                  <a:tcPr marL="12700" marR="12700" marT="12700" marB="0" anchor="b"/>
                </a:tc>
                <a:tc>
                  <a:txBody>
                    <a:bodyPr/>
                    <a:lstStyle/>
                    <a:p>
                      <a:pPr algn="l" fontAlgn="b"/>
                      <a:r>
                        <a:rPr lang="zh-CN" altLang="en-US" sz="1600" b="0" i="0" u="none" strike="noStrike">
                          <a:solidFill>
                            <a:srgbClr val="000000"/>
                          </a:solidFill>
                          <a:effectLst/>
                          <a:latin typeface="宋体"/>
                        </a:rPr>
                        <a:t>名片格式的标准文档</a:t>
                      </a:r>
                    </a:p>
                  </a:txBody>
                  <a:tcPr marL="12700" marR="12700" marT="12700" marB="0" anchor="b"/>
                </a:tc>
              </a:tr>
              <a:tr h="292274">
                <a:tc>
                  <a:txBody>
                    <a:bodyPr/>
                    <a:lstStyle/>
                    <a:p>
                      <a:pPr algn="l" fontAlgn="b"/>
                      <a:r>
                        <a:rPr lang="en-US" altLang="zh-CN" sz="1600" b="0" i="0" u="none" strike="noStrike" dirty="0">
                          <a:solidFill>
                            <a:srgbClr val="000000"/>
                          </a:solidFill>
                          <a:effectLst/>
                          <a:latin typeface="宋体"/>
                        </a:rPr>
                        <a:t>XEP-0060</a:t>
                      </a:r>
                    </a:p>
                  </a:txBody>
                  <a:tcPr marL="12700" marR="12700" marT="12700" marB="0" anchor="b"/>
                </a:tc>
                <a:tc>
                  <a:txBody>
                    <a:bodyPr/>
                    <a:lstStyle/>
                    <a:p>
                      <a:pPr algn="l" fontAlgn="b"/>
                      <a:r>
                        <a:rPr lang="zh-CN" altLang="en-US" sz="1600" b="0" i="0" u="none" strike="noStrike">
                          <a:solidFill>
                            <a:srgbClr val="000000"/>
                          </a:solidFill>
                          <a:effectLst/>
                          <a:latin typeface="宋体"/>
                        </a:rPr>
                        <a:t>提供通用公共订阅功能</a:t>
                      </a:r>
                    </a:p>
                  </a:txBody>
                  <a:tcPr marL="12700" marR="12700" marT="12700" marB="0" anchor="b"/>
                </a:tc>
              </a:tr>
              <a:tr h="292274">
                <a:tc>
                  <a:txBody>
                    <a:bodyPr/>
                    <a:lstStyle/>
                    <a:p>
                      <a:pPr algn="l" fontAlgn="b"/>
                      <a:r>
                        <a:rPr lang="en-US" altLang="zh-CN" sz="1600" b="0" i="0" u="none" strike="noStrike" dirty="0">
                          <a:solidFill>
                            <a:srgbClr val="000000"/>
                          </a:solidFill>
                          <a:effectLst/>
                          <a:latin typeface="宋体"/>
                        </a:rPr>
                        <a:t>XEP-0065</a:t>
                      </a:r>
                    </a:p>
                  </a:txBody>
                  <a:tcPr marL="12700" marR="12700" marT="12700" marB="0" anchor="b"/>
                </a:tc>
                <a:tc>
                  <a:txBody>
                    <a:bodyPr/>
                    <a:lstStyle/>
                    <a:p>
                      <a:pPr algn="l" fontAlgn="b"/>
                      <a:r>
                        <a:rPr lang="zh-CN" altLang="en-US" sz="1600" b="0" i="0" u="none" strike="noStrike">
                          <a:solidFill>
                            <a:srgbClr val="000000"/>
                          </a:solidFill>
                          <a:effectLst/>
                          <a:latin typeface="宋体"/>
                        </a:rPr>
                        <a:t>两个</a:t>
                      </a:r>
                      <a:r>
                        <a:rPr lang="en-US" altLang="zh-CN" sz="1600" b="0" i="0" u="none" strike="noStrike">
                          <a:solidFill>
                            <a:srgbClr val="000000"/>
                          </a:solidFill>
                          <a:effectLst/>
                          <a:latin typeface="宋体"/>
                        </a:rPr>
                        <a:t>XMPP</a:t>
                      </a:r>
                      <a:r>
                        <a:rPr lang="zh-CN" altLang="en-US" sz="1600" b="0" i="0" u="none" strike="noStrike">
                          <a:solidFill>
                            <a:srgbClr val="000000"/>
                          </a:solidFill>
                          <a:effectLst/>
                          <a:latin typeface="宋体"/>
                        </a:rPr>
                        <a:t>用户之间建立一个带外流，主要用于文件传输</a:t>
                      </a:r>
                    </a:p>
                  </a:txBody>
                  <a:tcPr marL="12700" marR="12700" marT="12700" marB="0" anchor="b"/>
                </a:tc>
              </a:tr>
              <a:tr h="292274">
                <a:tc>
                  <a:txBody>
                    <a:bodyPr/>
                    <a:lstStyle/>
                    <a:p>
                      <a:pPr algn="l" fontAlgn="b"/>
                      <a:r>
                        <a:rPr lang="en-US" altLang="zh-CN" sz="1600" b="0" i="0" u="none" strike="noStrike">
                          <a:solidFill>
                            <a:srgbClr val="000000"/>
                          </a:solidFill>
                          <a:effectLst/>
                          <a:latin typeface="宋体"/>
                        </a:rPr>
                        <a:t>XEP-0082</a:t>
                      </a:r>
                    </a:p>
                  </a:txBody>
                  <a:tcPr marL="12700" marR="12700" marT="12700" marB="0" anchor="b"/>
                </a:tc>
                <a:tc>
                  <a:txBody>
                    <a:bodyPr/>
                    <a:lstStyle/>
                    <a:p>
                      <a:pPr algn="l" fontAlgn="b"/>
                      <a:r>
                        <a:rPr lang="zh-CN" altLang="en-US" sz="1600" b="0" i="0" u="none" strike="noStrike">
                          <a:solidFill>
                            <a:srgbClr val="000000"/>
                          </a:solidFill>
                          <a:effectLst/>
                          <a:latin typeface="宋体"/>
                        </a:rPr>
                        <a:t>日期和时间信息的标准化表示</a:t>
                      </a:r>
                    </a:p>
                  </a:txBody>
                  <a:tcPr marL="12700" marR="12700" marT="12700" marB="0" anchor="b"/>
                </a:tc>
              </a:tr>
              <a:tr h="302654">
                <a:tc>
                  <a:txBody>
                    <a:bodyPr/>
                    <a:lstStyle/>
                    <a:p>
                      <a:pPr algn="l" fontAlgn="b"/>
                      <a:r>
                        <a:rPr lang="en-US" altLang="zh-CN" sz="1600" b="0" i="0" u="none" strike="noStrike">
                          <a:solidFill>
                            <a:srgbClr val="000000"/>
                          </a:solidFill>
                          <a:effectLst/>
                          <a:latin typeface="宋体"/>
                        </a:rPr>
                        <a:t>XEP-0085</a:t>
                      </a:r>
                    </a:p>
                  </a:txBody>
                  <a:tcPr marL="12700" marR="12700" marT="12700" marB="0" anchor="b"/>
                </a:tc>
                <a:tc>
                  <a:txBody>
                    <a:bodyPr/>
                    <a:lstStyle/>
                    <a:p>
                      <a:pPr algn="l" fontAlgn="b"/>
                      <a:r>
                        <a:rPr lang="zh-CN" altLang="en-US" sz="1600" b="0" i="0" u="none" strike="noStrike" dirty="0">
                          <a:solidFill>
                            <a:srgbClr val="000000"/>
                          </a:solidFill>
                          <a:effectLst/>
                          <a:latin typeface="宋体"/>
                        </a:rPr>
                        <a:t>聊天对话中通知用户状态</a:t>
                      </a:r>
                    </a:p>
                  </a:txBody>
                  <a:tcPr marL="12700" marR="12700" marT="12700" marB="0" anchor="b"/>
                </a:tc>
              </a:tr>
              <a:tr h="298280">
                <a:tc>
                  <a:txBody>
                    <a:bodyPr/>
                    <a:lstStyle/>
                    <a:p>
                      <a:pPr algn="l" fontAlgn="b"/>
                      <a:r>
                        <a:rPr lang="en-US" altLang="zh-CN" sz="1600" b="0" i="0" u="none" strike="noStrike">
                          <a:solidFill>
                            <a:srgbClr val="000000"/>
                          </a:solidFill>
                          <a:effectLst/>
                          <a:latin typeface="宋体"/>
                        </a:rPr>
                        <a:t>XEP-0100</a:t>
                      </a:r>
                    </a:p>
                  </a:txBody>
                  <a:tcPr marL="12700" marR="12700" marT="12700" marB="0" anchor="b"/>
                </a:tc>
                <a:tc>
                  <a:txBody>
                    <a:bodyPr/>
                    <a:lstStyle/>
                    <a:p>
                      <a:pPr algn="l" fontAlgn="b"/>
                      <a:r>
                        <a:rPr lang="zh-CN" altLang="en-US" sz="1600" b="0" i="0" u="none" strike="noStrike">
                          <a:solidFill>
                            <a:srgbClr val="000000"/>
                          </a:solidFill>
                          <a:effectLst/>
                          <a:latin typeface="宋体"/>
                        </a:rPr>
                        <a:t>表述了</a:t>
                      </a:r>
                      <a:r>
                        <a:rPr lang="en-US" altLang="zh-CN" sz="1600" b="0" i="0" u="none" strike="noStrike">
                          <a:solidFill>
                            <a:srgbClr val="000000"/>
                          </a:solidFill>
                          <a:effectLst/>
                          <a:latin typeface="宋体"/>
                        </a:rPr>
                        <a:t>XMPP</a:t>
                      </a:r>
                      <a:r>
                        <a:rPr lang="zh-CN" altLang="en-US" sz="1600" b="0" i="0" u="none" strike="noStrike">
                          <a:solidFill>
                            <a:srgbClr val="000000"/>
                          </a:solidFill>
                          <a:effectLst/>
                          <a:latin typeface="宋体"/>
                        </a:rPr>
                        <a:t>客户端与提供传统的</a:t>
                      </a:r>
                      <a:r>
                        <a:rPr lang="en-US" altLang="zh-CN" sz="1600" b="0" i="0" u="none" strike="noStrike">
                          <a:solidFill>
                            <a:srgbClr val="000000"/>
                          </a:solidFill>
                          <a:effectLst/>
                          <a:latin typeface="宋体"/>
                        </a:rPr>
                        <a:t>IM</a:t>
                      </a:r>
                      <a:r>
                        <a:rPr lang="zh-CN" altLang="en-US" sz="1600" b="0" i="0" u="none" strike="noStrike">
                          <a:solidFill>
                            <a:srgbClr val="000000"/>
                          </a:solidFill>
                          <a:effectLst/>
                          <a:latin typeface="宋体"/>
                        </a:rPr>
                        <a:t>服务的代理网关之间交换的最佳实践</a:t>
                      </a:r>
                    </a:p>
                  </a:txBody>
                  <a:tcPr marL="12700" marR="12700" marT="12700" marB="0" anchor="b"/>
                </a:tc>
              </a:tr>
              <a:tr h="292274">
                <a:tc>
                  <a:txBody>
                    <a:bodyPr/>
                    <a:lstStyle/>
                    <a:p>
                      <a:pPr algn="l" fontAlgn="b"/>
                      <a:r>
                        <a:rPr lang="en-US" altLang="zh-CN" sz="1600" b="0" i="0" u="none" strike="noStrike">
                          <a:solidFill>
                            <a:srgbClr val="000000"/>
                          </a:solidFill>
                          <a:effectLst/>
                          <a:latin typeface="宋体"/>
                        </a:rPr>
                        <a:t>XEP-0115</a:t>
                      </a:r>
                    </a:p>
                  </a:txBody>
                  <a:tcPr marL="12700" marR="12700" marT="12700" marB="0" anchor="b"/>
                </a:tc>
                <a:tc>
                  <a:txBody>
                    <a:bodyPr/>
                    <a:lstStyle/>
                    <a:p>
                      <a:pPr algn="l" fontAlgn="b"/>
                      <a:r>
                        <a:rPr lang="zh-CN" altLang="en-US" sz="1600" b="0" i="0" u="none" strike="noStrike">
                          <a:solidFill>
                            <a:srgbClr val="000000"/>
                          </a:solidFill>
                          <a:effectLst/>
                          <a:latin typeface="宋体"/>
                        </a:rPr>
                        <a:t>广播和动态发现客户端、设备、或一般实体能力。</a:t>
                      </a:r>
                    </a:p>
                  </a:txBody>
                  <a:tcPr marL="12700" marR="12700" marT="12700" marB="0" anchor="b"/>
                </a:tc>
              </a:tr>
              <a:tr h="292274">
                <a:tc>
                  <a:txBody>
                    <a:bodyPr/>
                    <a:lstStyle/>
                    <a:p>
                      <a:pPr algn="l" fontAlgn="b"/>
                      <a:r>
                        <a:rPr lang="en-US" altLang="zh-CN" sz="1600" b="0" i="0" u="none" strike="noStrike">
                          <a:solidFill>
                            <a:srgbClr val="000000"/>
                          </a:solidFill>
                          <a:effectLst/>
                          <a:latin typeface="宋体"/>
                        </a:rPr>
                        <a:t>XEP-0136</a:t>
                      </a:r>
                    </a:p>
                  </a:txBody>
                  <a:tcPr marL="12700" marR="12700" marT="12700" marB="0" anchor="b"/>
                </a:tc>
                <a:tc>
                  <a:txBody>
                    <a:bodyPr/>
                    <a:lstStyle/>
                    <a:p>
                      <a:pPr algn="l" fontAlgn="b"/>
                      <a:r>
                        <a:rPr lang="zh-CN" altLang="en-US" sz="1600" b="0" i="0" u="none" strike="noStrike">
                          <a:solidFill>
                            <a:srgbClr val="000000"/>
                          </a:solidFill>
                          <a:effectLst/>
                          <a:latin typeface="宋体"/>
                        </a:rPr>
                        <a:t>为服务端备份和检索</a:t>
                      </a:r>
                      <a:r>
                        <a:rPr lang="en-US" altLang="zh-CN" sz="1600" b="0" i="0" u="none" strike="noStrike">
                          <a:solidFill>
                            <a:srgbClr val="000000"/>
                          </a:solidFill>
                          <a:effectLst/>
                          <a:latin typeface="宋体"/>
                        </a:rPr>
                        <a:t>XMPP</a:t>
                      </a:r>
                      <a:r>
                        <a:rPr lang="zh-CN" altLang="en-US" sz="1600" b="0" i="0" u="none" strike="noStrike">
                          <a:solidFill>
                            <a:srgbClr val="000000"/>
                          </a:solidFill>
                          <a:effectLst/>
                          <a:latin typeface="宋体"/>
                        </a:rPr>
                        <a:t>消息定义机制和偏好设置</a:t>
                      </a:r>
                    </a:p>
                  </a:txBody>
                  <a:tcPr marL="12700" marR="12700" marT="12700" marB="0" anchor="b"/>
                </a:tc>
              </a:tr>
              <a:tr h="292274">
                <a:tc>
                  <a:txBody>
                    <a:bodyPr/>
                    <a:lstStyle/>
                    <a:p>
                      <a:pPr algn="l" fontAlgn="b"/>
                      <a:r>
                        <a:rPr lang="en-US" altLang="zh-CN" sz="1600" b="0" i="0" u="none" strike="noStrike">
                          <a:solidFill>
                            <a:srgbClr val="000000"/>
                          </a:solidFill>
                          <a:effectLst/>
                          <a:latin typeface="宋体"/>
                        </a:rPr>
                        <a:t>XEP-0153</a:t>
                      </a:r>
                    </a:p>
                  </a:txBody>
                  <a:tcPr marL="12700" marR="12700" marT="12700" marB="0" anchor="b"/>
                </a:tc>
                <a:tc>
                  <a:txBody>
                    <a:bodyPr/>
                    <a:lstStyle/>
                    <a:p>
                      <a:pPr algn="l" fontAlgn="b"/>
                      <a:r>
                        <a:rPr lang="zh-CN" altLang="en-US" sz="1600" b="0" i="0" u="none" strike="noStrike">
                          <a:solidFill>
                            <a:srgbClr val="000000"/>
                          </a:solidFill>
                          <a:effectLst/>
                          <a:latin typeface="宋体"/>
                        </a:rPr>
                        <a:t>用于交换用户头像</a:t>
                      </a:r>
                    </a:p>
                  </a:txBody>
                  <a:tcPr marL="12700" marR="12700" marT="12700" marB="0" anchor="b"/>
                </a:tc>
              </a:tr>
              <a:tr h="292274">
                <a:tc>
                  <a:txBody>
                    <a:bodyPr/>
                    <a:lstStyle/>
                    <a:p>
                      <a:pPr algn="l" fontAlgn="b"/>
                      <a:r>
                        <a:rPr lang="en-US" altLang="zh-CN" sz="1600" b="0" i="0" u="none" strike="noStrike">
                          <a:solidFill>
                            <a:srgbClr val="000000"/>
                          </a:solidFill>
                          <a:effectLst/>
                          <a:latin typeface="宋体"/>
                        </a:rPr>
                        <a:t>XEP-0184</a:t>
                      </a:r>
                    </a:p>
                  </a:txBody>
                  <a:tcPr marL="12700" marR="12700" marT="12700" marB="0" anchor="b"/>
                </a:tc>
                <a:tc>
                  <a:txBody>
                    <a:bodyPr/>
                    <a:lstStyle/>
                    <a:p>
                      <a:pPr algn="l" fontAlgn="b"/>
                      <a:r>
                        <a:rPr lang="zh-CN" altLang="en-US" sz="1600" b="0" i="0" u="none" strike="noStrike">
                          <a:solidFill>
                            <a:srgbClr val="000000"/>
                          </a:solidFill>
                          <a:effectLst/>
                          <a:latin typeface="宋体"/>
                        </a:rPr>
                        <a:t>消息送达回执协议</a:t>
                      </a:r>
                    </a:p>
                  </a:txBody>
                  <a:tcPr marL="12700" marR="12700" marT="12700" marB="0" anchor="b"/>
                </a:tc>
              </a:tr>
              <a:tr h="292274">
                <a:tc>
                  <a:txBody>
                    <a:bodyPr/>
                    <a:lstStyle/>
                    <a:p>
                      <a:pPr algn="l" fontAlgn="b"/>
                      <a:r>
                        <a:rPr lang="en-US" altLang="zh-CN" sz="1600" b="0" i="0" u="none" strike="noStrike">
                          <a:solidFill>
                            <a:srgbClr val="000000"/>
                          </a:solidFill>
                          <a:effectLst/>
                          <a:latin typeface="宋体"/>
                        </a:rPr>
                        <a:t>XEP-0199</a:t>
                      </a:r>
                    </a:p>
                  </a:txBody>
                  <a:tcPr marL="12700" marR="12700" marT="12700" marB="0" anchor="b"/>
                </a:tc>
                <a:tc>
                  <a:txBody>
                    <a:bodyPr/>
                    <a:lstStyle/>
                    <a:p>
                      <a:pPr algn="l" fontAlgn="b"/>
                      <a:r>
                        <a:rPr lang="en-US" altLang="zh-TW" sz="1600" b="0" i="0" u="none" strike="noStrike">
                          <a:solidFill>
                            <a:srgbClr val="000000"/>
                          </a:solidFill>
                          <a:effectLst/>
                          <a:latin typeface="宋体"/>
                        </a:rPr>
                        <a:t>XMPP ping </a:t>
                      </a:r>
                      <a:r>
                        <a:rPr lang="zh-TW" altLang="en-US" sz="1600" b="0" i="0" u="none" strike="noStrike">
                          <a:solidFill>
                            <a:srgbClr val="000000"/>
                          </a:solidFill>
                          <a:effectLst/>
                          <a:latin typeface="宋体"/>
                        </a:rPr>
                        <a:t>协议</a:t>
                      </a:r>
                    </a:p>
                  </a:txBody>
                  <a:tcPr marL="12700" marR="12700" marT="12700" marB="0" anchor="b"/>
                </a:tc>
              </a:tr>
              <a:tr h="292274">
                <a:tc>
                  <a:txBody>
                    <a:bodyPr/>
                    <a:lstStyle/>
                    <a:p>
                      <a:pPr algn="l" fontAlgn="b"/>
                      <a:r>
                        <a:rPr lang="en-US" altLang="zh-CN" sz="1600" b="0" i="0" u="none" strike="noStrike">
                          <a:solidFill>
                            <a:srgbClr val="000000"/>
                          </a:solidFill>
                          <a:effectLst/>
                          <a:latin typeface="宋体"/>
                        </a:rPr>
                        <a:t>XEP-0202</a:t>
                      </a:r>
                    </a:p>
                  </a:txBody>
                  <a:tcPr marL="12700" marR="12700" marT="12700" marB="0" anchor="b"/>
                </a:tc>
                <a:tc>
                  <a:txBody>
                    <a:bodyPr/>
                    <a:lstStyle/>
                    <a:p>
                      <a:pPr algn="l" fontAlgn="b"/>
                      <a:r>
                        <a:rPr lang="zh-CN" altLang="en-US" sz="1600" b="0" i="0" u="none" strike="noStrike">
                          <a:solidFill>
                            <a:srgbClr val="000000"/>
                          </a:solidFill>
                          <a:effectLst/>
                          <a:latin typeface="宋体"/>
                        </a:rPr>
                        <a:t>用于交换实体间的本地时间信息</a:t>
                      </a:r>
                    </a:p>
                  </a:txBody>
                  <a:tcPr marL="12700" marR="12700" marT="12700" marB="0" anchor="b"/>
                </a:tc>
              </a:tr>
              <a:tr h="292274">
                <a:tc>
                  <a:txBody>
                    <a:bodyPr/>
                    <a:lstStyle/>
                    <a:p>
                      <a:pPr algn="l" fontAlgn="b"/>
                      <a:r>
                        <a:rPr lang="en-US" altLang="zh-CN" sz="1600" b="0" i="0" u="none" strike="noStrike">
                          <a:solidFill>
                            <a:srgbClr val="000000"/>
                          </a:solidFill>
                          <a:effectLst/>
                          <a:latin typeface="宋体"/>
                        </a:rPr>
                        <a:t>XEP-0203</a:t>
                      </a:r>
                    </a:p>
                  </a:txBody>
                  <a:tcPr marL="12700" marR="12700" marT="12700" marB="0" anchor="b"/>
                </a:tc>
                <a:tc>
                  <a:txBody>
                    <a:bodyPr/>
                    <a:lstStyle/>
                    <a:p>
                      <a:pPr algn="l" fontAlgn="b"/>
                      <a:r>
                        <a:rPr lang="zh-CN" altLang="en-US" sz="1600" b="0" i="0" u="none" strike="noStrike">
                          <a:solidFill>
                            <a:srgbClr val="000000"/>
                          </a:solidFill>
                          <a:effectLst/>
                          <a:latin typeface="宋体"/>
                        </a:rPr>
                        <a:t>用于延迟发送</a:t>
                      </a:r>
                    </a:p>
                  </a:txBody>
                  <a:tcPr marL="12700" marR="12700" marT="12700" marB="0" anchor="b"/>
                </a:tc>
              </a:tr>
              <a:tr h="292274">
                <a:tc>
                  <a:txBody>
                    <a:bodyPr/>
                    <a:lstStyle/>
                    <a:p>
                      <a:pPr algn="l" fontAlgn="b"/>
                      <a:r>
                        <a:rPr lang="en-US" altLang="zh-CN" sz="1600" b="0" i="0" u="none" strike="noStrike">
                          <a:solidFill>
                            <a:srgbClr val="000000"/>
                          </a:solidFill>
                          <a:effectLst/>
                          <a:latin typeface="宋体"/>
                        </a:rPr>
                        <a:t>XEP-0224</a:t>
                      </a:r>
                    </a:p>
                  </a:txBody>
                  <a:tcPr marL="12700" marR="12700" marT="12700" marB="0" anchor="b"/>
                </a:tc>
                <a:tc>
                  <a:txBody>
                    <a:bodyPr/>
                    <a:lstStyle/>
                    <a:p>
                      <a:pPr algn="l" fontAlgn="b"/>
                      <a:r>
                        <a:rPr lang="zh-CN" altLang="en-US" sz="1600" b="0" i="0" u="none" strike="noStrike" dirty="0">
                          <a:solidFill>
                            <a:srgbClr val="000000"/>
                          </a:solidFill>
                          <a:effectLst/>
                          <a:latin typeface="宋体"/>
                        </a:rPr>
                        <a:t>引起另一个用户注意的协议</a:t>
                      </a:r>
                    </a:p>
                  </a:txBody>
                  <a:tcPr marL="12700" marR="12700" marT="12700" marB="0" anchor="b"/>
                </a:tc>
              </a:tr>
            </a:tbl>
          </a:graphicData>
        </a:graphic>
      </p:graphicFrame>
    </p:spTree>
    <p:extLst>
      <p:ext uri="{BB962C8B-B14F-4D97-AF65-F5344CB8AC3E}">
        <p14:creationId xmlns:p14="http://schemas.microsoft.com/office/powerpoint/2010/main" val="2899203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238800"/>
            <a:ext cx="9144000" cy="5619200"/>
          </a:xfrm>
        </p:spPr>
        <p:txBody>
          <a:bodyPr>
            <a:normAutofit fontScale="55000" lnSpcReduction="20000"/>
          </a:bodyPr>
          <a:lstStyle/>
          <a:p>
            <a:r>
              <a:rPr lang="zh-CN" altLang="en-US" dirty="0"/>
              <a:t>一、注册</a:t>
            </a:r>
          </a:p>
          <a:p>
            <a:r>
              <a:rPr lang="de-DE" altLang="zh-CN" dirty="0"/>
              <a:t>XEP-0077            In-Band Registration                                    http://</a:t>
            </a:r>
            <a:r>
              <a:rPr lang="de-DE" altLang="zh-CN" dirty="0" err="1"/>
              <a:t>www.xmpp.org</a:t>
            </a:r>
            <a:r>
              <a:rPr lang="de-DE" altLang="zh-CN" dirty="0"/>
              <a:t>/</a:t>
            </a:r>
            <a:r>
              <a:rPr lang="de-DE" altLang="zh-CN" dirty="0" err="1"/>
              <a:t>extensions</a:t>
            </a:r>
            <a:r>
              <a:rPr lang="de-DE" altLang="zh-CN" dirty="0"/>
              <a:t>/xep-0077.html</a:t>
            </a:r>
          </a:p>
          <a:p>
            <a:r>
              <a:rPr lang="zh-CN" altLang="en-US" dirty="0"/>
              <a:t>二、登录</a:t>
            </a:r>
          </a:p>
          <a:p>
            <a:r>
              <a:rPr lang="de-DE" altLang="zh-CN" dirty="0"/>
              <a:t>XEP-0020            Software Version                                           http://</a:t>
            </a:r>
            <a:r>
              <a:rPr lang="de-DE" altLang="zh-CN" dirty="0" err="1"/>
              <a:t>www.xmpp.org</a:t>
            </a:r>
            <a:r>
              <a:rPr lang="de-DE" altLang="zh-CN" dirty="0"/>
              <a:t>/</a:t>
            </a:r>
            <a:r>
              <a:rPr lang="de-DE" altLang="zh-CN" dirty="0" err="1"/>
              <a:t>extensions</a:t>
            </a:r>
            <a:r>
              <a:rPr lang="de-DE" altLang="zh-CN" dirty="0"/>
              <a:t>/xep-0092.html    </a:t>
            </a:r>
          </a:p>
          <a:p>
            <a:r>
              <a:rPr lang="zh-CN" altLang="en-US" dirty="0"/>
              <a:t>三、好友列表</a:t>
            </a:r>
          </a:p>
          <a:p>
            <a:r>
              <a:rPr lang="en-US" altLang="zh-CN" dirty="0"/>
              <a:t>XEP-0083            Nested Roster Groups                                http://</a:t>
            </a:r>
            <a:r>
              <a:rPr lang="en-US" altLang="zh-CN" dirty="0" err="1"/>
              <a:t>www.xmpp.org</a:t>
            </a:r>
            <a:r>
              <a:rPr lang="en-US" altLang="zh-CN" dirty="0"/>
              <a:t>/extensions/xep-0083.html</a:t>
            </a:r>
          </a:p>
          <a:p>
            <a:r>
              <a:rPr lang="en-US" altLang="zh-CN" dirty="0"/>
              <a:t>1</a:t>
            </a:r>
            <a:r>
              <a:rPr lang="zh-CN" altLang="en-US" dirty="0"/>
              <a:t>、获取好友列表</a:t>
            </a:r>
          </a:p>
          <a:p>
            <a:r>
              <a:rPr lang="en-US" altLang="zh-CN" dirty="0"/>
              <a:t>2</a:t>
            </a:r>
            <a:r>
              <a:rPr lang="zh-CN" altLang="en-US" dirty="0"/>
              <a:t>、存储好友列表</a:t>
            </a:r>
          </a:p>
          <a:p>
            <a:r>
              <a:rPr lang="en-US" altLang="zh-CN" dirty="0"/>
              <a:t>XEP-0049            Private XML Storage                                    http://</a:t>
            </a:r>
            <a:r>
              <a:rPr lang="en-US" altLang="zh-CN" dirty="0" err="1"/>
              <a:t>www.xmpp.org</a:t>
            </a:r>
            <a:r>
              <a:rPr lang="en-US" altLang="zh-CN" dirty="0"/>
              <a:t>/extensions/xep-0049.html</a:t>
            </a:r>
          </a:p>
          <a:p>
            <a:r>
              <a:rPr lang="en-US" altLang="zh-CN" dirty="0"/>
              <a:t>3</a:t>
            </a:r>
            <a:r>
              <a:rPr lang="zh-CN" altLang="en-US" dirty="0"/>
              <a:t>、备注好友信息</a:t>
            </a:r>
          </a:p>
          <a:p>
            <a:r>
              <a:rPr lang="en-US" altLang="zh-CN" dirty="0"/>
              <a:t>XEP-0145            Annotations                                                   http://</a:t>
            </a:r>
            <a:r>
              <a:rPr lang="en-US" altLang="zh-CN" dirty="0" err="1"/>
              <a:t>www.xmpp.org</a:t>
            </a:r>
            <a:r>
              <a:rPr lang="en-US" altLang="zh-CN" dirty="0"/>
              <a:t>/extensions/xep-0145.html</a:t>
            </a:r>
          </a:p>
          <a:p>
            <a:r>
              <a:rPr lang="en-US" altLang="zh-CN" dirty="0"/>
              <a:t>4</a:t>
            </a:r>
            <a:r>
              <a:rPr lang="zh-CN" altLang="en-US" dirty="0"/>
              <a:t>、存储书签</a:t>
            </a:r>
          </a:p>
          <a:p>
            <a:r>
              <a:rPr lang="en-US" altLang="zh-CN" dirty="0"/>
              <a:t>XEP-0048            Bookmark Storage                                       http://</a:t>
            </a:r>
            <a:r>
              <a:rPr lang="en-US" altLang="zh-CN" dirty="0" err="1"/>
              <a:t>www.xmpp.org</a:t>
            </a:r>
            <a:r>
              <a:rPr lang="en-US" altLang="zh-CN" dirty="0"/>
              <a:t>/extensions/xep-0048.html</a:t>
            </a:r>
          </a:p>
          <a:p>
            <a:r>
              <a:rPr lang="en-US" altLang="zh-CN" dirty="0"/>
              <a:t>5</a:t>
            </a:r>
            <a:r>
              <a:rPr lang="zh-CN" altLang="en-US" dirty="0"/>
              <a:t>、好友头像</a:t>
            </a:r>
          </a:p>
          <a:p>
            <a:r>
              <a:rPr lang="en-US" altLang="zh-CN" dirty="0"/>
              <a:t>XEP-0008            IQ-Based Avatars                                         http://</a:t>
            </a:r>
            <a:r>
              <a:rPr lang="en-US" altLang="zh-CN" dirty="0" err="1"/>
              <a:t>www.xmpp.org</a:t>
            </a:r>
            <a:r>
              <a:rPr lang="en-US" altLang="zh-CN" dirty="0"/>
              <a:t>/extensions/xep-0008.html</a:t>
            </a:r>
          </a:p>
          <a:p>
            <a:r>
              <a:rPr lang="de-DE" altLang="zh-CN" dirty="0"/>
              <a:t>XEP-0084            User Avatar                                                    http://</a:t>
            </a:r>
            <a:r>
              <a:rPr lang="de-DE" altLang="zh-CN" dirty="0" err="1"/>
              <a:t>www.xmpp.org</a:t>
            </a:r>
            <a:r>
              <a:rPr lang="de-DE" altLang="zh-CN" dirty="0"/>
              <a:t>/</a:t>
            </a:r>
            <a:r>
              <a:rPr lang="de-DE" altLang="zh-CN" dirty="0" err="1"/>
              <a:t>extensions</a:t>
            </a:r>
            <a:r>
              <a:rPr lang="de-DE" altLang="zh-CN" dirty="0"/>
              <a:t>/xep-0084.html</a:t>
            </a:r>
          </a:p>
          <a:p>
            <a:r>
              <a:rPr lang="en-US" altLang="zh-CN" dirty="0"/>
              <a:t>XEP-0054            </a:t>
            </a:r>
            <a:r>
              <a:rPr lang="en-US" altLang="zh-CN" dirty="0" err="1"/>
              <a:t>vcard</a:t>
            </a:r>
            <a:r>
              <a:rPr lang="en-US" altLang="zh-CN" dirty="0"/>
              <a:t>-temp                                                    http://</a:t>
            </a:r>
            <a:r>
              <a:rPr lang="en-US" altLang="zh-CN" dirty="0" err="1"/>
              <a:t>www.xmpp.org</a:t>
            </a:r>
            <a:r>
              <a:rPr lang="en-US" altLang="zh-CN" dirty="0"/>
              <a:t>/extensions/xep-0054.html</a:t>
            </a:r>
          </a:p>
          <a:p>
            <a:r>
              <a:rPr lang="zh-CN" altLang="en-US" dirty="0"/>
              <a:t>四、用户状态</a:t>
            </a:r>
          </a:p>
          <a:p>
            <a:r>
              <a:rPr lang="en-US" altLang="zh-CN" dirty="0"/>
              <a:t>RFC-3921        Subscription States                                       http://</a:t>
            </a:r>
            <a:r>
              <a:rPr lang="en-US" altLang="zh-CN" dirty="0" err="1"/>
              <a:t>www.ietf.org</a:t>
            </a:r>
            <a:r>
              <a:rPr lang="en-US" altLang="zh-CN" dirty="0"/>
              <a:t>/</a:t>
            </a:r>
            <a:r>
              <a:rPr lang="en-US" altLang="zh-CN" dirty="0" err="1"/>
              <a:t>rfc</a:t>
            </a:r>
            <a:r>
              <a:rPr lang="en-US" altLang="zh-CN" dirty="0"/>
              <a:t>/rfc3921.txt</a:t>
            </a:r>
          </a:p>
          <a:p>
            <a:r>
              <a:rPr lang="zh-CN" altLang="en-US" dirty="0"/>
              <a:t>五、文本消息</a:t>
            </a:r>
          </a:p>
          <a:p>
            <a:r>
              <a:rPr lang="en-US" altLang="zh-CN" dirty="0"/>
              <a:t>1</a:t>
            </a:r>
            <a:r>
              <a:rPr lang="zh-CN" altLang="en-US" dirty="0"/>
              <a:t>、在线消息</a:t>
            </a:r>
          </a:p>
          <a:p>
            <a:r>
              <a:rPr lang="en-US" altLang="zh-CN" dirty="0"/>
              <a:t>2</a:t>
            </a:r>
            <a:r>
              <a:rPr lang="zh-CN" altLang="en-US" dirty="0"/>
              <a:t>、离线消息</a:t>
            </a:r>
          </a:p>
          <a:p>
            <a:r>
              <a:rPr lang="en-US" altLang="zh-CN" dirty="0"/>
              <a:t>XEP-0013            Flexible Offline Message Retrieval         http://</a:t>
            </a:r>
            <a:r>
              <a:rPr lang="en-US" altLang="zh-CN" dirty="0" err="1"/>
              <a:t>www.xmpp.org</a:t>
            </a:r>
            <a:r>
              <a:rPr lang="en-US" altLang="zh-CN" dirty="0"/>
              <a:t>/extensions/xep-0013.html</a:t>
            </a:r>
          </a:p>
          <a:p>
            <a:r>
              <a:rPr lang="en-US" altLang="zh-CN" dirty="0"/>
              <a:t>XEP-0160            Best Practices for Handling Offline Messages        http://</a:t>
            </a:r>
            <a:r>
              <a:rPr lang="en-US" altLang="zh-CN" dirty="0" err="1"/>
              <a:t>www.xmpp.org</a:t>
            </a:r>
            <a:r>
              <a:rPr lang="en-US" altLang="zh-CN" dirty="0"/>
              <a:t>/extensions/xep-0160.html</a:t>
            </a:r>
          </a:p>
          <a:p>
            <a:r>
              <a:rPr lang="en-US" altLang="zh-CN" dirty="0"/>
              <a:t>XEP-0203            Delayed Delivery                                        http://</a:t>
            </a:r>
            <a:r>
              <a:rPr lang="en-US" altLang="zh-CN" dirty="0" err="1"/>
              <a:t>www.xmpp.org</a:t>
            </a:r>
            <a:r>
              <a:rPr lang="en-US" altLang="zh-CN" dirty="0"/>
              <a:t>/extensions/xep-0203.html</a:t>
            </a:r>
          </a:p>
          <a:p>
            <a:r>
              <a:rPr lang="en-US" altLang="zh-CN" dirty="0"/>
              <a:t>3</a:t>
            </a:r>
            <a:r>
              <a:rPr lang="zh-CN" altLang="en-US" dirty="0"/>
              <a:t>、聊天状态通知</a:t>
            </a:r>
          </a:p>
          <a:p>
            <a:r>
              <a:rPr lang="en-US" altLang="zh-CN" dirty="0"/>
              <a:t>XEP-0085            Chat State Notifications                            http://</a:t>
            </a:r>
            <a:r>
              <a:rPr lang="en-US" altLang="zh-CN" dirty="0" err="1"/>
              <a:t>www.xmpp.org</a:t>
            </a:r>
            <a:r>
              <a:rPr lang="en-US" altLang="zh-CN" dirty="0"/>
              <a:t>/extensions/xep-0085.html</a:t>
            </a:r>
            <a:endParaRPr kumimoji="1" lang="zh-CN" altLang="en-US" dirty="0"/>
          </a:p>
        </p:txBody>
      </p:sp>
      <p:sp>
        <p:nvSpPr>
          <p:cNvPr id="3" name="标题 2"/>
          <p:cNvSpPr>
            <a:spLocks noGrp="1"/>
          </p:cNvSpPr>
          <p:nvPr>
            <p:ph type="title"/>
          </p:nvPr>
        </p:nvSpPr>
        <p:spPr/>
        <p:txBody>
          <a:bodyPr/>
          <a:lstStyle/>
          <a:p>
            <a:r>
              <a:rPr kumimoji="1" lang="zh-CN" altLang="en-US" dirty="0" smtClean="0"/>
              <a:t>按照具体分类</a:t>
            </a:r>
            <a:r>
              <a:rPr kumimoji="1" lang="en-US" altLang="zh-CN" dirty="0" smtClean="0"/>
              <a:t>1</a:t>
            </a:r>
            <a:endParaRPr kumimoji="1" lang="zh-CN" altLang="en-US" dirty="0"/>
          </a:p>
        </p:txBody>
      </p:sp>
    </p:spTree>
    <p:extLst>
      <p:ext uri="{BB962C8B-B14F-4D97-AF65-F5344CB8AC3E}">
        <p14:creationId xmlns:p14="http://schemas.microsoft.com/office/powerpoint/2010/main" val="1381949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 y="2048290"/>
            <a:ext cx="9143999" cy="4809710"/>
          </a:xfrm>
        </p:spPr>
        <p:txBody>
          <a:bodyPr>
            <a:normAutofit fontScale="62500" lnSpcReduction="20000"/>
          </a:bodyPr>
          <a:lstStyle/>
          <a:p>
            <a:r>
              <a:rPr lang="zh-CN" altLang="en-US" dirty="0"/>
              <a:t>六、群组聊天</a:t>
            </a:r>
          </a:p>
          <a:p>
            <a:r>
              <a:rPr lang="en-US" altLang="zh-CN" dirty="0"/>
              <a:t>1</a:t>
            </a:r>
            <a:r>
              <a:rPr lang="zh-CN" altLang="en-US" dirty="0"/>
              <a:t>、</a:t>
            </a:r>
            <a:r>
              <a:rPr lang="en-US" altLang="zh-CN" dirty="0"/>
              <a:t>XEP-0045        Multi-User Chat                                        http://</a:t>
            </a:r>
            <a:r>
              <a:rPr lang="en-US" altLang="zh-CN" dirty="0" err="1"/>
              <a:t>www.xmpp.org</a:t>
            </a:r>
            <a:r>
              <a:rPr lang="en-US" altLang="zh-CN" dirty="0"/>
              <a:t>/extensions/xep-0045.html</a:t>
            </a:r>
          </a:p>
          <a:p>
            <a:r>
              <a:rPr lang="zh-CN" altLang="en-US" dirty="0"/>
              <a:t>七、文件传输</a:t>
            </a:r>
          </a:p>
          <a:p>
            <a:r>
              <a:rPr lang="en-US" altLang="zh-CN" dirty="0"/>
              <a:t>1</a:t>
            </a:r>
            <a:r>
              <a:rPr lang="zh-CN" altLang="en-US" dirty="0"/>
              <a:t>、</a:t>
            </a:r>
            <a:r>
              <a:rPr lang="en-US" altLang="zh-CN" dirty="0"/>
              <a:t>XEP-0095        Stream Initiation                                       http://</a:t>
            </a:r>
            <a:r>
              <a:rPr lang="en-US" altLang="zh-CN" dirty="0" err="1"/>
              <a:t>www.xmpp.org</a:t>
            </a:r>
            <a:r>
              <a:rPr lang="en-US" altLang="zh-CN" dirty="0"/>
              <a:t>/extensions/xep-0095.html</a:t>
            </a:r>
          </a:p>
          <a:p>
            <a:r>
              <a:rPr lang="en-US" altLang="zh-CN" dirty="0"/>
              <a:t>2</a:t>
            </a:r>
            <a:r>
              <a:rPr lang="zh-CN" altLang="en-US" dirty="0"/>
              <a:t>、</a:t>
            </a:r>
            <a:r>
              <a:rPr lang="en-US" altLang="zh-CN" dirty="0"/>
              <a:t>XEP-0096        File Transfer                                              http://</a:t>
            </a:r>
            <a:r>
              <a:rPr lang="en-US" altLang="zh-CN" dirty="0" err="1"/>
              <a:t>www.xmpp.org</a:t>
            </a:r>
            <a:r>
              <a:rPr lang="en-US" altLang="zh-CN" dirty="0"/>
              <a:t>/extensions/xep-0096.html</a:t>
            </a:r>
          </a:p>
          <a:p>
            <a:r>
              <a:rPr lang="en-US" altLang="zh-CN" dirty="0"/>
              <a:t>3</a:t>
            </a:r>
            <a:r>
              <a:rPr lang="zh-CN" altLang="en-US" dirty="0"/>
              <a:t>、</a:t>
            </a:r>
            <a:r>
              <a:rPr lang="en-US" altLang="zh-CN" dirty="0"/>
              <a:t>XEP-0065        SOCKS5 </a:t>
            </a:r>
            <a:r>
              <a:rPr lang="en-US" altLang="zh-CN" dirty="0" err="1"/>
              <a:t>Bytestreams</a:t>
            </a:r>
            <a:r>
              <a:rPr lang="en-US" altLang="zh-CN" dirty="0"/>
              <a:t>                            http://</a:t>
            </a:r>
            <a:r>
              <a:rPr lang="en-US" altLang="zh-CN" dirty="0" err="1"/>
              <a:t>www.xmpp.org</a:t>
            </a:r>
            <a:r>
              <a:rPr lang="en-US" altLang="zh-CN" dirty="0"/>
              <a:t>/extensions/xep-0065.html</a:t>
            </a:r>
          </a:p>
          <a:p>
            <a:r>
              <a:rPr lang="en-US" altLang="zh-CN" dirty="0"/>
              <a:t>4</a:t>
            </a:r>
            <a:r>
              <a:rPr lang="zh-CN" altLang="en-US" dirty="0"/>
              <a:t>、</a:t>
            </a:r>
            <a:r>
              <a:rPr lang="en-US" altLang="zh-CN" dirty="0"/>
              <a:t>XEP-0215        STUN Server Discovery for Jingle        http://</a:t>
            </a:r>
            <a:r>
              <a:rPr lang="en-US" altLang="zh-CN" dirty="0" err="1"/>
              <a:t>www.xmpp.org</a:t>
            </a:r>
            <a:r>
              <a:rPr lang="en-US" altLang="zh-CN" dirty="0"/>
              <a:t>/extensions/xep-0215.html</a:t>
            </a:r>
          </a:p>
          <a:p>
            <a:r>
              <a:rPr lang="pl-PL" altLang="zh-CN" dirty="0"/>
              <a:t>5</a:t>
            </a:r>
            <a:r>
              <a:rPr lang="zh-CN" altLang="pl-PL" dirty="0"/>
              <a:t>、</a:t>
            </a:r>
            <a:r>
              <a:rPr lang="pl-PL" altLang="zh-CN" dirty="0"/>
              <a:t>RFC-3489        STUN                                                        http://</a:t>
            </a:r>
            <a:r>
              <a:rPr lang="pl-PL" altLang="zh-CN" dirty="0" err="1"/>
              <a:t>tools.ietf.org</a:t>
            </a:r>
            <a:r>
              <a:rPr lang="pl-PL" altLang="zh-CN" dirty="0"/>
              <a:t>/</a:t>
            </a:r>
            <a:r>
              <a:rPr lang="pl-PL" altLang="zh-CN" dirty="0" err="1"/>
              <a:t>html</a:t>
            </a:r>
            <a:r>
              <a:rPr lang="pl-PL" altLang="zh-CN" dirty="0"/>
              <a:t>/rfc3489</a:t>
            </a:r>
          </a:p>
          <a:p>
            <a:endParaRPr lang="pl-PL" altLang="zh-CN" dirty="0"/>
          </a:p>
          <a:p>
            <a:r>
              <a:rPr lang="zh-CN" altLang="en-US" dirty="0"/>
              <a:t>八、音视频会议</a:t>
            </a:r>
          </a:p>
          <a:p>
            <a:r>
              <a:rPr lang="pl-PL" altLang="zh-CN" dirty="0"/>
              <a:t>1</a:t>
            </a:r>
            <a:r>
              <a:rPr lang="zh-CN" altLang="pl-PL" dirty="0"/>
              <a:t>、</a:t>
            </a:r>
            <a:r>
              <a:rPr lang="pl-PL" altLang="zh-CN" dirty="0"/>
              <a:t> XEP-0166        </a:t>
            </a:r>
            <a:r>
              <a:rPr lang="pl-PL" altLang="zh-CN" dirty="0" err="1"/>
              <a:t>Jingle</a:t>
            </a:r>
            <a:r>
              <a:rPr lang="pl-PL" altLang="zh-CN" dirty="0"/>
              <a:t>                                                    http://</a:t>
            </a:r>
            <a:r>
              <a:rPr lang="pl-PL" altLang="zh-CN" dirty="0" err="1"/>
              <a:t>www.xmpp.org</a:t>
            </a:r>
            <a:r>
              <a:rPr lang="pl-PL" altLang="zh-CN" dirty="0"/>
              <a:t>/</a:t>
            </a:r>
            <a:r>
              <a:rPr lang="pl-PL" altLang="zh-CN" dirty="0" err="1"/>
              <a:t>extensions</a:t>
            </a:r>
            <a:r>
              <a:rPr lang="pl-PL" altLang="zh-CN" dirty="0"/>
              <a:t>/xep-0166.html#negotiation</a:t>
            </a:r>
          </a:p>
          <a:p>
            <a:r>
              <a:rPr lang="en-US" altLang="zh-CN" dirty="0"/>
              <a:t>2</a:t>
            </a:r>
            <a:r>
              <a:rPr lang="zh-CN" altLang="en-US" dirty="0"/>
              <a:t>、</a:t>
            </a:r>
            <a:r>
              <a:rPr lang="en-US" altLang="zh-CN" dirty="0"/>
              <a:t>XEP-0167        Jingle Audio via RTP                              http://</a:t>
            </a:r>
            <a:r>
              <a:rPr lang="en-US" altLang="zh-CN" dirty="0" err="1"/>
              <a:t>www.xmpp.org</a:t>
            </a:r>
            <a:r>
              <a:rPr lang="en-US" altLang="zh-CN" dirty="0"/>
              <a:t>/extensions/xep-0167.html</a:t>
            </a:r>
          </a:p>
          <a:p>
            <a:r>
              <a:rPr lang="en-US" altLang="zh-CN" dirty="0"/>
              <a:t>3</a:t>
            </a:r>
            <a:r>
              <a:rPr lang="zh-CN" altLang="en-US" dirty="0"/>
              <a:t>、</a:t>
            </a:r>
            <a:r>
              <a:rPr lang="en-US" altLang="zh-CN" dirty="0"/>
              <a:t>XEP-0176        Jingle ICE Transport                              http://</a:t>
            </a:r>
            <a:r>
              <a:rPr lang="en-US" altLang="zh-CN" dirty="0" err="1"/>
              <a:t>www.xmpp.org</a:t>
            </a:r>
            <a:r>
              <a:rPr lang="en-US" altLang="zh-CN" dirty="0"/>
              <a:t>/extensions/xep-0176.html</a:t>
            </a:r>
          </a:p>
          <a:p>
            <a:r>
              <a:rPr lang="en-US" altLang="zh-CN" dirty="0"/>
              <a:t>4</a:t>
            </a:r>
            <a:r>
              <a:rPr lang="zh-CN" altLang="en-US" dirty="0"/>
              <a:t>、</a:t>
            </a:r>
            <a:r>
              <a:rPr lang="en-US" altLang="zh-CN" dirty="0"/>
              <a:t>XEP-0180         Jingle Video via RTP                  http://</a:t>
            </a:r>
            <a:r>
              <a:rPr lang="en-US" altLang="zh-CN" dirty="0" err="1"/>
              <a:t>www.xmpp.org</a:t>
            </a:r>
            <a:r>
              <a:rPr lang="en-US" altLang="zh-CN" dirty="0"/>
              <a:t>/extensions/xep-0180.html#negotiation</a:t>
            </a:r>
          </a:p>
          <a:p>
            <a:r>
              <a:rPr lang="en-US" altLang="zh-CN" dirty="0"/>
              <a:t>5</a:t>
            </a:r>
            <a:r>
              <a:rPr lang="zh-CN" altLang="en-US" dirty="0"/>
              <a:t>、</a:t>
            </a:r>
            <a:r>
              <a:rPr lang="en-US" altLang="zh-CN" dirty="0"/>
              <a:t>XEP-0215        STUN Server Discovery for Jingle       http://</a:t>
            </a:r>
            <a:r>
              <a:rPr lang="en-US" altLang="zh-CN" dirty="0" err="1"/>
              <a:t>www.xmpp.org</a:t>
            </a:r>
            <a:r>
              <a:rPr lang="en-US" altLang="zh-CN" dirty="0"/>
              <a:t>/extensions/xep-0215.html</a:t>
            </a:r>
          </a:p>
          <a:p>
            <a:r>
              <a:rPr lang="pl-PL" altLang="zh-CN" dirty="0"/>
              <a:t>6</a:t>
            </a:r>
            <a:r>
              <a:rPr lang="zh-CN" altLang="pl-PL" dirty="0"/>
              <a:t>、</a:t>
            </a:r>
            <a:r>
              <a:rPr lang="pl-PL" altLang="zh-CN" dirty="0"/>
              <a:t>RFC-3489        STUN                                                       http://</a:t>
            </a:r>
            <a:r>
              <a:rPr lang="pl-PL" altLang="zh-CN" dirty="0" err="1"/>
              <a:t>tools.ietf.org</a:t>
            </a:r>
            <a:r>
              <a:rPr lang="pl-PL" altLang="zh-CN" dirty="0"/>
              <a:t>/</a:t>
            </a:r>
            <a:r>
              <a:rPr lang="pl-PL" altLang="zh-CN" dirty="0" err="1"/>
              <a:t>html</a:t>
            </a:r>
            <a:r>
              <a:rPr lang="pl-PL" altLang="zh-CN" dirty="0"/>
              <a:t>/rfc3489</a:t>
            </a:r>
          </a:p>
          <a:p>
            <a:endParaRPr lang="pl-PL" altLang="zh-CN" dirty="0"/>
          </a:p>
          <a:p>
            <a:r>
              <a:rPr lang="zh-CN" altLang="en-US" dirty="0"/>
              <a:t>九、用户查询</a:t>
            </a:r>
          </a:p>
          <a:p>
            <a:r>
              <a:rPr lang="en-US" altLang="zh-CN" dirty="0"/>
              <a:t>XEP-0055            Jabber Search                                          http://</a:t>
            </a:r>
            <a:r>
              <a:rPr lang="en-US" altLang="zh-CN" dirty="0" err="1"/>
              <a:t>www.xmpp.org</a:t>
            </a:r>
            <a:r>
              <a:rPr lang="en-US" altLang="zh-CN" dirty="0"/>
              <a:t>/extensions/xep-0055.html</a:t>
            </a:r>
            <a:endParaRPr kumimoji="1" lang="zh-CN" altLang="en-US" dirty="0"/>
          </a:p>
        </p:txBody>
      </p:sp>
      <p:sp>
        <p:nvSpPr>
          <p:cNvPr id="4" name="标题 2"/>
          <p:cNvSpPr>
            <a:spLocks noGrp="1"/>
          </p:cNvSpPr>
          <p:nvPr>
            <p:ph type="title"/>
          </p:nvPr>
        </p:nvSpPr>
        <p:spPr/>
        <p:txBody>
          <a:bodyPr/>
          <a:lstStyle/>
          <a:p>
            <a:r>
              <a:rPr kumimoji="1" lang="zh-CN" altLang="en-US" dirty="0" smtClean="0"/>
              <a:t>按照具体分类</a:t>
            </a:r>
            <a:r>
              <a:rPr kumimoji="1" lang="zh-CN" altLang="zh-CN" dirty="0"/>
              <a:t>2</a:t>
            </a:r>
            <a:endParaRPr kumimoji="1" lang="zh-CN" altLang="en-US" dirty="0"/>
          </a:p>
        </p:txBody>
      </p:sp>
    </p:spTree>
    <p:extLst>
      <p:ext uri="{BB962C8B-B14F-4D97-AF65-F5344CB8AC3E}">
        <p14:creationId xmlns:p14="http://schemas.microsoft.com/office/powerpoint/2010/main" val="2652420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311738"/>
            <a:ext cx="9143999" cy="5546261"/>
          </a:xfrm>
        </p:spPr>
        <p:txBody>
          <a:bodyPr>
            <a:normAutofit fontScale="77500" lnSpcReduction="20000"/>
          </a:bodyPr>
          <a:lstStyle/>
          <a:p>
            <a:r>
              <a:rPr lang="zh-CN" altLang="en-US" dirty="0"/>
              <a:t>整体：</a:t>
            </a:r>
          </a:p>
          <a:p>
            <a:r>
              <a:rPr lang="zh-CN" altLang="en-US" dirty="0"/>
              <a:t>一、协议数据交互</a:t>
            </a:r>
          </a:p>
          <a:p>
            <a:r>
              <a:rPr lang="en-US" altLang="zh-CN" dirty="0"/>
              <a:t>XEP-0004            Data Forms                                               http://</a:t>
            </a:r>
            <a:r>
              <a:rPr lang="en-US" altLang="zh-CN" dirty="0" err="1"/>
              <a:t>www.xmpp.org</a:t>
            </a:r>
            <a:r>
              <a:rPr lang="en-US" altLang="zh-CN" dirty="0"/>
              <a:t>/extensions/xep-0004.html</a:t>
            </a:r>
          </a:p>
          <a:p>
            <a:r>
              <a:rPr lang="zh-CN" altLang="hu-HU" dirty="0"/>
              <a:t>二、</a:t>
            </a:r>
            <a:r>
              <a:rPr lang="hu-HU" altLang="zh-CN" dirty="0"/>
              <a:t>jabber-RPC        </a:t>
            </a:r>
          </a:p>
          <a:p>
            <a:r>
              <a:rPr lang="en-US" altLang="zh-CN" dirty="0"/>
              <a:t>XEP-0009            Jabber-RPC                                              http://</a:t>
            </a:r>
            <a:r>
              <a:rPr lang="en-US" altLang="zh-CN" dirty="0" err="1"/>
              <a:t>www.xmpp.org</a:t>
            </a:r>
            <a:r>
              <a:rPr lang="en-US" altLang="zh-CN" dirty="0"/>
              <a:t>/extensions/xep-0009.html</a:t>
            </a:r>
          </a:p>
          <a:p>
            <a:r>
              <a:rPr lang="zh-CN" altLang="en-US" dirty="0"/>
              <a:t>三、功能协商</a:t>
            </a:r>
          </a:p>
          <a:p>
            <a:r>
              <a:rPr lang="en-US" altLang="zh-CN" dirty="0"/>
              <a:t>XEP-0020            Feature Negotiation                                http://</a:t>
            </a:r>
            <a:r>
              <a:rPr lang="en-US" altLang="zh-CN" dirty="0" err="1"/>
              <a:t>www.xmpp.org</a:t>
            </a:r>
            <a:r>
              <a:rPr lang="en-US" altLang="zh-CN" dirty="0"/>
              <a:t>/extensions/xep-0020.html</a:t>
            </a:r>
          </a:p>
          <a:p>
            <a:r>
              <a:rPr lang="zh-CN" altLang="en-US" dirty="0"/>
              <a:t>四、服务发现</a:t>
            </a:r>
          </a:p>
          <a:p>
            <a:r>
              <a:rPr lang="en-US" altLang="zh-CN" dirty="0"/>
              <a:t>XEP-0030            Service Discovery                                    http://</a:t>
            </a:r>
            <a:r>
              <a:rPr lang="en-US" altLang="zh-CN" dirty="0" err="1"/>
              <a:t>www.xmpp.org</a:t>
            </a:r>
            <a:r>
              <a:rPr lang="en-US" altLang="zh-CN" dirty="0"/>
              <a:t>/extensions/xep-0030.html</a:t>
            </a:r>
          </a:p>
          <a:p>
            <a:r>
              <a:rPr lang="zh-CN" altLang="en-US" dirty="0"/>
              <a:t>五、会话建立    </a:t>
            </a:r>
          </a:p>
          <a:p>
            <a:r>
              <a:rPr lang="en-US" altLang="zh-CN" dirty="0"/>
              <a:t>XEP-0116            Encrypted Session Negotiation           http://</a:t>
            </a:r>
            <a:r>
              <a:rPr lang="en-US" altLang="zh-CN" dirty="0" err="1"/>
              <a:t>www.xmpp.org</a:t>
            </a:r>
            <a:r>
              <a:rPr lang="en-US" altLang="zh-CN" dirty="0"/>
              <a:t>/extensions/xep-0116.html</a:t>
            </a:r>
          </a:p>
          <a:p>
            <a:r>
              <a:rPr lang="en-US" altLang="zh-CN" dirty="0"/>
              <a:t>XEP-0155            Stanza Session Negotiation                 http://</a:t>
            </a:r>
            <a:r>
              <a:rPr lang="en-US" altLang="zh-CN" dirty="0" err="1"/>
              <a:t>www.xmpp.org</a:t>
            </a:r>
            <a:r>
              <a:rPr lang="en-US" altLang="zh-CN" dirty="0"/>
              <a:t>/extensions/xep-0155.html</a:t>
            </a:r>
          </a:p>
          <a:p>
            <a:r>
              <a:rPr lang="en-US" altLang="zh-CN" dirty="0"/>
              <a:t>XEP-0201            Best Practices for Message Threads </a:t>
            </a:r>
            <a:r>
              <a:rPr lang="en-US" altLang="zh-CN" dirty="0">
                <a:hlinkClick r:id="rId2"/>
              </a:rPr>
              <a:t>http://www.xmpp.org/extensions/xep-0201.html</a:t>
            </a:r>
          </a:p>
          <a:p>
            <a:endParaRPr kumimoji="1" lang="zh-CN" altLang="en-US" dirty="0"/>
          </a:p>
        </p:txBody>
      </p:sp>
      <p:sp>
        <p:nvSpPr>
          <p:cNvPr id="3" name="标题 2"/>
          <p:cNvSpPr>
            <a:spLocks noGrp="1"/>
          </p:cNvSpPr>
          <p:nvPr>
            <p:ph type="title"/>
          </p:nvPr>
        </p:nvSpPr>
        <p:spPr/>
        <p:txBody>
          <a:bodyPr>
            <a:normAutofit/>
          </a:bodyPr>
          <a:lstStyle/>
          <a:p>
            <a:r>
              <a:rPr kumimoji="1" lang="zh-CN" altLang="en-US" dirty="0" smtClean="0"/>
              <a:t>整体</a:t>
            </a:r>
            <a:endParaRPr kumimoji="1" lang="zh-CN" altLang="en-US" dirty="0"/>
          </a:p>
        </p:txBody>
      </p:sp>
    </p:spTree>
    <p:extLst>
      <p:ext uri="{BB962C8B-B14F-4D97-AF65-F5344CB8AC3E}">
        <p14:creationId xmlns:p14="http://schemas.microsoft.com/office/powerpoint/2010/main" val="1487726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XMPP</a:t>
            </a:r>
            <a:r>
              <a:rPr kumimoji="1" lang="zh-CN" altLang="en-US" dirty="0" smtClean="0"/>
              <a:t>框架基本常识</a:t>
            </a:r>
            <a:endParaRPr kumimoji="1" lang="zh-CN" altLang="en-US" dirty="0"/>
          </a:p>
        </p:txBody>
      </p:sp>
      <p:sp>
        <p:nvSpPr>
          <p:cNvPr id="3" name="副标题 2"/>
          <p:cNvSpPr>
            <a:spLocks noGrp="1"/>
          </p:cNvSpPr>
          <p:nvPr>
            <p:ph type="subTitle" idx="1"/>
          </p:nvPr>
        </p:nvSpPr>
        <p:spPr>
          <a:xfrm>
            <a:off x="5430424" y="3556002"/>
            <a:ext cx="3224837" cy="605174"/>
          </a:xfrm>
        </p:spPr>
        <p:txBody>
          <a:bodyPr/>
          <a:lstStyle/>
          <a:p>
            <a:r>
              <a:rPr kumimoji="1" lang="en-US" altLang="zh-CN" b="1" dirty="0" smtClean="0"/>
              <a:t>--------by</a:t>
            </a:r>
            <a:r>
              <a:rPr kumimoji="1" lang="zh-CN" altLang="en-US" b="1" dirty="0" smtClean="0"/>
              <a:t>张诚</a:t>
            </a:r>
            <a:endParaRPr kumimoji="1" lang="zh-CN" altLang="en-US" b="1" dirty="0"/>
          </a:p>
        </p:txBody>
      </p:sp>
    </p:spTree>
    <p:extLst>
      <p:ext uri="{BB962C8B-B14F-4D97-AF65-F5344CB8AC3E}">
        <p14:creationId xmlns:p14="http://schemas.microsoft.com/office/powerpoint/2010/main" val="3847413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XMPPStream</a:t>
            </a:r>
            <a:r>
              <a:rPr kumimoji="1" lang="zh-CN" altLang="en-US" dirty="0" smtClean="0"/>
              <a:t>通讯示意图</a:t>
            </a:r>
            <a:endParaRPr kumimoji="1" lang="zh-CN" altLang="en-US" dirty="0"/>
          </a:p>
        </p:txBody>
      </p:sp>
      <p:grpSp>
        <p:nvGrpSpPr>
          <p:cNvPr id="4" name="组 3"/>
          <p:cNvGrpSpPr/>
          <p:nvPr/>
        </p:nvGrpSpPr>
        <p:grpSpPr>
          <a:xfrm>
            <a:off x="762250" y="1627853"/>
            <a:ext cx="7619500" cy="4615229"/>
            <a:chOff x="670900" y="1627853"/>
            <a:chExt cx="7619500" cy="4615229"/>
          </a:xfrm>
        </p:grpSpPr>
        <p:sp>
          <p:nvSpPr>
            <p:cNvPr id="5" name="矩形 4"/>
            <p:cNvSpPr/>
            <p:nvPr/>
          </p:nvSpPr>
          <p:spPr>
            <a:xfrm>
              <a:off x="670900" y="1627853"/>
              <a:ext cx="2276266" cy="4615229"/>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rgbClr val="FF0000"/>
                  </a:solidFill>
                  <a:latin typeface="Menlo Regular"/>
                  <a:ea typeface="华文细黑"/>
                  <a:cs typeface="Menlo Regular"/>
                </a:rPr>
                <a:t>XMPPStream</a:t>
              </a:r>
            </a:p>
            <a:p>
              <a:pPr algn="ctr"/>
              <a:endParaRPr kumimoji="1" lang="en-US" altLang="zh-CN" dirty="0">
                <a:latin typeface="Menlo Regular"/>
                <a:ea typeface="华文细黑"/>
                <a:cs typeface="Menlo Regular"/>
              </a:endParaRPr>
            </a:p>
            <a:p>
              <a:pPr algn="ctr"/>
              <a:r>
                <a:rPr kumimoji="1" lang="en-US" altLang="zh-CN" dirty="0" smtClean="0">
                  <a:latin typeface="Menlo Regular"/>
                  <a:ea typeface="华文细黑"/>
                  <a:cs typeface="Menlo Regular"/>
                </a:rPr>
                <a:t>myJID</a:t>
              </a:r>
            </a:p>
            <a:p>
              <a:pPr algn="ctr"/>
              <a:r>
                <a:rPr kumimoji="1" lang="en-US" altLang="zh-CN" dirty="0" smtClean="0">
                  <a:latin typeface="Menlo Regular"/>
                  <a:ea typeface="华文细黑"/>
                  <a:cs typeface="Menlo Regular"/>
                </a:rPr>
                <a:t>hostName</a:t>
              </a:r>
              <a:endParaRPr kumimoji="1" lang="zh-CN" altLang="en-US" dirty="0">
                <a:latin typeface="Menlo Regular"/>
                <a:ea typeface="华文细黑"/>
                <a:cs typeface="Menlo Regular"/>
              </a:endParaRPr>
            </a:p>
          </p:txBody>
        </p:sp>
        <p:sp>
          <p:nvSpPr>
            <p:cNvPr id="6" name="矩形 5"/>
            <p:cNvSpPr/>
            <p:nvPr/>
          </p:nvSpPr>
          <p:spPr>
            <a:xfrm>
              <a:off x="5810468" y="1627853"/>
              <a:ext cx="2479932" cy="46152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latin typeface="Menlo Regular"/>
                  <a:ea typeface="华文细黑"/>
                  <a:cs typeface="Menlo Regular"/>
                </a:rPr>
                <a:t>hostName</a:t>
              </a:r>
            </a:p>
            <a:p>
              <a:pPr algn="ctr"/>
              <a:r>
                <a:rPr kumimoji="1" lang="zh-CN" altLang="en-US" dirty="0" smtClean="0">
                  <a:latin typeface="Menlo Regular"/>
                  <a:ea typeface="华文细黑"/>
                  <a:cs typeface="Menlo Regular"/>
                </a:rPr>
                <a:t>对应的服务器</a:t>
              </a:r>
              <a:endParaRPr kumimoji="1" lang="zh-CN" altLang="en-US" dirty="0">
                <a:latin typeface="Menlo Regular"/>
                <a:ea typeface="华文细黑"/>
                <a:cs typeface="Menlo Regular"/>
              </a:endParaRPr>
            </a:p>
          </p:txBody>
        </p:sp>
        <p:cxnSp>
          <p:nvCxnSpPr>
            <p:cNvPr id="7" name="直线箭头连接符 6"/>
            <p:cNvCxnSpPr/>
            <p:nvPr/>
          </p:nvCxnSpPr>
          <p:spPr>
            <a:xfrm>
              <a:off x="2947166" y="2524179"/>
              <a:ext cx="2863302"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 name="文本框 7"/>
            <p:cNvSpPr txBox="1"/>
            <p:nvPr/>
          </p:nvSpPr>
          <p:spPr>
            <a:xfrm>
              <a:off x="3138850" y="2154847"/>
              <a:ext cx="2480166" cy="369332"/>
            </a:xfrm>
            <a:prstGeom prst="rect">
              <a:avLst/>
            </a:prstGeom>
            <a:noFill/>
          </p:spPr>
          <p:txBody>
            <a:bodyPr wrap="none" rtlCol="0">
              <a:spAutoFit/>
            </a:bodyPr>
            <a:lstStyle/>
            <a:p>
              <a:r>
                <a:rPr kumimoji="1" lang="zh-CN" altLang="en-US" dirty="0" smtClean="0">
                  <a:latin typeface="Menlo Regular"/>
                  <a:ea typeface="华文细黑"/>
                  <a:cs typeface="Menlo Regular"/>
                </a:rPr>
                <a:t>以</a:t>
              </a:r>
              <a:r>
                <a:rPr kumimoji="1" lang="en-US" altLang="zh-CN" dirty="0" smtClean="0">
                  <a:solidFill>
                    <a:srgbClr val="FF0000"/>
                  </a:solidFill>
                  <a:latin typeface="Menlo Regular"/>
                  <a:ea typeface="华文细黑"/>
                  <a:cs typeface="Menlo Regular"/>
                </a:rPr>
                <a:t>myJID</a:t>
              </a:r>
              <a:r>
                <a:rPr kumimoji="1" lang="zh-CN" altLang="en-US" dirty="0" smtClean="0">
                  <a:latin typeface="Menlo Regular"/>
                  <a:ea typeface="华文细黑"/>
                  <a:cs typeface="Menlo Regular"/>
                </a:rPr>
                <a:t>名义</a:t>
              </a:r>
              <a:r>
                <a:rPr kumimoji="1" lang="zh-CN" altLang="en-US" dirty="0" smtClean="0">
                  <a:solidFill>
                    <a:srgbClr val="FF0000"/>
                  </a:solidFill>
                  <a:latin typeface="Menlo Regular"/>
                  <a:ea typeface="华文细黑"/>
                  <a:cs typeface="Menlo Regular"/>
                </a:rPr>
                <a:t>的长连接</a:t>
              </a:r>
              <a:endParaRPr kumimoji="1" lang="zh-CN" altLang="en-US" dirty="0">
                <a:solidFill>
                  <a:srgbClr val="FF0000"/>
                </a:solidFill>
                <a:latin typeface="Menlo Regular"/>
                <a:ea typeface="华文细黑"/>
                <a:cs typeface="Menlo Regular"/>
              </a:endParaRPr>
            </a:p>
          </p:txBody>
        </p:sp>
        <p:grpSp>
          <p:nvGrpSpPr>
            <p:cNvPr id="9" name="组 8"/>
            <p:cNvGrpSpPr/>
            <p:nvPr/>
          </p:nvGrpSpPr>
          <p:grpSpPr>
            <a:xfrm>
              <a:off x="2947166" y="2634198"/>
              <a:ext cx="2895396" cy="1176050"/>
              <a:chOff x="2947166" y="2634198"/>
              <a:chExt cx="2895396" cy="1176050"/>
            </a:xfrm>
          </p:grpSpPr>
          <p:sp>
            <p:nvSpPr>
              <p:cNvPr id="18" name="矩形 17"/>
              <p:cNvSpPr/>
              <p:nvPr/>
            </p:nvSpPr>
            <p:spPr>
              <a:xfrm>
                <a:off x="2947166" y="2634198"/>
                <a:ext cx="2863302" cy="1176050"/>
              </a:xfrm>
              <a:prstGeom prst="rect">
                <a:avLst/>
              </a:prstGeom>
              <a:noFill/>
              <a:ln>
                <a:solidFill>
                  <a:schemeClr val="tx1"/>
                </a:solidFill>
                <a:prstDash val="dashDot"/>
              </a:ln>
            </p:spPr>
            <p:style>
              <a:lnRef idx="1">
                <a:schemeClr val="accent1"/>
              </a:lnRef>
              <a:fillRef idx="3">
                <a:schemeClr val="accent1"/>
              </a:fillRef>
              <a:effectRef idx="2">
                <a:schemeClr val="accent1"/>
              </a:effectRef>
              <a:fontRef idx="minor">
                <a:schemeClr val="lt1"/>
              </a:fontRef>
            </p:style>
            <p:txBody>
              <a:bodyPr rtlCol="0" anchor="b"/>
              <a:lstStyle/>
              <a:p>
                <a:pPr algn="ctr"/>
                <a:r>
                  <a:rPr kumimoji="1" lang="zh-CN" altLang="en-US" dirty="0" smtClean="0">
                    <a:solidFill>
                      <a:srgbClr val="800000"/>
                    </a:solidFill>
                    <a:latin typeface="Menlo Regular"/>
                    <a:ea typeface="华文细黑"/>
                    <a:cs typeface="Menlo Regular"/>
                  </a:rPr>
                  <a:t>双向请求</a:t>
                </a:r>
                <a:r>
                  <a:rPr kumimoji="1" lang="en-US" altLang="zh-CN" dirty="0" smtClean="0">
                    <a:solidFill>
                      <a:srgbClr val="800000"/>
                    </a:solidFill>
                    <a:latin typeface="Menlo Regular"/>
                    <a:ea typeface="华文细黑"/>
                    <a:cs typeface="Menlo Regular"/>
                  </a:rPr>
                  <a:t>1</a:t>
                </a:r>
                <a:endParaRPr kumimoji="1" lang="zh-CN" altLang="en-US" dirty="0">
                  <a:solidFill>
                    <a:srgbClr val="800000"/>
                  </a:solidFill>
                  <a:latin typeface="Menlo Regular"/>
                  <a:ea typeface="华文细黑"/>
                  <a:cs typeface="Menlo Regular"/>
                </a:endParaRPr>
              </a:p>
            </p:txBody>
          </p:sp>
          <p:cxnSp>
            <p:nvCxnSpPr>
              <p:cNvPr id="19" name="直线箭头连接符 18"/>
              <p:cNvCxnSpPr/>
              <p:nvPr/>
            </p:nvCxnSpPr>
            <p:spPr>
              <a:xfrm>
                <a:off x="2947166" y="2999638"/>
                <a:ext cx="2863302" cy="38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线箭头连接符 19"/>
              <p:cNvCxnSpPr/>
              <p:nvPr/>
            </p:nvCxnSpPr>
            <p:spPr>
              <a:xfrm flipH="1">
                <a:off x="2947166" y="3394864"/>
                <a:ext cx="28633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文本框 20"/>
              <p:cNvSpPr txBox="1"/>
              <p:nvPr/>
            </p:nvSpPr>
            <p:spPr>
              <a:xfrm>
                <a:off x="3857166" y="2634198"/>
                <a:ext cx="1246968" cy="369332"/>
              </a:xfrm>
              <a:prstGeom prst="rect">
                <a:avLst/>
              </a:prstGeom>
              <a:noFill/>
            </p:spPr>
            <p:txBody>
              <a:bodyPr wrap="none" rtlCol="0">
                <a:spAutoFit/>
              </a:bodyPr>
              <a:lstStyle/>
              <a:p>
                <a:r>
                  <a:rPr kumimoji="1" lang="zh-CN" altLang="en-US" dirty="0" smtClean="0">
                    <a:latin typeface="Menlo Regular"/>
                    <a:ea typeface="华文细黑"/>
                    <a:cs typeface="Menlo Regular"/>
                  </a:rPr>
                  <a:t>发送请求</a:t>
                </a:r>
                <a:r>
                  <a:rPr kumimoji="1" lang="en-US" altLang="zh-CN" dirty="0" smtClean="0">
                    <a:latin typeface="Menlo Regular"/>
                    <a:ea typeface="华文细黑"/>
                    <a:cs typeface="Menlo Regular"/>
                  </a:rPr>
                  <a:t>1</a:t>
                </a:r>
                <a:endParaRPr kumimoji="1" lang="zh-CN" altLang="en-US" dirty="0">
                  <a:latin typeface="Menlo Regular"/>
                  <a:ea typeface="华文细黑"/>
                  <a:cs typeface="Menlo Regular"/>
                </a:endParaRPr>
              </a:p>
            </p:txBody>
          </p:sp>
          <p:sp>
            <p:nvSpPr>
              <p:cNvPr id="22" name="文本框 21"/>
              <p:cNvSpPr txBox="1"/>
              <p:nvPr/>
            </p:nvSpPr>
            <p:spPr>
              <a:xfrm>
                <a:off x="3118739" y="3061645"/>
                <a:ext cx="2723823" cy="369332"/>
              </a:xfrm>
              <a:prstGeom prst="rect">
                <a:avLst/>
              </a:prstGeom>
              <a:noFill/>
            </p:spPr>
            <p:txBody>
              <a:bodyPr wrap="none" rtlCol="0">
                <a:spAutoFit/>
              </a:bodyPr>
              <a:lstStyle/>
              <a:p>
                <a:r>
                  <a:rPr kumimoji="1" lang="zh-CN" altLang="en-US" dirty="0" smtClean="0">
                    <a:latin typeface="Menlo Regular"/>
                    <a:ea typeface="华文细黑"/>
                    <a:cs typeface="Menlo Regular"/>
                  </a:rPr>
                  <a:t>以代理方式返回请求结果</a:t>
                </a:r>
                <a:endParaRPr kumimoji="1" lang="zh-CN" altLang="en-US" dirty="0">
                  <a:latin typeface="Menlo Regular"/>
                  <a:ea typeface="华文细黑"/>
                  <a:cs typeface="Menlo Regular"/>
                </a:endParaRPr>
              </a:p>
            </p:txBody>
          </p:sp>
        </p:grpSp>
        <p:cxnSp>
          <p:nvCxnSpPr>
            <p:cNvPr id="10" name="直线箭头连接符 9"/>
            <p:cNvCxnSpPr/>
            <p:nvPr/>
          </p:nvCxnSpPr>
          <p:spPr>
            <a:xfrm>
              <a:off x="2954433" y="5719804"/>
              <a:ext cx="286330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文本框 10"/>
            <p:cNvSpPr txBox="1"/>
            <p:nvPr/>
          </p:nvSpPr>
          <p:spPr>
            <a:xfrm>
              <a:off x="3926652" y="5350472"/>
              <a:ext cx="1107996" cy="369332"/>
            </a:xfrm>
            <a:prstGeom prst="rect">
              <a:avLst/>
            </a:prstGeom>
            <a:noFill/>
          </p:spPr>
          <p:txBody>
            <a:bodyPr wrap="none" rtlCol="0">
              <a:spAutoFit/>
            </a:bodyPr>
            <a:lstStyle/>
            <a:p>
              <a:r>
                <a:rPr kumimoji="1" lang="zh-CN" altLang="en-US" dirty="0" smtClean="0">
                  <a:solidFill>
                    <a:srgbClr val="800000"/>
                  </a:solidFill>
                  <a:latin typeface="Menlo Regular"/>
                  <a:ea typeface="华文细黑"/>
                  <a:cs typeface="Menlo Regular"/>
                </a:rPr>
                <a:t>单向请求</a:t>
              </a:r>
              <a:endParaRPr kumimoji="1" lang="zh-CN" altLang="en-US" dirty="0">
                <a:solidFill>
                  <a:srgbClr val="800000"/>
                </a:solidFill>
                <a:latin typeface="Menlo Regular"/>
                <a:ea typeface="华文细黑"/>
                <a:cs typeface="Menlo Regular"/>
              </a:endParaRPr>
            </a:p>
          </p:txBody>
        </p:sp>
        <p:grpSp>
          <p:nvGrpSpPr>
            <p:cNvPr id="12" name="组 11"/>
            <p:cNvGrpSpPr/>
            <p:nvPr/>
          </p:nvGrpSpPr>
          <p:grpSpPr>
            <a:xfrm>
              <a:off x="2947166" y="4084241"/>
              <a:ext cx="2895396" cy="1176050"/>
              <a:chOff x="2947166" y="2634198"/>
              <a:chExt cx="2895396" cy="1176050"/>
            </a:xfrm>
          </p:grpSpPr>
          <p:sp>
            <p:nvSpPr>
              <p:cNvPr id="13" name="矩形 12"/>
              <p:cNvSpPr/>
              <p:nvPr/>
            </p:nvSpPr>
            <p:spPr>
              <a:xfrm>
                <a:off x="2947166" y="2634198"/>
                <a:ext cx="2863302" cy="1176050"/>
              </a:xfrm>
              <a:prstGeom prst="rect">
                <a:avLst/>
              </a:prstGeom>
              <a:noFill/>
              <a:ln>
                <a:solidFill>
                  <a:schemeClr val="tx1"/>
                </a:solidFill>
                <a:prstDash val="dashDot"/>
              </a:ln>
            </p:spPr>
            <p:style>
              <a:lnRef idx="1">
                <a:schemeClr val="accent1"/>
              </a:lnRef>
              <a:fillRef idx="3">
                <a:schemeClr val="accent1"/>
              </a:fillRef>
              <a:effectRef idx="2">
                <a:schemeClr val="accent1"/>
              </a:effectRef>
              <a:fontRef idx="minor">
                <a:schemeClr val="lt1"/>
              </a:fontRef>
            </p:style>
            <p:txBody>
              <a:bodyPr rtlCol="0" anchor="b"/>
              <a:lstStyle/>
              <a:p>
                <a:pPr algn="ctr"/>
                <a:r>
                  <a:rPr kumimoji="1" lang="zh-CN" altLang="en-US" dirty="0" smtClean="0">
                    <a:solidFill>
                      <a:srgbClr val="800000"/>
                    </a:solidFill>
                    <a:latin typeface="Menlo Regular"/>
                    <a:ea typeface="华文细黑"/>
                    <a:cs typeface="Menlo Regular"/>
                  </a:rPr>
                  <a:t>双向请求</a:t>
                </a:r>
                <a:r>
                  <a:rPr kumimoji="1" lang="en-US" altLang="zh-CN" dirty="0" smtClean="0">
                    <a:solidFill>
                      <a:srgbClr val="800000"/>
                    </a:solidFill>
                    <a:latin typeface="Menlo Regular"/>
                    <a:ea typeface="华文细黑"/>
                    <a:cs typeface="Menlo Regular"/>
                  </a:rPr>
                  <a:t>2</a:t>
                </a:r>
                <a:endParaRPr kumimoji="1" lang="zh-CN" altLang="en-US" dirty="0">
                  <a:solidFill>
                    <a:srgbClr val="800000"/>
                  </a:solidFill>
                  <a:latin typeface="Menlo Regular"/>
                  <a:ea typeface="华文细黑"/>
                  <a:cs typeface="Menlo Regular"/>
                </a:endParaRPr>
              </a:p>
            </p:txBody>
          </p:sp>
          <p:cxnSp>
            <p:nvCxnSpPr>
              <p:cNvPr id="14" name="直线箭头连接符 13"/>
              <p:cNvCxnSpPr/>
              <p:nvPr/>
            </p:nvCxnSpPr>
            <p:spPr>
              <a:xfrm>
                <a:off x="2947166" y="2999638"/>
                <a:ext cx="2863302" cy="38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线箭头连接符 14"/>
              <p:cNvCxnSpPr/>
              <p:nvPr/>
            </p:nvCxnSpPr>
            <p:spPr>
              <a:xfrm flipH="1">
                <a:off x="2947166" y="3394864"/>
                <a:ext cx="28633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文本框 15"/>
              <p:cNvSpPr txBox="1"/>
              <p:nvPr/>
            </p:nvSpPr>
            <p:spPr>
              <a:xfrm>
                <a:off x="3856120" y="2634198"/>
                <a:ext cx="1249060" cy="369332"/>
              </a:xfrm>
              <a:prstGeom prst="rect">
                <a:avLst/>
              </a:prstGeom>
              <a:noFill/>
            </p:spPr>
            <p:txBody>
              <a:bodyPr wrap="none" rtlCol="0">
                <a:spAutoFit/>
              </a:bodyPr>
              <a:lstStyle/>
              <a:p>
                <a:r>
                  <a:rPr kumimoji="1" lang="zh-CN" altLang="en-US" dirty="0" smtClean="0">
                    <a:latin typeface="Menlo Regular"/>
                    <a:ea typeface="华文细黑"/>
                    <a:cs typeface="Menlo Regular"/>
                  </a:rPr>
                  <a:t>发送请求</a:t>
                </a:r>
                <a:r>
                  <a:rPr kumimoji="1" lang="en-US" altLang="zh-CN" dirty="0" smtClean="0">
                    <a:latin typeface="Menlo Regular"/>
                    <a:ea typeface="华文细黑"/>
                    <a:cs typeface="Menlo Regular"/>
                  </a:rPr>
                  <a:t>2</a:t>
                </a:r>
                <a:endParaRPr kumimoji="1" lang="zh-CN" altLang="en-US" dirty="0">
                  <a:latin typeface="Menlo Regular"/>
                  <a:ea typeface="华文细黑"/>
                  <a:cs typeface="Menlo Regular"/>
                </a:endParaRPr>
              </a:p>
            </p:txBody>
          </p:sp>
          <p:sp>
            <p:nvSpPr>
              <p:cNvPr id="17" name="文本框 16"/>
              <p:cNvSpPr txBox="1"/>
              <p:nvPr/>
            </p:nvSpPr>
            <p:spPr>
              <a:xfrm>
                <a:off x="3118739" y="3061645"/>
                <a:ext cx="2723823" cy="369332"/>
              </a:xfrm>
              <a:prstGeom prst="rect">
                <a:avLst/>
              </a:prstGeom>
              <a:noFill/>
            </p:spPr>
            <p:txBody>
              <a:bodyPr wrap="none" rtlCol="0">
                <a:spAutoFit/>
              </a:bodyPr>
              <a:lstStyle/>
              <a:p>
                <a:r>
                  <a:rPr kumimoji="1" lang="zh-CN" altLang="en-US" dirty="0" smtClean="0">
                    <a:latin typeface="Menlo Regular"/>
                    <a:ea typeface="华文细黑"/>
                    <a:cs typeface="Menlo Regular"/>
                  </a:rPr>
                  <a:t>以代理方式返回请求结果</a:t>
                </a:r>
                <a:endParaRPr kumimoji="1" lang="zh-CN" altLang="en-US" dirty="0">
                  <a:latin typeface="Menlo Regular"/>
                  <a:ea typeface="华文细黑"/>
                  <a:cs typeface="Menlo Regular"/>
                </a:endParaRPr>
              </a:p>
            </p:txBody>
          </p:sp>
        </p:grpSp>
      </p:grpSp>
    </p:spTree>
    <p:extLst>
      <p:ext uri="{BB962C8B-B14F-4D97-AF65-F5344CB8AC3E}">
        <p14:creationId xmlns:p14="http://schemas.microsoft.com/office/powerpoint/2010/main" val="2825457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fontScale="85000" lnSpcReduction="20000"/>
          </a:bodyPr>
          <a:lstStyle/>
          <a:p>
            <a:pPr marL="0" indent="0">
              <a:buNone/>
            </a:pPr>
            <a:r>
              <a:rPr lang="en-US" altLang="zh-CN" sz="2000" dirty="0" smtClean="0">
                <a:solidFill>
                  <a:srgbClr val="007400"/>
                </a:solidFill>
                <a:latin typeface="Menlo-Regular"/>
              </a:rPr>
              <a:t>// </a:t>
            </a:r>
            <a:r>
              <a:rPr lang="zh-CN" altLang="en-US" sz="2000" dirty="0">
                <a:solidFill>
                  <a:srgbClr val="007400"/>
                </a:solidFill>
                <a:latin typeface="STHeitiSC-Light"/>
              </a:rPr>
              <a:t>设置</a:t>
            </a:r>
            <a:r>
              <a:rPr lang="en-US" altLang="zh-CN" sz="2000" dirty="0">
                <a:solidFill>
                  <a:srgbClr val="007400"/>
                </a:solidFill>
                <a:latin typeface="Menlo-Regular"/>
              </a:rPr>
              <a:t>XMPPStream</a:t>
            </a:r>
          </a:p>
          <a:p>
            <a:pPr marL="0" indent="0">
              <a:buNone/>
            </a:pPr>
            <a:r>
              <a:rPr lang="en-US" altLang="zh-CN" sz="2000" dirty="0" smtClean="0">
                <a:solidFill>
                  <a:srgbClr val="000000"/>
                </a:solidFill>
                <a:latin typeface="Menlo-Regular"/>
              </a:rPr>
              <a:t>- (</a:t>
            </a:r>
            <a:r>
              <a:rPr lang="en-US" altLang="zh-CN" sz="2000" dirty="0">
                <a:solidFill>
                  <a:srgbClr val="AA0D91"/>
                </a:solidFill>
                <a:latin typeface="Menlo-Regular"/>
              </a:rPr>
              <a:t>void</a:t>
            </a:r>
            <a:r>
              <a:rPr lang="en-US" altLang="zh-CN" sz="2000" dirty="0">
                <a:solidFill>
                  <a:srgbClr val="000000"/>
                </a:solidFill>
                <a:latin typeface="Menlo-Regular"/>
              </a:rPr>
              <a:t>)setupStream;</a:t>
            </a:r>
          </a:p>
          <a:p>
            <a:pPr marL="0" indent="0">
              <a:buNone/>
            </a:pPr>
            <a:r>
              <a:rPr lang="en-US" altLang="zh-CN" sz="2000" dirty="0" smtClean="0">
                <a:solidFill>
                  <a:srgbClr val="007400"/>
                </a:solidFill>
                <a:latin typeface="Menlo-Regular"/>
              </a:rPr>
              <a:t>//</a:t>
            </a:r>
            <a:r>
              <a:rPr lang="zh-CN" altLang="en-US" sz="2000" dirty="0" smtClean="0">
                <a:solidFill>
                  <a:srgbClr val="007400"/>
                </a:solidFill>
                <a:latin typeface="Menlo-Regular"/>
              </a:rPr>
              <a:t> 销毁</a:t>
            </a:r>
            <a:r>
              <a:rPr lang="en-US" altLang="zh-CN" sz="2000" dirty="0">
                <a:solidFill>
                  <a:srgbClr val="007400"/>
                </a:solidFill>
                <a:latin typeface="Menlo-Regular"/>
              </a:rPr>
              <a:t>XMPPStream</a:t>
            </a:r>
            <a:r>
              <a:rPr lang="zh-CN" altLang="en-US" sz="2000" dirty="0">
                <a:solidFill>
                  <a:srgbClr val="007400"/>
                </a:solidFill>
                <a:latin typeface="Menlo-Regular"/>
              </a:rPr>
              <a:t>并注销已注册</a:t>
            </a:r>
            <a:r>
              <a:rPr lang="zh-CN" altLang="en-US" sz="2000" dirty="0" smtClean="0">
                <a:solidFill>
                  <a:srgbClr val="007400"/>
                </a:solidFill>
                <a:latin typeface="Menlo-Regular"/>
              </a:rPr>
              <a:t>的扩展模块</a:t>
            </a:r>
            <a:endParaRPr lang="en-US" altLang="zh-CN" sz="2000" dirty="0" smtClean="0">
              <a:solidFill>
                <a:srgbClr val="007400"/>
              </a:solidFill>
              <a:latin typeface="Menlo-Regular"/>
            </a:endParaRPr>
          </a:p>
          <a:p>
            <a:pPr marL="0" indent="0">
              <a:buNone/>
            </a:pPr>
            <a:r>
              <a:rPr lang="en-US" altLang="zh-CN" sz="2000" dirty="0" smtClean="0">
                <a:solidFill>
                  <a:srgbClr val="000000"/>
                </a:solidFill>
                <a:latin typeface="Menlo-Regular"/>
              </a:rPr>
              <a:t>- (</a:t>
            </a:r>
            <a:r>
              <a:rPr lang="en-US" altLang="zh-CN" sz="2000" dirty="0">
                <a:solidFill>
                  <a:srgbClr val="AA0D91"/>
                </a:solidFill>
                <a:latin typeface="Menlo-Regular"/>
              </a:rPr>
              <a:t>void</a:t>
            </a:r>
            <a:r>
              <a:rPr lang="en-US" altLang="zh-CN" sz="2000" dirty="0">
                <a:solidFill>
                  <a:srgbClr val="000000"/>
                </a:solidFill>
                <a:latin typeface="Menlo-Regular"/>
              </a:rPr>
              <a:t>)teardownStream;</a:t>
            </a:r>
          </a:p>
          <a:p>
            <a:pPr marL="0" indent="0">
              <a:buNone/>
            </a:pPr>
            <a:r>
              <a:rPr lang="en-US" altLang="zh-CN" sz="2000" dirty="0" smtClean="0">
                <a:solidFill>
                  <a:srgbClr val="007400"/>
                </a:solidFill>
                <a:latin typeface="Menlo-Regular"/>
              </a:rPr>
              <a:t>//</a:t>
            </a:r>
            <a:r>
              <a:rPr lang="zh-CN" altLang="en-US" sz="2000" dirty="0" smtClean="0">
                <a:solidFill>
                  <a:srgbClr val="007400"/>
                </a:solidFill>
                <a:latin typeface="Menlo-Regular"/>
              </a:rPr>
              <a:t> </a:t>
            </a:r>
            <a:r>
              <a:rPr lang="zh-CN" altLang="en-US" sz="2000" dirty="0">
                <a:solidFill>
                  <a:srgbClr val="007400"/>
                </a:solidFill>
                <a:latin typeface="STHeitiSC-Light"/>
              </a:rPr>
              <a:t>通知服务器器用户上线</a:t>
            </a:r>
            <a:endParaRPr lang="zh-CN" altLang="en-US" sz="2000" dirty="0">
              <a:solidFill>
                <a:srgbClr val="007400"/>
              </a:solidFill>
              <a:latin typeface="Menlo-Regular"/>
            </a:endParaRPr>
          </a:p>
          <a:p>
            <a:pPr marL="0" indent="0">
              <a:buNone/>
            </a:pPr>
            <a:r>
              <a:rPr lang="en-US" altLang="zh-CN" sz="2000" dirty="0" smtClean="0">
                <a:solidFill>
                  <a:srgbClr val="000000"/>
                </a:solidFill>
                <a:latin typeface="Menlo-Regular"/>
              </a:rPr>
              <a:t>- (</a:t>
            </a:r>
            <a:r>
              <a:rPr lang="en-US" altLang="zh-CN" sz="2000" dirty="0">
                <a:solidFill>
                  <a:srgbClr val="AA0D91"/>
                </a:solidFill>
                <a:latin typeface="Menlo-Regular"/>
              </a:rPr>
              <a:t>void</a:t>
            </a:r>
            <a:r>
              <a:rPr lang="en-US" altLang="zh-CN" sz="2000" dirty="0">
                <a:solidFill>
                  <a:srgbClr val="000000"/>
                </a:solidFill>
                <a:latin typeface="Menlo-Regular"/>
              </a:rPr>
              <a:t>)goOnline;</a:t>
            </a:r>
          </a:p>
          <a:p>
            <a:pPr marL="0" indent="0">
              <a:buNone/>
            </a:pPr>
            <a:r>
              <a:rPr lang="en-US" altLang="zh-CN" sz="2000" dirty="0" smtClean="0">
                <a:solidFill>
                  <a:srgbClr val="007400"/>
                </a:solidFill>
                <a:latin typeface="Menlo-Regular"/>
              </a:rPr>
              <a:t>//</a:t>
            </a:r>
            <a:r>
              <a:rPr lang="zh-CN" altLang="en-US" sz="2000" dirty="0" smtClean="0">
                <a:solidFill>
                  <a:srgbClr val="007400"/>
                </a:solidFill>
                <a:latin typeface="Menlo-Regular"/>
              </a:rPr>
              <a:t> </a:t>
            </a:r>
            <a:r>
              <a:rPr lang="zh-CN" altLang="en-US" sz="2000" dirty="0" smtClean="0">
                <a:solidFill>
                  <a:srgbClr val="007400"/>
                </a:solidFill>
                <a:latin typeface="STHeitiSC-Light"/>
              </a:rPr>
              <a:t>通知服务器器用户下线</a:t>
            </a:r>
            <a:endParaRPr lang="zh-CN" altLang="en-US" sz="2000" dirty="0">
              <a:solidFill>
                <a:srgbClr val="007400"/>
              </a:solidFill>
              <a:latin typeface="Menlo-Regular"/>
            </a:endParaRPr>
          </a:p>
          <a:p>
            <a:pPr marL="0" indent="0">
              <a:buNone/>
            </a:pPr>
            <a:r>
              <a:rPr lang="en-US" altLang="zh-CN" sz="2000" dirty="0" smtClean="0">
                <a:solidFill>
                  <a:srgbClr val="000000"/>
                </a:solidFill>
                <a:latin typeface="Menlo-Regular"/>
              </a:rPr>
              <a:t>- (</a:t>
            </a:r>
            <a:r>
              <a:rPr lang="en-US" altLang="zh-CN" sz="2000" dirty="0">
                <a:solidFill>
                  <a:srgbClr val="AA0D91"/>
                </a:solidFill>
                <a:latin typeface="Menlo-Regular"/>
              </a:rPr>
              <a:t>void</a:t>
            </a:r>
            <a:r>
              <a:rPr lang="en-US" altLang="zh-CN" sz="2000" dirty="0">
                <a:solidFill>
                  <a:srgbClr val="000000"/>
                </a:solidFill>
                <a:latin typeface="Menlo-Regular"/>
              </a:rPr>
              <a:t>)goOffline;</a:t>
            </a:r>
          </a:p>
          <a:p>
            <a:pPr marL="0" indent="0">
              <a:buNone/>
            </a:pPr>
            <a:r>
              <a:rPr lang="en-US" altLang="zh-CN" sz="2000" dirty="0" smtClean="0">
                <a:solidFill>
                  <a:srgbClr val="007400"/>
                </a:solidFill>
                <a:latin typeface="Menlo-Regular"/>
              </a:rPr>
              <a:t>//</a:t>
            </a:r>
            <a:r>
              <a:rPr lang="zh-CN" altLang="en-US" sz="2000" dirty="0" smtClean="0">
                <a:solidFill>
                  <a:srgbClr val="007400"/>
                </a:solidFill>
                <a:latin typeface="Menlo-Regular"/>
              </a:rPr>
              <a:t> </a:t>
            </a:r>
            <a:r>
              <a:rPr lang="zh-CN" altLang="en-US" sz="2000" dirty="0" smtClean="0">
                <a:solidFill>
                  <a:srgbClr val="007400"/>
                </a:solidFill>
                <a:latin typeface="STHeitiSC-Light"/>
              </a:rPr>
              <a:t>连接到服务器</a:t>
            </a:r>
            <a:endParaRPr lang="zh-CN" altLang="en-US" sz="2000" dirty="0">
              <a:solidFill>
                <a:srgbClr val="000000"/>
              </a:solidFill>
              <a:latin typeface="Menlo-Regular"/>
            </a:endParaRPr>
          </a:p>
          <a:p>
            <a:pPr marL="0" indent="0">
              <a:buNone/>
            </a:pPr>
            <a:r>
              <a:rPr lang="en-US" altLang="zh-CN" sz="2000" dirty="0" smtClean="0">
                <a:solidFill>
                  <a:srgbClr val="000000"/>
                </a:solidFill>
                <a:latin typeface="Menlo-Regular"/>
              </a:rPr>
              <a:t>- (</a:t>
            </a:r>
            <a:r>
              <a:rPr lang="en-US" altLang="zh-CN" sz="2000" dirty="0">
                <a:solidFill>
                  <a:srgbClr val="AA0D91"/>
                </a:solidFill>
                <a:latin typeface="Menlo-Regular"/>
              </a:rPr>
              <a:t>void</a:t>
            </a:r>
            <a:r>
              <a:rPr lang="en-US" altLang="zh-CN" sz="2000" dirty="0">
                <a:solidFill>
                  <a:srgbClr val="000000"/>
                </a:solidFill>
                <a:latin typeface="Menlo-Regular"/>
              </a:rPr>
              <a:t>)connect</a:t>
            </a:r>
            <a:r>
              <a:rPr lang="en-US" altLang="zh-CN" sz="2000" dirty="0" smtClean="0">
                <a:solidFill>
                  <a:srgbClr val="000000"/>
                </a:solidFill>
                <a:latin typeface="Menlo-Regular"/>
              </a:rPr>
              <a:t>;</a:t>
            </a:r>
            <a:endParaRPr lang="en-US" altLang="zh-CN" sz="2000" dirty="0">
              <a:solidFill>
                <a:srgbClr val="000000"/>
              </a:solidFill>
              <a:latin typeface="Menlo-Regular"/>
            </a:endParaRPr>
          </a:p>
          <a:p>
            <a:pPr marL="0" indent="0">
              <a:buNone/>
            </a:pPr>
            <a:r>
              <a:rPr lang="zh-CN" altLang="en-US" sz="2000" dirty="0" smtClean="0">
                <a:solidFill>
                  <a:srgbClr val="007400"/>
                </a:solidFill>
                <a:latin typeface="Menlo-Regular"/>
              </a:rPr>
              <a:t>/</a:t>
            </a:r>
            <a:r>
              <a:rPr lang="en-US" altLang="zh-CN" sz="2000" dirty="0" smtClean="0">
                <a:solidFill>
                  <a:srgbClr val="007400"/>
                </a:solidFill>
                <a:latin typeface="Menlo-Regular"/>
              </a:rPr>
              <a:t>/</a:t>
            </a:r>
            <a:r>
              <a:rPr lang="zh-CN" altLang="en-US" sz="2000" dirty="0" smtClean="0">
                <a:solidFill>
                  <a:srgbClr val="007400"/>
                </a:solidFill>
                <a:latin typeface="Menlo-Regular"/>
              </a:rPr>
              <a:t> </a:t>
            </a:r>
            <a:r>
              <a:rPr lang="zh-CN" altLang="en-US" sz="2000" dirty="0">
                <a:solidFill>
                  <a:srgbClr val="007400"/>
                </a:solidFill>
                <a:latin typeface="STHeitiSC-Light"/>
              </a:rPr>
              <a:t>与服务器断开连接</a:t>
            </a:r>
            <a:endParaRPr lang="zh-CN" altLang="en-US" sz="2000" dirty="0">
              <a:solidFill>
                <a:srgbClr val="007400"/>
              </a:solidFill>
              <a:latin typeface="Menlo-Regular"/>
            </a:endParaRPr>
          </a:p>
          <a:p>
            <a:pPr marL="0" indent="0">
              <a:buNone/>
            </a:pPr>
            <a:r>
              <a:rPr lang="en-US" altLang="zh-CN" sz="2000" dirty="0" smtClean="0">
                <a:solidFill>
                  <a:srgbClr val="000000"/>
                </a:solidFill>
                <a:latin typeface="Menlo-Regular"/>
              </a:rPr>
              <a:t>- </a:t>
            </a:r>
            <a:r>
              <a:rPr lang="en-US" altLang="zh-CN" sz="2000" dirty="0">
                <a:solidFill>
                  <a:srgbClr val="000000"/>
                </a:solidFill>
                <a:latin typeface="Menlo-Regular"/>
              </a:rPr>
              <a:t>(</a:t>
            </a:r>
            <a:r>
              <a:rPr lang="en-US" altLang="zh-CN" sz="2000" dirty="0">
                <a:solidFill>
                  <a:srgbClr val="AA0D91"/>
                </a:solidFill>
                <a:latin typeface="Menlo-Regular"/>
              </a:rPr>
              <a:t>void</a:t>
            </a:r>
            <a:r>
              <a:rPr lang="en-US" altLang="zh-CN" sz="2000" dirty="0">
                <a:solidFill>
                  <a:srgbClr val="000000"/>
                </a:solidFill>
                <a:latin typeface="Menlo-Regular"/>
              </a:rPr>
              <a:t>)disconnect;</a:t>
            </a:r>
            <a:endParaRPr kumimoji="1" lang="zh-CN" altLang="en-US" sz="2000" dirty="0"/>
          </a:p>
        </p:txBody>
      </p:sp>
      <p:sp>
        <p:nvSpPr>
          <p:cNvPr id="2" name="标题 1"/>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590001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2312567"/>
            <a:ext cx="9144000" cy="3213423"/>
          </a:xfrm>
        </p:spPr>
        <p:txBody>
          <a:bodyPr/>
          <a:lstStyle/>
          <a:p>
            <a:r>
              <a:rPr lang="en-US" altLang="zh-CN" b="1" dirty="0"/>
              <a:t>1</a:t>
            </a:r>
            <a:r>
              <a:rPr lang="zh-CN" altLang="en-US" b="1" dirty="0"/>
              <a:t>、国际背景</a:t>
            </a:r>
          </a:p>
          <a:p>
            <a:r>
              <a:rPr lang="zh-CN" altLang="en-US" dirty="0"/>
              <a:t>随着</a:t>
            </a:r>
            <a:r>
              <a:rPr lang="en-US" altLang="zh-CN" dirty="0"/>
              <a:t>Internet</a:t>
            </a:r>
            <a:r>
              <a:rPr lang="zh-CN" altLang="en-US" dirty="0"/>
              <a:t>技术的高速发展，即时通信已经成为一种广泛使用的通信方式。</a:t>
            </a:r>
            <a:r>
              <a:rPr lang="en-US" altLang="zh-CN" dirty="0"/>
              <a:t>1996</a:t>
            </a:r>
            <a:r>
              <a:rPr lang="zh-CN" altLang="en-US" dirty="0"/>
              <a:t>年</a:t>
            </a:r>
            <a:r>
              <a:rPr lang="en-US" altLang="zh-CN" dirty="0"/>
              <a:t>Mirabilis</a:t>
            </a:r>
            <a:r>
              <a:rPr lang="zh-CN" altLang="en-US" dirty="0"/>
              <a:t>公司推出了世界上第一个即时通信系统</a:t>
            </a:r>
            <a:r>
              <a:rPr lang="en-US" altLang="zh-CN" dirty="0"/>
              <a:t>ICQ,</a:t>
            </a:r>
            <a:r>
              <a:rPr lang="zh-CN" altLang="en-US" dirty="0"/>
              <a:t>不到</a:t>
            </a:r>
            <a:r>
              <a:rPr lang="en-US" altLang="zh-CN" dirty="0"/>
              <a:t>10</a:t>
            </a:r>
            <a:r>
              <a:rPr lang="zh-CN" altLang="en-US" dirty="0"/>
              <a:t>年间，即时通信（</a:t>
            </a:r>
            <a:r>
              <a:rPr lang="en-US" altLang="zh-CN" dirty="0"/>
              <a:t>Instant Messaging</a:t>
            </a:r>
            <a:r>
              <a:rPr lang="zh-CN" altLang="en-US" dirty="0"/>
              <a:t>，简称</a:t>
            </a:r>
            <a:r>
              <a:rPr lang="en-US" altLang="zh-CN" dirty="0"/>
              <a:t>IM)</a:t>
            </a:r>
            <a:r>
              <a:rPr lang="zh-CN" altLang="en-US" dirty="0"/>
              <a:t>以发展成为了最流行的网络应用之一。特别是近几年的迅速发展，即时通信的功能日益丰富，它不再是个单纯的聊天工具，它已经发展成集交流、资讯、娱乐、音乐、电视、游戏、电子商务等为一体的综合化信息平台。</a:t>
            </a:r>
            <a:endParaRPr kumimoji="1" lang="zh-CN" altLang="en-US" dirty="0"/>
          </a:p>
        </p:txBody>
      </p:sp>
      <p:sp>
        <p:nvSpPr>
          <p:cNvPr id="3" name="标题 2"/>
          <p:cNvSpPr>
            <a:spLocks noGrp="1"/>
          </p:cNvSpPr>
          <p:nvPr>
            <p:ph type="title"/>
          </p:nvPr>
        </p:nvSpPr>
        <p:spPr/>
        <p:txBody>
          <a:bodyPr/>
          <a:lstStyle/>
          <a:p>
            <a:r>
              <a:rPr kumimoji="1" lang="zh-CN" altLang="en-US" dirty="0" smtClean="0"/>
              <a:t>开发背景</a:t>
            </a:r>
            <a:r>
              <a:rPr kumimoji="1" lang="en-US" altLang="zh-CN" dirty="0" smtClean="0"/>
              <a:t>1</a:t>
            </a:r>
            <a:endParaRPr kumimoji="1" lang="zh-CN" altLang="en-US" dirty="0"/>
          </a:p>
        </p:txBody>
      </p:sp>
    </p:spTree>
    <p:extLst>
      <p:ext uri="{BB962C8B-B14F-4D97-AF65-F5344CB8AC3E}">
        <p14:creationId xmlns:p14="http://schemas.microsoft.com/office/powerpoint/2010/main" val="882751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a:bodyPr>
          <a:lstStyle/>
          <a:p>
            <a:r>
              <a:rPr kumimoji="1" lang="zh-CN" altLang="en-US" sz="2000" dirty="0" smtClean="0"/>
              <a:t>由于</a:t>
            </a:r>
            <a:r>
              <a:rPr kumimoji="1" lang="en-US" altLang="zh-CN" sz="2000" dirty="0" smtClean="0"/>
              <a:t>XMPPStream</a:t>
            </a:r>
            <a:r>
              <a:rPr kumimoji="1" lang="zh-CN" altLang="en-US" sz="2000" dirty="0" smtClean="0"/>
              <a:t>是</a:t>
            </a:r>
            <a:r>
              <a:rPr kumimoji="1" lang="zh-CN" altLang="en-US" sz="2000" dirty="0" smtClean="0">
                <a:solidFill>
                  <a:srgbClr val="800000"/>
                </a:solidFill>
              </a:rPr>
              <a:t>基于</a:t>
            </a:r>
            <a:r>
              <a:rPr kumimoji="1" lang="en-US" altLang="zh-CN" sz="2000" dirty="0" smtClean="0">
                <a:solidFill>
                  <a:srgbClr val="800000"/>
                </a:solidFill>
              </a:rPr>
              <a:t>myJID</a:t>
            </a:r>
            <a:r>
              <a:rPr kumimoji="1" lang="zh-CN" altLang="en-US" sz="2000" dirty="0" smtClean="0">
                <a:solidFill>
                  <a:srgbClr val="800000"/>
                </a:solidFill>
              </a:rPr>
              <a:t>建立的长连接</a:t>
            </a:r>
            <a:r>
              <a:rPr kumimoji="1" lang="zh-CN" altLang="en-US" sz="2000" dirty="0" smtClean="0"/>
              <a:t>，因此在应用程序中应该仅被实例化一次（</a:t>
            </a:r>
            <a:r>
              <a:rPr kumimoji="1" lang="zh-CN" altLang="en-US" sz="2000" dirty="0" smtClean="0">
                <a:solidFill>
                  <a:srgbClr val="FF0000"/>
                </a:solidFill>
              </a:rPr>
              <a:t>也就是建立单例</a:t>
            </a:r>
            <a:r>
              <a:rPr kumimoji="1" lang="zh-CN" altLang="en-US" sz="2000" dirty="0" smtClean="0"/>
              <a:t>）</a:t>
            </a:r>
            <a:endParaRPr kumimoji="1" lang="en-US" altLang="zh-CN" sz="2000" dirty="0" smtClean="0"/>
          </a:p>
          <a:p>
            <a:r>
              <a:rPr kumimoji="1" lang="zh-CN" altLang="en-US" sz="2000" dirty="0" smtClean="0"/>
              <a:t>如果</a:t>
            </a:r>
            <a:r>
              <a:rPr kumimoji="1" lang="zh-CN" altLang="en-US" sz="2000" dirty="0" smtClean="0">
                <a:solidFill>
                  <a:srgbClr val="800000"/>
                </a:solidFill>
              </a:rPr>
              <a:t>程序视图多次实例化</a:t>
            </a:r>
            <a:r>
              <a:rPr kumimoji="1" lang="en-US" altLang="zh-CN" sz="2000" dirty="0" smtClean="0">
                <a:solidFill>
                  <a:srgbClr val="800000"/>
                </a:solidFill>
              </a:rPr>
              <a:t>XMPPStream</a:t>
            </a:r>
            <a:r>
              <a:rPr kumimoji="1" lang="zh-CN" altLang="en-US" sz="2000" dirty="0" smtClean="0">
                <a:solidFill>
                  <a:srgbClr val="800000"/>
                </a:solidFill>
              </a:rPr>
              <a:t>，应该终止程序运行，以提示程序员纠错</a:t>
            </a:r>
            <a:endParaRPr kumimoji="1" lang="en-US" altLang="zh-CN" sz="2000" dirty="0" smtClean="0">
              <a:solidFill>
                <a:srgbClr val="800000"/>
              </a:solidFill>
            </a:endParaRPr>
          </a:p>
          <a:p>
            <a:r>
              <a:rPr kumimoji="1" lang="en-US" altLang="zh-CN" sz="2000" dirty="0" smtClean="0"/>
              <a:t>XMPPStream</a:t>
            </a:r>
            <a:r>
              <a:rPr kumimoji="1" lang="zh-CN" altLang="en-US" sz="2000" dirty="0" smtClean="0"/>
              <a:t>除了负责设定应用程序的代理之外，还</a:t>
            </a:r>
            <a:r>
              <a:rPr kumimoji="1" lang="zh-CN" altLang="en-US" sz="2000" dirty="0" smtClean="0">
                <a:solidFill>
                  <a:srgbClr val="800000"/>
                </a:solidFill>
              </a:rPr>
              <a:t>用于添加</a:t>
            </a:r>
            <a:r>
              <a:rPr kumimoji="1" lang="en-US" altLang="zh-CN" sz="2000" dirty="0" smtClean="0">
                <a:solidFill>
                  <a:srgbClr val="800000"/>
                </a:solidFill>
              </a:rPr>
              <a:t>XMPP</a:t>
            </a:r>
            <a:r>
              <a:rPr kumimoji="1" lang="zh-CN" altLang="en-US" sz="2000" dirty="0" smtClean="0">
                <a:solidFill>
                  <a:srgbClr val="800000"/>
                </a:solidFill>
              </a:rPr>
              <a:t>框架的扩展，例如电子名片、花名册、自动连接等</a:t>
            </a:r>
            <a:endParaRPr kumimoji="1" lang="en-US" altLang="zh-CN" sz="2000" dirty="0" smtClean="0">
              <a:solidFill>
                <a:srgbClr val="800000"/>
              </a:solidFill>
            </a:endParaRPr>
          </a:p>
          <a:p>
            <a:r>
              <a:rPr kumimoji="1" lang="zh-CN" altLang="en-US" sz="2000" dirty="0" smtClean="0"/>
              <a:t>当出现内存警告时，应用程序内部属性会被销毁，此时，应该在</a:t>
            </a:r>
            <a:r>
              <a:rPr kumimoji="1" lang="en-US" altLang="zh-CN" sz="2000" dirty="0" smtClean="0">
                <a:solidFill>
                  <a:srgbClr val="800000"/>
                </a:solidFill>
              </a:rPr>
              <a:t>dealloc</a:t>
            </a:r>
            <a:r>
              <a:rPr kumimoji="1" lang="zh-CN" altLang="en-US" sz="2000" dirty="0" smtClean="0"/>
              <a:t>方法中，销毁并释放</a:t>
            </a:r>
            <a:r>
              <a:rPr kumimoji="1" lang="en-US" altLang="zh-CN" sz="2000" dirty="0" smtClean="0"/>
              <a:t>XMPPStream</a:t>
            </a:r>
            <a:r>
              <a:rPr kumimoji="1" lang="zh-CN" altLang="en-US" sz="2000" dirty="0" smtClean="0"/>
              <a:t>对象以及相关的扩展</a:t>
            </a:r>
            <a:endParaRPr kumimoji="1" lang="zh-CN" altLang="en-US" sz="2000" dirty="0"/>
          </a:p>
        </p:txBody>
      </p:sp>
      <p:sp>
        <p:nvSpPr>
          <p:cNvPr id="2" name="标题 1"/>
          <p:cNvSpPr>
            <a:spLocks noGrp="1"/>
          </p:cNvSpPr>
          <p:nvPr>
            <p:ph type="title"/>
          </p:nvPr>
        </p:nvSpPr>
        <p:spPr/>
        <p:txBody>
          <a:bodyPr/>
          <a:lstStyle/>
          <a:p>
            <a:r>
              <a:rPr kumimoji="1" lang="en-US" altLang="zh-CN" dirty="0" smtClean="0"/>
              <a:t>XMPPStream</a:t>
            </a:r>
            <a:r>
              <a:rPr kumimoji="1" lang="zh-CN" altLang="en-US" dirty="0" smtClean="0"/>
              <a:t>的使用</a:t>
            </a:r>
            <a:endParaRPr kumimoji="1" lang="zh-CN" altLang="en-US" dirty="0"/>
          </a:p>
        </p:txBody>
      </p:sp>
    </p:spTree>
    <p:extLst>
      <p:ext uri="{BB962C8B-B14F-4D97-AF65-F5344CB8AC3E}">
        <p14:creationId xmlns:p14="http://schemas.microsoft.com/office/powerpoint/2010/main" val="1309535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872067" y="2198938"/>
            <a:ext cx="7408333" cy="4659062"/>
          </a:xfrm>
        </p:spPr>
        <p:txBody>
          <a:bodyPr>
            <a:noAutofit/>
          </a:bodyPr>
          <a:lstStyle/>
          <a:p>
            <a:pPr marL="0" indent="0">
              <a:buNone/>
            </a:pPr>
            <a:r>
              <a:rPr lang="en-US" altLang="zh-CN" sz="1400" dirty="0">
                <a:solidFill>
                  <a:srgbClr val="007400"/>
                </a:solidFill>
                <a:latin typeface="Menlo-Regular"/>
              </a:rPr>
              <a:t>// 0. </a:t>
            </a:r>
            <a:r>
              <a:rPr lang="zh-CN" altLang="en-US" sz="1400" dirty="0">
                <a:solidFill>
                  <a:srgbClr val="007400"/>
                </a:solidFill>
                <a:latin typeface="STHeitiSC-Light"/>
              </a:rPr>
              <a:t>方法被调用时，要求</a:t>
            </a:r>
            <a:r>
              <a:rPr lang="en-US" altLang="zh-CN" sz="1400" dirty="0">
                <a:solidFill>
                  <a:srgbClr val="007400"/>
                </a:solidFill>
                <a:latin typeface="Menlo-Regular"/>
              </a:rPr>
              <a:t>_xmppStream</a:t>
            </a:r>
            <a:r>
              <a:rPr lang="zh-CN" altLang="en-US" sz="1400" dirty="0">
                <a:solidFill>
                  <a:srgbClr val="007400"/>
                </a:solidFill>
                <a:latin typeface="STHeitiSC-Light"/>
              </a:rPr>
              <a:t>必须为</a:t>
            </a:r>
            <a:r>
              <a:rPr lang="en-US" altLang="zh-CN" sz="1400" dirty="0">
                <a:solidFill>
                  <a:srgbClr val="007400"/>
                </a:solidFill>
                <a:latin typeface="Menlo-Regular"/>
              </a:rPr>
              <a:t>nil</a:t>
            </a:r>
            <a:r>
              <a:rPr lang="zh-CN" altLang="en-US" sz="1400" dirty="0">
                <a:solidFill>
                  <a:srgbClr val="007400"/>
                </a:solidFill>
                <a:latin typeface="STHeitiSC-Light"/>
              </a:rPr>
              <a:t>，否则通过断言提示程序员，并终止程序运行！</a:t>
            </a:r>
            <a:endParaRPr lang="zh-CN" altLang="en-US" sz="1400" dirty="0">
              <a:solidFill>
                <a:srgbClr val="000000"/>
              </a:solidFill>
              <a:latin typeface="Menlo-Regular"/>
            </a:endParaRPr>
          </a:p>
          <a:p>
            <a:pPr marL="0" indent="0">
              <a:buNone/>
            </a:pPr>
            <a:r>
              <a:rPr lang="en-US" altLang="zh-TW" sz="1400" dirty="0">
                <a:solidFill>
                  <a:srgbClr val="643820"/>
                </a:solidFill>
                <a:latin typeface="Menlo-Regular"/>
              </a:rPr>
              <a:t>NSAssert</a:t>
            </a:r>
            <a:r>
              <a:rPr lang="en-US" altLang="zh-TW" sz="1400" dirty="0">
                <a:solidFill>
                  <a:srgbClr val="000000"/>
                </a:solidFill>
                <a:latin typeface="Menlo-Regular"/>
              </a:rPr>
              <a:t>(</a:t>
            </a:r>
            <a:r>
              <a:rPr lang="en-US" altLang="zh-TW" sz="1400" dirty="0">
                <a:solidFill>
                  <a:srgbClr val="3F6E74"/>
                </a:solidFill>
                <a:latin typeface="Menlo-Regular"/>
              </a:rPr>
              <a:t>_xmppStream</a:t>
            </a:r>
            <a:r>
              <a:rPr lang="zh-TW" altLang="en-US" sz="1400" dirty="0">
                <a:solidFill>
                  <a:srgbClr val="000000"/>
                </a:solidFill>
                <a:latin typeface="Menlo-Regular"/>
              </a:rPr>
              <a:t> </a:t>
            </a:r>
            <a:r>
              <a:rPr lang="en-US" altLang="zh-TW" sz="1400" dirty="0">
                <a:solidFill>
                  <a:srgbClr val="000000"/>
                </a:solidFill>
                <a:latin typeface="Menlo-Regular"/>
              </a:rPr>
              <a:t>== </a:t>
            </a:r>
            <a:r>
              <a:rPr lang="en-US" altLang="zh-TW" sz="1400" dirty="0">
                <a:solidFill>
                  <a:srgbClr val="AA0D91"/>
                </a:solidFill>
                <a:latin typeface="Menlo-Regular"/>
              </a:rPr>
              <a:t>nil</a:t>
            </a:r>
            <a:r>
              <a:rPr lang="en-US" altLang="zh-TW" sz="1400" dirty="0">
                <a:solidFill>
                  <a:srgbClr val="000000"/>
                </a:solidFill>
                <a:latin typeface="Menlo-Regular"/>
              </a:rPr>
              <a:t>, </a:t>
            </a:r>
            <a:r>
              <a:rPr lang="en-US" altLang="zh-TW" sz="1400" dirty="0">
                <a:solidFill>
                  <a:srgbClr val="C41A16"/>
                </a:solidFill>
                <a:latin typeface="Menlo-Regular"/>
              </a:rPr>
              <a:t>@"</a:t>
            </a:r>
            <a:r>
              <a:rPr lang="zh-TW" altLang="en-US" sz="1400" dirty="0">
                <a:solidFill>
                  <a:srgbClr val="C41A16"/>
                </a:solidFill>
                <a:latin typeface="STHeitiSC-Light"/>
              </a:rPr>
              <a:t>视图多次实例化</a:t>
            </a:r>
            <a:r>
              <a:rPr lang="en-US" altLang="zh-TW" sz="1400" dirty="0">
                <a:solidFill>
                  <a:srgbClr val="C41A16"/>
                </a:solidFill>
                <a:latin typeface="Menlo-Regular"/>
              </a:rPr>
              <a:t>XMPPStream</a:t>
            </a:r>
            <a:r>
              <a:rPr lang="zh-TW" altLang="en-US" sz="1400" dirty="0">
                <a:solidFill>
                  <a:srgbClr val="C41A16"/>
                </a:solidFill>
                <a:latin typeface="STHeitiSC-Light"/>
              </a:rPr>
              <a:t>！</a:t>
            </a:r>
            <a:r>
              <a:rPr lang="en-US" altLang="zh-TW" sz="1400" dirty="0">
                <a:solidFill>
                  <a:srgbClr val="C41A16"/>
                </a:solidFill>
                <a:latin typeface="Menlo-Regular"/>
              </a:rPr>
              <a:t>"</a:t>
            </a:r>
            <a:r>
              <a:rPr lang="en-US" altLang="zh-TW" sz="1400" dirty="0">
                <a:solidFill>
                  <a:srgbClr val="000000"/>
                </a:solidFill>
                <a:latin typeface="Menlo-Regular"/>
              </a:rPr>
              <a:t>)</a:t>
            </a:r>
            <a:r>
              <a:rPr lang="en-US" altLang="zh-TW" sz="1400" dirty="0" smtClean="0">
                <a:solidFill>
                  <a:srgbClr val="000000"/>
                </a:solidFill>
                <a:latin typeface="Menlo-Regular"/>
              </a:rPr>
              <a:t>;</a:t>
            </a:r>
            <a:endParaRPr lang="en-US" altLang="zh-CN" sz="1400" dirty="0">
              <a:solidFill>
                <a:srgbClr val="000000"/>
              </a:solidFill>
              <a:latin typeface="Menlo-Regular"/>
            </a:endParaRPr>
          </a:p>
          <a:p>
            <a:pPr marL="0" indent="0">
              <a:buNone/>
            </a:pPr>
            <a:r>
              <a:rPr lang="en-US" altLang="zh-CN" sz="1400" dirty="0">
                <a:solidFill>
                  <a:srgbClr val="007400"/>
                </a:solidFill>
                <a:latin typeface="Menlo-Regular"/>
              </a:rPr>
              <a:t>// 1. </a:t>
            </a:r>
            <a:r>
              <a:rPr lang="zh-CN" altLang="en-US" sz="1400" dirty="0">
                <a:solidFill>
                  <a:srgbClr val="007400"/>
                </a:solidFill>
                <a:latin typeface="STHeitiSC-Light"/>
              </a:rPr>
              <a:t>实例化</a:t>
            </a:r>
            <a:r>
              <a:rPr lang="en-US" altLang="zh-CN" sz="1400" dirty="0">
                <a:solidFill>
                  <a:srgbClr val="007400"/>
                </a:solidFill>
                <a:latin typeface="Menlo-Regular"/>
              </a:rPr>
              <a:t>XMPPStream</a:t>
            </a:r>
            <a:endParaRPr lang="en-US" altLang="zh-CN" sz="1400" dirty="0">
              <a:solidFill>
                <a:srgbClr val="000000"/>
              </a:solidFill>
              <a:latin typeface="Menlo-Regular"/>
            </a:endParaRPr>
          </a:p>
          <a:p>
            <a:pPr marL="0" indent="0">
              <a:buNone/>
            </a:pPr>
            <a:r>
              <a:rPr lang="en-US" altLang="zh-CN" sz="1400" dirty="0">
                <a:solidFill>
                  <a:srgbClr val="3F6E74"/>
                </a:solidFill>
                <a:latin typeface="Menlo-Regular"/>
              </a:rPr>
              <a:t>_xmppStream</a:t>
            </a:r>
            <a:r>
              <a:rPr lang="en-US" altLang="zh-CN" sz="1400" dirty="0">
                <a:solidFill>
                  <a:srgbClr val="000000"/>
                </a:solidFill>
                <a:latin typeface="Menlo-Regular"/>
              </a:rPr>
              <a:t> = [[</a:t>
            </a:r>
            <a:r>
              <a:rPr lang="en-US" altLang="zh-CN" sz="1400" dirty="0">
                <a:solidFill>
                  <a:srgbClr val="3F6E74"/>
                </a:solidFill>
                <a:latin typeface="Menlo-Regular"/>
              </a:rPr>
              <a:t>XMPPStream</a:t>
            </a:r>
            <a:r>
              <a:rPr lang="en-US" altLang="zh-CN" sz="1400" dirty="0">
                <a:solidFill>
                  <a:srgbClr val="000000"/>
                </a:solidFill>
                <a:latin typeface="Menlo-Regular"/>
              </a:rPr>
              <a:t> </a:t>
            </a:r>
            <a:r>
              <a:rPr lang="en-US" altLang="zh-CN" sz="1400" dirty="0">
                <a:solidFill>
                  <a:srgbClr val="2E0D6E"/>
                </a:solidFill>
                <a:latin typeface="Menlo-Regular"/>
              </a:rPr>
              <a:t>alloc</a:t>
            </a:r>
            <a:r>
              <a:rPr lang="en-US" altLang="zh-CN" sz="1400" dirty="0">
                <a:solidFill>
                  <a:srgbClr val="000000"/>
                </a:solidFill>
                <a:latin typeface="Menlo-Regular"/>
              </a:rPr>
              <a:t>] </a:t>
            </a:r>
            <a:r>
              <a:rPr lang="en-US" altLang="zh-CN" sz="1400" dirty="0">
                <a:solidFill>
                  <a:srgbClr val="26474B"/>
                </a:solidFill>
                <a:latin typeface="Menlo-Regular"/>
              </a:rPr>
              <a:t>init</a:t>
            </a:r>
            <a:r>
              <a:rPr lang="en-US" altLang="zh-CN" sz="1400" dirty="0">
                <a:solidFill>
                  <a:srgbClr val="000000"/>
                </a:solidFill>
                <a:latin typeface="Menlo-Regular"/>
              </a:rPr>
              <a:t>]</a:t>
            </a:r>
            <a:r>
              <a:rPr lang="en-US" altLang="zh-CN" sz="1400" dirty="0" smtClean="0">
                <a:solidFill>
                  <a:srgbClr val="000000"/>
                </a:solidFill>
                <a:latin typeface="Menlo-Regular"/>
              </a:rPr>
              <a:t>;</a:t>
            </a:r>
            <a:endParaRPr lang="en-US" altLang="zh-CN" sz="1400" dirty="0">
              <a:solidFill>
                <a:srgbClr val="000000"/>
              </a:solidFill>
              <a:latin typeface="Menlo-Regular"/>
            </a:endParaRPr>
          </a:p>
          <a:p>
            <a:pPr marL="0" indent="0">
              <a:buNone/>
            </a:pPr>
            <a:r>
              <a:rPr lang="en-US" altLang="zh-CN" sz="1400" dirty="0">
                <a:solidFill>
                  <a:srgbClr val="007400"/>
                </a:solidFill>
                <a:latin typeface="Menlo-Regular"/>
              </a:rPr>
              <a:t>// 2. </a:t>
            </a:r>
            <a:r>
              <a:rPr lang="zh-CN" altLang="en-US" sz="1400" dirty="0">
                <a:solidFill>
                  <a:srgbClr val="007400"/>
                </a:solidFill>
                <a:latin typeface="STHeitiSC-Light"/>
              </a:rPr>
              <a:t>添加代理</a:t>
            </a:r>
            <a:endParaRPr lang="en-US" altLang="zh-CN" sz="1400" dirty="0">
              <a:solidFill>
                <a:srgbClr val="000000"/>
              </a:solidFill>
              <a:latin typeface="Menlo-Regular"/>
            </a:endParaRPr>
          </a:p>
          <a:p>
            <a:pPr marL="0" indent="0">
              <a:buNone/>
            </a:pPr>
            <a:r>
              <a:rPr lang="en-US" altLang="zh-CN" sz="1400" dirty="0">
                <a:solidFill>
                  <a:srgbClr val="007400"/>
                </a:solidFill>
                <a:latin typeface="Menlo-Regular"/>
              </a:rPr>
              <a:t>// </a:t>
            </a:r>
            <a:r>
              <a:rPr lang="zh-CN" altLang="en-US" sz="1400" dirty="0">
                <a:solidFill>
                  <a:srgbClr val="007400"/>
                </a:solidFill>
                <a:latin typeface="STHeitiSC-Light"/>
              </a:rPr>
              <a:t>由于所有网络请求都是做基于网络的数据处理，这些数据处理工作与界面</a:t>
            </a:r>
            <a:r>
              <a:rPr lang="en-US" altLang="zh-CN" sz="1400" dirty="0">
                <a:solidFill>
                  <a:srgbClr val="007400"/>
                </a:solidFill>
                <a:latin typeface="Menlo-Regular"/>
              </a:rPr>
              <a:t>UI</a:t>
            </a:r>
            <a:r>
              <a:rPr lang="zh-CN" altLang="en-US" sz="1400" dirty="0">
                <a:solidFill>
                  <a:srgbClr val="007400"/>
                </a:solidFill>
                <a:latin typeface="STHeitiSC-Light"/>
              </a:rPr>
              <a:t>无关。</a:t>
            </a:r>
            <a:endParaRPr lang="zh-CN" altLang="en-US" sz="1400" dirty="0">
              <a:solidFill>
                <a:srgbClr val="000000"/>
              </a:solidFill>
              <a:latin typeface="Menlo-Regular"/>
            </a:endParaRPr>
          </a:p>
          <a:p>
            <a:pPr marL="0" indent="0">
              <a:buNone/>
            </a:pPr>
            <a:r>
              <a:rPr lang="en-US" altLang="zh-CN" sz="1400" dirty="0">
                <a:solidFill>
                  <a:srgbClr val="007400"/>
                </a:solidFill>
                <a:latin typeface="Menlo-Regular"/>
              </a:rPr>
              <a:t>// </a:t>
            </a:r>
            <a:r>
              <a:rPr lang="zh-CN" altLang="en-US" sz="1400" dirty="0">
                <a:solidFill>
                  <a:srgbClr val="007400"/>
                </a:solidFill>
                <a:latin typeface="STHeitiSC-Light"/>
              </a:rPr>
              <a:t>因此可以让代理方法在其他线城中运行，从而提高程序的运行性能，避免出现应用程序阻塞的情况</a:t>
            </a:r>
            <a:endParaRPr lang="zh-CN" altLang="en-US" sz="1400" dirty="0">
              <a:solidFill>
                <a:srgbClr val="000000"/>
              </a:solidFill>
              <a:latin typeface="Menlo-Regular"/>
            </a:endParaRPr>
          </a:p>
          <a:p>
            <a:pPr marL="0" indent="0">
              <a:buNone/>
            </a:pPr>
            <a:r>
              <a:rPr lang="en-US" altLang="zh-CN" sz="1400" dirty="0">
                <a:solidFill>
                  <a:srgbClr val="000000"/>
                </a:solidFill>
                <a:latin typeface="Menlo-Regular"/>
              </a:rPr>
              <a:t>[</a:t>
            </a:r>
            <a:r>
              <a:rPr lang="en-US" altLang="zh-CN" sz="1400" dirty="0">
                <a:solidFill>
                  <a:srgbClr val="3F6E74"/>
                </a:solidFill>
                <a:latin typeface="Menlo-Regular"/>
              </a:rPr>
              <a:t>_xmppStream</a:t>
            </a:r>
            <a:r>
              <a:rPr lang="en-US" altLang="zh-CN" sz="1400" dirty="0">
                <a:solidFill>
                  <a:srgbClr val="000000"/>
                </a:solidFill>
                <a:latin typeface="Menlo-Regular"/>
              </a:rPr>
              <a:t> </a:t>
            </a:r>
            <a:r>
              <a:rPr lang="en-US" altLang="zh-CN" sz="1400" dirty="0">
                <a:solidFill>
                  <a:srgbClr val="26474B"/>
                </a:solidFill>
                <a:latin typeface="Menlo-Regular"/>
              </a:rPr>
              <a:t>addDelegate</a:t>
            </a:r>
            <a:r>
              <a:rPr lang="en-US" altLang="zh-CN" sz="1400" dirty="0">
                <a:solidFill>
                  <a:srgbClr val="000000"/>
                </a:solidFill>
                <a:latin typeface="Menlo-Regular"/>
              </a:rPr>
              <a:t>:</a:t>
            </a:r>
            <a:r>
              <a:rPr lang="en-US" altLang="zh-CN" sz="1400" dirty="0">
                <a:solidFill>
                  <a:srgbClr val="AA0D91"/>
                </a:solidFill>
                <a:latin typeface="Menlo-Regular"/>
              </a:rPr>
              <a:t>self</a:t>
            </a:r>
            <a:r>
              <a:rPr lang="en-US" altLang="zh-CN" sz="1400" dirty="0">
                <a:solidFill>
                  <a:srgbClr val="000000"/>
                </a:solidFill>
                <a:latin typeface="Menlo-Regular"/>
              </a:rPr>
              <a:t> </a:t>
            </a:r>
            <a:r>
              <a:rPr lang="en-US" altLang="zh-CN" sz="1400" dirty="0">
                <a:solidFill>
                  <a:srgbClr val="26474B"/>
                </a:solidFill>
                <a:latin typeface="Menlo-Regular"/>
              </a:rPr>
              <a:t>delegateQueue</a:t>
            </a:r>
            <a:r>
              <a:rPr lang="en-US" altLang="zh-CN" sz="1400" dirty="0">
                <a:solidFill>
                  <a:srgbClr val="000000"/>
                </a:solidFill>
                <a:latin typeface="Menlo-Regular"/>
              </a:rPr>
              <a:t>:</a:t>
            </a:r>
            <a:r>
              <a:rPr lang="en-US" altLang="zh-CN" sz="1400" dirty="0">
                <a:solidFill>
                  <a:srgbClr val="2E0D6E"/>
                </a:solidFill>
                <a:latin typeface="Menlo-Regular"/>
              </a:rPr>
              <a:t>dispatch_get_global_queue</a:t>
            </a:r>
            <a:r>
              <a:rPr lang="en-US" altLang="zh-CN" sz="1400" dirty="0">
                <a:solidFill>
                  <a:srgbClr val="000000"/>
                </a:solidFill>
                <a:latin typeface="Menlo-Regular"/>
              </a:rPr>
              <a:t>(</a:t>
            </a:r>
            <a:r>
              <a:rPr lang="en-US" altLang="zh-CN" sz="1400" dirty="0">
                <a:solidFill>
                  <a:srgbClr val="643820"/>
                </a:solidFill>
                <a:latin typeface="Menlo-Regular"/>
              </a:rPr>
              <a:t>DISPATCH_QUEUE_PRIORITY_DEFAULT</a:t>
            </a:r>
            <a:r>
              <a:rPr lang="en-US" altLang="zh-CN" sz="1400" dirty="0">
                <a:solidFill>
                  <a:srgbClr val="000000"/>
                </a:solidFill>
                <a:latin typeface="Menlo-Regular"/>
              </a:rPr>
              <a:t>, </a:t>
            </a:r>
            <a:r>
              <a:rPr lang="en-US" altLang="zh-CN" sz="1400" dirty="0">
                <a:solidFill>
                  <a:srgbClr val="1C00CF"/>
                </a:solidFill>
                <a:latin typeface="Menlo-Regular"/>
              </a:rPr>
              <a:t>0</a:t>
            </a:r>
            <a:r>
              <a:rPr lang="en-US" altLang="zh-CN" sz="1400" dirty="0">
                <a:solidFill>
                  <a:srgbClr val="000000"/>
                </a:solidFill>
                <a:latin typeface="Menlo-Regular"/>
              </a:rPr>
              <a:t>)]</a:t>
            </a:r>
            <a:r>
              <a:rPr lang="en-US" altLang="zh-CN" sz="1400" dirty="0" smtClean="0">
                <a:solidFill>
                  <a:srgbClr val="000000"/>
                </a:solidFill>
                <a:latin typeface="Menlo-Regular"/>
              </a:rPr>
              <a:t>;</a:t>
            </a:r>
            <a:endParaRPr lang="en-US" altLang="zh-CN" sz="1400" dirty="0">
              <a:solidFill>
                <a:srgbClr val="000000"/>
              </a:solidFill>
              <a:latin typeface="Menlo-Regular"/>
            </a:endParaRPr>
          </a:p>
          <a:p>
            <a:pPr marL="0" indent="0">
              <a:buNone/>
            </a:pPr>
            <a:r>
              <a:rPr lang="en-US" altLang="zh-TW" sz="1400" dirty="0">
                <a:solidFill>
                  <a:srgbClr val="007400"/>
                </a:solidFill>
                <a:latin typeface="Menlo-Regular"/>
              </a:rPr>
              <a:t>// 3. </a:t>
            </a:r>
            <a:r>
              <a:rPr lang="zh-TW" altLang="en-US" sz="1400" dirty="0">
                <a:solidFill>
                  <a:srgbClr val="007400"/>
                </a:solidFill>
                <a:latin typeface="STHeitiSC-Light"/>
              </a:rPr>
              <a:t>设置</a:t>
            </a:r>
            <a:r>
              <a:rPr lang="en-US" altLang="zh-TW" sz="1400" dirty="0">
                <a:solidFill>
                  <a:srgbClr val="007400"/>
                </a:solidFill>
                <a:latin typeface="Menlo-Regular"/>
              </a:rPr>
              <a:t>XMPP</a:t>
            </a:r>
            <a:r>
              <a:rPr lang="zh-TW" altLang="en-US" sz="1400" dirty="0">
                <a:solidFill>
                  <a:srgbClr val="007400"/>
                </a:solidFill>
                <a:latin typeface="STHeitiSC-Light"/>
              </a:rPr>
              <a:t>扩展模块</a:t>
            </a:r>
            <a:endParaRPr lang="zh-TW" altLang="en-US" sz="1400" dirty="0">
              <a:solidFill>
                <a:srgbClr val="000000"/>
              </a:solidFill>
              <a:latin typeface="Menlo-Regular"/>
            </a:endParaRPr>
          </a:p>
          <a:p>
            <a:pPr marL="0" indent="0">
              <a:buNone/>
            </a:pPr>
            <a:r>
              <a:rPr lang="en-US" altLang="zh-TW" sz="1400" dirty="0">
                <a:solidFill>
                  <a:srgbClr val="007400"/>
                </a:solidFill>
                <a:latin typeface="Menlo-Regular"/>
              </a:rPr>
              <a:t>// 3.1 </a:t>
            </a:r>
            <a:r>
              <a:rPr lang="zh-TW" altLang="en-US" sz="1400" dirty="0">
                <a:solidFill>
                  <a:srgbClr val="007400"/>
                </a:solidFill>
                <a:latin typeface="STHeitiSC-Light"/>
              </a:rPr>
              <a:t>设置自动重新连接</a:t>
            </a:r>
            <a:endParaRPr lang="zh-TW" altLang="en-US" sz="1400" dirty="0">
              <a:solidFill>
                <a:srgbClr val="000000"/>
              </a:solidFill>
              <a:latin typeface="Menlo-Regular"/>
            </a:endParaRPr>
          </a:p>
          <a:p>
            <a:pPr marL="0" indent="0">
              <a:buNone/>
            </a:pPr>
            <a:r>
              <a:rPr lang="en-US" altLang="zh-CN" sz="1400" dirty="0">
                <a:solidFill>
                  <a:srgbClr val="3F6E74"/>
                </a:solidFill>
                <a:latin typeface="Menlo-Regular"/>
              </a:rPr>
              <a:t>_xmppReconnect</a:t>
            </a:r>
            <a:r>
              <a:rPr lang="en-US" altLang="zh-CN" sz="1400" dirty="0">
                <a:solidFill>
                  <a:srgbClr val="000000"/>
                </a:solidFill>
                <a:latin typeface="Menlo-Regular"/>
              </a:rPr>
              <a:t> = [[</a:t>
            </a:r>
            <a:r>
              <a:rPr lang="en-US" altLang="zh-CN" sz="1400" dirty="0">
                <a:solidFill>
                  <a:srgbClr val="3F6E74"/>
                </a:solidFill>
                <a:latin typeface="Menlo-Regular"/>
              </a:rPr>
              <a:t>XMPPReconnect</a:t>
            </a:r>
            <a:r>
              <a:rPr lang="en-US" altLang="zh-CN" sz="1400" dirty="0">
                <a:solidFill>
                  <a:srgbClr val="000000"/>
                </a:solidFill>
                <a:latin typeface="Menlo-Regular"/>
              </a:rPr>
              <a:t> </a:t>
            </a:r>
            <a:r>
              <a:rPr lang="en-US" altLang="zh-CN" sz="1400" dirty="0">
                <a:solidFill>
                  <a:srgbClr val="2E0D6E"/>
                </a:solidFill>
                <a:latin typeface="Menlo-Regular"/>
              </a:rPr>
              <a:t>alloc</a:t>
            </a:r>
            <a:r>
              <a:rPr lang="en-US" altLang="zh-CN" sz="1400" dirty="0">
                <a:solidFill>
                  <a:srgbClr val="000000"/>
                </a:solidFill>
                <a:latin typeface="Menlo-Regular"/>
              </a:rPr>
              <a:t>] </a:t>
            </a:r>
            <a:r>
              <a:rPr lang="en-US" altLang="zh-CN" sz="1400" dirty="0">
                <a:solidFill>
                  <a:srgbClr val="26474B"/>
                </a:solidFill>
                <a:latin typeface="Menlo-Regular"/>
              </a:rPr>
              <a:t>init</a:t>
            </a:r>
            <a:r>
              <a:rPr lang="en-US" altLang="zh-CN" sz="1400" dirty="0">
                <a:solidFill>
                  <a:srgbClr val="000000"/>
                </a:solidFill>
                <a:latin typeface="Menlo-Regular"/>
              </a:rPr>
              <a:t>]</a:t>
            </a:r>
            <a:r>
              <a:rPr lang="en-US" altLang="zh-CN" sz="1400" dirty="0" smtClean="0">
                <a:solidFill>
                  <a:srgbClr val="000000"/>
                </a:solidFill>
                <a:latin typeface="Menlo-Regular"/>
              </a:rPr>
              <a:t>;</a:t>
            </a:r>
            <a:endParaRPr lang="en-US" altLang="zh-CN" sz="1400" dirty="0">
              <a:solidFill>
                <a:srgbClr val="000000"/>
              </a:solidFill>
              <a:latin typeface="Menlo-Regular"/>
            </a:endParaRPr>
          </a:p>
          <a:p>
            <a:pPr marL="0" indent="0">
              <a:buNone/>
            </a:pPr>
            <a:r>
              <a:rPr lang="en-US" altLang="zh-TW" sz="1400" dirty="0">
                <a:solidFill>
                  <a:srgbClr val="007400"/>
                </a:solidFill>
                <a:latin typeface="Menlo-Regular"/>
              </a:rPr>
              <a:t>// 4. </a:t>
            </a:r>
            <a:r>
              <a:rPr lang="zh-TW" altLang="en-US" sz="1400" dirty="0">
                <a:solidFill>
                  <a:srgbClr val="007400"/>
                </a:solidFill>
                <a:latin typeface="STHeitiSC-Light"/>
              </a:rPr>
              <a:t>激活扩展模块</a:t>
            </a:r>
            <a:endParaRPr lang="zh-TW" altLang="en-US" sz="1400" dirty="0">
              <a:solidFill>
                <a:srgbClr val="000000"/>
              </a:solidFill>
              <a:latin typeface="Menlo-Regular"/>
            </a:endParaRPr>
          </a:p>
          <a:p>
            <a:pPr marL="0" indent="0">
              <a:buNone/>
            </a:pPr>
            <a:r>
              <a:rPr lang="en-US" altLang="zh-TW" sz="1400" dirty="0">
                <a:solidFill>
                  <a:srgbClr val="007400"/>
                </a:solidFill>
                <a:latin typeface="Menlo-Regular"/>
              </a:rPr>
              <a:t>// 4.1 </a:t>
            </a:r>
            <a:r>
              <a:rPr lang="zh-TW" altLang="en-US" sz="1400" dirty="0">
                <a:solidFill>
                  <a:srgbClr val="007400"/>
                </a:solidFill>
                <a:latin typeface="STHeitiSC-Light"/>
              </a:rPr>
              <a:t>自动重新连接模块</a:t>
            </a:r>
            <a:endParaRPr lang="zh-TW" altLang="en-US" sz="1400" dirty="0">
              <a:solidFill>
                <a:srgbClr val="000000"/>
              </a:solidFill>
              <a:latin typeface="Menlo-Regular"/>
            </a:endParaRPr>
          </a:p>
          <a:p>
            <a:pPr marL="0" indent="0">
              <a:buNone/>
            </a:pPr>
            <a:r>
              <a:rPr lang="en-US" altLang="zh-CN" sz="1400" dirty="0">
                <a:solidFill>
                  <a:srgbClr val="000000"/>
                </a:solidFill>
                <a:latin typeface="Menlo-Regular"/>
              </a:rPr>
              <a:t>[</a:t>
            </a:r>
            <a:r>
              <a:rPr lang="en-US" altLang="zh-CN" sz="1400" dirty="0">
                <a:solidFill>
                  <a:srgbClr val="3F6E74"/>
                </a:solidFill>
                <a:latin typeface="Menlo-Regular"/>
              </a:rPr>
              <a:t>_xmppReconnect</a:t>
            </a:r>
            <a:r>
              <a:rPr lang="en-US" altLang="zh-CN" sz="1400" dirty="0">
                <a:solidFill>
                  <a:srgbClr val="000000"/>
                </a:solidFill>
                <a:latin typeface="Menlo-Regular"/>
              </a:rPr>
              <a:t> </a:t>
            </a:r>
            <a:r>
              <a:rPr lang="en-US" altLang="zh-CN" sz="1400" dirty="0">
                <a:solidFill>
                  <a:srgbClr val="26474B"/>
                </a:solidFill>
                <a:latin typeface="Menlo-Regular"/>
              </a:rPr>
              <a:t>activate</a:t>
            </a:r>
            <a:r>
              <a:rPr lang="en-US" altLang="zh-CN" sz="1400" dirty="0">
                <a:solidFill>
                  <a:srgbClr val="000000"/>
                </a:solidFill>
                <a:latin typeface="Menlo-Regular"/>
              </a:rPr>
              <a:t>:</a:t>
            </a:r>
            <a:r>
              <a:rPr lang="en-US" altLang="zh-CN" sz="1400" dirty="0">
                <a:solidFill>
                  <a:srgbClr val="3F6E74"/>
                </a:solidFill>
                <a:latin typeface="Menlo-Regular"/>
              </a:rPr>
              <a:t>_xmppStream</a:t>
            </a:r>
            <a:r>
              <a:rPr lang="en-US" altLang="zh-CN" sz="1400" dirty="0">
                <a:solidFill>
                  <a:srgbClr val="000000"/>
                </a:solidFill>
                <a:latin typeface="Menlo-Regular"/>
              </a:rPr>
              <a:t>];</a:t>
            </a:r>
            <a:endParaRPr kumimoji="1" lang="zh-CN" altLang="en-US" sz="1400" dirty="0"/>
          </a:p>
        </p:txBody>
      </p:sp>
      <p:sp>
        <p:nvSpPr>
          <p:cNvPr id="2" name="标题 1"/>
          <p:cNvSpPr>
            <a:spLocks noGrp="1"/>
          </p:cNvSpPr>
          <p:nvPr>
            <p:ph type="title"/>
          </p:nvPr>
        </p:nvSpPr>
        <p:spPr/>
        <p:txBody>
          <a:bodyPr/>
          <a:lstStyle/>
          <a:p>
            <a:r>
              <a:rPr kumimoji="1" lang="en-US" altLang="zh-CN" dirty="0" smtClean="0"/>
              <a:t>setupStream</a:t>
            </a:r>
            <a:r>
              <a:rPr kumimoji="1" lang="zh-CN" altLang="en-US" dirty="0" smtClean="0"/>
              <a:t>方法</a:t>
            </a:r>
            <a:endParaRPr kumimoji="1" lang="zh-CN" altLang="en-US" dirty="0"/>
          </a:p>
        </p:txBody>
      </p:sp>
    </p:spTree>
    <p:extLst>
      <p:ext uri="{BB962C8B-B14F-4D97-AF65-F5344CB8AC3E}">
        <p14:creationId xmlns:p14="http://schemas.microsoft.com/office/powerpoint/2010/main" val="3464640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872067" y="2307813"/>
            <a:ext cx="7408333" cy="4393516"/>
          </a:xfrm>
        </p:spPr>
        <p:txBody>
          <a:bodyPr>
            <a:noAutofit/>
          </a:bodyPr>
          <a:lstStyle/>
          <a:p>
            <a:pPr marL="0" indent="0">
              <a:buNone/>
            </a:pPr>
            <a:r>
              <a:rPr lang="en-US" altLang="zh-CN" sz="1800" dirty="0">
                <a:solidFill>
                  <a:srgbClr val="007400"/>
                </a:solidFill>
                <a:latin typeface="Menlo-Regular"/>
              </a:rPr>
              <a:t>// 1. </a:t>
            </a:r>
            <a:r>
              <a:rPr lang="zh-CN" altLang="en-US" sz="1800" dirty="0">
                <a:solidFill>
                  <a:srgbClr val="007400"/>
                </a:solidFill>
                <a:latin typeface="STHeitiSC-Light"/>
              </a:rPr>
              <a:t>取消</a:t>
            </a:r>
            <a:r>
              <a:rPr lang="en-US" altLang="zh-CN" sz="1800" dirty="0">
                <a:solidFill>
                  <a:srgbClr val="007400"/>
                </a:solidFill>
                <a:latin typeface="Menlo-Regular"/>
              </a:rPr>
              <a:t>XMPPStream</a:t>
            </a:r>
            <a:r>
              <a:rPr lang="zh-CN" altLang="en-US" sz="1800" dirty="0">
                <a:solidFill>
                  <a:srgbClr val="007400"/>
                </a:solidFill>
                <a:latin typeface="STHeitiSC-Light"/>
              </a:rPr>
              <a:t>代理</a:t>
            </a:r>
            <a:endParaRPr lang="en-US" altLang="zh-CN" sz="1800" dirty="0">
              <a:solidFill>
                <a:srgbClr val="000000"/>
              </a:solidFill>
              <a:latin typeface="Menlo-Regular"/>
            </a:endParaRPr>
          </a:p>
          <a:p>
            <a:pPr marL="0" indent="0">
              <a:buNone/>
            </a:pPr>
            <a:r>
              <a:rPr lang="en-US" altLang="zh-CN" sz="1800" dirty="0">
                <a:solidFill>
                  <a:srgbClr val="000000"/>
                </a:solidFill>
                <a:latin typeface="Menlo-Regular"/>
              </a:rPr>
              <a:t>[</a:t>
            </a:r>
            <a:r>
              <a:rPr lang="en-US" altLang="zh-CN" sz="1800" dirty="0">
                <a:solidFill>
                  <a:srgbClr val="3F6E74"/>
                </a:solidFill>
                <a:latin typeface="Menlo-Regular"/>
              </a:rPr>
              <a:t>_xmppStream</a:t>
            </a:r>
            <a:r>
              <a:rPr lang="en-US" altLang="zh-CN" sz="1800" dirty="0">
                <a:solidFill>
                  <a:srgbClr val="000000"/>
                </a:solidFill>
                <a:latin typeface="Menlo-Regular"/>
              </a:rPr>
              <a:t> </a:t>
            </a:r>
            <a:r>
              <a:rPr lang="en-US" altLang="zh-CN" sz="1800" dirty="0">
                <a:solidFill>
                  <a:srgbClr val="26474B"/>
                </a:solidFill>
                <a:latin typeface="Menlo-Regular"/>
              </a:rPr>
              <a:t>removeDelegate</a:t>
            </a:r>
            <a:r>
              <a:rPr lang="en-US" altLang="zh-CN" sz="1800" dirty="0">
                <a:solidFill>
                  <a:srgbClr val="000000"/>
                </a:solidFill>
                <a:latin typeface="Menlo-Regular"/>
              </a:rPr>
              <a:t>:</a:t>
            </a:r>
            <a:r>
              <a:rPr lang="en-US" altLang="zh-CN" sz="1800" dirty="0">
                <a:solidFill>
                  <a:srgbClr val="AA0D91"/>
                </a:solidFill>
                <a:latin typeface="Menlo-Regular"/>
              </a:rPr>
              <a:t>self</a:t>
            </a:r>
            <a:r>
              <a:rPr lang="en-US" altLang="zh-CN" sz="1800" dirty="0">
                <a:solidFill>
                  <a:srgbClr val="000000"/>
                </a:solidFill>
                <a:latin typeface="Menlo-Regular"/>
              </a:rPr>
              <a:t>];</a:t>
            </a:r>
          </a:p>
          <a:p>
            <a:pPr marL="0" indent="0">
              <a:buNone/>
            </a:pPr>
            <a:endParaRPr lang="en-US" altLang="zh-CN" sz="1800" dirty="0">
              <a:solidFill>
                <a:srgbClr val="000000"/>
              </a:solidFill>
              <a:latin typeface="Menlo-Regular"/>
            </a:endParaRPr>
          </a:p>
          <a:p>
            <a:pPr marL="0" indent="0">
              <a:buNone/>
            </a:pPr>
            <a:r>
              <a:rPr lang="en-US" altLang="zh-CN" sz="1800" dirty="0">
                <a:solidFill>
                  <a:srgbClr val="007400"/>
                </a:solidFill>
                <a:latin typeface="Menlo-Regular"/>
              </a:rPr>
              <a:t>// 2. </a:t>
            </a:r>
            <a:r>
              <a:rPr lang="zh-CN" altLang="en-US" sz="1800" dirty="0" smtClean="0">
                <a:solidFill>
                  <a:srgbClr val="800000"/>
                </a:solidFill>
                <a:latin typeface="STHeitiSC-Light"/>
              </a:rPr>
              <a:t>取消在</a:t>
            </a:r>
            <a:r>
              <a:rPr lang="en-US" altLang="zh-CN" sz="1800" dirty="0" smtClean="0">
                <a:solidFill>
                  <a:srgbClr val="800000"/>
                </a:solidFill>
                <a:latin typeface="STHeitiSC-Light"/>
              </a:rPr>
              <a:t>setupStream</a:t>
            </a:r>
            <a:r>
              <a:rPr lang="zh-CN" altLang="en-US" sz="1800" dirty="0" smtClean="0">
                <a:solidFill>
                  <a:srgbClr val="800000"/>
                </a:solidFill>
                <a:latin typeface="STHeitiSC-Light"/>
              </a:rPr>
              <a:t>方法中注册的所有模块</a:t>
            </a:r>
            <a:endParaRPr lang="zh-CN" altLang="en-US" sz="1800" dirty="0">
              <a:solidFill>
                <a:srgbClr val="800000"/>
              </a:solidFill>
              <a:latin typeface="Menlo-Regular"/>
            </a:endParaRPr>
          </a:p>
          <a:p>
            <a:pPr marL="0" indent="0">
              <a:buNone/>
            </a:pPr>
            <a:r>
              <a:rPr lang="en-US" altLang="zh-TW" sz="1800" dirty="0">
                <a:solidFill>
                  <a:srgbClr val="007400"/>
                </a:solidFill>
                <a:latin typeface="Menlo-Regular"/>
              </a:rPr>
              <a:t>// 2.1 </a:t>
            </a:r>
            <a:r>
              <a:rPr lang="zh-TW" altLang="en-US" sz="1800" dirty="0">
                <a:solidFill>
                  <a:srgbClr val="007400"/>
                </a:solidFill>
                <a:latin typeface="STHeitiSC-Light"/>
              </a:rPr>
              <a:t>自动重连模块</a:t>
            </a:r>
            <a:endParaRPr lang="zh-TW" altLang="en-US" sz="1800" dirty="0">
              <a:solidFill>
                <a:srgbClr val="000000"/>
              </a:solidFill>
              <a:latin typeface="Menlo-Regular"/>
            </a:endParaRPr>
          </a:p>
          <a:p>
            <a:pPr marL="0" indent="0">
              <a:buNone/>
            </a:pPr>
            <a:r>
              <a:rPr lang="en-US" altLang="zh-CN" sz="1800" dirty="0">
                <a:solidFill>
                  <a:srgbClr val="000000"/>
                </a:solidFill>
                <a:latin typeface="Menlo-Regular"/>
              </a:rPr>
              <a:t>[</a:t>
            </a:r>
            <a:r>
              <a:rPr lang="en-US" altLang="zh-CN" sz="1800" dirty="0">
                <a:solidFill>
                  <a:srgbClr val="3F6E74"/>
                </a:solidFill>
                <a:latin typeface="Menlo-Regular"/>
              </a:rPr>
              <a:t>_xmppReconnect</a:t>
            </a:r>
            <a:r>
              <a:rPr lang="en-US" altLang="zh-CN" sz="1800" dirty="0">
                <a:solidFill>
                  <a:srgbClr val="000000"/>
                </a:solidFill>
                <a:latin typeface="Menlo-Regular"/>
              </a:rPr>
              <a:t> </a:t>
            </a:r>
            <a:r>
              <a:rPr lang="en-US" altLang="zh-CN" sz="1800" dirty="0">
                <a:solidFill>
                  <a:srgbClr val="26474B"/>
                </a:solidFill>
                <a:latin typeface="Menlo-Regular"/>
              </a:rPr>
              <a:t>deactivate</a:t>
            </a:r>
            <a:r>
              <a:rPr lang="en-US" altLang="zh-CN" sz="1800" dirty="0">
                <a:solidFill>
                  <a:srgbClr val="000000"/>
                </a:solidFill>
                <a:latin typeface="Menlo-Regular"/>
              </a:rPr>
              <a:t>];</a:t>
            </a:r>
          </a:p>
          <a:p>
            <a:pPr marL="0" indent="0">
              <a:buNone/>
            </a:pPr>
            <a:endParaRPr lang="en-US" altLang="zh-CN" sz="1800" dirty="0">
              <a:solidFill>
                <a:srgbClr val="000000"/>
              </a:solidFill>
              <a:latin typeface="Menlo-Regular"/>
            </a:endParaRPr>
          </a:p>
          <a:p>
            <a:pPr marL="0" indent="0">
              <a:buNone/>
            </a:pPr>
            <a:r>
              <a:rPr lang="en-US" altLang="zh-TW" sz="1800" dirty="0">
                <a:solidFill>
                  <a:srgbClr val="007400"/>
                </a:solidFill>
                <a:latin typeface="Menlo-Regular"/>
              </a:rPr>
              <a:t>// 3. </a:t>
            </a:r>
            <a:r>
              <a:rPr lang="zh-TW" altLang="en-US" sz="1800" dirty="0">
                <a:solidFill>
                  <a:srgbClr val="007400"/>
                </a:solidFill>
                <a:latin typeface="STHeitiSC-Light"/>
              </a:rPr>
              <a:t>断开连接</a:t>
            </a:r>
            <a:endParaRPr lang="zh-TW" altLang="en-US" sz="1800" dirty="0">
              <a:solidFill>
                <a:srgbClr val="000000"/>
              </a:solidFill>
              <a:latin typeface="Menlo-Regular"/>
            </a:endParaRPr>
          </a:p>
          <a:p>
            <a:pPr marL="0" indent="0">
              <a:buNone/>
            </a:pPr>
            <a:r>
              <a:rPr lang="en-US" altLang="zh-CN" sz="1800" dirty="0">
                <a:solidFill>
                  <a:srgbClr val="000000"/>
                </a:solidFill>
                <a:latin typeface="Menlo-Regular"/>
              </a:rPr>
              <a:t>[</a:t>
            </a:r>
            <a:r>
              <a:rPr lang="en-US" altLang="zh-CN" sz="1800" dirty="0">
                <a:solidFill>
                  <a:srgbClr val="3F6E74"/>
                </a:solidFill>
                <a:latin typeface="Menlo-Regular"/>
              </a:rPr>
              <a:t>_xmppStream</a:t>
            </a:r>
            <a:r>
              <a:rPr lang="en-US" altLang="zh-CN" sz="1800" dirty="0">
                <a:solidFill>
                  <a:srgbClr val="000000"/>
                </a:solidFill>
                <a:latin typeface="Menlo-Regular"/>
              </a:rPr>
              <a:t> </a:t>
            </a:r>
            <a:r>
              <a:rPr lang="en-US" altLang="zh-CN" sz="1800" dirty="0">
                <a:solidFill>
                  <a:srgbClr val="26474B"/>
                </a:solidFill>
                <a:latin typeface="Menlo-Regular"/>
              </a:rPr>
              <a:t>disconnect</a:t>
            </a:r>
            <a:r>
              <a:rPr lang="en-US" altLang="zh-CN" sz="1800" dirty="0">
                <a:solidFill>
                  <a:srgbClr val="000000"/>
                </a:solidFill>
                <a:latin typeface="Menlo-Regular"/>
              </a:rPr>
              <a:t>];</a:t>
            </a:r>
          </a:p>
          <a:p>
            <a:pPr marL="0" indent="0">
              <a:buNone/>
            </a:pPr>
            <a:endParaRPr lang="en-US" altLang="zh-CN" sz="1800" dirty="0">
              <a:solidFill>
                <a:srgbClr val="000000"/>
              </a:solidFill>
              <a:latin typeface="Menlo-Regular"/>
            </a:endParaRPr>
          </a:p>
          <a:p>
            <a:pPr marL="0" indent="0">
              <a:buNone/>
            </a:pPr>
            <a:r>
              <a:rPr lang="en-US" altLang="zh-TW" sz="1800" dirty="0">
                <a:solidFill>
                  <a:srgbClr val="007400"/>
                </a:solidFill>
                <a:latin typeface="Menlo-Regular"/>
              </a:rPr>
              <a:t>// 4. </a:t>
            </a:r>
            <a:r>
              <a:rPr lang="zh-TW" altLang="en-US" sz="1800" dirty="0">
                <a:solidFill>
                  <a:srgbClr val="007400"/>
                </a:solidFill>
                <a:latin typeface="STHeitiSC-Light"/>
              </a:rPr>
              <a:t>释放内存</a:t>
            </a:r>
            <a:endParaRPr lang="zh-TW" altLang="en-US" sz="1800" dirty="0">
              <a:solidFill>
                <a:srgbClr val="000000"/>
              </a:solidFill>
              <a:latin typeface="Menlo-Regular"/>
            </a:endParaRPr>
          </a:p>
          <a:p>
            <a:pPr marL="0" indent="0">
              <a:buNone/>
            </a:pPr>
            <a:r>
              <a:rPr lang="en-US" altLang="zh-CN" sz="1800" dirty="0">
                <a:solidFill>
                  <a:srgbClr val="3F6E74"/>
                </a:solidFill>
                <a:latin typeface="Menlo-Regular"/>
              </a:rPr>
              <a:t>_xmppStream</a:t>
            </a:r>
            <a:r>
              <a:rPr lang="en-US" altLang="zh-CN" sz="1800" dirty="0">
                <a:solidFill>
                  <a:srgbClr val="000000"/>
                </a:solidFill>
                <a:latin typeface="Menlo-Regular"/>
              </a:rPr>
              <a:t> = </a:t>
            </a:r>
            <a:r>
              <a:rPr lang="en-US" altLang="zh-CN" sz="1800" dirty="0">
                <a:solidFill>
                  <a:srgbClr val="AA0D91"/>
                </a:solidFill>
                <a:latin typeface="Menlo-Regular"/>
              </a:rPr>
              <a:t>nil</a:t>
            </a:r>
            <a:r>
              <a:rPr lang="en-US" altLang="zh-CN" sz="1800" dirty="0">
                <a:solidFill>
                  <a:srgbClr val="000000"/>
                </a:solidFill>
                <a:latin typeface="Menlo-Regular"/>
              </a:rPr>
              <a:t>;</a:t>
            </a:r>
          </a:p>
          <a:p>
            <a:pPr marL="0" indent="0">
              <a:buNone/>
            </a:pPr>
            <a:r>
              <a:rPr lang="en-US" altLang="zh-CN" sz="1800" dirty="0">
                <a:solidFill>
                  <a:srgbClr val="3F6E74"/>
                </a:solidFill>
                <a:latin typeface="Menlo-Regular"/>
              </a:rPr>
              <a:t>_xmppReconnect</a:t>
            </a:r>
            <a:r>
              <a:rPr lang="en-US" altLang="zh-CN" sz="1800" dirty="0">
                <a:solidFill>
                  <a:srgbClr val="000000"/>
                </a:solidFill>
                <a:latin typeface="Menlo-Regular"/>
              </a:rPr>
              <a:t> = </a:t>
            </a:r>
            <a:r>
              <a:rPr lang="en-US" altLang="zh-CN" sz="1800" dirty="0">
                <a:solidFill>
                  <a:srgbClr val="AA0D91"/>
                </a:solidFill>
                <a:latin typeface="Menlo-Regular"/>
              </a:rPr>
              <a:t>nil</a:t>
            </a:r>
            <a:r>
              <a:rPr lang="en-US" altLang="zh-CN" sz="1800" dirty="0">
                <a:solidFill>
                  <a:srgbClr val="000000"/>
                </a:solidFill>
                <a:latin typeface="Menlo-Regular"/>
              </a:rPr>
              <a:t>;</a:t>
            </a:r>
          </a:p>
          <a:p>
            <a:pPr marL="0" indent="0">
              <a:buNone/>
            </a:pPr>
            <a:endParaRPr kumimoji="1" lang="zh-CN" altLang="en-US" sz="1800" dirty="0"/>
          </a:p>
        </p:txBody>
      </p:sp>
      <p:sp>
        <p:nvSpPr>
          <p:cNvPr id="2" name="标题 1"/>
          <p:cNvSpPr>
            <a:spLocks noGrp="1"/>
          </p:cNvSpPr>
          <p:nvPr>
            <p:ph type="title"/>
          </p:nvPr>
        </p:nvSpPr>
        <p:spPr/>
        <p:txBody>
          <a:bodyPr/>
          <a:lstStyle/>
          <a:p>
            <a:r>
              <a:rPr kumimoji="1" lang="en-US" altLang="zh-CN" dirty="0" smtClean="0"/>
              <a:t>teardownStream</a:t>
            </a:r>
            <a:r>
              <a:rPr kumimoji="1" lang="zh-CN" altLang="en-US" dirty="0" smtClean="0"/>
              <a:t>方法</a:t>
            </a:r>
            <a:endParaRPr kumimoji="1" lang="zh-CN" altLang="en-US" dirty="0"/>
          </a:p>
        </p:txBody>
      </p:sp>
    </p:spTree>
    <p:extLst>
      <p:ext uri="{BB962C8B-B14F-4D97-AF65-F5344CB8AC3E}">
        <p14:creationId xmlns:p14="http://schemas.microsoft.com/office/powerpoint/2010/main" val="2615319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fontScale="47500" lnSpcReduction="20000"/>
          </a:bodyPr>
          <a:lstStyle/>
          <a:p>
            <a:pPr marL="0" indent="0">
              <a:buNone/>
            </a:pPr>
            <a:r>
              <a:rPr lang="en-US" altLang="zh-TW" dirty="0">
                <a:solidFill>
                  <a:srgbClr val="643820"/>
                </a:solidFill>
                <a:latin typeface="Menlo-Regular"/>
              </a:rPr>
              <a:t>#pragma mark </a:t>
            </a:r>
            <a:r>
              <a:rPr lang="zh-TW" altLang="en-US" dirty="0">
                <a:solidFill>
                  <a:srgbClr val="643820"/>
                </a:solidFill>
                <a:latin typeface="STHeitiSC-Light"/>
              </a:rPr>
              <a:t>通知服务器用户上线</a:t>
            </a:r>
            <a:endParaRPr lang="zh-TW" altLang="en-US" dirty="0">
              <a:solidFill>
                <a:srgbClr val="643820"/>
              </a:solidFill>
              <a:latin typeface="Menlo-Regular"/>
            </a:endParaRPr>
          </a:p>
          <a:p>
            <a:pPr marL="0" indent="0">
              <a:buNone/>
            </a:pPr>
            <a:r>
              <a:rPr lang="en-US" altLang="zh-CN" dirty="0">
                <a:solidFill>
                  <a:srgbClr val="000000"/>
                </a:solidFill>
                <a:latin typeface="Menlo-Regular"/>
              </a:rPr>
              <a:t>- (</a:t>
            </a:r>
            <a:r>
              <a:rPr lang="en-US" altLang="zh-CN" dirty="0">
                <a:solidFill>
                  <a:srgbClr val="AA0D91"/>
                </a:solidFill>
                <a:latin typeface="Menlo-Regular"/>
              </a:rPr>
              <a:t>void</a:t>
            </a:r>
            <a:r>
              <a:rPr lang="en-US" altLang="zh-CN" dirty="0">
                <a:solidFill>
                  <a:srgbClr val="000000"/>
                </a:solidFill>
                <a:latin typeface="Menlo-Regular"/>
              </a:rPr>
              <a:t>)goOnline</a:t>
            </a:r>
          </a:p>
          <a:p>
            <a:pPr marL="0" indent="0">
              <a:buNone/>
            </a:pPr>
            <a:r>
              <a:rPr lang="en-US" altLang="zh-CN" dirty="0">
                <a:solidFill>
                  <a:srgbClr val="000000"/>
                </a:solidFill>
                <a:latin typeface="Menlo-Regular"/>
              </a:rPr>
              <a:t>{</a:t>
            </a:r>
          </a:p>
          <a:p>
            <a:pPr marL="0" indent="0">
              <a:buNone/>
            </a:pPr>
            <a:r>
              <a:rPr lang="zh-CN" altLang="en-US" dirty="0">
                <a:solidFill>
                  <a:srgbClr val="000000"/>
                </a:solidFill>
                <a:latin typeface="Menlo-Regular"/>
              </a:rPr>
              <a:t>    </a:t>
            </a:r>
            <a:r>
              <a:rPr lang="en-US" altLang="zh-CN" dirty="0">
                <a:solidFill>
                  <a:srgbClr val="007400"/>
                </a:solidFill>
                <a:latin typeface="Menlo-Regular"/>
              </a:rPr>
              <a:t>// 1. </a:t>
            </a:r>
            <a:r>
              <a:rPr lang="zh-CN" altLang="en-US" dirty="0">
                <a:solidFill>
                  <a:srgbClr val="007400"/>
                </a:solidFill>
                <a:latin typeface="STHeitiSC-Light"/>
              </a:rPr>
              <a:t>实例化一个</a:t>
            </a:r>
            <a:r>
              <a:rPr lang="zh-CN" altLang="en-US" dirty="0">
                <a:solidFill>
                  <a:srgbClr val="007400"/>
                </a:solidFill>
                <a:latin typeface="Menlo-Regular"/>
              </a:rPr>
              <a:t>”</a:t>
            </a:r>
            <a:r>
              <a:rPr lang="zh-CN" altLang="en-US" dirty="0">
                <a:solidFill>
                  <a:srgbClr val="007400"/>
                </a:solidFill>
                <a:latin typeface="STHeitiSC-Light"/>
              </a:rPr>
              <a:t>展现</a:t>
            </a:r>
            <a:r>
              <a:rPr lang="zh-CN" altLang="en-US" dirty="0">
                <a:solidFill>
                  <a:srgbClr val="007400"/>
                </a:solidFill>
                <a:latin typeface="Menlo-Regular"/>
              </a:rPr>
              <a:t>“</a:t>
            </a:r>
            <a:r>
              <a:rPr lang="zh-CN" altLang="en-US" dirty="0">
                <a:solidFill>
                  <a:srgbClr val="007400"/>
                </a:solidFill>
                <a:latin typeface="STHeitiSC-Light"/>
              </a:rPr>
              <a:t>，上线的报告，默认类型是</a:t>
            </a:r>
            <a:r>
              <a:rPr lang="en-US" altLang="zh-CN" dirty="0">
                <a:solidFill>
                  <a:srgbClr val="007400"/>
                </a:solidFill>
                <a:latin typeface="Menlo-Regular"/>
              </a:rPr>
              <a:t>"available"</a:t>
            </a:r>
            <a:endParaRPr lang="zh-CN" altLang="en-US" dirty="0">
              <a:solidFill>
                <a:srgbClr val="000000"/>
              </a:solidFill>
              <a:latin typeface="Menlo-Regular"/>
            </a:endParaRPr>
          </a:p>
          <a:p>
            <a:pPr marL="0" indent="0">
              <a:buNone/>
            </a:pPr>
            <a:r>
              <a:rPr lang="en-US" altLang="zh-CN" dirty="0">
                <a:solidFill>
                  <a:srgbClr val="000000"/>
                </a:solidFill>
                <a:latin typeface="Menlo-Regular"/>
              </a:rPr>
              <a:t>    </a:t>
            </a:r>
            <a:r>
              <a:rPr lang="zh-CN" altLang="en-US" dirty="0" smtClean="0">
                <a:solidFill>
                  <a:srgbClr val="000000"/>
                </a:solidFill>
                <a:latin typeface="Menlo-Regular"/>
              </a:rPr>
              <a:t>  </a:t>
            </a:r>
            <a:r>
              <a:rPr lang="en-US" altLang="zh-CN" dirty="0" smtClean="0">
                <a:solidFill>
                  <a:srgbClr val="3F6E74"/>
                </a:solidFill>
                <a:latin typeface="Menlo-Regular"/>
              </a:rPr>
              <a:t>XMPPPresence</a:t>
            </a:r>
            <a:r>
              <a:rPr lang="en-US" altLang="zh-CN" dirty="0" smtClean="0">
                <a:solidFill>
                  <a:srgbClr val="000000"/>
                </a:solidFill>
                <a:latin typeface="Menlo-Regular"/>
              </a:rPr>
              <a:t> </a:t>
            </a:r>
            <a:r>
              <a:rPr lang="en-US" altLang="zh-CN" dirty="0">
                <a:solidFill>
                  <a:srgbClr val="000000"/>
                </a:solidFill>
                <a:latin typeface="Menlo-Regular"/>
              </a:rPr>
              <a:t>*presence = [</a:t>
            </a:r>
            <a:r>
              <a:rPr lang="en-US" altLang="zh-CN" dirty="0">
                <a:solidFill>
                  <a:srgbClr val="3F6E74"/>
                </a:solidFill>
                <a:latin typeface="Menlo-Regular"/>
              </a:rPr>
              <a:t>XMPPPresence</a:t>
            </a:r>
            <a:r>
              <a:rPr lang="en-US" altLang="zh-CN" dirty="0">
                <a:solidFill>
                  <a:srgbClr val="000000"/>
                </a:solidFill>
                <a:latin typeface="Menlo-Regular"/>
              </a:rPr>
              <a:t> </a:t>
            </a:r>
            <a:r>
              <a:rPr lang="en-US" altLang="zh-CN" dirty="0">
                <a:solidFill>
                  <a:srgbClr val="26474B"/>
                </a:solidFill>
                <a:latin typeface="Menlo-Regular"/>
              </a:rPr>
              <a:t>presence</a:t>
            </a:r>
            <a:r>
              <a:rPr lang="en-US" altLang="zh-CN" dirty="0">
                <a:solidFill>
                  <a:srgbClr val="000000"/>
                </a:solidFill>
                <a:latin typeface="Menlo-Regular"/>
              </a:rPr>
              <a:t>];</a:t>
            </a:r>
          </a:p>
          <a:p>
            <a:pPr marL="0" indent="0">
              <a:buNone/>
            </a:pPr>
            <a:r>
              <a:rPr lang="zh-TW" altLang="en-US" dirty="0">
                <a:solidFill>
                  <a:srgbClr val="000000"/>
                </a:solidFill>
                <a:latin typeface="Menlo-Regular"/>
              </a:rPr>
              <a:t>    </a:t>
            </a:r>
            <a:r>
              <a:rPr lang="en-US" altLang="zh-TW" dirty="0">
                <a:solidFill>
                  <a:srgbClr val="007400"/>
                </a:solidFill>
                <a:latin typeface="Menlo-Regular"/>
              </a:rPr>
              <a:t>// 2. </a:t>
            </a:r>
            <a:r>
              <a:rPr lang="zh-TW" altLang="en-US" dirty="0">
                <a:solidFill>
                  <a:srgbClr val="007400"/>
                </a:solidFill>
                <a:latin typeface="STHeitiSC-Light"/>
              </a:rPr>
              <a:t>发送</a:t>
            </a:r>
            <a:r>
              <a:rPr lang="en-US" altLang="zh-TW" dirty="0">
                <a:solidFill>
                  <a:srgbClr val="007400"/>
                </a:solidFill>
                <a:latin typeface="Menlo-Regular"/>
              </a:rPr>
              <a:t>Presence</a:t>
            </a:r>
            <a:r>
              <a:rPr lang="zh-TW" altLang="en-US" dirty="0">
                <a:solidFill>
                  <a:srgbClr val="007400"/>
                </a:solidFill>
                <a:latin typeface="STHeitiSC-Light"/>
              </a:rPr>
              <a:t>给服务器</a:t>
            </a:r>
            <a:endParaRPr lang="zh-TW" altLang="en-US" dirty="0">
              <a:solidFill>
                <a:srgbClr val="000000"/>
              </a:solidFill>
              <a:latin typeface="Menlo-Regular"/>
            </a:endParaRPr>
          </a:p>
          <a:p>
            <a:pPr marL="0" indent="0">
              <a:buNone/>
            </a:pPr>
            <a:r>
              <a:rPr lang="zh-TW" altLang="en-US" dirty="0">
                <a:solidFill>
                  <a:srgbClr val="000000"/>
                </a:solidFill>
                <a:latin typeface="Menlo-Regular"/>
              </a:rPr>
              <a:t>    </a:t>
            </a:r>
            <a:r>
              <a:rPr lang="zh-TW" altLang="en-US" dirty="0" smtClean="0">
                <a:solidFill>
                  <a:srgbClr val="000000"/>
                </a:solidFill>
                <a:latin typeface="Menlo-Regular"/>
              </a:rPr>
              <a:t>      </a:t>
            </a:r>
            <a:r>
              <a:rPr lang="en-US" altLang="zh-TW" dirty="0" smtClean="0">
                <a:solidFill>
                  <a:srgbClr val="007400"/>
                </a:solidFill>
                <a:latin typeface="Menlo-Regular"/>
              </a:rPr>
              <a:t>/</a:t>
            </a:r>
            <a:r>
              <a:rPr lang="en-US" altLang="zh-TW" dirty="0">
                <a:solidFill>
                  <a:srgbClr val="007400"/>
                </a:solidFill>
                <a:latin typeface="Menlo-Regular"/>
              </a:rPr>
              <a:t>/ </a:t>
            </a:r>
            <a:r>
              <a:rPr lang="zh-TW" altLang="en-US" dirty="0">
                <a:solidFill>
                  <a:srgbClr val="007400"/>
                </a:solidFill>
                <a:latin typeface="STHeitiSC-Light"/>
              </a:rPr>
              <a:t>服务器知道</a:t>
            </a:r>
            <a:r>
              <a:rPr lang="zh-TW" altLang="en-US" dirty="0">
                <a:solidFill>
                  <a:srgbClr val="007400"/>
                </a:solidFill>
                <a:latin typeface="Menlo-Regular"/>
              </a:rPr>
              <a:t>“</a:t>
            </a:r>
            <a:r>
              <a:rPr lang="zh-TW" altLang="en-US" dirty="0">
                <a:solidFill>
                  <a:srgbClr val="007400"/>
                </a:solidFill>
                <a:latin typeface="STHeitiSC-Light"/>
              </a:rPr>
              <a:t>我</a:t>
            </a:r>
            <a:r>
              <a:rPr lang="zh-TW" altLang="en-US" dirty="0">
                <a:solidFill>
                  <a:srgbClr val="007400"/>
                </a:solidFill>
                <a:latin typeface="Menlo-Regular"/>
              </a:rPr>
              <a:t>”</a:t>
            </a:r>
            <a:r>
              <a:rPr lang="zh-TW" altLang="en-US" dirty="0">
                <a:solidFill>
                  <a:srgbClr val="007400"/>
                </a:solidFill>
                <a:latin typeface="STHeitiSC-Light"/>
              </a:rPr>
              <a:t>上线后，只需要通知我的好友，而无需通知我，因此，此方法没有回调</a:t>
            </a:r>
            <a:endParaRPr lang="zh-TW" altLang="en-US" dirty="0">
              <a:solidFill>
                <a:srgbClr val="000000"/>
              </a:solidFill>
              <a:latin typeface="Menlo-Regular"/>
            </a:endParaRPr>
          </a:p>
          <a:p>
            <a:pPr marL="0" indent="0">
              <a:buNone/>
            </a:pPr>
            <a:r>
              <a:rPr lang="en-US" altLang="zh-CN" dirty="0">
                <a:solidFill>
                  <a:srgbClr val="000000"/>
                </a:solidFill>
                <a:latin typeface="Menlo-Regular"/>
              </a:rPr>
              <a:t>    [</a:t>
            </a:r>
            <a:r>
              <a:rPr lang="en-US" altLang="zh-CN" dirty="0">
                <a:solidFill>
                  <a:srgbClr val="3F6E74"/>
                </a:solidFill>
                <a:latin typeface="Menlo-Regular"/>
              </a:rPr>
              <a:t>_xmppStream</a:t>
            </a:r>
            <a:r>
              <a:rPr lang="en-US" altLang="zh-CN" dirty="0">
                <a:solidFill>
                  <a:srgbClr val="000000"/>
                </a:solidFill>
                <a:latin typeface="Menlo-Regular"/>
              </a:rPr>
              <a:t> </a:t>
            </a:r>
            <a:r>
              <a:rPr lang="en-US" altLang="zh-CN" dirty="0">
                <a:solidFill>
                  <a:srgbClr val="26474B"/>
                </a:solidFill>
                <a:latin typeface="Menlo-Regular"/>
              </a:rPr>
              <a:t>sendElement</a:t>
            </a:r>
            <a:r>
              <a:rPr lang="en-US" altLang="zh-CN" dirty="0">
                <a:solidFill>
                  <a:srgbClr val="000000"/>
                </a:solidFill>
                <a:latin typeface="Menlo-Regular"/>
              </a:rPr>
              <a:t>:presence];</a:t>
            </a:r>
          </a:p>
          <a:p>
            <a:pPr marL="0" indent="0">
              <a:buNone/>
            </a:pPr>
            <a:r>
              <a:rPr lang="en-US" altLang="zh-CN" dirty="0" smtClean="0">
                <a:solidFill>
                  <a:srgbClr val="000000"/>
                </a:solidFill>
                <a:latin typeface="Menlo-Regular"/>
              </a:rPr>
              <a:t>}</a:t>
            </a:r>
            <a:endParaRPr lang="en-US" altLang="zh-CN" dirty="0">
              <a:solidFill>
                <a:srgbClr val="000000"/>
              </a:solidFill>
              <a:latin typeface="Menlo-Regular"/>
            </a:endParaRPr>
          </a:p>
          <a:p>
            <a:pPr marL="0" indent="0">
              <a:buNone/>
            </a:pPr>
            <a:r>
              <a:rPr lang="en-US" altLang="zh-CN" dirty="0">
                <a:solidFill>
                  <a:srgbClr val="643820"/>
                </a:solidFill>
                <a:latin typeface="Menlo-Regular"/>
              </a:rPr>
              <a:t>#pragma mark </a:t>
            </a:r>
            <a:r>
              <a:rPr lang="zh-CN" altLang="en-US" dirty="0">
                <a:solidFill>
                  <a:srgbClr val="643820"/>
                </a:solidFill>
                <a:latin typeface="STHeitiSC-Light"/>
              </a:rPr>
              <a:t>通知服务器用户下线</a:t>
            </a:r>
            <a:endParaRPr lang="en-US" altLang="zh-CN" dirty="0">
              <a:solidFill>
                <a:srgbClr val="643820"/>
              </a:solidFill>
              <a:latin typeface="Menlo-Regular"/>
            </a:endParaRPr>
          </a:p>
          <a:p>
            <a:pPr marL="0" indent="0">
              <a:buNone/>
            </a:pPr>
            <a:r>
              <a:rPr lang="en-US" altLang="zh-CN" dirty="0">
                <a:solidFill>
                  <a:srgbClr val="000000"/>
                </a:solidFill>
                <a:latin typeface="Menlo-Regular"/>
              </a:rPr>
              <a:t>- (</a:t>
            </a:r>
            <a:r>
              <a:rPr lang="en-US" altLang="zh-CN" dirty="0">
                <a:solidFill>
                  <a:srgbClr val="AA0D91"/>
                </a:solidFill>
                <a:latin typeface="Menlo-Regular"/>
              </a:rPr>
              <a:t>void</a:t>
            </a:r>
            <a:r>
              <a:rPr lang="en-US" altLang="zh-CN" dirty="0">
                <a:solidFill>
                  <a:srgbClr val="000000"/>
                </a:solidFill>
                <a:latin typeface="Menlo-Regular"/>
              </a:rPr>
              <a:t>)goOffline</a:t>
            </a:r>
          </a:p>
          <a:p>
            <a:pPr marL="0" indent="0">
              <a:buNone/>
            </a:pPr>
            <a:r>
              <a:rPr lang="en-US" altLang="zh-CN" dirty="0">
                <a:solidFill>
                  <a:srgbClr val="000000"/>
                </a:solidFill>
                <a:latin typeface="Menlo-Regular"/>
              </a:rPr>
              <a:t>{</a:t>
            </a:r>
          </a:p>
          <a:p>
            <a:pPr marL="0" indent="0">
              <a:buNone/>
            </a:pPr>
            <a:r>
              <a:rPr lang="zh-TW" altLang="en-US" dirty="0">
                <a:solidFill>
                  <a:srgbClr val="000000"/>
                </a:solidFill>
                <a:latin typeface="Menlo-Regular"/>
              </a:rPr>
              <a:t>    </a:t>
            </a:r>
            <a:r>
              <a:rPr lang="en-US" altLang="zh-TW" dirty="0">
                <a:solidFill>
                  <a:srgbClr val="007400"/>
                </a:solidFill>
                <a:latin typeface="Menlo-Regular"/>
              </a:rPr>
              <a:t>// 1. </a:t>
            </a:r>
            <a:r>
              <a:rPr lang="zh-TW" altLang="en-US" dirty="0">
                <a:solidFill>
                  <a:srgbClr val="007400"/>
                </a:solidFill>
                <a:latin typeface="STHeitiSC-Light"/>
              </a:rPr>
              <a:t>实例化一个</a:t>
            </a:r>
            <a:r>
              <a:rPr lang="zh-TW" altLang="en-US" dirty="0">
                <a:solidFill>
                  <a:srgbClr val="007400"/>
                </a:solidFill>
                <a:latin typeface="Menlo-Regular"/>
              </a:rPr>
              <a:t>”</a:t>
            </a:r>
            <a:r>
              <a:rPr lang="zh-TW" altLang="en-US" dirty="0">
                <a:solidFill>
                  <a:srgbClr val="007400"/>
                </a:solidFill>
                <a:latin typeface="STHeitiSC-Light"/>
              </a:rPr>
              <a:t>展现</a:t>
            </a:r>
            <a:r>
              <a:rPr lang="zh-TW" altLang="en-US" dirty="0">
                <a:solidFill>
                  <a:srgbClr val="007400"/>
                </a:solidFill>
                <a:latin typeface="Menlo-Regular"/>
              </a:rPr>
              <a:t>“</a:t>
            </a:r>
            <a:r>
              <a:rPr lang="zh-TW" altLang="en-US" dirty="0">
                <a:solidFill>
                  <a:srgbClr val="007400"/>
                </a:solidFill>
                <a:latin typeface="STHeitiSC-Light"/>
              </a:rPr>
              <a:t>，下线的报告</a:t>
            </a:r>
            <a:endParaRPr lang="zh-TW" altLang="en-US" dirty="0">
              <a:solidFill>
                <a:srgbClr val="000000"/>
              </a:solidFill>
              <a:latin typeface="Menlo-Regular"/>
            </a:endParaRPr>
          </a:p>
          <a:p>
            <a:pPr marL="0" indent="0">
              <a:buNone/>
            </a:pPr>
            <a:r>
              <a:rPr lang="en-US" altLang="zh-CN" dirty="0">
                <a:solidFill>
                  <a:srgbClr val="000000"/>
                </a:solidFill>
                <a:latin typeface="Menlo-Regular"/>
              </a:rPr>
              <a:t>    </a:t>
            </a:r>
            <a:r>
              <a:rPr lang="zh-CN" altLang="en-US" dirty="0" smtClean="0">
                <a:solidFill>
                  <a:srgbClr val="000000"/>
                </a:solidFill>
                <a:latin typeface="Menlo-Regular"/>
              </a:rPr>
              <a:t>  </a:t>
            </a:r>
            <a:r>
              <a:rPr lang="en-US" altLang="zh-CN" dirty="0" smtClean="0">
                <a:solidFill>
                  <a:srgbClr val="3F6E74"/>
                </a:solidFill>
                <a:latin typeface="Menlo-Regular"/>
              </a:rPr>
              <a:t>XMPPPresence</a:t>
            </a:r>
            <a:r>
              <a:rPr lang="en-US" altLang="zh-CN" dirty="0" smtClean="0">
                <a:solidFill>
                  <a:srgbClr val="000000"/>
                </a:solidFill>
                <a:latin typeface="Menlo-Regular"/>
              </a:rPr>
              <a:t> </a:t>
            </a:r>
            <a:r>
              <a:rPr lang="en-US" altLang="zh-CN" dirty="0">
                <a:solidFill>
                  <a:srgbClr val="000000"/>
                </a:solidFill>
                <a:latin typeface="Menlo-Regular"/>
              </a:rPr>
              <a:t>*presence = [</a:t>
            </a:r>
            <a:r>
              <a:rPr lang="en-US" altLang="zh-CN" dirty="0">
                <a:solidFill>
                  <a:srgbClr val="3F6E74"/>
                </a:solidFill>
                <a:latin typeface="Menlo-Regular"/>
              </a:rPr>
              <a:t>XMPPPresence</a:t>
            </a:r>
            <a:r>
              <a:rPr lang="en-US" altLang="zh-CN" dirty="0">
                <a:solidFill>
                  <a:srgbClr val="000000"/>
                </a:solidFill>
                <a:latin typeface="Menlo-Regular"/>
              </a:rPr>
              <a:t> </a:t>
            </a:r>
            <a:r>
              <a:rPr lang="en-US" altLang="zh-CN" dirty="0">
                <a:solidFill>
                  <a:srgbClr val="26474B"/>
                </a:solidFill>
                <a:latin typeface="Menlo-Regular"/>
              </a:rPr>
              <a:t>presenceWithType</a:t>
            </a:r>
            <a:r>
              <a:rPr lang="en-US" altLang="zh-CN" dirty="0">
                <a:solidFill>
                  <a:srgbClr val="000000"/>
                </a:solidFill>
                <a:latin typeface="Menlo-Regular"/>
              </a:rPr>
              <a:t>:</a:t>
            </a:r>
            <a:r>
              <a:rPr lang="en-US" altLang="zh-CN" dirty="0">
                <a:solidFill>
                  <a:srgbClr val="C41A16"/>
                </a:solidFill>
                <a:latin typeface="Menlo-Regular"/>
              </a:rPr>
              <a:t>@"unavailable"</a:t>
            </a:r>
            <a:r>
              <a:rPr lang="en-US" altLang="zh-CN" dirty="0">
                <a:solidFill>
                  <a:srgbClr val="000000"/>
                </a:solidFill>
                <a:latin typeface="Menlo-Regular"/>
              </a:rPr>
              <a:t>];</a:t>
            </a:r>
          </a:p>
          <a:p>
            <a:pPr marL="0" indent="0">
              <a:buNone/>
            </a:pPr>
            <a:r>
              <a:rPr lang="zh-CN" altLang="en-US" dirty="0">
                <a:solidFill>
                  <a:srgbClr val="000000"/>
                </a:solidFill>
                <a:latin typeface="Menlo-Regular"/>
              </a:rPr>
              <a:t>    </a:t>
            </a:r>
            <a:r>
              <a:rPr lang="en-US" altLang="zh-CN" dirty="0">
                <a:solidFill>
                  <a:srgbClr val="007400"/>
                </a:solidFill>
                <a:latin typeface="Menlo-Regular"/>
              </a:rPr>
              <a:t>// 2. </a:t>
            </a:r>
            <a:r>
              <a:rPr lang="zh-CN" altLang="en-US" dirty="0">
                <a:solidFill>
                  <a:srgbClr val="007400"/>
                </a:solidFill>
                <a:latin typeface="STHeitiSC-Light"/>
              </a:rPr>
              <a:t>发送</a:t>
            </a:r>
            <a:r>
              <a:rPr lang="en-US" altLang="zh-CN" dirty="0">
                <a:solidFill>
                  <a:srgbClr val="007400"/>
                </a:solidFill>
                <a:latin typeface="Menlo-Regular"/>
              </a:rPr>
              <a:t>Presence</a:t>
            </a:r>
            <a:r>
              <a:rPr lang="zh-CN" altLang="en-US" dirty="0">
                <a:solidFill>
                  <a:srgbClr val="007400"/>
                </a:solidFill>
                <a:latin typeface="STHeitiSC-Light"/>
              </a:rPr>
              <a:t>给服务器，通知服务器客户端下线</a:t>
            </a:r>
            <a:endParaRPr lang="zh-CN" altLang="en-US" dirty="0">
              <a:solidFill>
                <a:srgbClr val="000000"/>
              </a:solidFill>
              <a:latin typeface="Menlo-Regular"/>
            </a:endParaRPr>
          </a:p>
          <a:p>
            <a:pPr marL="0" indent="0">
              <a:buNone/>
            </a:pPr>
            <a:r>
              <a:rPr lang="en-US" altLang="zh-CN" dirty="0">
                <a:solidFill>
                  <a:srgbClr val="000000"/>
                </a:solidFill>
                <a:latin typeface="Menlo-Regular"/>
              </a:rPr>
              <a:t>    [</a:t>
            </a:r>
            <a:r>
              <a:rPr lang="en-US" altLang="zh-CN" dirty="0">
                <a:solidFill>
                  <a:srgbClr val="3F6E74"/>
                </a:solidFill>
                <a:latin typeface="Menlo-Regular"/>
              </a:rPr>
              <a:t>_xmppStream</a:t>
            </a:r>
            <a:r>
              <a:rPr lang="en-US" altLang="zh-CN" dirty="0">
                <a:solidFill>
                  <a:srgbClr val="000000"/>
                </a:solidFill>
                <a:latin typeface="Menlo-Regular"/>
              </a:rPr>
              <a:t> </a:t>
            </a:r>
            <a:r>
              <a:rPr lang="en-US" altLang="zh-CN" dirty="0">
                <a:solidFill>
                  <a:srgbClr val="26474B"/>
                </a:solidFill>
                <a:latin typeface="Menlo-Regular"/>
              </a:rPr>
              <a:t>sendElement</a:t>
            </a:r>
            <a:r>
              <a:rPr lang="en-US" altLang="zh-CN" dirty="0">
                <a:solidFill>
                  <a:srgbClr val="000000"/>
                </a:solidFill>
                <a:latin typeface="Menlo-Regular"/>
              </a:rPr>
              <a:t>:presence];</a:t>
            </a:r>
          </a:p>
          <a:p>
            <a:pPr marL="0" indent="0">
              <a:buNone/>
            </a:pPr>
            <a:r>
              <a:rPr lang="en-US" altLang="zh-CN" dirty="0">
                <a:solidFill>
                  <a:srgbClr val="000000"/>
                </a:solidFill>
                <a:latin typeface="Menlo-Regular"/>
              </a:rPr>
              <a:t>}</a:t>
            </a:r>
            <a:endParaRPr kumimoji="1" lang="zh-CN" altLang="en-US" dirty="0"/>
          </a:p>
        </p:txBody>
      </p:sp>
      <p:sp>
        <p:nvSpPr>
          <p:cNvPr id="2" name="标题 1"/>
          <p:cNvSpPr>
            <a:spLocks noGrp="1"/>
          </p:cNvSpPr>
          <p:nvPr>
            <p:ph type="title"/>
          </p:nvPr>
        </p:nvSpPr>
        <p:spPr/>
        <p:txBody>
          <a:bodyPr/>
          <a:lstStyle/>
          <a:p>
            <a:r>
              <a:rPr kumimoji="1" lang="zh-CN" altLang="en-US" dirty="0" smtClean="0"/>
              <a:t>通知服务器上线和下线</a:t>
            </a:r>
            <a:endParaRPr kumimoji="1" lang="zh-CN" altLang="en-US" dirty="0"/>
          </a:p>
        </p:txBody>
      </p:sp>
    </p:spTree>
    <p:extLst>
      <p:ext uri="{BB962C8B-B14F-4D97-AF65-F5344CB8AC3E}">
        <p14:creationId xmlns:p14="http://schemas.microsoft.com/office/powerpoint/2010/main" val="2091690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fontScale="55000" lnSpcReduction="20000"/>
          </a:bodyPr>
          <a:lstStyle/>
          <a:p>
            <a:pPr marL="0" indent="0">
              <a:buNone/>
            </a:pPr>
            <a:r>
              <a:rPr lang="en-US" altLang="zh-CN" dirty="0">
                <a:solidFill>
                  <a:srgbClr val="007400"/>
                </a:solidFill>
                <a:latin typeface="Menlo-Regular"/>
              </a:rPr>
              <a:t>// 1. </a:t>
            </a:r>
            <a:r>
              <a:rPr lang="zh-CN" altLang="en-US" dirty="0">
                <a:solidFill>
                  <a:srgbClr val="007400"/>
                </a:solidFill>
                <a:latin typeface="STHeitiSC-Light"/>
              </a:rPr>
              <a:t>如果当前</a:t>
            </a:r>
            <a:r>
              <a:rPr lang="en-US" altLang="zh-CN" dirty="0">
                <a:solidFill>
                  <a:srgbClr val="007400"/>
                </a:solidFill>
                <a:latin typeface="Menlo-Regular"/>
              </a:rPr>
              <a:t>XMPP</a:t>
            </a:r>
            <a:r>
              <a:rPr lang="zh-CN" altLang="en-US" dirty="0" smtClean="0">
                <a:solidFill>
                  <a:srgbClr val="007400"/>
                </a:solidFill>
                <a:latin typeface="STHeitiSC-Light"/>
              </a:rPr>
              <a:t>长连接已经存在，则直接返</a:t>
            </a:r>
            <a:r>
              <a:rPr lang="zh-CN" altLang="en-US" dirty="0">
                <a:solidFill>
                  <a:srgbClr val="007400"/>
                </a:solidFill>
                <a:latin typeface="STHeitiSC-Light"/>
              </a:rPr>
              <a:t>回</a:t>
            </a:r>
            <a:endParaRPr lang="zh-CN" altLang="en-US" dirty="0">
              <a:solidFill>
                <a:srgbClr val="000000"/>
              </a:solidFill>
              <a:latin typeface="Menlo-Regular"/>
            </a:endParaRPr>
          </a:p>
          <a:p>
            <a:pPr marL="0" indent="0">
              <a:buNone/>
            </a:pPr>
            <a:r>
              <a:rPr lang="en-US" altLang="zh-CN" dirty="0">
                <a:solidFill>
                  <a:srgbClr val="AA0D91"/>
                </a:solidFill>
                <a:latin typeface="Menlo-Regular"/>
              </a:rPr>
              <a:t>if</a:t>
            </a:r>
            <a:r>
              <a:rPr lang="en-US" altLang="zh-CN" dirty="0">
                <a:solidFill>
                  <a:srgbClr val="000000"/>
                </a:solidFill>
                <a:latin typeface="Menlo-Regular"/>
              </a:rPr>
              <a:t> </a:t>
            </a:r>
            <a:r>
              <a:rPr lang="en-US" altLang="zh-CN" dirty="0" smtClean="0">
                <a:solidFill>
                  <a:srgbClr val="000000"/>
                </a:solidFill>
                <a:latin typeface="Menlo-Regular"/>
              </a:rPr>
              <a:t>([</a:t>
            </a:r>
            <a:r>
              <a:rPr lang="en-US" altLang="zh-CN" dirty="0">
                <a:solidFill>
                  <a:srgbClr val="3F6E74"/>
                </a:solidFill>
                <a:latin typeface="Menlo-Regular"/>
              </a:rPr>
              <a:t>_xmppStream</a:t>
            </a:r>
            <a:r>
              <a:rPr lang="en-US" altLang="zh-CN" dirty="0">
                <a:solidFill>
                  <a:srgbClr val="000000"/>
                </a:solidFill>
                <a:latin typeface="Menlo-Regular"/>
              </a:rPr>
              <a:t> </a:t>
            </a:r>
            <a:r>
              <a:rPr lang="en-US" altLang="zh-CN" dirty="0">
                <a:solidFill>
                  <a:srgbClr val="26474B"/>
                </a:solidFill>
                <a:latin typeface="Menlo-Regular"/>
              </a:rPr>
              <a:t>isConnected</a:t>
            </a:r>
            <a:r>
              <a:rPr lang="en-US" altLang="zh-CN" dirty="0" smtClean="0">
                <a:solidFill>
                  <a:srgbClr val="000000"/>
                </a:solidFill>
                <a:latin typeface="Menlo-Regular"/>
              </a:rPr>
              <a:t>]</a:t>
            </a:r>
            <a:r>
              <a:rPr lang="en-US" altLang="zh-CN" dirty="0">
                <a:solidFill>
                  <a:srgbClr val="000000"/>
                </a:solidFill>
                <a:latin typeface="Menlo-Regular"/>
              </a:rPr>
              <a:t>) {</a:t>
            </a:r>
          </a:p>
          <a:p>
            <a:pPr marL="0" indent="0">
              <a:buNone/>
            </a:pPr>
            <a:r>
              <a:rPr lang="is-IS" altLang="zh-CN" dirty="0">
                <a:solidFill>
                  <a:srgbClr val="000000"/>
                </a:solidFill>
                <a:latin typeface="Menlo-Regular"/>
              </a:rPr>
              <a:t>    </a:t>
            </a:r>
            <a:r>
              <a:rPr lang="is-IS" altLang="zh-CN" dirty="0">
                <a:solidFill>
                  <a:srgbClr val="AA0D91"/>
                </a:solidFill>
                <a:latin typeface="Menlo-Regular"/>
              </a:rPr>
              <a:t>return</a:t>
            </a:r>
            <a:r>
              <a:rPr lang="is-IS" altLang="zh-CN" dirty="0">
                <a:solidFill>
                  <a:srgbClr val="000000"/>
                </a:solidFill>
                <a:latin typeface="Menlo-Regular"/>
              </a:rPr>
              <a:t>;</a:t>
            </a:r>
          </a:p>
          <a:p>
            <a:pPr marL="0" indent="0">
              <a:buNone/>
            </a:pPr>
            <a:r>
              <a:rPr lang="is-IS" altLang="zh-CN" dirty="0" smtClean="0">
                <a:solidFill>
                  <a:srgbClr val="000000"/>
                </a:solidFill>
                <a:latin typeface="Menlo-Regular"/>
              </a:rPr>
              <a:t>}</a:t>
            </a:r>
            <a:endParaRPr lang="is-IS" altLang="zh-CN" dirty="0">
              <a:solidFill>
                <a:srgbClr val="000000"/>
              </a:solidFill>
              <a:latin typeface="Menlo-Regular"/>
            </a:endParaRPr>
          </a:p>
          <a:p>
            <a:pPr marL="0" indent="0">
              <a:buNone/>
            </a:pPr>
            <a:r>
              <a:rPr lang="en-US" altLang="zh-CN" dirty="0">
                <a:solidFill>
                  <a:srgbClr val="007400"/>
                </a:solidFill>
                <a:latin typeface="Menlo-Regular"/>
              </a:rPr>
              <a:t>// 2. </a:t>
            </a:r>
            <a:r>
              <a:rPr lang="zh-CN" altLang="en-US" dirty="0">
                <a:solidFill>
                  <a:srgbClr val="007400"/>
                </a:solidFill>
                <a:latin typeface="STHeitiSC-Light"/>
              </a:rPr>
              <a:t>指定用户名、主机（服务器），连接时不需要</a:t>
            </a:r>
            <a:r>
              <a:rPr lang="en-US" altLang="zh-CN" dirty="0">
                <a:solidFill>
                  <a:srgbClr val="007400"/>
                </a:solidFill>
                <a:latin typeface="Menlo-Regular"/>
              </a:rPr>
              <a:t>password</a:t>
            </a:r>
            <a:endParaRPr lang="zh-CN" altLang="en-US" dirty="0">
              <a:solidFill>
                <a:srgbClr val="000000"/>
              </a:solidFill>
              <a:latin typeface="Menlo-Regular"/>
            </a:endParaRPr>
          </a:p>
          <a:p>
            <a:pPr marL="0" indent="0">
              <a:buNone/>
            </a:pPr>
            <a:r>
              <a:rPr lang="en-US" altLang="zh-CN" dirty="0">
                <a:solidFill>
                  <a:srgbClr val="5C2699"/>
                </a:solidFill>
                <a:latin typeface="Menlo-Regular"/>
              </a:rPr>
              <a:t>NSString</a:t>
            </a:r>
            <a:r>
              <a:rPr lang="en-US" altLang="zh-CN" dirty="0">
                <a:solidFill>
                  <a:srgbClr val="000000"/>
                </a:solidFill>
                <a:latin typeface="Menlo-Regular"/>
              </a:rPr>
              <a:t> *userName = [[</a:t>
            </a:r>
            <a:r>
              <a:rPr lang="en-US" altLang="zh-CN" dirty="0">
                <a:solidFill>
                  <a:srgbClr val="3F6E74"/>
                </a:solidFill>
                <a:latin typeface="Menlo-Regular"/>
              </a:rPr>
              <a:t>LoginUser</a:t>
            </a:r>
            <a:r>
              <a:rPr lang="en-US" altLang="zh-CN" dirty="0">
                <a:solidFill>
                  <a:srgbClr val="000000"/>
                </a:solidFill>
                <a:latin typeface="Menlo-Regular"/>
              </a:rPr>
              <a:t> </a:t>
            </a:r>
            <a:r>
              <a:rPr lang="en-US" altLang="zh-CN" dirty="0">
                <a:solidFill>
                  <a:srgbClr val="26474B"/>
                </a:solidFill>
                <a:latin typeface="Menlo-Regular"/>
              </a:rPr>
              <a:t>sharedLoginUser</a:t>
            </a:r>
            <a:r>
              <a:rPr lang="en-US" altLang="zh-CN" dirty="0">
                <a:solidFill>
                  <a:srgbClr val="000000"/>
                </a:solidFill>
                <a:latin typeface="Menlo-Regular"/>
              </a:rPr>
              <a:t>] </a:t>
            </a:r>
            <a:r>
              <a:rPr lang="en-US" altLang="zh-CN" dirty="0">
                <a:solidFill>
                  <a:srgbClr val="26474B"/>
                </a:solidFill>
                <a:latin typeface="Menlo-Regular"/>
              </a:rPr>
              <a:t>jidName</a:t>
            </a:r>
            <a:r>
              <a:rPr lang="en-US" altLang="zh-CN" dirty="0">
                <a:solidFill>
                  <a:srgbClr val="000000"/>
                </a:solidFill>
                <a:latin typeface="Menlo-Regular"/>
              </a:rPr>
              <a:t>];</a:t>
            </a:r>
          </a:p>
          <a:p>
            <a:pPr marL="0" indent="0">
              <a:buNone/>
            </a:pPr>
            <a:r>
              <a:rPr lang="en-US" altLang="zh-CN" dirty="0">
                <a:solidFill>
                  <a:srgbClr val="5C2699"/>
                </a:solidFill>
                <a:latin typeface="Menlo-Regular"/>
              </a:rPr>
              <a:t>NSString</a:t>
            </a:r>
            <a:r>
              <a:rPr lang="en-US" altLang="zh-CN" dirty="0">
                <a:solidFill>
                  <a:srgbClr val="000000"/>
                </a:solidFill>
                <a:latin typeface="Menlo-Regular"/>
              </a:rPr>
              <a:t> *hostName = [[</a:t>
            </a:r>
            <a:r>
              <a:rPr lang="en-US" altLang="zh-CN" dirty="0">
                <a:solidFill>
                  <a:srgbClr val="3F6E74"/>
                </a:solidFill>
                <a:latin typeface="Menlo-Regular"/>
              </a:rPr>
              <a:t>LoginUser</a:t>
            </a:r>
            <a:r>
              <a:rPr lang="en-US" altLang="zh-CN" dirty="0">
                <a:solidFill>
                  <a:srgbClr val="000000"/>
                </a:solidFill>
                <a:latin typeface="Menlo-Regular"/>
              </a:rPr>
              <a:t> </a:t>
            </a:r>
            <a:r>
              <a:rPr lang="en-US" altLang="zh-CN" dirty="0">
                <a:solidFill>
                  <a:srgbClr val="26474B"/>
                </a:solidFill>
                <a:latin typeface="Menlo-Regular"/>
              </a:rPr>
              <a:t>sharedLoginUser</a:t>
            </a:r>
            <a:r>
              <a:rPr lang="en-US" altLang="zh-CN" dirty="0">
                <a:solidFill>
                  <a:srgbClr val="000000"/>
                </a:solidFill>
                <a:latin typeface="Menlo-Regular"/>
              </a:rPr>
              <a:t>] </a:t>
            </a:r>
            <a:r>
              <a:rPr lang="en-US" altLang="zh-CN" dirty="0">
                <a:solidFill>
                  <a:srgbClr val="26474B"/>
                </a:solidFill>
                <a:latin typeface="Menlo-Regular"/>
              </a:rPr>
              <a:t>hostName</a:t>
            </a:r>
            <a:r>
              <a:rPr lang="en-US" altLang="zh-CN" dirty="0">
                <a:solidFill>
                  <a:srgbClr val="000000"/>
                </a:solidFill>
                <a:latin typeface="Menlo-Regular"/>
              </a:rPr>
              <a:t>]</a:t>
            </a:r>
            <a:r>
              <a:rPr lang="en-US" altLang="zh-CN" dirty="0" smtClean="0">
                <a:solidFill>
                  <a:srgbClr val="000000"/>
                </a:solidFill>
                <a:latin typeface="Menlo-Regular"/>
              </a:rPr>
              <a:t>;</a:t>
            </a:r>
            <a:endParaRPr lang="en-US" altLang="zh-CN" dirty="0">
              <a:solidFill>
                <a:srgbClr val="000000"/>
              </a:solidFill>
              <a:latin typeface="Menlo-Regular"/>
            </a:endParaRPr>
          </a:p>
          <a:p>
            <a:pPr marL="0" indent="0">
              <a:buNone/>
            </a:pPr>
            <a:r>
              <a:rPr lang="en-US" altLang="zh-CN" dirty="0">
                <a:solidFill>
                  <a:srgbClr val="007400"/>
                </a:solidFill>
                <a:latin typeface="Menlo-Regular"/>
              </a:rPr>
              <a:t>// </a:t>
            </a:r>
            <a:r>
              <a:rPr lang="zh-CN" altLang="en-US" dirty="0">
                <a:solidFill>
                  <a:srgbClr val="007400"/>
                </a:solidFill>
                <a:latin typeface="STHeitiSC-Light"/>
              </a:rPr>
              <a:t>判断</a:t>
            </a:r>
            <a:r>
              <a:rPr lang="en-US" altLang="zh-CN" dirty="0">
                <a:solidFill>
                  <a:srgbClr val="007400"/>
                </a:solidFill>
                <a:latin typeface="Menlo-Regular"/>
              </a:rPr>
              <a:t>hostName &amp; userName</a:t>
            </a:r>
            <a:r>
              <a:rPr lang="zh-CN" altLang="en-US" dirty="0">
                <a:solidFill>
                  <a:srgbClr val="007400"/>
                </a:solidFill>
                <a:latin typeface="STHeitiSC-Light"/>
              </a:rPr>
              <a:t>是否存在内容，避免在初始调用时出现问题</a:t>
            </a:r>
            <a:endParaRPr lang="zh-CN" altLang="en-US" dirty="0">
              <a:solidFill>
                <a:srgbClr val="000000"/>
              </a:solidFill>
              <a:latin typeface="Menlo-Regular"/>
            </a:endParaRPr>
          </a:p>
          <a:p>
            <a:pPr marL="0" indent="0">
              <a:buNone/>
            </a:pPr>
            <a:r>
              <a:rPr lang="en-US" altLang="zh-CN" dirty="0">
                <a:solidFill>
                  <a:srgbClr val="AA0D91"/>
                </a:solidFill>
                <a:latin typeface="Menlo-Regular"/>
              </a:rPr>
              <a:t>if</a:t>
            </a:r>
            <a:r>
              <a:rPr lang="en-US" altLang="zh-CN" dirty="0">
                <a:solidFill>
                  <a:srgbClr val="000000"/>
                </a:solidFill>
                <a:latin typeface="Menlo-Regular"/>
              </a:rPr>
              <a:t> ([hostName </a:t>
            </a:r>
            <a:r>
              <a:rPr lang="en-US" altLang="zh-CN" dirty="0">
                <a:solidFill>
                  <a:srgbClr val="26474B"/>
                </a:solidFill>
                <a:latin typeface="Menlo-Regular"/>
              </a:rPr>
              <a:t>isEmptyString</a:t>
            </a:r>
            <a:r>
              <a:rPr lang="en-US" altLang="zh-CN" dirty="0">
                <a:solidFill>
                  <a:srgbClr val="000000"/>
                </a:solidFill>
                <a:latin typeface="Menlo-Regular"/>
              </a:rPr>
              <a:t>] || [userName </a:t>
            </a:r>
            <a:r>
              <a:rPr lang="en-US" altLang="zh-CN" dirty="0">
                <a:solidFill>
                  <a:srgbClr val="26474B"/>
                </a:solidFill>
                <a:latin typeface="Menlo-Regular"/>
              </a:rPr>
              <a:t>isEmptyString</a:t>
            </a:r>
            <a:r>
              <a:rPr lang="en-US" altLang="zh-CN" dirty="0">
                <a:solidFill>
                  <a:srgbClr val="000000"/>
                </a:solidFill>
                <a:latin typeface="Menlo-Regular"/>
              </a:rPr>
              <a:t>]) {</a:t>
            </a:r>
          </a:p>
          <a:p>
            <a:pPr marL="0" indent="0">
              <a:buNone/>
            </a:pPr>
            <a:r>
              <a:rPr lang="is-IS" altLang="zh-CN" dirty="0">
                <a:solidFill>
                  <a:srgbClr val="000000"/>
                </a:solidFill>
                <a:latin typeface="Menlo-Regular"/>
              </a:rPr>
              <a:t>    </a:t>
            </a:r>
            <a:r>
              <a:rPr lang="is-IS" altLang="zh-CN" dirty="0">
                <a:solidFill>
                  <a:srgbClr val="AA0D91"/>
                </a:solidFill>
                <a:latin typeface="Menlo-Regular"/>
              </a:rPr>
              <a:t>return</a:t>
            </a:r>
            <a:r>
              <a:rPr lang="is-IS" altLang="zh-CN" dirty="0">
                <a:solidFill>
                  <a:srgbClr val="000000"/>
                </a:solidFill>
                <a:latin typeface="Menlo-Regular"/>
              </a:rPr>
              <a:t>;</a:t>
            </a:r>
          </a:p>
          <a:p>
            <a:pPr marL="0" indent="0">
              <a:buNone/>
            </a:pPr>
            <a:r>
              <a:rPr lang="is-IS" altLang="zh-CN" dirty="0" smtClean="0">
                <a:solidFill>
                  <a:srgbClr val="000000"/>
                </a:solidFill>
                <a:latin typeface="Menlo-Regular"/>
              </a:rPr>
              <a:t>}</a:t>
            </a:r>
            <a:endParaRPr lang="is-IS" altLang="zh-CN" dirty="0">
              <a:solidFill>
                <a:srgbClr val="000000"/>
              </a:solidFill>
              <a:latin typeface="Menlo-Regular"/>
            </a:endParaRPr>
          </a:p>
          <a:p>
            <a:pPr marL="0" indent="0">
              <a:buNone/>
            </a:pPr>
            <a:r>
              <a:rPr lang="en-US" altLang="zh-TW" dirty="0">
                <a:solidFill>
                  <a:srgbClr val="007400"/>
                </a:solidFill>
                <a:latin typeface="Menlo-Regular"/>
              </a:rPr>
              <a:t>// 3. </a:t>
            </a:r>
            <a:r>
              <a:rPr lang="zh-TW" altLang="en-US" dirty="0">
                <a:solidFill>
                  <a:srgbClr val="007400"/>
                </a:solidFill>
                <a:latin typeface="STHeitiSC-Light"/>
              </a:rPr>
              <a:t>设置</a:t>
            </a:r>
            <a:r>
              <a:rPr lang="en-US" altLang="zh-TW" dirty="0">
                <a:solidFill>
                  <a:srgbClr val="007400"/>
                </a:solidFill>
                <a:latin typeface="Menlo-Regular"/>
              </a:rPr>
              <a:t>XMPPStream</a:t>
            </a:r>
            <a:r>
              <a:rPr lang="zh-TW" altLang="en-US" dirty="0">
                <a:solidFill>
                  <a:srgbClr val="007400"/>
                </a:solidFill>
                <a:latin typeface="STHeitiSC-Light"/>
              </a:rPr>
              <a:t>的</a:t>
            </a:r>
            <a:r>
              <a:rPr lang="en-US" altLang="zh-TW" dirty="0">
                <a:solidFill>
                  <a:srgbClr val="007400"/>
                </a:solidFill>
                <a:latin typeface="Menlo-Regular"/>
              </a:rPr>
              <a:t>JID</a:t>
            </a:r>
            <a:r>
              <a:rPr lang="zh-TW" altLang="en-US" dirty="0">
                <a:solidFill>
                  <a:srgbClr val="007400"/>
                </a:solidFill>
                <a:latin typeface="STHeitiSC-Light"/>
              </a:rPr>
              <a:t>和主机</a:t>
            </a:r>
            <a:endParaRPr lang="zh-TW" altLang="en-US" dirty="0">
              <a:solidFill>
                <a:srgbClr val="000000"/>
              </a:solidFill>
              <a:latin typeface="Menlo-Regular"/>
            </a:endParaRPr>
          </a:p>
          <a:p>
            <a:pPr marL="0" indent="0">
              <a:buNone/>
            </a:pPr>
            <a:r>
              <a:rPr lang="en-US" altLang="zh-CN" dirty="0">
                <a:solidFill>
                  <a:srgbClr val="000000"/>
                </a:solidFill>
                <a:latin typeface="Menlo-Regular"/>
              </a:rPr>
              <a:t>[</a:t>
            </a:r>
            <a:r>
              <a:rPr lang="en-US" altLang="zh-CN" dirty="0">
                <a:solidFill>
                  <a:srgbClr val="3F6E74"/>
                </a:solidFill>
                <a:latin typeface="Menlo-Regular"/>
              </a:rPr>
              <a:t>_xmppStream</a:t>
            </a:r>
            <a:r>
              <a:rPr lang="en-US" altLang="zh-CN" dirty="0">
                <a:solidFill>
                  <a:srgbClr val="000000"/>
                </a:solidFill>
                <a:latin typeface="Menlo-Regular"/>
              </a:rPr>
              <a:t> </a:t>
            </a:r>
            <a:r>
              <a:rPr lang="en-US" altLang="zh-CN" dirty="0">
                <a:solidFill>
                  <a:srgbClr val="26474B"/>
                </a:solidFill>
                <a:latin typeface="Menlo-Regular"/>
              </a:rPr>
              <a:t>setMyJID</a:t>
            </a:r>
            <a:r>
              <a:rPr lang="en-US" altLang="zh-CN" dirty="0">
                <a:solidFill>
                  <a:srgbClr val="000000"/>
                </a:solidFill>
                <a:latin typeface="Menlo-Regular"/>
              </a:rPr>
              <a:t>:[</a:t>
            </a:r>
            <a:r>
              <a:rPr lang="en-US" altLang="zh-CN" dirty="0">
                <a:solidFill>
                  <a:srgbClr val="3F6E74"/>
                </a:solidFill>
                <a:latin typeface="Menlo-Regular"/>
              </a:rPr>
              <a:t>XMPPJID</a:t>
            </a:r>
            <a:r>
              <a:rPr lang="en-US" altLang="zh-CN" dirty="0">
                <a:solidFill>
                  <a:srgbClr val="000000"/>
                </a:solidFill>
                <a:latin typeface="Menlo-Regular"/>
              </a:rPr>
              <a:t> </a:t>
            </a:r>
            <a:r>
              <a:rPr lang="en-US" altLang="zh-CN" dirty="0">
                <a:solidFill>
                  <a:srgbClr val="26474B"/>
                </a:solidFill>
                <a:latin typeface="Menlo-Regular"/>
              </a:rPr>
              <a:t>jidWithString</a:t>
            </a:r>
            <a:r>
              <a:rPr lang="en-US" altLang="zh-CN" dirty="0">
                <a:solidFill>
                  <a:srgbClr val="000000"/>
                </a:solidFill>
                <a:latin typeface="Menlo-Regular"/>
              </a:rPr>
              <a:t>:userName]];</a:t>
            </a:r>
          </a:p>
          <a:p>
            <a:pPr marL="0" indent="0">
              <a:buNone/>
            </a:pPr>
            <a:r>
              <a:rPr lang="en-US" altLang="zh-CN" dirty="0">
                <a:solidFill>
                  <a:srgbClr val="000000"/>
                </a:solidFill>
                <a:latin typeface="Menlo-Regular"/>
              </a:rPr>
              <a:t>[</a:t>
            </a:r>
            <a:r>
              <a:rPr lang="en-US" altLang="zh-CN" dirty="0">
                <a:solidFill>
                  <a:srgbClr val="3F6E74"/>
                </a:solidFill>
                <a:latin typeface="Menlo-Regular"/>
              </a:rPr>
              <a:t>_xmppStream</a:t>
            </a:r>
            <a:r>
              <a:rPr lang="en-US" altLang="zh-CN" dirty="0">
                <a:solidFill>
                  <a:srgbClr val="000000"/>
                </a:solidFill>
                <a:latin typeface="Menlo-Regular"/>
              </a:rPr>
              <a:t> </a:t>
            </a:r>
            <a:r>
              <a:rPr lang="en-US" altLang="zh-CN" dirty="0">
                <a:solidFill>
                  <a:srgbClr val="26474B"/>
                </a:solidFill>
                <a:latin typeface="Menlo-Regular"/>
              </a:rPr>
              <a:t>setHostName</a:t>
            </a:r>
            <a:r>
              <a:rPr lang="en-US" altLang="zh-CN" dirty="0">
                <a:solidFill>
                  <a:srgbClr val="000000"/>
                </a:solidFill>
                <a:latin typeface="Menlo-Regular"/>
              </a:rPr>
              <a:t>:hostName]</a:t>
            </a:r>
            <a:r>
              <a:rPr lang="en-US" altLang="zh-CN" dirty="0" smtClean="0">
                <a:solidFill>
                  <a:srgbClr val="000000"/>
                </a:solidFill>
                <a:latin typeface="Menlo-Regular"/>
              </a:rPr>
              <a:t>;</a:t>
            </a:r>
            <a:endParaRPr lang="en-US" altLang="zh-CN" dirty="0">
              <a:solidFill>
                <a:srgbClr val="000000"/>
              </a:solidFill>
              <a:latin typeface="Menlo-Regular"/>
            </a:endParaRPr>
          </a:p>
          <a:p>
            <a:pPr marL="0" indent="0">
              <a:buNone/>
            </a:pPr>
            <a:r>
              <a:rPr lang="en-US" altLang="zh-TW" dirty="0">
                <a:solidFill>
                  <a:srgbClr val="007400"/>
                </a:solidFill>
                <a:latin typeface="Menlo-Regular"/>
              </a:rPr>
              <a:t>// 4. </a:t>
            </a:r>
            <a:r>
              <a:rPr lang="zh-TW" altLang="en-US" dirty="0">
                <a:solidFill>
                  <a:srgbClr val="007400"/>
                </a:solidFill>
                <a:latin typeface="STHeitiSC-Light"/>
              </a:rPr>
              <a:t>开始连接</a:t>
            </a:r>
            <a:endParaRPr lang="zh-TW" altLang="en-US" dirty="0">
              <a:solidFill>
                <a:srgbClr val="000000"/>
              </a:solidFill>
              <a:latin typeface="Menlo-Regular"/>
            </a:endParaRPr>
          </a:p>
          <a:p>
            <a:pPr marL="0" indent="0">
              <a:buNone/>
            </a:pPr>
            <a:r>
              <a:rPr lang="en-US" altLang="zh-CN" dirty="0">
                <a:solidFill>
                  <a:srgbClr val="000000"/>
                </a:solidFill>
                <a:latin typeface="Menlo-Regular"/>
              </a:rPr>
              <a:t>[</a:t>
            </a:r>
            <a:r>
              <a:rPr lang="en-US" altLang="zh-CN" dirty="0">
                <a:solidFill>
                  <a:srgbClr val="3F6E74"/>
                </a:solidFill>
                <a:latin typeface="Menlo-Regular"/>
              </a:rPr>
              <a:t>_xmppStream</a:t>
            </a:r>
            <a:r>
              <a:rPr lang="en-US" altLang="zh-CN" dirty="0">
                <a:solidFill>
                  <a:srgbClr val="000000"/>
                </a:solidFill>
                <a:latin typeface="Menlo-Regular"/>
              </a:rPr>
              <a:t> </a:t>
            </a:r>
            <a:r>
              <a:rPr lang="en-US" altLang="zh-CN" dirty="0">
                <a:solidFill>
                  <a:srgbClr val="26474B"/>
                </a:solidFill>
                <a:latin typeface="Menlo-Regular"/>
              </a:rPr>
              <a:t>connectWithTimeout</a:t>
            </a:r>
            <a:r>
              <a:rPr lang="en-US" altLang="zh-CN" dirty="0">
                <a:solidFill>
                  <a:srgbClr val="000000"/>
                </a:solidFill>
                <a:latin typeface="Menlo-Regular"/>
              </a:rPr>
              <a:t>:</a:t>
            </a:r>
            <a:r>
              <a:rPr lang="en-US" altLang="zh-CN" dirty="0">
                <a:solidFill>
                  <a:srgbClr val="3F6E74"/>
                </a:solidFill>
                <a:latin typeface="Menlo-Regular"/>
              </a:rPr>
              <a:t>XMPPStreamTimeoutNone</a:t>
            </a:r>
            <a:r>
              <a:rPr lang="en-US" altLang="zh-CN" dirty="0">
                <a:solidFill>
                  <a:srgbClr val="000000"/>
                </a:solidFill>
                <a:latin typeface="Menlo-Regular"/>
              </a:rPr>
              <a:t> </a:t>
            </a:r>
            <a:r>
              <a:rPr lang="en-US" altLang="zh-CN" dirty="0">
                <a:solidFill>
                  <a:srgbClr val="26474B"/>
                </a:solidFill>
                <a:latin typeface="Menlo-Regular"/>
              </a:rPr>
              <a:t>error</a:t>
            </a:r>
            <a:r>
              <a:rPr lang="en-US" altLang="zh-CN" dirty="0">
                <a:solidFill>
                  <a:srgbClr val="000000"/>
                </a:solidFill>
                <a:latin typeface="Menlo-Regular"/>
              </a:rPr>
              <a:t>:</a:t>
            </a:r>
            <a:r>
              <a:rPr lang="en-US" altLang="zh-CN" dirty="0">
                <a:solidFill>
                  <a:srgbClr val="AA0D91"/>
                </a:solidFill>
                <a:latin typeface="Menlo-Regular"/>
              </a:rPr>
              <a:t>nil</a:t>
            </a:r>
            <a:r>
              <a:rPr lang="en-US" altLang="zh-CN" dirty="0">
                <a:solidFill>
                  <a:srgbClr val="000000"/>
                </a:solidFill>
                <a:latin typeface="Menlo-Regular"/>
              </a:rPr>
              <a:t>];</a:t>
            </a:r>
            <a:endParaRPr kumimoji="1" lang="zh-CN" altLang="en-US" dirty="0"/>
          </a:p>
        </p:txBody>
      </p:sp>
      <p:sp>
        <p:nvSpPr>
          <p:cNvPr id="2" name="标题 1"/>
          <p:cNvSpPr>
            <a:spLocks noGrp="1"/>
          </p:cNvSpPr>
          <p:nvPr>
            <p:ph type="title"/>
          </p:nvPr>
        </p:nvSpPr>
        <p:spPr/>
        <p:txBody>
          <a:bodyPr/>
          <a:lstStyle/>
          <a:p>
            <a:r>
              <a:rPr kumimoji="1" lang="en-US" altLang="zh-CN" dirty="0" smtClean="0"/>
              <a:t>connect</a:t>
            </a:r>
            <a:r>
              <a:rPr kumimoji="1" lang="zh-CN" altLang="en-US" dirty="0" smtClean="0"/>
              <a:t>方法</a:t>
            </a:r>
            <a:endParaRPr kumimoji="1" lang="zh-CN" altLang="en-US" dirty="0"/>
          </a:p>
        </p:txBody>
      </p:sp>
    </p:spTree>
    <p:extLst>
      <p:ext uri="{BB962C8B-B14F-4D97-AF65-F5344CB8AC3E}">
        <p14:creationId xmlns:p14="http://schemas.microsoft.com/office/powerpoint/2010/main" val="1986728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a:bodyPr>
          <a:lstStyle/>
          <a:p>
            <a:pPr marL="0" indent="0">
              <a:buNone/>
            </a:pPr>
            <a:r>
              <a:rPr lang="en-US" altLang="zh-TW" sz="1600" dirty="0">
                <a:solidFill>
                  <a:srgbClr val="643820"/>
                </a:solidFill>
                <a:latin typeface="Menlo-Regular"/>
              </a:rPr>
              <a:t>#pragma mark </a:t>
            </a:r>
            <a:r>
              <a:rPr lang="zh-TW" altLang="en-US" sz="1600" dirty="0">
                <a:solidFill>
                  <a:srgbClr val="643820"/>
                </a:solidFill>
                <a:latin typeface="STHeitiSC-Light"/>
              </a:rPr>
              <a:t>断开连接</a:t>
            </a:r>
            <a:endParaRPr lang="zh-TW" altLang="en-US" sz="1600" dirty="0">
              <a:solidFill>
                <a:srgbClr val="643820"/>
              </a:solidFill>
              <a:latin typeface="Menlo-Regular"/>
            </a:endParaRPr>
          </a:p>
          <a:p>
            <a:pPr marL="0" indent="0">
              <a:buNone/>
            </a:pPr>
            <a:r>
              <a:rPr lang="en-US" altLang="zh-CN" sz="1600" dirty="0">
                <a:solidFill>
                  <a:srgbClr val="000000"/>
                </a:solidFill>
                <a:latin typeface="Menlo-Regular"/>
              </a:rPr>
              <a:t>- (</a:t>
            </a:r>
            <a:r>
              <a:rPr lang="en-US" altLang="zh-CN" sz="1600" dirty="0">
                <a:solidFill>
                  <a:srgbClr val="AA0D91"/>
                </a:solidFill>
                <a:latin typeface="Menlo-Regular"/>
              </a:rPr>
              <a:t>void</a:t>
            </a:r>
            <a:r>
              <a:rPr lang="en-US" altLang="zh-CN" sz="1600" dirty="0">
                <a:solidFill>
                  <a:srgbClr val="000000"/>
                </a:solidFill>
                <a:latin typeface="Menlo-Regular"/>
              </a:rPr>
              <a:t>)disconnect</a:t>
            </a:r>
          </a:p>
          <a:p>
            <a:pPr marL="0" indent="0">
              <a:buNone/>
            </a:pPr>
            <a:r>
              <a:rPr lang="en-US" altLang="zh-CN" sz="1600" dirty="0">
                <a:solidFill>
                  <a:srgbClr val="000000"/>
                </a:solidFill>
                <a:latin typeface="Menlo-Regular"/>
              </a:rPr>
              <a:t>{</a:t>
            </a:r>
          </a:p>
          <a:p>
            <a:pPr marL="0" indent="0">
              <a:buNone/>
            </a:pPr>
            <a:r>
              <a:rPr lang="zh-TW" altLang="en-US" sz="1600" dirty="0">
                <a:solidFill>
                  <a:srgbClr val="000000"/>
                </a:solidFill>
                <a:latin typeface="Menlo-Regular"/>
              </a:rPr>
              <a:t>    </a:t>
            </a:r>
            <a:r>
              <a:rPr lang="en-US" altLang="zh-TW" sz="1600" dirty="0">
                <a:solidFill>
                  <a:srgbClr val="007400"/>
                </a:solidFill>
                <a:latin typeface="Menlo-Regular"/>
              </a:rPr>
              <a:t>// 1. </a:t>
            </a:r>
            <a:r>
              <a:rPr lang="zh-TW" altLang="en-US" sz="1600" dirty="0">
                <a:solidFill>
                  <a:srgbClr val="007400"/>
                </a:solidFill>
                <a:latin typeface="STHeitiSC-Light"/>
              </a:rPr>
              <a:t>通知服务器下线</a:t>
            </a:r>
            <a:endParaRPr lang="zh-TW" altLang="en-US" sz="1600" dirty="0">
              <a:solidFill>
                <a:srgbClr val="000000"/>
              </a:solidFill>
              <a:latin typeface="Menlo-Regular"/>
            </a:endParaRPr>
          </a:p>
          <a:p>
            <a:pPr marL="0" indent="0">
              <a:buNone/>
            </a:pPr>
            <a:r>
              <a:rPr lang="en-US" altLang="zh-CN" sz="1600" dirty="0">
                <a:solidFill>
                  <a:srgbClr val="000000"/>
                </a:solidFill>
                <a:latin typeface="Menlo-Regular"/>
              </a:rPr>
              <a:t>    [</a:t>
            </a:r>
            <a:r>
              <a:rPr lang="en-US" altLang="zh-CN" sz="1600" dirty="0">
                <a:solidFill>
                  <a:srgbClr val="AA0D91"/>
                </a:solidFill>
                <a:latin typeface="Menlo-Regular"/>
              </a:rPr>
              <a:t>self</a:t>
            </a:r>
            <a:r>
              <a:rPr lang="en-US" altLang="zh-CN" sz="1600" dirty="0">
                <a:solidFill>
                  <a:srgbClr val="000000"/>
                </a:solidFill>
                <a:latin typeface="Menlo-Regular"/>
              </a:rPr>
              <a:t> </a:t>
            </a:r>
            <a:r>
              <a:rPr lang="en-US" altLang="zh-CN" sz="1600" dirty="0">
                <a:solidFill>
                  <a:srgbClr val="26474B"/>
                </a:solidFill>
                <a:latin typeface="Menlo-Regular"/>
              </a:rPr>
              <a:t>goOffline</a:t>
            </a:r>
            <a:r>
              <a:rPr lang="en-US" altLang="zh-CN" sz="1600" dirty="0">
                <a:solidFill>
                  <a:srgbClr val="000000"/>
                </a:solidFill>
                <a:latin typeface="Menlo-Regular"/>
              </a:rPr>
              <a:t>];</a:t>
            </a:r>
          </a:p>
          <a:p>
            <a:pPr marL="0" indent="0">
              <a:buNone/>
            </a:pPr>
            <a:r>
              <a:rPr lang="zh-TW" altLang="en-US" sz="1600" dirty="0">
                <a:solidFill>
                  <a:srgbClr val="000000"/>
                </a:solidFill>
                <a:latin typeface="Menlo-Regular"/>
              </a:rPr>
              <a:t>    </a:t>
            </a:r>
            <a:r>
              <a:rPr lang="en-US" altLang="zh-TW" sz="1600" dirty="0">
                <a:solidFill>
                  <a:srgbClr val="007400"/>
                </a:solidFill>
                <a:latin typeface="Menlo-Regular"/>
              </a:rPr>
              <a:t>// 2. XMPPStream</a:t>
            </a:r>
            <a:r>
              <a:rPr lang="zh-TW" altLang="en-US" sz="1600" dirty="0">
                <a:solidFill>
                  <a:srgbClr val="007400"/>
                </a:solidFill>
                <a:latin typeface="STHeitiSC-Light"/>
              </a:rPr>
              <a:t>断开连接</a:t>
            </a:r>
            <a:endParaRPr lang="zh-TW" altLang="en-US" sz="1600" dirty="0">
              <a:solidFill>
                <a:srgbClr val="000000"/>
              </a:solidFill>
              <a:latin typeface="Menlo-Regular"/>
            </a:endParaRPr>
          </a:p>
          <a:p>
            <a:pPr marL="0" indent="0">
              <a:buNone/>
            </a:pPr>
            <a:r>
              <a:rPr lang="en-US" altLang="zh-CN" sz="1600" dirty="0">
                <a:solidFill>
                  <a:srgbClr val="000000"/>
                </a:solidFill>
                <a:latin typeface="Menlo-Regular"/>
              </a:rPr>
              <a:t>    [</a:t>
            </a:r>
            <a:r>
              <a:rPr lang="en-US" altLang="zh-CN" sz="1600" dirty="0">
                <a:solidFill>
                  <a:srgbClr val="3F6E74"/>
                </a:solidFill>
                <a:latin typeface="Menlo-Regular"/>
              </a:rPr>
              <a:t>_xmppStream</a:t>
            </a:r>
            <a:r>
              <a:rPr lang="en-US" altLang="zh-CN" sz="1600" dirty="0">
                <a:solidFill>
                  <a:srgbClr val="000000"/>
                </a:solidFill>
                <a:latin typeface="Menlo-Regular"/>
              </a:rPr>
              <a:t> </a:t>
            </a:r>
            <a:r>
              <a:rPr lang="en-US" altLang="zh-CN" sz="1600" dirty="0">
                <a:solidFill>
                  <a:srgbClr val="26474B"/>
                </a:solidFill>
                <a:latin typeface="Menlo-Regular"/>
              </a:rPr>
              <a:t>disconnect</a:t>
            </a:r>
            <a:r>
              <a:rPr lang="en-US" altLang="zh-CN" sz="1600" dirty="0">
                <a:solidFill>
                  <a:srgbClr val="000000"/>
                </a:solidFill>
                <a:latin typeface="Menlo-Regular"/>
              </a:rPr>
              <a:t>];</a:t>
            </a:r>
          </a:p>
          <a:p>
            <a:pPr marL="0" indent="0">
              <a:buNone/>
            </a:pPr>
            <a:r>
              <a:rPr lang="en-US" altLang="zh-CN" sz="1600" dirty="0">
                <a:solidFill>
                  <a:srgbClr val="000000"/>
                </a:solidFill>
                <a:latin typeface="Menlo-Regular"/>
              </a:rPr>
              <a:t>}</a:t>
            </a:r>
          </a:p>
          <a:p>
            <a:pPr marL="0" indent="0">
              <a:buNone/>
            </a:pPr>
            <a:endParaRPr kumimoji="1" lang="zh-CN" altLang="en-US" sz="1600" dirty="0"/>
          </a:p>
        </p:txBody>
      </p:sp>
      <p:sp>
        <p:nvSpPr>
          <p:cNvPr id="2" name="标题 1"/>
          <p:cNvSpPr>
            <a:spLocks noGrp="1"/>
          </p:cNvSpPr>
          <p:nvPr>
            <p:ph type="title"/>
          </p:nvPr>
        </p:nvSpPr>
        <p:spPr/>
        <p:txBody>
          <a:bodyPr/>
          <a:lstStyle/>
          <a:p>
            <a:r>
              <a:rPr kumimoji="1" lang="en-US" altLang="zh-CN" dirty="0" smtClean="0"/>
              <a:t>disconnect</a:t>
            </a:r>
            <a:r>
              <a:rPr kumimoji="1" lang="zh-CN" altLang="en-US" dirty="0" smtClean="0"/>
              <a:t>方法</a:t>
            </a:r>
            <a:endParaRPr kumimoji="1" lang="zh-CN" altLang="en-US" dirty="0"/>
          </a:p>
        </p:txBody>
      </p:sp>
    </p:spTree>
    <p:extLst>
      <p:ext uri="{BB962C8B-B14F-4D97-AF65-F5344CB8AC3E}">
        <p14:creationId xmlns:p14="http://schemas.microsoft.com/office/powerpoint/2010/main" val="1933925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a:bodyPr>
          <a:lstStyle/>
          <a:p>
            <a:r>
              <a:rPr kumimoji="1" lang="zh-CN" altLang="en-US" sz="2000" dirty="0" smtClean="0"/>
              <a:t>如果出现意外断线，</a:t>
            </a:r>
            <a:r>
              <a:rPr kumimoji="1" lang="en-US" altLang="zh-CN" sz="2000" dirty="0" smtClean="0"/>
              <a:t>XMPPReconnect</a:t>
            </a:r>
            <a:r>
              <a:rPr kumimoji="1" lang="zh-CN" altLang="en-US" sz="2000" dirty="0" smtClean="0"/>
              <a:t>会自动</a:t>
            </a:r>
            <a:r>
              <a:rPr kumimoji="1" lang="zh-CN" altLang="en-US" sz="2000" dirty="0"/>
              <a:t>重新连接到</a:t>
            </a:r>
            <a:r>
              <a:rPr kumimoji="1" lang="en-US" altLang="zh-CN" sz="2000" dirty="0"/>
              <a:t>XMPP</a:t>
            </a:r>
            <a:r>
              <a:rPr kumimoji="1" lang="zh-CN" altLang="en-US" sz="2000" dirty="0" smtClean="0"/>
              <a:t>服务器</a:t>
            </a:r>
            <a:endParaRPr kumimoji="1" lang="en-US" altLang="zh-CN" sz="2000" dirty="0" smtClean="0"/>
          </a:p>
          <a:p>
            <a:endParaRPr kumimoji="1" lang="en-US" altLang="zh-CN" sz="2000" dirty="0" smtClean="0"/>
          </a:p>
          <a:p>
            <a:r>
              <a:rPr lang="en-US" altLang="zh-CN" sz="2000" dirty="0">
                <a:solidFill>
                  <a:srgbClr val="3F6E74"/>
                </a:solidFill>
                <a:latin typeface="Menlo-Regular"/>
              </a:rPr>
              <a:t>xmppReconnect</a:t>
            </a:r>
            <a:r>
              <a:rPr lang="en-US" altLang="zh-CN" sz="2000" dirty="0">
                <a:solidFill>
                  <a:srgbClr val="000000"/>
                </a:solidFill>
                <a:latin typeface="Menlo-Regular"/>
              </a:rPr>
              <a:t> = [[</a:t>
            </a:r>
            <a:r>
              <a:rPr lang="en-US" altLang="zh-CN" sz="2000" dirty="0">
                <a:solidFill>
                  <a:srgbClr val="3F6E74"/>
                </a:solidFill>
                <a:latin typeface="Menlo-Regular"/>
              </a:rPr>
              <a:t>XMPPReconnect</a:t>
            </a:r>
            <a:r>
              <a:rPr lang="en-US" altLang="zh-CN" sz="2000" dirty="0">
                <a:solidFill>
                  <a:srgbClr val="000000"/>
                </a:solidFill>
                <a:latin typeface="Menlo-Regular"/>
              </a:rPr>
              <a:t> </a:t>
            </a:r>
            <a:r>
              <a:rPr lang="en-US" altLang="zh-CN" sz="2000" dirty="0">
                <a:solidFill>
                  <a:srgbClr val="2E0D6E"/>
                </a:solidFill>
                <a:latin typeface="Menlo-Regular"/>
              </a:rPr>
              <a:t>alloc</a:t>
            </a:r>
            <a:r>
              <a:rPr lang="en-US" altLang="zh-CN" sz="2000" dirty="0">
                <a:solidFill>
                  <a:srgbClr val="000000"/>
                </a:solidFill>
                <a:latin typeface="Menlo-Regular"/>
              </a:rPr>
              <a:t>] </a:t>
            </a:r>
            <a:r>
              <a:rPr lang="en-US" altLang="zh-CN" sz="2000" dirty="0">
                <a:solidFill>
                  <a:srgbClr val="26474B"/>
                </a:solidFill>
                <a:latin typeface="Menlo-Regular"/>
              </a:rPr>
              <a:t>init</a:t>
            </a:r>
            <a:r>
              <a:rPr lang="en-US" altLang="zh-CN" sz="2000" dirty="0">
                <a:solidFill>
                  <a:srgbClr val="000000"/>
                </a:solidFill>
                <a:latin typeface="Menlo-Regular"/>
              </a:rPr>
              <a:t>]</a:t>
            </a:r>
            <a:r>
              <a:rPr lang="en-US" altLang="zh-CN" sz="2000" dirty="0" smtClean="0">
                <a:solidFill>
                  <a:srgbClr val="000000"/>
                </a:solidFill>
                <a:latin typeface="Menlo-Regular"/>
              </a:rPr>
              <a:t>;</a:t>
            </a:r>
          </a:p>
          <a:p>
            <a:r>
              <a:rPr lang="en-US" altLang="zh-CN" sz="2000" dirty="0" smtClean="0">
                <a:solidFill>
                  <a:srgbClr val="000000"/>
                </a:solidFill>
                <a:latin typeface="Menlo-Regular"/>
              </a:rPr>
              <a:t>[</a:t>
            </a:r>
            <a:r>
              <a:rPr lang="en-US" altLang="zh-CN" sz="2000" dirty="0" smtClean="0">
                <a:solidFill>
                  <a:srgbClr val="3F6E74"/>
                </a:solidFill>
                <a:latin typeface="Menlo-Regular"/>
              </a:rPr>
              <a:t>_xmppReconnect</a:t>
            </a:r>
            <a:r>
              <a:rPr lang="en-US" altLang="zh-CN" sz="2000" dirty="0" smtClean="0">
                <a:solidFill>
                  <a:srgbClr val="000000"/>
                </a:solidFill>
                <a:latin typeface="Menlo-Regular"/>
              </a:rPr>
              <a:t> </a:t>
            </a:r>
            <a:r>
              <a:rPr lang="en-US" altLang="zh-CN" sz="2000" dirty="0" smtClean="0">
                <a:solidFill>
                  <a:srgbClr val="FF0000"/>
                </a:solidFill>
                <a:latin typeface="Menlo-Regular"/>
              </a:rPr>
              <a:t>activate</a:t>
            </a:r>
            <a:r>
              <a:rPr lang="en-US" altLang="zh-CN" sz="2000" dirty="0" smtClean="0">
                <a:solidFill>
                  <a:srgbClr val="000000"/>
                </a:solidFill>
                <a:latin typeface="Menlo-Regular"/>
              </a:rPr>
              <a:t>:</a:t>
            </a:r>
            <a:r>
              <a:rPr lang="en-US" altLang="zh-CN" sz="2000" dirty="0" smtClean="0">
                <a:solidFill>
                  <a:srgbClr val="3F6E74"/>
                </a:solidFill>
                <a:latin typeface="Menlo-Regular"/>
              </a:rPr>
              <a:t>xmppStream</a:t>
            </a:r>
            <a:r>
              <a:rPr lang="en-US" altLang="zh-CN" sz="2000" dirty="0">
                <a:solidFill>
                  <a:srgbClr val="000000"/>
                </a:solidFill>
                <a:latin typeface="Menlo-Regular"/>
              </a:rPr>
              <a:t>];</a:t>
            </a:r>
            <a:endParaRPr kumimoji="1" lang="zh-CN" altLang="en-US" sz="2000" dirty="0"/>
          </a:p>
        </p:txBody>
      </p:sp>
      <p:sp>
        <p:nvSpPr>
          <p:cNvPr id="2" name="标题 1"/>
          <p:cNvSpPr>
            <a:spLocks noGrp="1"/>
          </p:cNvSpPr>
          <p:nvPr>
            <p:ph type="title"/>
          </p:nvPr>
        </p:nvSpPr>
        <p:spPr/>
        <p:txBody>
          <a:bodyPr/>
          <a:lstStyle/>
          <a:p>
            <a:r>
              <a:rPr kumimoji="1" lang="zh-CN" altLang="en-US" dirty="0" smtClean="0"/>
              <a:t>自动重新连接</a:t>
            </a:r>
            <a:endParaRPr kumimoji="1" lang="zh-CN" altLang="en-US" dirty="0"/>
          </a:p>
        </p:txBody>
      </p:sp>
    </p:spTree>
    <p:extLst>
      <p:ext uri="{BB962C8B-B14F-4D97-AF65-F5344CB8AC3E}">
        <p14:creationId xmlns:p14="http://schemas.microsoft.com/office/powerpoint/2010/main" val="1344337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fontScale="92500" lnSpcReduction="10000"/>
          </a:bodyPr>
          <a:lstStyle/>
          <a:p>
            <a:r>
              <a:rPr kumimoji="1" lang="en-US" altLang="zh-CN" sz="2000" dirty="0"/>
              <a:t>vCard</a:t>
            </a:r>
            <a:r>
              <a:rPr kumimoji="1" lang="zh-CN" altLang="en-US" sz="2000" dirty="0"/>
              <a:t>（或称做</a:t>
            </a:r>
            <a:r>
              <a:rPr kumimoji="1" lang="en-US" altLang="zh-CN" sz="2000" dirty="0"/>
              <a:t>Versitcard</a:t>
            </a:r>
            <a:r>
              <a:rPr kumimoji="1" lang="zh-CN" altLang="en-US" sz="2000" dirty="0"/>
              <a:t>）最早是由</a:t>
            </a:r>
            <a:r>
              <a:rPr kumimoji="1" lang="en-US" altLang="zh-CN" sz="2000" dirty="0"/>
              <a:t>Versit</a:t>
            </a:r>
            <a:r>
              <a:rPr kumimoji="1" lang="zh-CN" altLang="en-US" sz="2000" dirty="0"/>
              <a:t>联盟于</a:t>
            </a:r>
            <a:r>
              <a:rPr kumimoji="1" lang="en-US" altLang="zh-CN" sz="2000" dirty="0"/>
              <a:t>1995</a:t>
            </a:r>
            <a:r>
              <a:rPr kumimoji="1" lang="zh-CN" altLang="en-US" sz="2000" dirty="0"/>
              <a:t>年提出的，当时联盟成员包括苹果公司，</a:t>
            </a:r>
            <a:r>
              <a:rPr kumimoji="1" lang="en-US" altLang="zh-CN" sz="2000" dirty="0"/>
              <a:t>AT&amp;T</a:t>
            </a:r>
            <a:r>
              <a:rPr kumimoji="1" lang="zh-CN" altLang="en-US" sz="2000" dirty="0"/>
              <a:t>科技（后来的朗讯），</a:t>
            </a:r>
            <a:r>
              <a:rPr kumimoji="1" lang="en-US" altLang="zh-CN" sz="2000" dirty="0"/>
              <a:t>IBM</a:t>
            </a:r>
            <a:r>
              <a:rPr kumimoji="1" lang="zh-CN" altLang="en-US" sz="2000" dirty="0"/>
              <a:t>及西门子。在</a:t>
            </a:r>
            <a:r>
              <a:rPr kumimoji="1" lang="en-US" altLang="zh-CN" sz="2000" dirty="0"/>
              <a:t>1996</a:t>
            </a:r>
            <a:r>
              <a:rPr kumimoji="1" lang="zh-CN" altLang="en-US" sz="2000" dirty="0"/>
              <a:t>年十二月，格式的拥有权移至因特网邮件联盟（</a:t>
            </a:r>
            <a:r>
              <a:rPr kumimoji="1" lang="en-US" altLang="zh-CN" sz="2000" dirty="0"/>
              <a:t>IMC</a:t>
            </a:r>
            <a:r>
              <a:rPr kumimoji="1" lang="zh-CN" altLang="en-US" sz="2000" dirty="0"/>
              <a:t>），此联盟是由一些关注因特网电子邮件的公司所组</a:t>
            </a:r>
            <a:r>
              <a:rPr kumimoji="1" lang="zh-CN" altLang="en-US" sz="2000" dirty="0" smtClean="0"/>
              <a:t>成</a:t>
            </a:r>
            <a:endParaRPr kumimoji="1" lang="en-US" altLang="zh-CN" sz="2000" dirty="0" smtClean="0"/>
          </a:p>
          <a:p>
            <a:r>
              <a:rPr kumimoji="1" lang="en-US" altLang="zh-CN" sz="2000" dirty="0"/>
              <a:t>vCard</a:t>
            </a:r>
            <a:r>
              <a:rPr kumimoji="1" lang="zh-CN" altLang="en-US" sz="2000" dirty="0"/>
              <a:t>标准的</a:t>
            </a:r>
            <a:r>
              <a:rPr kumimoji="1" lang="en-US" altLang="zh-CN" sz="2000" dirty="0"/>
              <a:t>2.1</a:t>
            </a:r>
            <a:r>
              <a:rPr kumimoji="1" lang="zh-CN" altLang="en-US" sz="2000" dirty="0"/>
              <a:t>版被电子邮件客户端广泛支持。</a:t>
            </a:r>
            <a:r>
              <a:rPr kumimoji="1" lang="en-US" altLang="zh-CN" sz="2000" dirty="0"/>
              <a:t>3.0</a:t>
            </a:r>
            <a:r>
              <a:rPr kumimoji="1" lang="zh-CN" altLang="en-US" sz="2000" dirty="0"/>
              <a:t>版是一个包含在</a:t>
            </a:r>
            <a:r>
              <a:rPr kumimoji="1" lang="en-US" altLang="zh-CN" sz="2000" dirty="0"/>
              <a:t>RFC 2425</a:t>
            </a:r>
            <a:r>
              <a:rPr kumimoji="1" lang="zh-CN" altLang="en-US" sz="2000" dirty="0"/>
              <a:t>和</a:t>
            </a:r>
            <a:r>
              <a:rPr kumimoji="1" lang="en-US" altLang="zh-CN" sz="2000" dirty="0"/>
              <a:t>RFC 2426</a:t>
            </a:r>
            <a:r>
              <a:rPr kumimoji="1" lang="zh-CN" altLang="en-US" sz="2000" dirty="0"/>
              <a:t>中的</a:t>
            </a:r>
            <a:r>
              <a:rPr kumimoji="1" lang="en-US" altLang="zh-CN" sz="2000" dirty="0"/>
              <a:t>IETF</a:t>
            </a:r>
            <a:r>
              <a:rPr kumimoji="1" lang="zh-CN" altLang="en-US" sz="2000" dirty="0"/>
              <a:t>标准跟踪提案。</a:t>
            </a:r>
            <a:r>
              <a:rPr kumimoji="1" lang="en-US" altLang="zh-CN" sz="2000" dirty="0"/>
              <a:t>vCard</a:t>
            </a:r>
            <a:r>
              <a:rPr kumimoji="1" lang="zh-CN" altLang="en-US" sz="2000" dirty="0"/>
              <a:t>的常用文件扩展名是</a:t>
            </a:r>
            <a:r>
              <a:rPr kumimoji="1" lang="en-US" altLang="zh-CN" sz="2000" dirty="0"/>
              <a:t>.</a:t>
            </a:r>
            <a:r>
              <a:rPr kumimoji="1" lang="en-US" altLang="zh-CN" sz="2000" dirty="0" smtClean="0"/>
              <a:t>vcf</a:t>
            </a:r>
            <a:endParaRPr kumimoji="1" lang="zh-CN" altLang="en-US" sz="2000" dirty="0"/>
          </a:p>
          <a:p>
            <a:r>
              <a:rPr kumimoji="1" lang="zh-CN" altLang="en-US" sz="2000" dirty="0"/>
              <a:t>不同的程序对</a:t>
            </a:r>
            <a:r>
              <a:rPr kumimoji="1" lang="en-US" altLang="zh-CN" sz="2000" dirty="0"/>
              <a:t>vCard</a:t>
            </a:r>
            <a:r>
              <a:rPr kumimoji="1" lang="zh-CN" altLang="en-US" sz="2000" dirty="0"/>
              <a:t>标准实现亦不同。</a:t>
            </a:r>
            <a:r>
              <a:rPr kumimoji="1" lang="en-US" altLang="zh-CN" sz="2000" dirty="0"/>
              <a:t>Mac OS X</a:t>
            </a:r>
            <a:r>
              <a:rPr kumimoji="1" lang="zh-CN" altLang="en-US" sz="2000" dirty="0"/>
              <a:t>中的</a:t>
            </a:r>
            <a:r>
              <a:rPr kumimoji="1" lang="en-US" altLang="zh-CN" sz="2000" dirty="0"/>
              <a:t>Address Book</a:t>
            </a:r>
            <a:r>
              <a:rPr kumimoji="1" lang="zh-CN" altLang="en-US" sz="2000" dirty="0"/>
              <a:t>允许把所有联系人导出到一个</a:t>
            </a:r>
            <a:r>
              <a:rPr kumimoji="1" lang="en-US" altLang="zh-CN" sz="2000" dirty="0"/>
              <a:t>vcf</a:t>
            </a:r>
            <a:r>
              <a:rPr kumimoji="1" lang="zh-CN" altLang="en-US" sz="2000" dirty="0"/>
              <a:t>文件，而</a:t>
            </a:r>
            <a:r>
              <a:rPr kumimoji="1" lang="en-US" altLang="zh-CN" sz="2000" dirty="0"/>
              <a:t>Microsoft Outlook</a:t>
            </a:r>
            <a:r>
              <a:rPr kumimoji="1" lang="zh-CN" altLang="en-US" sz="2000" dirty="0"/>
              <a:t>只能每人一个文</a:t>
            </a:r>
            <a:r>
              <a:rPr kumimoji="1" lang="zh-CN" altLang="en-US" sz="2000" dirty="0" smtClean="0"/>
              <a:t>件</a:t>
            </a:r>
            <a:endParaRPr kumimoji="1" lang="en-US" altLang="zh-CN" sz="2000" dirty="0" smtClean="0"/>
          </a:p>
          <a:p>
            <a:r>
              <a:rPr kumimoji="1" lang="en-US" altLang="zh-CN" sz="2000" dirty="0">
                <a:solidFill>
                  <a:srgbClr val="800000"/>
                </a:solidFill>
              </a:rPr>
              <a:t>vCard</a:t>
            </a:r>
            <a:r>
              <a:rPr kumimoji="1" lang="zh-CN" altLang="en-US" sz="2000" dirty="0">
                <a:solidFill>
                  <a:srgbClr val="800000"/>
                </a:solidFill>
              </a:rPr>
              <a:t>是电子名</a:t>
            </a:r>
            <a:r>
              <a:rPr kumimoji="1" lang="zh-CN" altLang="en-US" sz="2000" dirty="0" smtClean="0">
                <a:solidFill>
                  <a:srgbClr val="800000"/>
                </a:solidFill>
              </a:rPr>
              <a:t>片的文件格式标准，一般</a:t>
            </a:r>
            <a:r>
              <a:rPr kumimoji="1" lang="zh-CN" altLang="en-US" sz="2000" dirty="0">
                <a:solidFill>
                  <a:srgbClr val="800000"/>
                </a:solidFill>
              </a:rPr>
              <a:t>附加在电子邮件之后，但也可以用于其它场合（如在因特网上相互交换）</a:t>
            </a:r>
          </a:p>
        </p:txBody>
      </p:sp>
      <p:sp>
        <p:nvSpPr>
          <p:cNvPr id="2" name="标题 1"/>
          <p:cNvSpPr>
            <a:spLocks noGrp="1"/>
          </p:cNvSpPr>
          <p:nvPr>
            <p:ph type="title"/>
          </p:nvPr>
        </p:nvSpPr>
        <p:spPr/>
        <p:txBody>
          <a:bodyPr/>
          <a:lstStyle/>
          <a:p>
            <a:r>
              <a:rPr kumimoji="1" lang="zh-CN" altLang="en-US" dirty="0" smtClean="0"/>
              <a:t>电子名片</a:t>
            </a:r>
            <a:r>
              <a:rPr kumimoji="1" lang="en-US" altLang="zh-CN" dirty="0" smtClean="0"/>
              <a:t>——vCard</a:t>
            </a:r>
            <a:endParaRPr kumimoji="1" lang="zh-CN" altLang="en-US" dirty="0"/>
          </a:p>
        </p:txBody>
      </p:sp>
    </p:spTree>
    <p:extLst>
      <p:ext uri="{BB962C8B-B14F-4D97-AF65-F5344CB8AC3E}">
        <p14:creationId xmlns:p14="http://schemas.microsoft.com/office/powerpoint/2010/main" val="859762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a:bodyPr>
          <a:lstStyle/>
          <a:p>
            <a:r>
              <a:rPr kumimoji="1" lang="en-US" altLang="zh-CN" sz="2000" dirty="0" smtClean="0"/>
              <a:t>1. XEP</a:t>
            </a:r>
            <a:r>
              <a:rPr kumimoji="1" lang="en-US" altLang="zh-CN" sz="2000" dirty="0"/>
              <a:t>-0054</a:t>
            </a:r>
            <a:r>
              <a:rPr kumimoji="1" lang="zh-CN" altLang="en-US" sz="2000" dirty="0"/>
              <a:t>提供了一种机制，可以通过</a:t>
            </a:r>
            <a:r>
              <a:rPr kumimoji="1" lang="en-US" altLang="zh-CN" sz="2000" dirty="0"/>
              <a:t>XMPP</a:t>
            </a:r>
            <a:r>
              <a:rPr kumimoji="1" lang="zh-CN" altLang="en-US" sz="2000" dirty="0" smtClean="0"/>
              <a:t>发送电子名片</a:t>
            </a:r>
            <a:endParaRPr kumimoji="1" lang="en-US" altLang="zh-CN" sz="2000" dirty="0" smtClean="0"/>
          </a:p>
          <a:p>
            <a:r>
              <a:rPr kumimoji="1" lang="en-US" altLang="zh-CN" sz="2000" dirty="0" smtClean="0"/>
              <a:t>2. </a:t>
            </a:r>
            <a:r>
              <a:rPr kumimoji="1" lang="zh-CN" altLang="en-US" sz="2000" dirty="0" smtClean="0"/>
              <a:t>要使用个</a:t>
            </a:r>
            <a:r>
              <a:rPr kumimoji="1" lang="zh-CN" altLang="en-US" sz="2000" dirty="0"/>
              <a:t>人名片首先需要在</a:t>
            </a:r>
            <a:r>
              <a:rPr kumimoji="1" lang="en-US" altLang="zh-CN" sz="2000" dirty="0"/>
              <a:t>XMPPFramework.h</a:t>
            </a:r>
            <a:r>
              <a:rPr kumimoji="1" lang="zh-CN" altLang="en-US" sz="2000" dirty="0" smtClean="0"/>
              <a:t>中启用电子名片的扩展头文件：</a:t>
            </a:r>
            <a:endParaRPr kumimoji="1" lang="en-US" altLang="zh-CN" sz="2000" dirty="0" smtClean="0"/>
          </a:p>
          <a:p>
            <a:r>
              <a:rPr lang="en-US" altLang="zh-CN" sz="2000" dirty="0">
                <a:solidFill>
                  <a:srgbClr val="643820"/>
                </a:solidFill>
                <a:latin typeface="Menlo-Regular"/>
              </a:rPr>
              <a:t>#import </a:t>
            </a:r>
            <a:r>
              <a:rPr lang="en-US" altLang="zh-CN" sz="2000" dirty="0">
                <a:solidFill>
                  <a:srgbClr val="C41A16"/>
                </a:solidFill>
                <a:latin typeface="Menlo-Regular"/>
              </a:rPr>
              <a:t>"</a:t>
            </a:r>
            <a:r>
              <a:rPr lang="en-US" altLang="zh-CN" sz="2000" dirty="0" smtClean="0">
                <a:solidFill>
                  <a:srgbClr val="C41A16"/>
                </a:solidFill>
                <a:latin typeface="Menlo-Regular"/>
              </a:rPr>
              <a:t>XMPPvCardCoreDataStorage.h</a:t>
            </a:r>
            <a:r>
              <a:rPr lang="en-US" altLang="zh-CN" sz="2000" dirty="0">
                <a:solidFill>
                  <a:srgbClr val="C41A16"/>
                </a:solidFill>
                <a:latin typeface="Menlo-Regular"/>
              </a:rPr>
              <a:t>"</a:t>
            </a:r>
            <a:endParaRPr lang="en-US" altLang="zh-CN" sz="2000" dirty="0" smtClean="0">
              <a:solidFill>
                <a:srgbClr val="643820"/>
              </a:solidFill>
              <a:latin typeface="Menlo-Regular"/>
            </a:endParaRPr>
          </a:p>
          <a:p>
            <a:r>
              <a:rPr lang="en-US" altLang="zh-CN" sz="2000" dirty="0" smtClean="0">
                <a:solidFill>
                  <a:srgbClr val="643820"/>
                </a:solidFill>
                <a:latin typeface="Menlo-Regular"/>
              </a:rPr>
              <a:t>#</a:t>
            </a:r>
            <a:r>
              <a:rPr lang="en-US" altLang="zh-CN" sz="2000" dirty="0">
                <a:solidFill>
                  <a:srgbClr val="643820"/>
                </a:solidFill>
                <a:latin typeface="Menlo-Regular"/>
              </a:rPr>
              <a:t>import </a:t>
            </a:r>
            <a:r>
              <a:rPr lang="en-US" altLang="zh-CN" sz="2000" dirty="0">
                <a:solidFill>
                  <a:srgbClr val="C41A16"/>
                </a:solidFill>
                <a:latin typeface="Menlo-Regular"/>
              </a:rPr>
              <a:t>"</a:t>
            </a:r>
            <a:r>
              <a:rPr lang="en-US" altLang="zh-CN" sz="2000" dirty="0" smtClean="0">
                <a:solidFill>
                  <a:srgbClr val="C41A16"/>
                </a:solidFill>
                <a:latin typeface="Menlo-Regular"/>
              </a:rPr>
              <a:t>XMPPvCardTempModule.h</a:t>
            </a:r>
            <a:r>
              <a:rPr lang="en-US" altLang="zh-CN" sz="2000" dirty="0">
                <a:solidFill>
                  <a:srgbClr val="C41A16"/>
                </a:solidFill>
                <a:latin typeface="Menlo-Regular"/>
              </a:rPr>
              <a:t>"</a:t>
            </a:r>
            <a:endParaRPr lang="en-US" altLang="zh-CN" sz="2000" dirty="0">
              <a:solidFill>
                <a:srgbClr val="643820"/>
              </a:solidFill>
              <a:latin typeface="Menlo-Regular"/>
            </a:endParaRPr>
          </a:p>
          <a:p>
            <a:endParaRPr kumimoji="1" lang="en-US" altLang="zh-CN" sz="2000" dirty="0" smtClean="0"/>
          </a:p>
          <a:p>
            <a:r>
              <a:rPr kumimoji="1" lang="en-US" altLang="zh-CN" sz="2000" dirty="0" smtClean="0"/>
              <a:t>3. </a:t>
            </a:r>
            <a:r>
              <a:rPr kumimoji="1" lang="zh-CN" altLang="en-US" sz="2000" dirty="0" smtClean="0"/>
              <a:t>定义属性及成员变量</a:t>
            </a:r>
            <a:endParaRPr kumimoji="1" lang="en-US" altLang="zh-CN" sz="2000" dirty="0" smtClean="0"/>
          </a:p>
          <a:p>
            <a:r>
              <a:rPr kumimoji="1" lang="en-US" altLang="zh-CN" sz="2000" dirty="0" smtClean="0"/>
              <a:t>4. </a:t>
            </a:r>
            <a:r>
              <a:rPr kumimoji="1" lang="en-US" altLang="en-US" sz="2000" dirty="0" smtClean="0"/>
              <a:t>为XMPPSteam添加电子名片扩展</a:t>
            </a:r>
          </a:p>
          <a:p>
            <a:r>
              <a:rPr kumimoji="1" lang="en-US" altLang="en-US" sz="2000" dirty="0"/>
              <a:t>5</a:t>
            </a:r>
            <a:r>
              <a:rPr kumimoji="1" lang="en-US" altLang="en-US" sz="2000" dirty="0" smtClean="0"/>
              <a:t>. 在需要时使用电子名片</a:t>
            </a:r>
            <a:endParaRPr kumimoji="1" lang="zh-CN" altLang="en-US" sz="2000" dirty="0"/>
          </a:p>
        </p:txBody>
      </p:sp>
      <p:sp>
        <p:nvSpPr>
          <p:cNvPr id="2" name="标题 1"/>
          <p:cNvSpPr>
            <a:spLocks noGrp="1"/>
          </p:cNvSpPr>
          <p:nvPr>
            <p:ph type="title"/>
          </p:nvPr>
        </p:nvSpPr>
        <p:spPr/>
        <p:txBody>
          <a:bodyPr/>
          <a:lstStyle/>
          <a:p>
            <a:r>
              <a:rPr kumimoji="1" lang="en-US" altLang="zh-CN" dirty="0" smtClean="0"/>
              <a:t>XMPP</a:t>
            </a:r>
            <a:r>
              <a:rPr kumimoji="1" lang="zh-CN" altLang="en-US" dirty="0" smtClean="0"/>
              <a:t>中电子名片的使用</a:t>
            </a:r>
            <a:endParaRPr kumimoji="1" lang="zh-CN" altLang="en-US" dirty="0"/>
          </a:p>
        </p:txBody>
      </p:sp>
    </p:spTree>
    <p:extLst>
      <p:ext uri="{BB962C8B-B14F-4D97-AF65-F5344CB8AC3E}">
        <p14:creationId xmlns:p14="http://schemas.microsoft.com/office/powerpoint/2010/main" val="2632147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p:txBody>
          <a:bodyPr>
            <a:normAutofit/>
          </a:bodyPr>
          <a:lstStyle/>
          <a:p>
            <a:r>
              <a:rPr kumimoji="1" lang="en-US" altLang="zh-CN" sz="1800" dirty="0" smtClean="0"/>
              <a:t>1. </a:t>
            </a:r>
            <a:r>
              <a:rPr kumimoji="1" lang="zh-CN" altLang="en-US" sz="1800" dirty="0" smtClean="0"/>
              <a:t>在</a:t>
            </a:r>
            <a:r>
              <a:rPr kumimoji="1" lang="en-US" altLang="zh-CN" sz="1800" dirty="0" smtClean="0"/>
              <a:t>.h</a:t>
            </a:r>
            <a:r>
              <a:rPr kumimoji="1" lang="zh-CN" altLang="en-US" sz="1800" dirty="0" smtClean="0"/>
              <a:t>文件中添加如下定义</a:t>
            </a:r>
            <a:endParaRPr kumimoji="1" lang="en-US" altLang="zh-CN" sz="1800" dirty="0" smtClean="0"/>
          </a:p>
          <a:p>
            <a:pPr marL="0" indent="0">
              <a:buNone/>
            </a:pPr>
            <a:r>
              <a:rPr lang="en-US" altLang="zh-CN" sz="1800" dirty="0" smtClean="0">
                <a:solidFill>
                  <a:srgbClr val="007400"/>
                </a:solidFill>
                <a:latin typeface="Menlo-Regular"/>
              </a:rPr>
              <a:t>//</a:t>
            </a:r>
            <a:r>
              <a:rPr lang="zh-CN" altLang="en-US" sz="1800" dirty="0" smtClean="0">
                <a:solidFill>
                  <a:srgbClr val="007400"/>
                </a:solidFill>
                <a:latin typeface="Menlo-Regular"/>
              </a:rPr>
              <a:t> </a:t>
            </a:r>
            <a:r>
              <a:rPr lang="zh-CN" altLang="en-US" sz="1800" dirty="0" smtClean="0">
                <a:solidFill>
                  <a:srgbClr val="007400"/>
                </a:solidFill>
                <a:latin typeface="STHeitiSC-Light"/>
              </a:rPr>
              <a:t>全局电子名片模块</a:t>
            </a:r>
            <a:endParaRPr lang="zh-CN" altLang="en-US" sz="1800" dirty="0">
              <a:solidFill>
                <a:srgbClr val="007400"/>
              </a:solidFill>
              <a:latin typeface="Menlo-Regular"/>
            </a:endParaRPr>
          </a:p>
          <a:p>
            <a:pPr marL="0" indent="0">
              <a:buNone/>
            </a:pPr>
            <a:r>
              <a:rPr lang="en-US" altLang="zh-CN" sz="1800" dirty="0" smtClean="0">
                <a:solidFill>
                  <a:srgbClr val="AA0D91"/>
                </a:solidFill>
                <a:latin typeface="Menlo-Regular"/>
              </a:rPr>
              <a:t>@</a:t>
            </a:r>
            <a:r>
              <a:rPr lang="en-US" altLang="zh-CN" sz="1800" dirty="0">
                <a:solidFill>
                  <a:srgbClr val="AA0D91"/>
                </a:solidFill>
                <a:latin typeface="Menlo-Regular"/>
              </a:rPr>
              <a:t>property</a:t>
            </a:r>
            <a:r>
              <a:rPr lang="en-US" altLang="zh-CN" sz="1800" dirty="0">
                <a:solidFill>
                  <a:srgbClr val="000000"/>
                </a:solidFill>
                <a:latin typeface="Menlo-Regular"/>
              </a:rPr>
              <a:t> (</a:t>
            </a:r>
            <a:r>
              <a:rPr lang="en-US" altLang="zh-CN" sz="1800" dirty="0">
                <a:solidFill>
                  <a:srgbClr val="AA0D91"/>
                </a:solidFill>
                <a:latin typeface="Menlo-Regular"/>
              </a:rPr>
              <a:t>strong</a:t>
            </a:r>
            <a:r>
              <a:rPr lang="en-US" altLang="zh-CN" sz="1800" dirty="0">
                <a:solidFill>
                  <a:srgbClr val="000000"/>
                </a:solidFill>
                <a:latin typeface="Menlo-Regular"/>
              </a:rPr>
              <a:t>, </a:t>
            </a:r>
            <a:r>
              <a:rPr lang="en-US" altLang="zh-CN" sz="1800" dirty="0">
                <a:solidFill>
                  <a:srgbClr val="AA0D91"/>
                </a:solidFill>
                <a:latin typeface="Menlo-Regular"/>
              </a:rPr>
              <a:t>nonatomic</a:t>
            </a:r>
            <a:r>
              <a:rPr lang="en-US" altLang="zh-CN" sz="1800" dirty="0">
                <a:solidFill>
                  <a:srgbClr val="000000"/>
                </a:solidFill>
                <a:latin typeface="Menlo-Regular"/>
              </a:rPr>
              <a:t>, </a:t>
            </a:r>
            <a:r>
              <a:rPr lang="en-US" altLang="zh-CN" sz="1800" dirty="0">
                <a:solidFill>
                  <a:srgbClr val="AA0D91"/>
                </a:solidFill>
                <a:latin typeface="Menlo-Regular"/>
              </a:rPr>
              <a:t>readonly</a:t>
            </a:r>
            <a:r>
              <a:rPr lang="en-US" altLang="zh-CN" sz="1800" dirty="0">
                <a:solidFill>
                  <a:srgbClr val="000000"/>
                </a:solidFill>
                <a:latin typeface="Menlo-Regular"/>
              </a:rPr>
              <a:t>) </a:t>
            </a:r>
            <a:r>
              <a:rPr lang="en-US" altLang="zh-CN" sz="1800" dirty="0">
                <a:solidFill>
                  <a:srgbClr val="3F6E74"/>
                </a:solidFill>
                <a:latin typeface="Menlo-Regular"/>
              </a:rPr>
              <a:t>XMPPvCardTempModule</a:t>
            </a:r>
            <a:r>
              <a:rPr lang="en-US" altLang="zh-CN" sz="1800" dirty="0">
                <a:solidFill>
                  <a:srgbClr val="000000"/>
                </a:solidFill>
                <a:latin typeface="Menlo-Regular"/>
              </a:rPr>
              <a:t> *xmppvCardModule</a:t>
            </a:r>
            <a:r>
              <a:rPr lang="en-US" altLang="zh-CN" sz="1800" dirty="0" smtClean="0">
                <a:solidFill>
                  <a:srgbClr val="000000"/>
                </a:solidFill>
                <a:latin typeface="Menlo-Regular"/>
              </a:rPr>
              <a:t>;</a:t>
            </a:r>
          </a:p>
          <a:p>
            <a:endParaRPr kumimoji="1" lang="en-US" altLang="zh-CN" sz="1800" dirty="0" smtClean="0"/>
          </a:p>
          <a:p>
            <a:r>
              <a:rPr kumimoji="1" lang="en-US" altLang="zh-CN" sz="1800" dirty="0" smtClean="0"/>
              <a:t>2.</a:t>
            </a:r>
            <a:r>
              <a:rPr kumimoji="1" lang="zh-CN" altLang="en-US" sz="1800" dirty="0" smtClean="0"/>
              <a:t> 在</a:t>
            </a:r>
            <a:r>
              <a:rPr kumimoji="1" lang="en-US" altLang="zh-CN" sz="1800" dirty="0" smtClean="0"/>
              <a:t>.m</a:t>
            </a:r>
            <a:r>
              <a:rPr kumimoji="1" lang="zh-CN" altLang="en-US" sz="1800" dirty="0" smtClean="0"/>
              <a:t>中添加如下成员变量</a:t>
            </a:r>
            <a:endParaRPr kumimoji="1" lang="en-US" altLang="zh-CN" sz="1800" dirty="0" smtClean="0"/>
          </a:p>
          <a:p>
            <a:pPr marL="0" indent="0">
              <a:buNone/>
            </a:pPr>
            <a:r>
              <a:rPr lang="en-US" altLang="zh-TW" sz="1800" dirty="0">
                <a:solidFill>
                  <a:srgbClr val="007400"/>
                </a:solidFill>
                <a:latin typeface="Menlo-Regular"/>
              </a:rPr>
              <a:t>// </a:t>
            </a:r>
            <a:r>
              <a:rPr lang="zh-TW" altLang="en-US" sz="1800" dirty="0">
                <a:solidFill>
                  <a:srgbClr val="007400"/>
                </a:solidFill>
                <a:latin typeface="STHeitiSC-Light"/>
              </a:rPr>
              <a:t>电子名片数据存储模块</a:t>
            </a:r>
            <a:endParaRPr lang="en-US" altLang="zh-TW" sz="1800" dirty="0" smtClean="0">
              <a:solidFill>
                <a:srgbClr val="3F6E74"/>
              </a:solidFill>
              <a:latin typeface="Menlo-Regular"/>
            </a:endParaRPr>
          </a:p>
          <a:p>
            <a:pPr marL="0" indent="0">
              <a:buNone/>
            </a:pPr>
            <a:r>
              <a:rPr lang="en-US" altLang="zh-TW" sz="1800" dirty="0" smtClean="0">
                <a:solidFill>
                  <a:srgbClr val="3F6E74"/>
                </a:solidFill>
                <a:latin typeface="Menlo-Regular"/>
              </a:rPr>
              <a:t>XMPPvCardCoreDataStorage</a:t>
            </a:r>
            <a:r>
              <a:rPr lang="zh-TW" altLang="en-US" sz="1800" dirty="0" smtClean="0">
                <a:solidFill>
                  <a:srgbClr val="3F6E74"/>
                </a:solidFill>
                <a:latin typeface="Menlo-Regular"/>
              </a:rPr>
              <a:t> </a:t>
            </a:r>
            <a:r>
              <a:rPr lang="zh-TW" altLang="en-US" sz="1800" dirty="0" smtClean="0">
                <a:solidFill>
                  <a:srgbClr val="000000"/>
                </a:solidFill>
                <a:latin typeface="Menlo-Regular"/>
              </a:rPr>
              <a:t>*</a:t>
            </a:r>
            <a:r>
              <a:rPr lang="en-US" altLang="zh-TW" sz="1800" dirty="0">
                <a:solidFill>
                  <a:srgbClr val="000000"/>
                </a:solidFill>
                <a:latin typeface="Menlo-Regular"/>
              </a:rPr>
              <a:t>_xmppvCardStorage; </a:t>
            </a:r>
            <a:endParaRPr kumimoji="1" lang="zh-CN" altLang="en-US" sz="1800" dirty="0"/>
          </a:p>
        </p:txBody>
      </p:sp>
      <p:sp>
        <p:nvSpPr>
          <p:cNvPr id="2" name="标题 1"/>
          <p:cNvSpPr>
            <a:spLocks noGrp="1"/>
          </p:cNvSpPr>
          <p:nvPr>
            <p:ph type="title"/>
          </p:nvPr>
        </p:nvSpPr>
        <p:spPr/>
        <p:txBody>
          <a:bodyPr>
            <a:normAutofit/>
          </a:bodyPr>
          <a:lstStyle/>
          <a:p>
            <a:r>
              <a:rPr kumimoji="1" lang="zh-CN" altLang="en-US" dirty="0" smtClean="0"/>
              <a:t>定义电子名片属性及成员变量</a:t>
            </a:r>
            <a:endParaRPr kumimoji="1" lang="zh-CN" altLang="en-US" dirty="0"/>
          </a:p>
        </p:txBody>
      </p:sp>
    </p:spTree>
    <p:extLst>
      <p:ext uri="{BB962C8B-B14F-4D97-AF65-F5344CB8AC3E}">
        <p14:creationId xmlns:p14="http://schemas.microsoft.com/office/powerpoint/2010/main" val="3592792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451602"/>
            <a:ext cx="9143999" cy="5406397"/>
          </a:xfrm>
        </p:spPr>
        <p:txBody>
          <a:bodyPr>
            <a:normAutofit/>
          </a:bodyPr>
          <a:lstStyle/>
          <a:p>
            <a:r>
              <a:rPr lang="en-US" altLang="zh-CN" b="1" dirty="0"/>
              <a:t>2</a:t>
            </a:r>
            <a:r>
              <a:rPr lang="zh-CN" altLang="en-US" b="1" dirty="0"/>
              <a:t>、国内背景</a:t>
            </a:r>
          </a:p>
          <a:p>
            <a:r>
              <a:rPr lang="zh-CN" altLang="en-US" dirty="0"/>
              <a:t>目前国内外及时通信软件</a:t>
            </a:r>
            <a:r>
              <a:rPr lang="en-US" altLang="zh-CN" dirty="0"/>
              <a:t>IM</a:t>
            </a:r>
            <a:r>
              <a:rPr lang="zh-CN" altLang="en-US" dirty="0"/>
              <a:t>（</a:t>
            </a:r>
            <a:r>
              <a:rPr lang="en-US" altLang="zh-CN" dirty="0"/>
              <a:t>Instant Messenger </a:t>
            </a:r>
            <a:r>
              <a:rPr lang="zh-CN" altLang="en-US" dirty="0"/>
              <a:t>）形势风起云涌，</a:t>
            </a:r>
            <a:r>
              <a:rPr lang="zh-CN" altLang="en-US" b="1" dirty="0"/>
              <a:t>可谓战况</a:t>
            </a:r>
            <a:r>
              <a:rPr lang="zh-CN" altLang="en-US" dirty="0"/>
              <a:t>空前，</a:t>
            </a:r>
            <a:r>
              <a:rPr lang="en-US" altLang="zh-CN" dirty="0"/>
              <a:t>IM</a:t>
            </a:r>
            <a:r>
              <a:rPr lang="zh-CN" altLang="en-US" dirty="0"/>
              <a:t>作为继</a:t>
            </a:r>
            <a:r>
              <a:rPr lang="en-US" altLang="zh-CN" dirty="0"/>
              <a:t>Email</a:t>
            </a:r>
            <a:r>
              <a:rPr lang="zh-CN" altLang="en-US" dirty="0"/>
              <a:t>和</a:t>
            </a:r>
            <a:r>
              <a:rPr lang="en-US" altLang="zh-CN" dirty="0"/>
              <a:t>Web</a:t>
            </a:r>
            <a:r>
              <a:rPr lang="zh-CN" altLang="en-US" dirty="0"/>
              <a:t>之后最主要的互联网基础应用之一，为商家必争之地。国内的形势由于</a:t>
            </a:r>
            <a:r>
              <a:rPr lang="en-US" altLang="zh-CN" dirty="0"/>
              <a:t>QQ</a:t>
            </a:r>
            <a:r>
              <a:rPr lang="zh-CN" altLang="en-US" dirty="0"/>
              <a:t>的垄断性优势明显，表 面稍显平静，实则暗流涌动。目前来看，胖企鹅公司以压倒性优势占据了国内</a:t>
            </a:r>
            <a:r>
              <a:rPr lang="en-US" altLang="zh-CN" dirty="0"/>
              <a:t>IM</a:t>
            </a:r>
            <a:r>
              <a:rPr lang="zh-CN" altLang="en-US" dirty="0"/>
              <a:t>市场近八成份额，并且紧紧抓住低端市场，用户数量庞大，盈利丰厚。其他的</a:t>
            </a:r>
            <a:r>
              <a:rPr lang="en-US" altLang="zh-CN" dirty="0"/>
              <a:t>IM </a:t>
            </a:r>
            <a:r>
              <a:rPr lang="zh-CN" altLang="en-US" dirty="0"/>
              <a:t>微软</a:t>
            </a:r>
            <a:r>
              <a:rPr lang="en-US" altLang="zh-CN" dirty="0"/>
              <a:t>MSN(WLM)</a:t>
            </a:r>
            <a:r>
              <a:rPr lang="zh-CN" altLang="en-US" dirty="0"/>
              <a:t>、网易</a:t>
            </a:r>
            <a:r>
              <a:rPr lang="en-US" altLang="zh-CN" dirty="0"/>
              <a:t>POPO</a:t>
            </a:r>
            <a:r>
              <a:rPr lang="zh-CN" altLang="en-US" dirty="0"/>
              <a:t>、新浪</a:t>
            </a:r>
            <a:r>
              <a:rPr lang="en-US" altLang="zh-CN" dirty="0"/>
              <a:t>UC</a:t>
            </a:r>
            <a:r>
              <a:rPr lang="zh-CN" altLang="en-US" dirty="0"/>
              <a:t>、</a:t>
            </a:r>
            <a:r>
              <a:rPr lang="en-US" altLang="zh-CN" dirty="0"/>
              <a:t>TOM Skype</a:t>
            </a:r>
            <a:r>
              <a:rPr lang="zh-CN" altLang="en-US" dirty="0"/>
              <a:t>、</a:t>
            </a:r>
            <a:r>
              <a:rPr lang="en-US" altLang="zh-CN" dirty="0"/>
              <a:t>Google </a:t>
            </a:r>
            <a:r>
              <a:rPr lang="en-US" altLang="zh-CN" dirty="0" err="1"/>
              <a:t>Gtalk</a:t>
            </a:r>
            <a:r>
              <a:rPr lang="zh-CN" altLang="en-US" dirty="0"/>
              <a:t>等占有率较为惨烈，还有雅虎即时通、</a:t>
            </a:r>
            <a:r>
              <a:rPr lang="en-US" altLang="zh-CN" dirty="0"/>
              <a:t>AIM</a:t>
            </a:r>
            <a:r>
              <a:rPr lang="zh-CN" altLang="en-US" dirty="0"/>
              <a:t>、</a:t>
            </a:r>
            <a:r>
              <a:rPr lang="en-US" altLang="zh-CN" dirty="0"/>
              <a:t>ICQ</a:t>
            </a:r>
            <a:r>
              <a:rPr lang="zh-CN" altLang="en-US" dirty="0"/>
              <a:t>以及传闻中的</a:t>
            </a:r>
            <a:r>
              <a:rPr lang="en-US" altLang="zh-CN" dirty="0" err="1"/>
              <a:t>Baidu</a:t>
            </a:r>
            <a:r>
              <a:rPr lang="en-US" altLang="zh-CN" dirty="0"/>
              <a:t> IM</a:t>
            </a:r>
            <a:r>
              <a:rPr lang="zh-CN" altLang="en-US" dirty="0"/>
              <a:t>和搜狐搜</a:t>
            </a:r>
            <a:r>
              <a:rPr lang="en-US" altLang="zh-CN" dirty="0"/>
              <a:t>Q</a:t>
            </a:r>
            <a:r>
              <a:rPr lang="zh-CN" altLang="en-US" dirty="0"/>
              <a:t>以及一些目前并不出名的如校内网的校内通，</a:t>
            </a:r>
            <a:r>
              <a:rPr lang="en-US" altLang="zh-CN" dirty="0"/>
              <a:t>Lava-lava</a:t>
            </a:r>
            <a:r>
              <a:rPr lang="zh-CN" altLang="en-US" dirty="0"/>
              <a:t>等等等等，凡在国内叫得上号的叫不上号的互联网企业，几乎没有不推</a:t>
            </a:r>
            <a:r>
              <a:rPr lang="en-US" altLang="zh-CN" dirty="0"/>
              <a:t>IM</a:t>
            </a:r>
            <a:r>
              <a:rPr lang="zh-CN" altLang="en-US" dirty="0"/>
              <a:t>的，甚 至连中国移动都力推飞信，希望分得一杯羹。然而这些即时通讯不能实现互联互通，限制了用户的扩展。</a:t>
            </a:r>
            <a:endParaRPr kumimoji="1" lang="zh-CN" altLang="en-US" dirty="0"/>
          </a:p>
        </p:txBody>
      </p:sp>
      <p:sp>
        <p:nvSpPr>
          <p:cNvPr id="3" name="标题 2"/>
          <p:cNvSpPr>
            <a:spLocks noGrp="1"/>
          </p:cNvSpPr>
          <p:nvPr>
            <p:ph type="title"/>
          </p:nvPr>
        </p:nvSpPr>
        <p:spPr/>
        <p:txBody>
          <a:bodyPr>
            <a:normAutofit/>
          </a:bodyPr>
          <a:lstStyle/>
          <a:p>
            <a:r>
              <a:rPr kumimoji="1" lang="zh-CN" altLang="en-US" dirty="0"/>
              <a:t>开发背景</a:t>
            </a:r>
            <a:r>
              <a:rPr kumimoji="1" lang="en-US" altLang="zh-CN" dirty="0"/>
              <a:t>2</a:t>
            </a:r>
            <a:endParaRPr kumimoji="1" lang="zh-CN" altLang="en-US" dirty="0"/>
          </a:p>
        </p:txBody>
      </p:sp>
    </p:spTree>
    <p:extLst>
      <p:ext uri="{BB962C8B-B14F-4D97-AF65-F5344CB8AC3E}">
        <p14:creationId xmlns:p14="http://schemas.microsoft.com/office/powerpoint/2010/main" val="3827120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a:bodyPr>
          <a:lstStyle/>
          <a:p>
            <a:pPr marL="0" indent="0">
              <a:buNone/>
            </a:pPr>
            <a:r>
              <a:rPr lang="en-US" altLang="zh-TW" sz="2000" dirty="0">
                <a:solidFill>
                  <a:srgbClr val="007400"/>
                </a:solidFill>
                <a:latin typeface="Menlo-Regular"/>
              </a:rPr>
              <a:t>// </a:t>
            </a:r>
            <a:r>
              <a:rPr lang="zh-TW" altLang="en-US" sz="2000" dirty="0" smtClean="0">
                <a:solidFill>
                  <a:srgbClr val="007400"/>
                </a:solidFill>
                <a:latin typeface="Menlo-Regular"/>
              </a:rPr>
              <a:t>实例化</a:t>
            </a:r>
            <a:r>
              <a:rPr lang="zh-TW" altLang="en-US" sz="2000" dirty="0" smtClean="0">
                <a:solidFill>
                  <a:srgbClr val="007400"/>
                </a:solidFill>
                <a:latin typeface="STHeitiSC-Light"/>
              </a:rPr>
              <a:t>电子名片模块</a:t>
            </a:r>
            <a:endParaRPr lang="zh-TW" altLang="en-US" sz="2000" dirty="0">
              <a:solidFill>
                <a:srgbClr val="000000"/>
              </a:solidFill>
              <a:latin typeface="Menlo-Regular"/>
            </a:endParaRPr>
          </a:p>
          <a:p>
            <a:pPr marL="0" indent="0">
              <a:buNone/>
            </a:pPr>
            <a:r>
              <a:rPr lang="en-US" altLang="zh-CN" sz="2000" dirty="0" smtClean="0">
                <a:solidFill>
                  <a:srgbClr val="3F6E74"/>
                </a:solidFill>
                <a:latin typeface="Menlo-Regular"/>
              </a:rPr>
              <a:t>xmppvCardStorage</a:t>
            </a:r>
            <a:r>
              <a:rPr lang="en-US" altLang="zh-CN" sz="2000" dirty="0" smtClean="0">
                <a:solidFill>
                  <a:srgbClr val="000000"/>
                </a:solidFill>
                <a:latin typeface="Menlo-Regular"/>
              </a:rPr>
              <a:t> </a:t>
            </a:r>
            <a:r>
              <a:rPr lang="en-US" altLang="zh-CN" sz="2000" dirty="0">
                <a:solidFill>
                  <a:srgbClr val="000000"/>
                </a:solidFill>
                <a:latin typeface="Menlo-Regular"/>
              </a:rPr>
              <a:t>= [</a:t>
            </a:r>
            <a:r>
              <a:rPr lang="en-US" altLang="zh-CN" sz="2000" dirty="0">
                <a:solidFill>
                  <a:srgbClr val="3F6E74"/>
                </a:solidFill>
                <a:latin typeface="Menlo-Regular"/>
              </a:rPr>
              <a:t>XMPPvCardCoreDataStorage</a:t>
            </a:r>
            <a:r>
              <a:rPr lang="en-US" altLang="zh-CN" sz="2000" dirty="0">
                <a:solidFill>
                  <a:srgbClr val="000000"/>
                </a:solidFill>
                <a:latin typeface="Menlo-Regular"/>
              </a:rPr>
              <a:t> </a:t>
            </a:r>
            <a:r>
              <a:rPr lang="en-US" altLang="zh-CN" sz="2000" dirty="0">
                <a:solidFill>
                  <a:srgbClr val="26474B"/>
                </a:solidFill>
                <a:latin typeface="Menlo-Regular"/>
              </a:rPr>
              <a:t>sharedInstance</a:t>
            </a:r>
            <a:r>
              <a:rPr lang="en-US" altLang="zh-CN" sz="2000" dirty="0">
                <a:solidFill>
                  <a:srgbClr val="000000"/>
                </a:solidFill>
                <a:latin typeface="Menlo-Regular"/>
              </a:rPr>
              <a:t>];</a:t>
            </a:r>
          </a:p>
          <a:p>
            <a:pPr marL="0" indent="0">
              <a:buNone/>
            </a:pPr>
            <a:r>
              <a:rPr lang="en-US" altLang="zh-CN" sz="2000" dirty="0" smtClean="0">
                <a:solidFill>
                  <a:srgbClr val="3F6E74"/>
                </a:solidFill>
                <a:latin typeface="Menlo-Regular"/>
              </a:rPr>
              <a:t>_xmppvCardModule</a:t>
            </a:r>
            <a:r>
              <a:rPr lang="en-US" altLang="zh-CN" sz="2000" dirty="0" smtClean="0">
                <a:solidFill>
                  <a:srgbClr val="000000"/>
                </a:solidFill>
                <a:latin typeface="Menlo-Regular"/>
              </a:rPr>
              <a:t> </a:t>
            </a:r>
            <a:r>
              <a:rPr lang="en-US" altLang="zh-CN" sz="2000" dirty="0">
                <a:solidFill>
                  <a:srgbClr val="000000"/>
                </a:solidFill>
                <a:latin typeface="Menlo-Regular"/>
              </a:rPr>
              <a:t>= [[</a:t>
            </a:r>
            <a:r>
              <a:rPr lang="en-US" altLang="zh-CN" sz="2000" dirty="0">
                <a:solidFill>
                  <a:srgbClr val="3F6E74"/>
                </a:solidFill>
                <a:latin typeface="Menlo-Regular"/>
              </a:rPr>
              <a:t>XMPPvCardTempModule</a:t>
            </a:r>
            <a:r>
              <a:rPr lang="en-US" altLang="zh-CN" sz="2000" dirty="0">
                <a:solidFill>
                  <a:srgbClr val="000000"/>
                </a:solidFill>
                <a:latin typeface="Menlo-Regular"/>
              </a:rPr>
              <a:t> </a:t>
            </a:r>
            <a:r>
              <a:rPr lang="en-US" altLang="zh-CN" sz="2000" dirty="0">
                <a:solidFill>
                  <a:srgbClr val="2E0D6E"/>
                </a:solidFill>
                <a:latin typeface="Menlo-Regular"/>
              </a:rPr>
              <a:t>alloc</a:t>
            </a:r>
            <a:r>
              <a:rPr lang="en-US" altLang="zh-CN" sz="2000" dirty="0">
                <a:solidFill>
                  <a:srgbClr val="000000"/>
                </a:solidFill>
                <a:latin typeface="Menlo-Regular"/>
              </a:rPr>
              <a:t>] </a:t>
            </a:r>
            <a:r>
              <a:rPr lang="en-US" altLang="zh-CN" sz="2000" dirty="0">
                <a:solidFill>
                  <a:srgbClr val="26474B"/>
                </a:solidFill>
                <a:latin typeface="Menlo-Regular"/>
              </a:rPr>
              <a:t>initWithvCardStorage</a:t>
            </a:r>
            <a:r>
              <a:rPr lang="en-US" altLang="zh-CN" sz="2000" dirty="0">
                <a:solidFill>
                  <a:srgbClr val="000000"/>
                </a:solidFill>
                <a:latin typeface="Menlo-Regular"/>
              </a:rPr>
              <a:t>:</a:t>
            </a:r>
            <a:r>
              <a:rPr lang="en-US" altLang="zh-CN" sz="2000" dirty="0">
                <a:solidFill>
                  <a:srgbClr val="3F6E74"/>
                </a:solidFill>
                <a:latin typeface="Menlo-Regular"/>
              </a:rPr>
              <a:t>_xmppvCardStorage</a:t>
            </a:r>
            <a:r>
              <a:rPr lang="en-US" altLang="zh-CN" sz="2000" dirty="0">
                <a:solidFill>
                  <a:srgbClr val="000000"/>
                </a:solidFill>
                <a:latin typeface="Menlo-Regular"/>
              </a:rPr>
              <a:t>]</a:t>
            </a:r>
            <a:r>
              <a:rPr lang="en-US" altLang="zh-CN" sz="2000" dirty="0" smtClean="0">
                <a:solidFill>
                  <a:srgbClr val="000000"/>
                </a:solidFill>
                <a:latin typeface="Menlo-Regular"/>
              </a:rPr>
              <a:t>;</a:t>
            </a:r>
          </a:p>
          <a:p>
            <a:pPr marL="0" indent="0">
              <a:buNone/>
            </a:pPr>
            <a:endParaRPr lang="en-US" altLang="zh-TW" sz="2000" dirty="0" smtClean="0">
              <a:solidFill>
                <a:srgbClr val="007400"/>
              </a:solidFill>
              <a:latin typeface="Menlo-Regular"/>
            </a:endParaRPr>
          </a:p>
          <a:p>
            <a:pPr marL="0" indent="0">
              <a:buNone/>
            </a:pPr>
            <a:r>
              <a:rPr lang="en-US" altLang="zh-TW" sz="2000" dirty="0" smtClean="0">
                <a:solidFill>
                  <a:srgbClr val="007400"/>
                </a:solidFill>
                <a:latin typeface="Menlo-Regular"/>
              </a:rPr>
              <a:t>/</a:t>
            </a:r>
            <a:r>
              <a:rPr lang="en-US" altLang="zh-TW" sz="2000" dirty="0">
                <a:solidFill>
                  <a:srgbClr val="007400"/>
                </a:solidFill>
                <a:latin typeface="Menlo-Regular"/>
              </a:rPr>
              <a:t>/ </a:t>
            </a:r>
            <a:r>
              <a:rPr lang="zh-TW" altLang="en-US" sz="2000" dirty="0" smtClean="0">
                <a:solidFill>
                  <a:srgbClr val="007400"/>
                </a:solidFill>
                <a:latin typeface="Menlo-Regular"/>
              </a:rPr>
              <a:t>激活</a:t>
            </a:r>
            <a:r>
              <a:rPr lang="zh-TW" altLang="en-US" sz="2000" dirty="0" smtClean="0">
                <a:solidFill>
                  <a:srgbClr val="007400"/>
                </a:solidFill>
                <a:latin typeface="STHeitiSC-Light"/>
              </a:rPr>
              <a:t>电子名片模块</a:t>
            </a:r>
            <a:endParaRPr lang="zh-TW" altLang="en-US" sz="2000" dirty="0">
              <a:solidFill>
                <a:srgbClr val="000000"/>
              </a:solidFill>
              <a:latin typeface="Menlo-Regular"/>
            </a:endParaRPr>
          </a:p>
          <a:p>
            <a:pPr marL="0" indent="0">
              <a:buNone/>
            </a:pPr>
            <a:r>
              <a:rPr lang="en-US" altLang="zh-CN" sz="2000" dirty="0" smtClean="0">
                <a:solidFill>
                  <a:srgbClr val="000000"/>
                </a:solidFill>
                <a:latin typeface="Menlo-Regular"/>
              </a:rPr>
              <a:t>[</a:t>
            </a:r>
            <a:r>
              <a:rPr lang="en-US" altLang="zh-CN" sz="2000" dirty="0">
                <a:solidFill>
                  <a:srgbClr val="3F6E74"/>
                </a:solidFill>
                <a:latin typeface="Menlo-Regular"/>
              </a:rPr>
              <a:t>_xmppvCardModule</a:t>
            </a:r>
            <a:r>
              <a:rPr lang="en-US" altLang="zh-CN" sz="2000" dirty="0">
                <a:solidFill>
                  <a:srgbClr val="000000"/>
                </a:solidFill>
                <a:latin typeface="Menlo-Regular"/>
              </a:rPr>
              <a:t> </a:t>
            </a:r>
            <a:r>
              <a:rPr lang="en-US" altLang="zh-CN" sz="2000" dirty="0">
                <a:solidFill>
                  <a:srgbClr val="26474B"/>
                </a:solidFill>
                <a:latin typeface="Menlo-Regular"/>
              </a:rPr>
              <a:t>activate</a:t>
            </a:r>
            <a:r>
              <a:rPr lang="en-US" altLang="zh-CN" sz="2000" dirty="0">
                <a:solidFill>
                  <a:srgbClr val="000000"/>
                </a:solidFill>
                <a:latin typeface="Menlo-Regular"/>
              </a:rPr>
              <a:t>:</a:t>
            </a:r>
            <a:r>
              <a:rPr lang="en-US" altLang="zh-CN" sz="2000" dirty="0">
                <a:solidFill>
                  <a:srgbClr val="3F6E74"/>
                </a:solidFill>
                <a:latin typeface="Menlo-Regular"/>
              </a:rPr>
              <a:t>_xmppStream</a:t>
            </a:r>
            <a:r>
              <a:rPr lang="en-US" altLang="zh-CN" sz="2000" dirty="0">
                <a:solidFill>
                  <a:srgbClr val="000000"/>
                </a:solidFill>
                <a:latin typeface="Menlo-Regular"/>
              </a:rPr>
              <a:t>];</a:t>
            </a:r>
            <a:endParaRPr kumimoji="1" lang="zh-CN" altLang="en-US" sz="2000" dirty="0"/>
          </a:p>
        </p:txBody>
      </p:sp>
      <p:sp>
        <p:nvSpPr>
          <p:cNvPr id="2" name="标题 1"/>
          <p:cNvSpPr>
            <a:spLocks noGrp="1"/>
          </p:cNvSpPr>
          <p:nvPr>
            <p:ph type="title"/>
          </p:nvPr>
        </p:nvSpPr>
        <p:spPr/>
        <p:txBody>
          <a:bodyPr>
            <a:normAutofit/>
          </a:bodyPr>
          <a:lstStyle/>
          <a:p>
            <a:r>
              <a:rPr kumimoji="1" lang="zh-TW" altLang="en-US" dirty="0" smtClean="0"/>
              <a:t>为</a:t>
            </a:r>
            <a:r>
              <a:rPr kumimoji="1" lang="en-US" altLang="zh-TW" dirty="0" smtClean="0"/>
              <a:t>XMPPSteam</a:t>
            </a:r>
            <a:r>
              <a:rPr kumimoji="1" lang="zh-TW" altLang="en-US" dirty="0" smtClean="0"/>
              <a:t>添加电子名片扩展</a:t>
            </a:r>
            <a:endParaRPr kumimoji="1" lang="zh-CN" altLang="en-US" dirty="0"/>
          </a:p>
        </p:txBody>
      </p:sp>
    </p:spTree>
    <p:extLst>
      <p:ext uri="{BB962C8B-B14F-4D97-AF65-F5344CB8AC3E}">
        <p14:creationId xmlns:p14="http://schemas.microsoft.com/office/powerpoint/2010/main" val="882505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1600200"/>
            <a:ext cx="7467600" cy="4976223"/>
          </a:xfrm>
        </p:spPr>
        <p:txBody>
          <a:bodyPr>
            <a:noAutofit/>
          </a:bodyPr>
          <a:lstStyle/>
          <a:p>
            <a:pPr marL="0" indent="0">
              <a:buNone/>
            </a:pPr>
            <a:r>
              <a:rPr lang="en-US" altLang="zh-CN" sz="1600" dirty="0">
                <a:solidFill>
                  <a:srgbClr val="643820"/>
                </a:solidFill>
                <a:latin typeface="Menlo-Regular"/>
              </a:rPr>
              <a:t>#import </a:t>
            </a:r>
            <a:r>
              <a:rPr lang="en-US" altLang="zh-CN" sz="1600" dirty="0">
                <a:solidFill>
                  <a:srgbClr val="C41A16"/>
                </a:solidFill>
                <a:latin typeface="Menlo-Regular"/>
              </a:rPr>
              <a:t>"</a:t>
            </a:r>
            <a:r>
              <a:rPr lang="en-US" altLang="zh-CN" sz="1600" dirty="0" smtClean="0">
                <a:solidFill>
                  <a:srgbClr val="C41A16"/>
                </a:solidFill>
                <a:latin typeface="Menlo-Regular"/>
              </a:rPr>
              <a:t>XMPPvCardTemp.h”</a:t>
            </a:r>
          </a:p>
          <a:p>
            <a:pPr marL="36576" indent="0">
              <a:buNone/>
            </a:pPr>
            <a:r>
              <a:rPr lang="en-US" altLang="zh-CN" sz="1600" dirty="0">
                <a:solidFill>
                  <a:srgbClr val="000000"/>
                </a:solidFill>
                <a:latin typeface="Menlo-Regular"/>
              </a:rPr>
              <a:t>[[</a:t>
            </a:r>
            <a:r>
              <a:rPr lang="en-US" altLang="zh-CN" sz="1600" dirty="0">
                <a:solidFill>
                  <a:srgbClr val="3F6E74"/>
                </a:solidFill>
                <a:latin typeface="Menlo-Regular"/>
              </a:rPr>
              <a:t>ZCXMPPManager</a:t>
            </a:r>
            <a:r>
              <a:rPr lang="en-US" altLang="zh-CN" sz="1600" dirty="0">
                <a:solidFill>
                  <a:srgbClr val="000000"/>
                </a:solidFill>
                <a:latin typeface="Menlo-Regular"/>
              </a:rPr>
              <a:t> </a:t>
            </a:r>
            <a:r>
              <a:rPr lang="en-US" altLang="zh-CN" sz="1600" dirty="0">
                <a:solidFill>
                  <a:srgbClr val="26474B"/>
                </a:solidFill>
                <a:latin typeface="Menlo-Regular"/>
              </a:rPr>
              <a:t>sharedInstance</a:t>
            </a:r>
            <a:r>
              <a:rPr lang="en-US" altLang="zh-CN" sz="1600" dirty="0">
                <a:solidFill>
                  <a:srgbClr val="000000"/>
                </a:solidFill>
                <a:latin typeface="Menlo-Regular"/>
              </a:rPr>
              <a:t>] </a:t>
            </a:r>
            <a:r>
              <a:rPr lang="en-US" altLang="zh-CN" sz="1600" dirty="0">
                <a:solidFill>
                  <a:srgbClr val="26474B"/>
                </a:solidFill>
                <a:latin typeface="Menlo-Regular"/>
              </a:rPr>
              <a:t>getMyVcardBlock</a:t>
            </a:r>
            <a:r>
              <a:rPr lang="en-US" altLang="zh-CN" sz="1600" dirty="0">
                <a:solidFill>
                  <a:srgbClr val="000000"/>
                </a:solidFill>
                <a:latin typeface="Menlo-Regular"/>
              </a:rPr>
              <a:t>:^(</a:t>
            </a:r>
            <a:r>
              <a:rPr lang="en-US" altLang="zh-CN" sz="1600" dirty="0">
                <a:solidFill>
                  <a:srgbClr val="AA0D91"/>
                </a:solidFill>
                <a:latin typeface="Menlo-Regular"/>
              </a:rPr>
              <a:t>BOOL</a:t>
            </a:r>
            <a:r>
              <a:rPr lang="en-US" altLang="zh-CN" sz="1600" dirty="0">
                <a:solidFill>
                  <a:srgbClr val="000000"/>
                </a:solidFill>
                <a:latin typeface="Menlo-Regular"/>
              </a:rPr>
              <a:t> isSucceed, </a:t>
            </a:r>
            <a:r>
              <a:rPr lang="en-US" altLang="zh-CN" sz="1600" dirty="0">
                <a:solidFill>
                  <a:srgbClr val="3F6E74"/>
                </a:solidFill>
                <a:latin typeface="Menlo-Regular"/>
              </a:rPr>
              <a:t>XMPPvCardTemp</a:t>
            </a:r>
            <a:r>
              <a:rPr lang="en-US" altLang="zh-CN" sz="1600" dirty="0">
                <a:solidFill>
                  <a:srgbClr val="000000"/>
                </a:solidFill>
                <a:latin typeface="Menlo-Regular"/>
              </a:rPr>
              <a:t> *myVcard) {</a:t>
            </a:r>
          </a:p>
          <a:p>
            <a:pPr marL="36576" indent="0">
              <a:buNone/>
            </a:pPr>
            <a:r>
              <a:rPr lang="en-US" altLang="zh-CN" sz="1600" dirty="0">
                <a:solidFill>
                  <a:srgbClr val="000000"/>
                </a:solidFill>
                <a:latin typeface="Menlo-Regular"/>
              </a:rPr>
              <a:t>        </a:t>
            </a:r>
            <a:r>
              <a:rPr lang="en-US" altLang="zh-CN" sz="1600" dirty="0">
                <a:solidFill>
                  <a:srgbClr val="AA0D91"/>
                </a:solidFill>
                <a:latin typeface="Menlo-Regular"/>
              </a:rPr>
              <a:t>self</a:t>
            </a:r>
            <a:r>
              <a:rPr lang="en-US" altLang="zh-CN" sz="1600" dirty="0">
                <a:solidFill>
                  <a:srgbClr val="000000"/>
                </a:solidFill>
                <a:latin typeface="Menlo-Regular"/>
              </a:rPr>
              <a:t>.</a:t>
            </a:r>
            <a:r>
              <a:rPr lang="en-US" altLang="zh-CN" sz="1600" dirty="0">
                <a:solidFill>
                  <a:srgbClr val="3F6E74"/>
                </a:solidFill>
                <a:latin typeface="Menlo-Regular"/>
              </a:rPr>
              <a:t>myVcard</a:t>
            </a:r>
            <a:r>
              <a:rPr lang="en-US" altLang="zh-CN" sz="1600" dirty="0">
                <a:solidFill>
                  <a:srgbClr val="000000"/>
                </a:solidFill>
                <a:latin typeface="Menlo-Regular"/>
              </a:rPr>
              <a:t>=myVcard;</a:t>
            </a:r>
          </a:p>
          <a:p>
            <a:pPr marL="36576" indent="0">
              <a:buNone/>
            </a:pPr>
            <a:r>
              <a:rPr lang="en-US" altLang="zh-CN" sz="1600" dirty="0">
                <a:solidFill>
                  <a:srgbClr val="000000"/>
                </a:solidFill>
                <a:latin typeface="Menlo-Regular"/>
              </a:rPr>
              <a:t>        [</a:t>
            </a:r>
            <a:r>
              <a:rPr lang="en-US" altLang="zh-CN" sz="1600" dirty="0">
                <a:solidFill>
                  <a:srgbClr val="3F6E74"/>
                </a:solidFill>
                <a:latin typeface="Menlo-Regular"/>
              </a:rPr>
              <a:t>_tableView</a:t>
            </a:r>
            <a:r>
              <a:rPr lang="en-US" altLang="zh-CN" sz="1600" dirty="0">
                <a:solidFill>
                  <a:srgbClr val="000000"/>
                </a:solidFill>
                <a:latin typeface="Menlo-Regular"/>
              </a:rPr>
              <a:t> </a:t>
            </a:r>
            <a:r>
              <a:rPr lang="en-US" altLang="zh-CN" sz="1600" dirty="0">
                <a:solidFill>
                  <a:srgbClr val="2E0D6E"/>
                </a:solidFill>
                <a:latin typeface="Menlo-Regular"/>
              </a:rPr>
              <a:t>reloadData</a:t>
            </a:r>
            <a:r>
              <a:rPr lang="en-US" altLang="zh-CN" sz="1600" dirty="0">
                <a:solidFill>
                  <a:srgbClr val="000000"/>
                </a:solidFill>
                <a:latin typeface="Menlo-Regular"/>
              </a:rPr>
              <a:t>];</a:t>
            </a:r>
          </a:p>
          <a:p>
            <a:pPr marL="36576" indent="0">
              <a:buNone/>
            </a:pPr>
            <a:r>
              <a:rPr lang="en-US" altLang="zh-CN" sz="1600" dirty="0">
                <a:solidFill>
                  <a:srgbClr val="000000"/>
                </a:solidFill>
                <a:latin typeface="Menlo-Regular"/>
              </a:rPr>
              <a:t>        </a:t>
            </a:r>
            <a:r>
              <a:rPr lang="en-US" altLang="zh-CN" sz="1600" dirty="0">
                <a:solidFill>
                  <a:srgbClr val="5C2699"/>
                </a:solidFill>
                <a:latin typeface="Menlo-Regular"/>
              </a:rPr>
              <a:t>UIImageView</a:t>
            </a:r>
            <a:r>
              <a:rPr lang="en-US" altLang="zh-CN" sz="1600" dirty="0">
                <a:solidFill>
                  <a:srgbClr val="000000"/>
                </a:solidFill>
                <a:latin typeface="Menlo-Regular"/>
              </a:rPr>
              <a:t>*imageView=(</a:t>
            </a:r>
            <a:r>
              <a:rPr lang="en-US" altLang="zh-CN" sz="1600" dirty="0">
                <a:solidFill>
                  <a:srgbClr val="5C2699"/>
                </a:solidFill>
                <a:latin typeface="Menlo-Regular"/>
              </a:rPr>
              <a:t>UIImageView</a:t>
            </a:r>
            <a:r>
              <a:rPr lang="en-US" altLang="zh-CN" sz="1600" dirty="0">
                <a:solidFill>
                  <a:srgbClr val="000000"/>
                </a:solidFill>
                <a:latin typeface="Menlo-Regular"/>
              </a:rPr>
              <a:t>*)[</a:t>
            </a:r>
            <a:r>
              <a:rPr lang="en-US" altLang="zh-CN" sz="1600" dirty="0">
                <a:solidFill>
                  <a:srgbClr val="AA0D91"/>
                </a:solidFill>
                <a:latin typeface="Menlo-Regular"/>
              </a:rPr>
              <a:t>self</a:t>
            </a:r>
            <a:r>
              <a:rPr lang="en-US" altLang="zh-CN" sz="1600" dirty="0">
                <a:solidFill>
                  <a:srgbClr val="000000"/>
                </a:solidFill>
                <a:latin typeface="Menlo-Regular"/>
              </a:rPr>
              <a:t>.</a:t>
            </a:r>
            <a:r>
              <a:rPr lang="en-US" altLang="zh-CN" sz="1600" dirty="0">
                <a:solidFill>
                  <a:srgbClr val="5C2699"/>
                </a:solidFill>
                <a:latin typeface="Menlo-Regular"/>
              </a:rPr>
              <a:t>view</a:t>
            </a:r>
            <a:r>
              <a:rPr lang="en-US" altLang="zh-CN" sz="1600" dirty="0">
                <a:solidFill>
                  <a:srgbClr val="000000"/>
                </a:solidFill>
                <a:latin typeface="Menlo-Regular"/>
              </a:rPr>
              <a:t> </a:t>
            </a:r>
            <a:r>
              <a:rPr lang="en-US" altLang="zh-CN" sz="1600" dirty="0">
                <a:solidFill>
                  <a:srgbClr val="2E0D6E"/>
                </a:solidFill>
                <a:latin typeface="Menlo-Regular"/>
              </a:rPr>
              <a:t>viewWithTag</a:t>
            </a:r>
            <a:r>
              <a:rPr lang="en-US" altLang="zh-CN" sz="1600" dirty="0">
                <a:solidFill>
                  <a:srgbClr val="000000"/>
                </a:solidFill>
                <a:latin typeface="Menlo-Regular"/>
              </a:rPr>
              <a:t>:</a:t>
            </a:r>
            <a:r>
              <a:rPr lang="en-US" altLang="zh-CN" sz="1600" dirty="0">
                <a:solidFill>
                  <a:srgbClr val="1C00CF"/>
                </a:solidFill>
                <a:latin typeface="Menlo-Regular"/>
              </a:rPr>
              <a:t>3456</a:t>
            </a:r>
            <a:r>
              <a:rPr lang="en-US" altLang="zh-CN" sz="1600" dirty="0">
                <a:solidFill>
                  <a:srgbClr val="000000"/>
                </a:solidFill>
                <a:latin typeface="Menlo-Regular"/>
              </a:rPr>
              <a:t>];</a:t>
            </a:r>
          </a:p>
          <a:p>
            <a:pPr marL="36576" indent="0">
              <a:buNone/>
            </a:pPr>
            <a:r>
              <a:rPr lang="en-US" altLang="zh-CN" sz="1600" dirty="0">
                <a:solidFill>
                  <a:srgbClr val="000000"/>
                </a:solidFill>
                <a:latin typeface="Menlo-Regular"/>
              </a:rPr>
              <a:t>        imageView.</a:t>
            </a:r>
            <a:r>
              <a:rPr lang="en-US" altLang="zh-CN" sz="1600" dirty="0">
                <a:solidFill>
                  <a:srgbClr val="5C2699"/>
                </a:solidFill>
                <a:latin typeface="Menlo-Regular"/>
              </a:rPr>
              <a:t>image</a:t>
            </a:r>
            <a:r>
              <a:rPr lang="en-US" altLang="zh-CN" sz="1600" dirty="0">
                <a:solidFill>
                  <a:srgbClr val="000000"/>
                </a:solidFill>
                <a:latin typeface="Menlo-Regular"/>
              </a:rPr>
              <a:t>=[</a:t>
            </a:r>
            <a:r>
              <a:rPr lang="en-US" altLang="zh-CN" sz="1600" dirty="0">
                <a:solidFill>
                  <a:srgbClr val="5C2699"/>
                </a:solidFill>
                <a:latin typeface="Menlo-Regular"/>
              </a:rPr>
              <a:t>UIImage</a:t>
            </a:r>
            <a:r>
              <a:rPr lang="en-US" altLang="zh-CN" sz="1600" dirty="0">
                <a:solidFill>
                  <a:srgbClr val="000000"/>
                </a:solidFill>
                <a:latin typeface="Menlo-Regular"/>
              </a:rPr>
              <a:t> </a:t>
            </a:r>
            <a:r>
              <a:rPr lang="en-US" altLang="zh-CN" sz="1600" dirty="0">
                <a:solidFill>
                  <a:srgbClr val="2E0D6E"/>
                </a:solidFill>
                <a:latin typeface="Menlo-Regular"/>
              </a:rPr>
              <a:t>imageWithData</a:t>
            </a:r>
            <a:r>
              <a:rPr lang="en-US" altLang="zh-CN" sz="1600" dirty="0">
                <a:solidFill>
                  <a:srgbClr val="000000"/>
                </a:solidFill>
                <a:latin typeface="Menlo-Regular"/>
              </a:rPr>
              <a:t>:</a:t>
            </a:r>
            <a:r>
              <a:rPr lang="en-US" altLang="zh-CN" sz="1600" dirty="0">
                <a:solidFill>
                  <a:srgbClr val="AA0D91"/>
                </a:solidFill>
                <a:latin typeface="Menlo-Regular"/>
              </a:rPr>
              <a:t>self</a:t>
            </a:r>
            <a:r>
              <a:rPr lang="en-US" altLang="zh-CN" sz="1600" dirty="0">
                <a:solidFill>
                  <a:srgbClr val="000000"/>
                </a:solidFill>
                <a:latin typeface="Menlo-Regular"/>
              </a:rPr>
              <a:t>.</a:t>
            </a:r>
            <a:r>
              <a:rPr lang="en-US" altLang="zh-CN" sz="1600" dirty="0">
                <a:solidFill>
                  <a:srgbClr val="3F6E74"/>
                </a:solidFill>
                <a:latin typeface="Menlo-Regular"/>
              </a:rPr>
              <a:t>myVcard</a:t>
            </a:r>
            <a:r>
              <a:rPr lang="en-US" altLang="zh-CN" sz="1600" dirty="0">
                <a:solidFill>
                  <a:srgbClr val="000000"/>
                </a:solidFill>
                <a:latin typeface="Menlo-Regular"/>
              </a:rPr>
              <a:t>.</a:t>
            </a:r>
            <a:r>
              <a:rPr lang="en-US" altLang="zh-CN" sz="1600" dirty="0">
                <a:solidFill>
                  <a:srgbClr val="3F6E74"/>
                </a:solidFill>
                <a:latin typeface="Menlo-Regular"/>
              </a:rPr>
              <a:t>photo</a:t>
            </a:r>
            <a:r>
              <a:rPr lang="en-US" altLang="zh-CN" sz="1600" dirty="0">
                <a:solidFill>
                  <a:srgbClr val="000000"/>
                </a:solidFill>
                <a:latin typeface="Menlo-Regular"/>
              </a:rPr>
              <a:t>];</a:t>
            </a:r>
          </a:p>
          <a:p>
            <a:pPr marL="36576" indent="0">
              <a:buNone/>
            </a:pPr>
            <a:r>
              <a:rPr lang="en-US" altLang="zh-CN" sz="1600" dirty="0">
                <a:solidFill>
                  <a:srgbClr val="000000"/>
                </a:solidFill>
                <a:latin typeface="Menlo-Regular"/>
              </a:rPr>
              <a:t>    }]</a:t>
            </a:r>
            <a:r>
              <a:rPr lang="en-US" altLang="zh-CN" sz="1600" dirty="0" smtClean="0">
                <a:solidFill>
                  <a:srgbClr val="000000"/>
                </a:solidFill>
                <a:latin typeface="Menlo-Regular"/>
              </a:rPr>
              <a:t>;</a:t>
            </a:r>
            <a:endParaRPr lang="en-US" altLang="zh-CN" sz="1600" dirty="0">
              <a:solidFill>
                <a:srgbClr val="000000"/>
              </a:solidFill>
              <a:latin typeface="Menlo-Regular"/>
            </a:endParaRPr>
          </a:p>
          <a:p>
            <a:pPr marL="0" indent="0">
              <a:buNone/>
            </a:pPr>
            <a:r>
              <a:rPr lang="zh-CN" altLang="en-US" sz="1600" dirty="0" smtClean="0">
                <a:solidFill>
                  <a:srgbClr val="000000"/>
                </a:solidFill>
                <a:latin typeface="Menlo-Regular"/>
              </a:rPr>
              <a:t>备注：</a:t>
            </a:r>
            <a:r>
              <a:rPr lang="en-US" altLang="zh-CN" sz="1600" dirty="0" smtClean="0">
                <a:solidFill>
                  <a:srgbClr val="800000"/>
                </a:solidFill>
                <a:latin typeface="Menlo-Regular"/>
              </a:rPr>
              <a:t>XMPP</a:t>
            </a:r>
            <a:r>
              <a:rPr lang="zh-CN" altLang="en-US" sz="1600" dirty="0" smtClean="0">
                <a:solidFill>
                  <a:srgbClr val="800000"/>
                </a:solidFill>
                <a:latin typeface="Menlo-Regular"/>
              </a:rPr>
              <a:t>框架中没有实现电话和电子邮件的方法，实例中使用</a:t>
            </a:r>
            <a:r>
              <a:rPr lang="en-US" altLang="zh-CN" sz="1600" dirty="0" smtClean="0">
                <a:solidFill>
                  <a:srgbClr val="800000"/>
                </a:solidFill>
                <a:latin typeface="Menlo-Regular"/>
              </a:rPr>
              <a:t>note</a:t>
            </a:r>
            <a:r>
              <a:rPr lang="zh-CN" altLang="en-US" sz="1600" dirty="0" smtClean="0">
                <a:solidFill>
                  <a:srgbClr val="800000"/>
                </a:solidFill>
                <a:latin typeface="Menlo-Regular"/>
              </a:rPr>
              <a:t>作为电话，</a:t>
            </a:r>
            <a:r>
              <a:rPr lang="en-US" altLang="zh-CN" sz="1600" dirty="0" smtClean="0">
                <a:solidFill>
                  <a:srgbClr val="800000"/>
                </a:solidFill>
                <a:latin typeface="Menlo-Regular"/>
              </a:rPr>
              <a:t>mailer</a:t>
            </a:r>
            <a:r>
              <a:rPr lang="zh-CN" altLang="en-US" sz="1600" dirty="0" smtClean="0">
                <a:solidFill>
                  <a:srgbClr val="800000"/>
                </a:solidFill>
                <a:latin typeface="Menlo-Regular"/>
              </a:rPr>
              <a:t>作为电子邮件使用</a:t>
            </a:r>
            <a:endParaRPr lang="en-US" altLang="zh-CN" sz="1600" dirty="0" smtClean="0">
              <a:solidFill>
                <a:srgbClr val="000000"/>
              </a:solidFill>
              <a:latin typeface="Menlo-Regular"/>
            </a:endParaRPr>
          </a:p>
          <a:p>
            <a:pPr marL="36576" indent="0">
              <a:buNone/>
            </a:pPr>
            <a:r>
              <a:rPr lang="zh-CN" altLang="en-US" sz="1600" dirty="0">
                <a:solidFill>
                  <a:srgbClr val="007400"/>
                </a:solidFill>
                <a:latin typeface="Menlo-Regular"/>
              </a:rPr>
              <a:t> </a:t>
            </a:r>
            <a:r>
              <a:rPr lang="en-US" altLang="zh-CN" sz="1600" dirty="0">
                <a:solidFill>
                  <a:srgbClr val="007400"/>
                </a:solidFill>
                <a:latin typeface="Menlo-Regular"/>
              </a:rPr>
              <a:t>//</a:t>
            </a:r>
            <a:r>
              <a:rPr lang="zh-CN" altLang="en-US" sz="1600" dirty="0">
                <a:solidFill>
                  <a:srgbClr val="007400"/>
                </a:solidFill>
                <a:latin typeface="STHeitiSC-Light"/>
              </a:rPr>
              <a:t>自定义节点名称</a:t>
            </a:r>
            <a:endParaRPr lang="zh-CN" altLang="en-US" sz="1600" dirty="0">
              <a:solidFill>
                <a:srgbClr val="007400"/>
              </a:solidFill>
              <a:latin typeface="Menlo-Regular"/>
            </a:endParaRPr>
          </a:p>
          <a:p>
            <a:pPr marL="36576" indent="0">
              <a:buNone/>
            </a:pPr>
            <a:r>
              <a:rPr lang="en-US" altLang="zh-CN" sz="1600" dirty="0" smtClean="0">
                <a:solidFill>
                  <a:srgbClr val="007400"/>
                </a:solidFill>
                <a:latin typeface="Menlo-Regular"/>
              </a:rPr>
              <a:t>[</a:t>
            </a:r>
            <a:r>
              <a:rPr lang="en-US" altLang="zh-CN" sz="1600" dirty="0">
                <a:solidFill>
                  <a:srgbClr val="007400"/>
                </a:solidFill>
                <a:latin typeface="Menlo-Regular"/>
              </a:rPr>
              <a:t>manager </a:t>
            </a:r>
            <a:r>
              <a:rPr lang="en-US" altLang="zh-CN" sz="1600" dirty="0" err="1">
                <a:solidFill>
                  <a:srgbClr val="007400"/>
                </a:solidFill>
                <a:latin typeface="Menlo-Regular"/>
              </a:rPr>
              <a:t>customVcardXML</a:t>
            </a:r>
            <a:r>
              <a:rPr lang="en-US" altLang="zh-CN" sz="1600" dirty="0">
                <a:solidFill>
                  <a:srgbClr val="007400"/>
                </a:solidFill>
                <a:latin typeface="Menlo-Regular"/>
              </a:rPr>
              <a:t>:@"11" name:@"NICKNAME" </a:t>
            </a:r>
            <a:r>
              <a:rPr lang="en-US" altLang="zh-CN" sz="1600" dirty="0" err="1">
                <a:solidFill>
                  <a:srgbClr val="007400"/>
                </a:solidFill>
                <a:latin typeface="Menlo-Regular"/>
              </a:rPr>
              <a:t>myVcard:myVcard</a:t>
            </a:r>
            <a:r>
              <a:rPr lang="en-US" altLang="zh-CN" sz="1600" dirty="0">
                <a:solidFill>
                  <a:srgbClr val="007400"/>
                </a:solidFill>
                <a:latin typeface="Menlo-Regular"/>
              </a:rPr>
              <a:t>]</a:t>
            </a:r>
            <a:r>
              <a:rPr lang="en-US" altLang="zh-CN" sz="1600" dirty="0" smtClean="0">
                <a:solidFill>
                  <a:srgbClr val="007400"/>
                </a:solidFill>
                <a:latin typeface="Menlo-Regular"/>
              </a:rPr>
              <a:t>;</a:t>
            </a:r>
          </a:p>
          <a:p>
            <a:pPr marL="36576" indent="0">
              <a:buNone/>
            </a:pPr>
            <a:r>
              <a:rPr lang="en-US" altLang="zh-CN" sz="1600" dirty="0" smtClean="0">
                <a:solidFill>
                  <a:srgbClr val="007400"/>
                </a:solidFill>
                <a:latin typeface="Menlo-Regular"/>
              </a:rPr>
              <a:t>/</a:t>
            </a:r>
            <a:r>
              <a:rPr lang="en-US" altLang="zh-CN" sz="1600" dirty="0">
                <a:solidFill>
                  <a:srgbClr val="007400"/>
                </a:solidFill>
                <a:latin typeface="Menlo-Regular"/>
              </a:rPr>
              <a:t>/</a:t>
            </a:r>
            <a:r>
              <a:rPr lang="zh-CN" altLang="en-US" sz="1600" dirty="0">
                <a:solidFill>
                  <a:srgbClr val="007400"/>
                </a:solidFill>
                <a:latin typeface="STHeitiSC-Light"/>
              </a:rPr>
              <a:t>更新</a:t>
            </a:r>
            <a:r>
              <a:rPr lang="en-US" altLang="zh-CN" sz="1600" dirty="0" err="1">
                <a:solidFill>
                  <a:srgbClr val="007400"/>
                </a:solidFill>
                <a:latin typeface="Menlo-Regular"/>
              </a:rPr>
              <a:t>vcard</a:t>
            </a:r>
            <a:endParaRPr lang="en-US" altLang="zh-CN" sz="1600" dirty="0">
              <a:solidFill>
                <a:srgbClr val="007400"/>
              </a:solidFill>
              <a:latin typeface="Menlo-Regular"/>
            </a:endParaRPr>
          </a:p>
          <a:p>
            <a:pPr marL="36576" indent="0">
              <a:buNone/>
            </a:pPr>
            <a:r>
              <a:rPr lang="en-US" altLang="zh-CN" sz="1600" dirty="0" smtClean="0">
                <a:solidFill>
                  <a:srgbClr val="007400"/>
                </a:solidFill>
                <a:latin typeface="Menlo-Regular"/>
              </a:rPr>
              <a:t>[</a:t>
            </a:r>
            <a:r>
              <a:rPr lang="en-US" altLang="zh-CN" sz="1600" dirty="0">
                <a:solidFill>
                  <a:srgbClr val="007400"/>
                </a:solidFill>
                <a:latin typeface="Menlo-Regular"/>
              </a:rPr>
              <a:t>manager </a:t>
            </a:r>
            <a:r>
              <a:rPr lang="en-US" altLang="zh-CN" sz="1600" dirty="0" err="1">
                <a:solidFill>
                  <a:srgbClr val="007400"/>
                </a:solidFill>
                <a:latin typeface="Menlo-Regular"/>
              </a:rPr>
              <a:t>upData:myVcard</a:t>
            </a:r>
            <a:r>
              <a:rPr lang="en-US" altLang="zh-CN" sz="1600" dirty="0">
                <a:solidFill>
                  <a:srgbClr val="007400"/>
                </a:solidFill>
                <a:latin typeface="Menlo-Regular"/>
              </a:rPr>
              <a:t>];</a:t>
            </a:r>
            <a:endParaRPr kumimoji="1" lang="zh-CN" altLang="en-US" sz="1600" dirty="0"/>
          </a:p>
        </p:txBody>
      </p:sp>
      <p:sp>
        <p:nvSpPr>
          <p:cNvPr id="2" name="标题 1"/>
          <p:cNvSpPr>
            <a:spLocks noGrp="1"/>
          </p:cNvSpPr>
          <p:nvPr>
            <p:ph type="title"/>
          </p:nvPr>
        </p:nvSpPr>
        <p:spPr/>
        <p:txBody>
          <a:bodyPr/>
          <a:lstStyle/>
          <a:p>
            <a:r>
              <a:rPr kumimoji="1" lang="zh-CN" altLang="en-US" dirty="0" smtClean="0"/>
              <a:t>电子名片的使用</a:t>
            </a:r>
            <a:endParaRPr kumimoji="1" lang="zh-CN" altLang="en-US" dirty="0"/>
          </a:p>
        </p:txBody>
      </p:sp>
    </p:spTree>
    <p:extLst>
      <p:ext uri="{BB962C8B-B14F-4D97-AF65-F5344CB8AC3E}">
        <p14:creationId xmlns:p14="http://schemas.microsoft.com/office/powerpoint/2010/main" val="2878825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a:bodyPr>
          <a:lstStyle/>
          <a:p>
            <a:r>
              <a:rPr kumimoji="1" lang="en-US" altLang="zh-CN" sz="2000" dirty="0" smtClean="0"/>
              <a:t>1. </a:t>
            </a:r>
            <a:r>
              <a:rPr kumimoji="1" lang="zh-CN" altLang="en-US" sz="2000" dirty="0" smtClean="0"/>
              <a:t>要使用花名册首先</a:t>
            </a:r>
            <a:r>
              <a:rPr kumimoji="1" lang="zh-CN" altLang="en-US" sz="2000" dirty="0"/>
              <a:t>需要在</a:t>
            </a:r>
            <a:r>
              <a:rPr kumimoji="1" lang="en-US" altLang="zh-CN" sz="2000" dirty="0"/>
              <a:t>XMPPFramework.h</a:t>
            </a:r>
            <a:r>
              <a:rPr kumimoji="1" lang="zh-CN" altLang="en-US" sz="2000" dirty="0"/>
              <a:t>中启用电子名片的扩展头文件：</a:t>
            </a:r>
            <a:endParaRPr kumimoji="1" lang="en-US" altLang="zh-CN" sz="2000" dirty="0"/>
          </a:p>
          <a:p>
            <a:r>
              <a:rPr lang="en-US" altLang="zh-CN" sz="2000" dirty="0">
                <a:solidFill>
                  <a:srgbClr val="643820"/>
                </a:solidFill>
                <a:latin typeface="Menlo-Regular"/>
              </a:rPr>
              <a:t>#import </a:t>
            </a:r>
            <a:r>
              <a:rPr lang="en-US" altLang="zh-CN" sz="2000" dirty="0">
                <a:solidFill>
                  <a:srgbClr val="C41A16"/>
                </a:solidFill>
                <a:latin typeface="Menlo-Regular"/>
              </a:rPr>
              <a:t>"XMPPRoster.h"</a:t>
            </a:r>
            <a:endParaRPr lang="en-US" altLang="zh-CN" sz="2000" dirty="0">
              <a:solidFill>
                <a:srgbClr val="643820"/>
              </a:solidFill>
              <a:latin typeface="Menlo-Regular"/>
            </a:endParaRPr>
          </a:p>
          <a:p>
            <a:r>
              <a:rPr lang="en-US" altLang="zh-CN" sz="2000" dirty="0">
                <a:solidFill>
                  <a:srgbClr val="643820"/>
                </a:solidFill>
                <a:latin typeface="Menlo-Regular"/>
              </a:rPr>
              <a:t>#import </a:t>
            </a:r>
            <a:r>
              <a:rPr lang="en-US" altLang="zh-CN" sz="2000" dirty="0">
                <a:solidFill>
                  <a:srgbClr val="C41A16"/>
                </a:solidFill>
                <a:latin typeface="Menlo-Regular"/>
              </a:rPr>
              <a:t>"XMPPRosterCoreDataStorage.h"</a:t>
            </a:r>
            <a:endParaRPr lang="en-US" altLang="zh-CN" sz="2000" dirty="0">
              <a:solidFill>
                <a:srgbClr val="643820"/>
              </a:solidFill>
              <a:latin typeface="Menlo-Regular"/>
            </a:endParaRPr>
          </a:p>
          <a:p>
            <a:endParaRPr kumimoji="1" lang="en-US" altLang="zh-CN" sz="2000" dirty="0"/>
          </a:p>
          <a:p>
            <a:r>
              <a:rPr kumimoji="1" lang="en-US" altLang="zh-CN" sz="2000" dirty="0" smtClean="0"/>
              <a:t>2. </a:t>
            </a:r>
            <a:r>
              <a:rPr kumimoji="1" lang="zh-CN" altLang="en-US" sz="2000" dirty="0"/>
              <a:t>定义属性及成员变量</a:t>
            </a:r>
            <a:endParaRPr kumimoji="1" lang="en-US" altLang="zh-CN" sz="2000" dirty="0"/>
          </a:p>
          <a:p>
            <a:r>
              <a:rPr kumimoji="1" lang="en-US" altLang="zh-CN" sz="2000" dirty="0" smtClean="0"/>
              <a:t>3. </a:t>
            </a:r>
            <a:r>
              <a:rPr kumimoji="1" lang="en-US" altLang="en-US" sz="2000" dirty="0"/>
              <a:t>为XMPPSteam</a:t>
            </a:r>
            <a:r>
              <a:rPr kumimoji="1" lang="en-US" altLang="en-US" sz="2000" dirty="0" smtClean="0"/>
              <a:t>添加花名册扩展</a:t>
            </a:r>
            <a:endParaRPr kumimoji="1" lang="en-US" altLang="en-US" sz="2000" dirty="0"/>
          </a:p>
          <a:p>
            <a:r>
              <a:rPr kumimoji="1" lang="en-US" altLang="en-US" sz="2000" dirty="0" smtClean="0"/>
              <a:t>4. 设置花名册代理</a:t>
            </a:r>
            <a:endParaRPr kumimoji="1" lang="en-US" altLang="en-US" sz="2000" dirty="0"/>
          </a:p>
          <a:p>
            <a:r>
              <a:rPr kumimoji="1" lang="en-US" altLang="en-US" sz="2000" dirty="0"/>
              <a:t>5. 在需要时</a:t>
            </a:r>
            <a:r>
              <a:rPr kumimoji="1" lang="en-US" altLang="en-US" sz="2000" dirty="0" smtClean="0"/>
              <a:t>使用花名册</a:t>
            </a:r>
            <a:endParaRPr kumimoji="1" lang="zh-CN" altLang="en-US" sz="2000" dirty="0"/>
          </a:p>
        </p:txBody>
      </p:sp>
      <p:sp>
        <p:nvSpPr>
          <p:cNvPr id="2" name="标题 1"/>
          <p:cNvSpPr>
            <a:spLocks noGrp="1"/>
          </p:cNvSpPr>
          <p:nvPr>
            <p:ph type="title"/>
          </p:nvPr>
        </p:nvSpPr>
        <p:spPr/>
        <p:txBody>
          <a:bodyPr>
            <a:normAutofit/>
          </a:bodyPr>
          <a:lstStyle/>
          <a:p>
            <a:r>
              <a:rPr kumimoji="1" lang="en-US" altLang="zh-CN" dirty="0" smtClean="0"/>
              <a:t>XMPP</a:t>
            </a:r>
            <a:r>
              <a:rPr kumimoji="1" lang="zh-CN" altLang="en-US" dirty="0" smtClean="0"/>
              <a:t>中花名册的使用</a:t>
            </a:r>
            <a:endParaRPr kumimoji="1" lang="zh-CN" altLang="en-US" dirty="0"/>
          </a:p>
        </p:txBody>
      </p:sp>
    </p:spTree>
    <p:extLst>
      <p:ext uri="{BB962C8B-B14F-4D97-AF65-F5344CB8AC3E}">
        <p14:creationId xmlns:p14="http://schemas.microsoft.com/office/powerpoint/2010/main" val="1281690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a:bodyPr>
          <a:lstStyle/>
          <a:p>
            <a:r>
              <a:rPr kumimoji="1" lang="zh-CN" altLang="en-US" sz="2000" dirty="0" smtClean="0"/>
              <a:t>在</a:t>
            </a:r>
            <a:r>
              <a:rPr kumimoji="1" lang="en-US" altLang="zh-CN" sz="2000" dirty="0"/>
              <a:t>.h</a:t>
            </a:r>
            <a:r>
              <a:rPr kumimoji="1" lang="zh-CN" altLang="en-US" sz="2000" dirty="0"/>
              <a:t>文</a:t>
            </a:r>
            <a:r>
              <a:rPr kumimoji="1" lang="zh-CN" altLang="en-US" sz="2000" dirty="0" smtClean="0"/>
              <a:t>件中添加如下定义</a:t>
            </a:r>
            <a:endParaRPr lang="en-US" altLang="zh-CN" sz="2000" dirty="0" smtClean="0">
              <a:solidFill>
                <a:srgbClr val="007400"/>
              </a:solidFill>
              <a:latin typeface="Menlo-Regular"/>
            </a:endParaRPr>
          </a:p>
          <a:p>
            <a:pPr marL="0" indent="0">
              <a:buNone/>
            </a:pPr>
            <a:r>
              <a:rPr lang="en-US" altLang="zh-CN" sz="2000" dirty="0" smtClean="0">
                <a:solidFill>
                  <a:srgbClr val="007400"/>
                </a:solidFill>
                <a:latin typeface="Menlo-Regular"/>
              </a:rPr>
              <a:t>//</a:t>
            </a:r>
            <a:r>
              <a:rPr lang="zh-CN" altLang="en-US" sz="2000" dirty="0" smtClean="0">
                <a:solidFill>
                  <a:srgbClr val="007400"/>
                </a:solidFill>
                <a:latin typeface="Menlo-Regular"/>
              </a:rPr>
              <a:t> </a:t>
            </a:r>
            <a:r>
              <a:rPr lang="zh-CN" altLang="en-US" sz="2000" dirty="0" smtClean="0">
                <a:solidFill>
                  <a:srgbClr val="007400"/>
                </a:solidFill>
                <a:latin typeface="STHeitiSC-Light"/>
              </a:rPr>
              <a:t>全局花名册模块</a:t>
            </a:r>
            <a:endParaRPr lang="zh-CN" altLang="en-US" sz="2000" dirty="0">
              <a:solidFill>
                <a:srgbClr val="007400"/>
              </a:solidFill>
              <a:latin typeface="Menlo-Regular"/>
            </a:endParaRPr>
          </a:p>
          <a:p>
            <a:pPr marL="0" indent="0">
              <a:buNone/>
            </a:pPr>
            <a:r>
              <a:rPr lang="en-US" altLang="zh-CN" sz="2000" dirty="0" smtClean="0">
                <a:solidFill>
                  <a:srgbClr val="AA0D91"/>
                </a:solidFill>
                <a:latin typeface="Menlo-Regular"/>
              </a:rPr>
              <a:t>@</a:t>
            </a:r>
            <a:r>
              <a:rPr lang="en-US" altLang="zh-CN" sz="2000" dirty="0">
                <a:solidFill>
                  <a:srgbClr val="AA0D91"/>
                </a:solidFill>
                <a:latin typeface="Menlo-Regular"/>
              </a:rPr>
              <a:t>property</a:t>
            </a:r>
            <a:r>
              <a:rPr lang="en-US" altLang="zh-CN" sz="2000" dirty="0">
                <a:solidFill>
                  <a:srgbClr val="000000"/>
                </a:solidFill>
                <a:latin typeface="Menlo-Regular"/>
              </a:rPr>
              <a:t> (</a:t>
            </a:r>
            <a:r>
              <a:rPr lang="en-US" altLang="zh-CN" sz="2000" dirty="0">
                <a:solidFill>
                  <a:srgbClr val="AA0D91"/>
                </a:solidFill>
                <a:latin typeface="Menlo-Regular"/>
              </a:rPr>
              <a:t>strong</a:t>
            </a:r>
            <a:r>
              <a:rPr lang="en-US" altLang="zh-CN" sz="2000" dirty="0">
                <a:solidFill>
                  <a:srgbClr val="000000"/>
                </a:solidFill>
                <a:latin typeface="Menlo-Regular"/>
              </a:rPr>
              <a:t>, </a:t>
            </a:r>
            <a:r>
              <a:rPr lang="en-US" altLang="zh-CN" sz="2000" dirty="0">
                <a:solidFill>
                  <a:srgbClr val="AA0D91"/>
                </a:solidFill>
                <a:latin typeface="Menlo-Regular"/>
              </a:rPr>
              <a:t>nonatomic</a:t>
            </a:r>
            <a:r>
              <a:rPr lang="en-US" altLang="zh-CN" sz="2000" dirty="0">
                <a:solidFill>
                  <a:srgbClr val="000000"/>
                </a:solidFill>
                <a:latin typeface="Menlo-Regular"/>
              </a:rPr>
              <a:t>, </a:t>
            </a:r>
            <a:r>
              <a:rPr lang="en-US" altLang="zh-CN" sz="2000" dirty="0">
                <a:solidFill>
                  <a:srgbClr val="AA0D91"/>
                </a:solidFill>
                <a:latin typeface="Menlo-Regular"/>
              </a:rPr>
              <a:t>readonly</a:t>
            </a:r>
            <a:r>
              <a:rPr lang="en-US" altLang="zh-CN" sz="2000" dirty="0">
                <a:solidFill>
                  <a:srgbClr val="000000"/>
                </a:solidFill>
                <a:latin typeface="Menlo-Regular"/>
              </a:rPr>
              <a:t>) </a:t>
            </a:r>
            <a:r>
              <a:rPr lang="en-US" altLang="zh-CN" sz="2000" dirty="0">
                <a:solidFill>
                  <a:srgbClr val="3F6E74"/>
                </a:solidFill>
                <a:latin typeface="Menlo-Regular"/>
              </a:rPr>
              <a:t>XMPPRoster</a:t>
            </a:r>
            <a:r>
              <a:rPr lang="en-US" altLang="zh-CN" sz="2000" dirty="0">
                <a:solidFill>
                  <a:srgbClr val="000000"/>
                </a:solidFill>
                <a:latin typeface="Menlo-Regular"/>
              </a:rPr>
              <a:t> *xmppRoster</a:t>
            </a:r>
            <a:r>
              <a:rPr lang="en-US" altLang="zh-CN" sz="2000" dirty="0" smtClean="0">
                <a:solidFill>
                  <a:srgbClr val="000000"/>
                </a:solidFill>
                <a:latin typeface="Menlo-Regular"/>
              </a:rPr>
              <a:t>;</a:t>
            </a:r>
          </a:p>
          <a:p>
            <a:pPr marL="0" indent="0">
              <a:buNone/>
            </a:pPr>
            <a:endParaRPr lang="en-US" altLang="zh-CN" sz="2000" dirty="0" smtClean="0">
              <a:solidFill>
                <a:srgbClr val="000000"/>
              </a:solidFill>
              <a:latin typeface="Menlo-Regular"/>
            </a:endParaRPr>
          </a:p>
          <a:p>
            <a:pPr marL="0" indent="0">
              <a:buNone/>
            </a:pPr>
            <a:r>
              <a:rPr lang="en-US" altLang="zh-TW" sz="2000" dirty="0" smtClean="0">
                <a:solidFill>
                  <a:srgbClr val="007400"/>
                </a:solidFill>
                <a:latin typeface="Menlo-Regular"/>
              </a:rPr>
              <a:t>//</a:t>
            </a:r>
            <a:r>
              <a:rPr lang="zh-CN" altLang="en-US" sz="2000" dirty="0" smtClean="0">
                <a:solidFill>
                  <a:srgbClr val="007400"/>
                </a:solidFill>
                <a:latin typeface="Menlo-Regular"/>
              </a:rPr>
              <a:t> </a:t>
            </a:r>
            <a:r>
              <a:rPr lang="zh-CN" altLang="en-US" sz="2000" dirty="0" smtClean="0">
                <a:solidFill>
                  <a:srgbClr val="007400"/>
                </a:solidFill>
                <a:latin typeface="STHeitiSC-Light"/>
              </a:rPr>
              <a:t>全局花名册数据存储模块</a:t>
            </a:r>
            <a:endParaRPr lang="en-US" altLang="zh-CN" sz="2000" dirty="0" smtClean="0">
              <a:solidFill>
                <a:srgbClr val="007400"/>
              </a:solidFill>
              <a:latin typeface="STHeitiSC-Light"/>
            </a:endParaRPr>
          </a:p>
          <a:p>
            <a:pPr marL="0" indent="0">
              <a:buNone/>
            </a:pPr>
            <a:r>
              <a:rPr lang="en-US" altLang="zh-CN" sz="2000" dirty="0">
                <a:solidFill>
                  <a:srgbClr val="AA0D91"/>
                </a:solidFill>
                <a:latin typeface="Menlo-Regular"/>
              </a:rPr>
              <a:t>@property</a:t>
            </a:r>
            <a:r>
              <a:rPr lang="en-US" altLang="zh-CN" sz="2000" dirty="0">
                <a:solidFill>
                  <a:srgbClr val="000000"/>
                </a:solidFill>
                <a:latin typeface="Menlo-Regular"/>
              </a:rPr>
              <a:t> (</a:t>
            </a:r>
            <a:r>
              <a:rPr lang="en-US" altLang="zh-CN" sz="2000" dirty="0">
                <a:solidFill>
                  <a:srgbClr val="AA0D91"/>
                </a:solidFill>
                <a:latin typeface="Menlo-Regular"/>
              </a:rPr>
              <a:t>strong</a:t>
            </a:r>
            <a:r>
              <a:rPr lang="en-US" altLang="zh-CN" sz="2000" dirty="0">
                <a:solidFill>
                  <a:srgbClr val="000000"/>
                </a:solidFill>
                <a:latin typeface="Menlo-Regular"/>
              </a:rPr>
              <a:t>, </a:t>
            </a:r>
            <a:r>
              <a:rPr lang="en-US" altLang="zh-CN" sz="2000" dirty="0">
                <a:solidFill>
                  <a:srgbClr val="AA0D91"/>
                </a:solidFill>
                <a:latin typeface="Menlo-Regular"/>
              </a:rPr>
              <a:t>nonatomic</a:t>
            </a:r>
            <a:r>
              <a:rPr lang="en-US" altLang="zh-CN" sz="2000" dirty="0">
                <a:solidFill>
                  <a:srgbClr val="000000"/>
                </a:solidFill>
                <a:latin typeface="Menlo-Regular"/>
              </a:rPr>
              <a:t>, </a:t>
            </a:r>
            <a:r>
              <a:rPr lang="en-US" altLang="zh-CN" sz="2000" dirty="0">
                <a:solidFill>
                  <a:srgbClr val="AA0D91"/>
                </a:solidFill>
                <a:latin typeface="Menlo-Regular"/>
              </a:rPr>
              <a:t>readonly</a:t>
            </a:r>
            <a:r>
              <a:rPr lang="en-US" altLang="zh-CN" sz="2000" dirty="0">
                <a:solidFill>
                  <a:srgbClr val="000000"/>
                </a:solidFill>
                <a:latin typeface="Menlo-Regular"/>
              </a:rPr>
              <a:t>) </a:t>
            </a:r>
            <a:r>
              <a:rPr lang="en-US" altLang="zh-CN" sz="2000" dirty="0">
                <a:solidFill>
                  <a:srgbClr val="3F6E74"/>
                </a:solidFill>
                <a:latin typeface="Menlo-Regular"/>
              </a:rPr>
              <a:t>XMPPRosterCoreDataStorage</a:t>
            </a:r>
            <a:r>
              <a:rPr lang="en-US" altLang="zh-CN" sz="2000" dirty="0">
                <a:solidFill>
                  <a:srgbClr val="000000"/>
                </a:solidFill>
                <a:latin typeface="Menlo-Regular"/>
              </a:rPr>
              <a:t> *xmppRosterStorage;</a:t>
            </a:r>
            <a:endParaRPr lang="en-US" altLang="zh-CN" sz="2000" dirty="0" smtClean="0">
              <a:solidFill>
                <a:srgbClr val="007400"/>
              </a:solidFill>
              <a:latin typeface="STHeitiSC-Light"/>
            </a:endParaRPr>
          </a:p>
        </p:txBody>
      </p:sp>
      <p:sp>
        <p:nvSpPr>
          <p:cNvPr id="2" name="标题 1"/>
          <p:cNvSpPr>
            <a:spLocks noGrp="1"/>
          </p:cNvSpPr>
          <p:nvPr>
            <p:ph type="title"/>
          </p:nvPr>
        </p:nvSpPr>
        <p:spPr/>
        <p:txBody>
          <a:bodyPr/>
          <a:lstStyle/>
          <a:p>
            <a:r>
              <a:rPr kumimoji="1" lang="zh-CN" altLang="en-US" dirty="0" smtClean="0"/>
              <a:t>定义花名册属性及成员变量</a:t>
            </a:r>
            <a:endParaRPr kumimoji="1" lang="zh-CN" altLang="en-US" dirty="0"/>
          </a:p>
        </p:txBody>
      </p:sp>
    </p:spTree>
    <p:extLst>
      <p:ext uri="{BB962C8B-B14F-4D97-AF65-F5344CB8AC3E}">
        <p14:creationId xmlns:p14="http://schemas.microsoft.com/office/powerpoint/2010/main" val="489884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fontScale="70000" lnSpcReduction="20000"/>
          </a:bodyPr>
          <a:lstStyle/>
          <a:p>
            <a:pPr marL="0" indent="0">
              <a:buNone/>
            </a:pPr>
            <a:r>
              <a:rPr lang="en-US" altLang="zh-TW" sz="2000" dirty="0">
                <a:solidFill>
                  <a:srgbClr val="007400"/>
                </a:solidFill>
                <a:latin typeface="Menlo-Regular"/>
              </a:rPr>
              <a:t>// </a:t>
            </a:r>
            <a:r>
              <a:rPr lang="zh-TW" altLang="en-US" sz="2000" dirty="0" smtClean="0">
                <a:solidFill>
                  <a:srgbClr val="007400"/>
                </a:solidFill>
                <a:latin typeface="Menlo-Regular"/>
              </a:rPr>
              <a:t>实例化花名册</a:t>
            </a:r>
            <a:r>
              <a:rPr lang="zh-TW" altLang="en-US" sz="2000" dirty="0" smtClean="0">
                <a:solidFill>
                  <a:srgbClr val="007400"/>
                </a:solidFill>
                <a:latin typeface="STHeitiSC-Light"/>
              </a:rPr>
              <a:t>模块</a:t>
            </a:r>
            <a:endParaRPr lang="zh-TW" altLang="en-US" sz="2000" dirty="0">
              <a:solidFill>
                <a:srgbClr val="000000"/>
              </a:solidFill>
              <a:latin typeface="Menlo-Regular"/>
            </a:endParaRPr>
          </a:p>
          <a:p>
            <a:pPr marL="0" indent="0">
              <a:buNone/>
            </a:pPr>
            <a:r>
              <a:rPr lang="en-US" altLang="zh-CN" sz="2000" dirty="0">
                <a:solidFill>
                  <a:srgbClr val="3F6E74"/>
                </a:solidFill>
                <a:latin typeface="Menlo-Regular"/>
              </a:rPr>
              <a:t>_xmppRosterStorage</a:t>
            </a:r>
            <a:r>
              <a:rPr lang="en-US" altLang="zh-CN" sz="2000" dirty="0">
                <a:solidFill>
                  <a:srgbClr val="000000"/>
                </a:solidFill>
                <a:latin typeface="Menlo-Regular"/>
              </a:rPr>
              <a:t> = [[</a:t>
            </a:r>
            <a:r>
              <a:rPr lang="en-US" altLang="zh-CN" sz="2000" dirty="0">
                <a:solidFill>
                  <a:srgbClr val="3F6E74"/>
                </a:solidFill>
                <a:latin typeface="Menlo-Regular"/>
              </a:rPr>
              <a:t>XMPPRosterCoreDataStorage</a:t>
            </a:r>
            <a:r>
              <a:rPr lang="en-US" altLang="zh-CN" sz="2000" dirty="0">
                <a:solidFill>
                  <a:srgbClr val="000000"/>
                </a:solidFill>
                <a:latin typeface="Menlo-Regular"/>
              </a:rPr>
              <a:t> </a:t>
            </a:r>
            <a:r>
              <a:rPr lang="en-US" altLang="zh-CN" sz="2000" dirty="0">
                <a:solidFill>
                  <a:srgbClr val="2E0D6E"/>
                </a:solidFill>
                <a:latin typeface="Menlo-Regular"/>
              </a:rPr>
              <a:t>alloc</a:t>
            </a:r>
            <a:r>
              <a:rPr lang="en-US" altLang="zh-CN" sz="2000" dirty="0">
                <a:solidFill>
                  <a:srgbClr val="000000"/>
                </a:solidFill>
                <a:latin typeface="Menlo-Regular"/>
              </a:rPr>
              <a:t>] </a:t>
            </a:r>
            <a:r>
              <a:rPr lang="en-US" altLang="zh-CN" sz="2000" dirty="0">
                <a:solidFill>
                  <a:srgbClr val="2E0D6E"/>
                </a:solidFill>
                <a:latin typeface="Menlo-Regular"/>
              </a:rPr>
              <a:t>init</a:t>
            </a:r>
            <a:r>
              <a:rPr lang="en-US" altLang="zh-CN" sz="2000" dirty="0">
                <a:solidFill>
                  <a:srgbClr val="000000"/>
                </a:solidFill>
                <a:latin typeface="Menlo-Regular"/>
              </a:rPr>
              <a:t>];</a:t>
            </a:r>
          </a:p>
          <a:p>
            <a:pPr marL="0" indent="0">
              <a:buNone/>
            </a:pPr>
            <a:r>
              <a:rPr lang="en-US" altLang="zh-CN" sz="2000" dirty="0">
                <a:solidFill>
                  <a:srgbClr val="3F6E74"/>
                </a:solidFill>
                <a:latin typeface="Menlo-Regular"/>
              </a:rPr>
              <a:t>_xmppRoster</a:t>
            </a:r>
            <a:r>
              <a:rPr lang="en-US" altLang="zh-CN" sz="2000" dirty="0">
                <a:solidFill>
                  <a:srgbClr val="000000"/>
                </a:solidFill>
                <a:latin typeface="Menlo-Regular"/>
              </a:rPr>
              <a:t> = [[</a:t>
            </a:r>
            <a:r>
              <a:rPr lang="en-US" altLang="zh-CN" sz="2000" dirty="0">
                <a:solidFill>
                  <a:srgbClr val="3F6E74"/>
                </a:solidFill>
                <a:latin typeface="Menlo-Regular"/>
              </a:rPr>
              <a:t>XMPPRoster</a:t>
            </a:r>
            <a:r>
              <a:rPr lang="en-US" altLang="zh-CN" sz="2000" dirty="0">
                <a:solidFill>
                  <a:srgbClr val="000000"/>
                </a:solidFill>
                <a:latin typeface="Menlo-Regular"/>
              </a:rPr>
              <a:t> </a:t>
            </a:r>
            <a:r>
              <a:rPr lang="en-US" altLang="zh-CN" sz="2000" dirty="0">
                <a:solidFill>
                  <a:srgbClr val="2E0D6E"/>
                </a:solidFill>
                <a:latin typeface="Menlo-Regular"/>
              </a:rPr>
              <a:t>alloc</a:t>
            </a:r>
            <a:r>
              <a:rPr lang="en-US" altLang="zh-CN" sz="2000" dirty="0">
                <a:solidFill>
                  <a:srgbClr val="000000"/>
                </a:solidFill>
                <a:latin typeface="Menlo-Regular"/>
              </a:rPr>
              <a:t>] </a:t>
            </a:r>
            <a:r>
              <a:rPr lang="en-US" altLang="zh-CN" sz="2000" dirty="0">
                <a:solidFill>
                  <a:srgbClr val="26474B"/>
                </a:solidFill>
                <a:latin typeface="Menlo-Regular"/>
              </a:rPr>
              <a:t>initWithRosterStorage</a:t>
            </a:r>
            <a:r>
              <a:rPr lang="en-US" altLang="zh-CN" sz="2000" dirty="0">
                <a:solidFill>
                  <a:srgbClr val="000000"/>
                </a:solidFill>
                <a:latin typeface="Menlo-Regular"/>
              </a:rPr>
              <a:t>:</a:t>
            </a:r>
            <a:r>
              <a:rPr lang="en-US" altLang="zh-CN" sz="2000" dirty="0">
                <a:solidFill>
                  <a:srgbClr val="3F6E74"/>
                </a:solidFill>
                <a:latin typeface="Menlo-Regular"/>
              </a:rPr>
              <a:t>_xmppRosterStorage</a:t>
            </a:r>
            <a:r>
              <a:rPr lang="en-US" altLang="zh-CN" sz="2000" dirty="0">
                <a:solidFill>
                  <a:srgbClr val="000000"/>
                </a:solidFill>
                <a:latin typeface="Menlo-Regular"/>
              </a:rPr>
              <a:t>]</a:t>
            </a:r>
            <a:r>
              <a:rPr lang="en-US" altLang="zh-CN" sz="2000" dirty="0" smtClean="0">
                <a:solidFill>
                  <a:srgbClr val="000000"/>
                </a:solidFill>
                <a:latin typeface="Menlo-Regular"/>
              </a:rPr>
              <a:t>;</a:t>
            </a:r>
          </a:p>
          <a:p>
            <a:pPr marL="0" indent="0">
              <a:buNone/>
            </a:pPr>
            <a:r>
              <a:rPr lang="en-US" altLang="zh-CN" sz="2000" dirty="0">
                <a:solidFill>
                  <a:srgbClr val="007400"/>
                </a:solidFill>
                <a:latin typeface="Menlo-Regular"/>
              </a:rPr>
              <a:t>// * </a:t>
            </a:r>
            <a:r>
              <a:rPr lang="zh-CN" altLang="en-US" sz="2000" dirty="0">
                <a:solidFill>
                  <a:srgbClr val="007400"/>
                </a:solidFill>
                <a:latin typeface="STHeitiSC-Light"/>
              </a:rPr>
              <a:t>设置花名册属性</a:t>
            </a:r>
            <a:endParaRPr lang="zh-CN" altLang="en-US" sz="2000" dirty="0">
              <a:solidFill>
                <a:srgbClr val="000000"/>
              </a:solidFill>
              <a:latin typeface="Menlo-Regular"/>
            </a:endParaRPr>
          </a:p>
          <a:p>
            <a:pPr marL="0" indent="0">
              <a:buNone/>
            </a:pPr>
            <a:r>
              <a:rPr lang="en-US" altLang="zh-CN" sz="2000" dirty="0">
                <a:solidFill>
                  <a:srgbClr val="000000"/>
                </a:solidFill>
                <a:latin typeface="Menlo-Regular"/>
              </a:rPr>
              <a:t>[</a:t>
            </a:r>
            <a:r>
              <a:rPr lang="en-US" altLang="zh-CN" sz="2000" dirty="0">
                <a:solidFill>
                  <a:srgbClr val="3F6E74"/>
                </a:solidFill>
                <a:latin typeface="Menlo-Regular"/>
              </a:rPr>
              <a:t>_xmppRoster</a:t>
            </a:r>
            <a:r>
              <a:rPr lang="en-US" altLang="zh-CN" sz="2000" dirty="0">
                <a:solidFill>
                  <a:srgbClr val="000000"/>
                </a:solidFill>
                <a:latin typeface="Menlo-Regular"/>
              </a:rPr>
              <a:t> </a:t>
            </a:r>
            <a:r>
              <a:rPr lang="en-US" altLang="zh-CN" sz="2000" dirty="0">
                <a:solidFill>
                  <a:srgbClr val="26474B"/>
                </a:solidFill>
                <a:latin typeface="Menlo-Regular"/>
              </a:rPr>
              <a:t>setAutoFetchRoster</a:t>
            </a:r>
            <a:r>
              <a:rPr lang="en-US" altLang="zh-CN" sz="2000" dirty="0">
                <a:solidFill>
                  <a:srgbClr val="000000"/>
                </a:solidFill>
                <a:latin typeface="Menlo-Regular"/>
              </a:rPr>
              <a:t>:</a:t>
            </a:r>
            <a:r>
              <a:rPr lang="en-US" altLang="zh-CN" sz="2000" dirty="0">
                <a:solidFill>
                  <a:srgbClr val="AA0D91"/>
                </a:solidFill>
                <a:latin typeface="Menlo-Regular"/>
              </a:rPr>
              <a:t>YES</a:t>
            </a:r>
            <a:r>
              <a:rPr lang="en-US" altLang="zh-CN" sz="2000" dirty="0">
                <a:solidFill>
                  <a:srgbClr val="000000"/>
                </a:solidFill>
                <a:latin typeface="Menlo-Regular"/>
              </a:rPr>
              <a:t>];</a:t>
            </a:r>
          </a:p>
          <a:p>
            <a:pPr marL="0" indent="0">
              <a:buNone/>
            </a:pPr>
            <a:r>
              <a:rPr lang="en-US" altLang="zh-CN" sz="2000" dirty="0">
                <a:solidFill>
                  <a:srgbClr val="000000"/>
                </a:solidFill>
                <a:latin typeface="Menlo-Regular"/>
              </a:rPr>
              <a:t>[</a:t>
            </a:r>
            <a:r>
              <a:rPr lang="en-US" altLang="zh-CN" sz="2000" dirty="0">
                <a:solidFill>
                  <a:srgbClr val="3F6E74"/>
                </a:solidFill>
                <a:latin typeface="Menlo-Regular"/>
              </a:rPr>
              <a:t>_xmppRoster</a:t>
            </a:r>
            <a:r>
              <a:rPr lang="en-US" altLang="zh-CN" sz="2000" dirty="0">
                <a:solidFill>
                  <a:srgbClr val="000000"/>
                </a:solidFill>
                <a:latin typeface="Menlo-Regular"/>
              </a:rPr>
              <a:t> </a:t>
            </a:r>
            <a:r>
              <a:rPr lang="en-US" altLang="zh-CN" sz="2000" dirty="0">
                <a:solidFill>
                  <a:srgbClr val="26474B"/>
                </a:solidFill>
                <a:latin typeface="Menlo-Regular"/>
              </a:rPr>
              <a:t>setAutoAcceptKnownPresenceSubscriptionRequests</a:t>
            </a:r>
            <a:r>
              <a:rPr lang="en-US" altLang="zh-CN" sz="2000" dirty="0">
                <a:solidFill>
                  <a:srgbClr val="000000"/>
                </a:solidFill>
                <a:latin typeface="Menlo-Regular"/>
              </a:rPr>
              <a:t>:</a:t>
            </a:r>
            <a:r>
              <a:rPr lang="en-US" altLang="zh-CN" sz="2000" dirty="0">
                <a:solidFill>
                  <a:srgbClr val="AA0D91"/>
                </a:solidFill>
                <a:latin typeface="Menlo-Regular"/>
              </a:rPr>
              <a:t>YES</a:t>
            </a:r>
            <a:r>
              <a:rPr lang="en-US" altLang="zh-CN" sz="2000" dirty="0">
                <a:solidFill>
                  <a:srgbClr val="000000"/>
                </a:solidFill>
                <a:latin typeface="Menlo-Regular"/>
              </a:rPr>
              <a:t>];</a:t>
            </a:r>
          </a:p>
          <a:p>
            <a:pPr marL="0" indent="0">
              <a:buNone/>
            </a:pPr>
            <a:endParaRPr lang="en-US" altLang="zh-TW" sz="2000" dirty="0" smtClean="0">
              <a:solidFill>
                <a:srgbClr val="007400"/>
              </a:solidFill>
              <a:latin typeface="Menlo-Regular"/>
            </a:endParaRPr>
          </a:p>
          <a:p>
            <a:pPr marL="0" indent="0">
              <a:buNone/>
            </a:pPr>
            <a:r>
              <a:rPr lang="en-US" altLang="zh-TW" sz="2000" dirty="0" smtClean="0">
                <a:solidFill>
                  <a:srgbClr val="007400"/>
                </a:solidFill>
                <a:latin typeface="Menlo-Regular"/>
              </a:rPr>
              <a:t>/</a:t>
            </a:r>
            <a:r>
              <a:rPr lang="en-US" altLang="zh-TW" sz="2000" dirty="0">
                <a:solidFill>
                  <a:srgbClr val="007400"/>
                </a:solidFill>
                <a:latin typeface="Menlo-Regular"/>
              </a:rPr>
              <a:t>/ </a:t>
            </a:r>
            <a:r>
              <a:rPr lang="zh-TW" altLang="en-US" sz="2000" dirty="0" smtClean="0">
                <a:solidFill>
                  <a:srgbClr val="007400"/>
                </a:solidFill>
                <a:latin typeface="Menlo-Regular"/>
              </a:rPr>
              <a:t>激活</a:t>
            </a:r>
            <a:r>
              <a:rPr lang="zh-CN" altLang="en-US" sz="2000" dirty="0" smtClean="0">
                <a:solidFill>
                  <a:srgbClr val="007400"/>
                </a:solidFill>
                <a:latin typeface="Menlo-Regular"/>
              </a:rPr>
              <a:t>花名册</a:t>
            </a:r>
            <a:r>
              <a:rPr lang="zh-TW" altLang="en-US" sz="2000" dirty="0" smtClean="0">
                <a:solidFill>
                  <a:srgbClr val="007400"/>
                </a:solidFill>
                <a:latin typeface="STHeitiSC-Light"/>
              </a:rPr>
              <a:t>模块</a:t>
            </a:r>
            <a:endParaRPr lang="zh-TW" altLang="en-US" sz="2000" dirty="0">
              <a:solidFill>
                <a:srgbClr val="000000"/>
              </a:solidFill>
              <a:latin typeface="Menlo-Regular"/>
            </a:endParaRPr>
          </a:p>
          <a:p>
            <a:pPr marL="0" indent="0">
              <a:buNone/>
            </a:pPr>
            <a:r>
              <a:rPr lang="en-US" altLang="zh-CN" sz="2000" dirty="0">
                <a:solidFill>
                  <a:srgbClr val="000000"/>
                </a:solidFill>
                <a:latin typeface="Menlo-Regular"/>
              </a:rPr>
              <a:t>[</a:t>
            </a:r>
            <a:r>
              <a:rPr lang="en-US" altLang="zh-CN" sz="2000" dirty="0">
                <a:solidFill>
                  <a:srgbClr val="3F6E74"/>
                </a:solidFill>
                <a:latin typeface="Menlo-Regular"/>
              </a:rPr>
              <a:t>_xmppRoster</a:t>
            </a:r>
            <a:r>
              <a:rPr lang="en-US" altLang="zh-CN" sz="2000" dirty="0">
                <a:solidFill>
                  <a:srgbClr val="000000"/>
                </a:solidFill>
                <a:latin typeface="Menlo-Regular"/>
              </a:rPr>
              <a:t> </a:t>
            </a:r>
            <a:r>
              <a:rPr lang="en-US" altLang="zh-CN" sz="2000" dirty="0">
                <a:solidFill>
                  <a:srgbClr val="26474B"/>
                </a:solidFill>
                <a:latin typeface="Menlo-Regular"/>
              </a:rPr>
              <a:t>activate</a:t>
            </a:r>
            <a:r>
              <a:rPr lang="en-US" altLang="zh-CN" sz="2000" dirty="0">
                <a:solidFill>
                  <a:srgbClr val="000000"/>
                </a:solidFill>
                <a:latin typeface="Menlo-Regular"/>
              </a:rPr>
              <a:t>:</a:t>
            </a:r>
            <a:r>
              <a:rPr lang="en-US" altLang="zh-CN" sz="2000" dirty="0">
                <a:solidFill>
                  <a:srgbClr val="3F6E74"/>
                </a:solidFill>
                <a:latin typeface="Menlo-Regular"/>
              </a:rPr>
              <a:t>_xmppStream</a:t>
            </a:r>
            <a:r>
              <a:rPr lang="en-US" altLang="zh-CN" sz="2000" dirty="0">
                <a:solidFill>
                  <a:srgbClr val="000000"/>
                </a:solidFill>
                <a:latin typeface="Menlo-Regular"/>
              </a:rPr>
              <a:t>]</a:t>
            </a:r>
            <a:r>
              <a:rPr lang="en-US" altLang="zh-CN" sz="2000" dirty="0" smtClean="0">
                <a:solidFill>
                  <a:srgbClr val="000000"/>
                </a:solidFill>
                <a:latin typeface="Menlo-Regular"/>
              </a:rPr>
              <a:t>;</a:t>
            </a:r>
          </a:p>
          <a:p>
            <a:pPr marL="0" indent="0">
              <a:buNone/>
            </a:pPr>
            <a:endParaRPr lang="en-US" altLang="zh-TW" sz="2000" dirty="0" smtClean="0">
              <a:solidFill>
                <a:srgbClr val="007400"/>
              </a:solidFill>
              <a:latin typeface="Menlo-Regular"/>
            </a:endParaRPr>
          </a:p>
          <a:p>
            <a:pPr marL="0" indent="0">
              <a:buNone/>
            </a:pPr>
            <a:r>
              <a:rPr lang="en-US" altLang="zh-TW" sz="2000" dirty="0" smtClean="0">
                <a:solidFill>
                  <a:srgbClr val="007400"/>
                </a:solidFill>
                <a:latin typeface="Menlo-Regular"/>
              </a:rPr>
              <a:t>/</a:t>
            </a:r>
            <a:r>
              <a:rPr lang="en-US" altLang="zh-TW" sz="2000" dirty="0">
                <a:solidFill>
                  <a:srgbClr val="007400"/>
                </a:solidFill>
                <a:latin typeface="Menlo-Regular"/>
              </a:rPr>
              <a:t>/ </a:t>
            </a:r>
            <a:r>
              <a:rPr lang="zh-CN" altLang="en-US" sz="2000" dirty="0" smtClean="0">
                <a:solidFill>
                  <a:srgbClr val="007400"/>
                </a:solidFill>
                <a:latin typeface="Menlo-Regular"/>
              </a:rPr>
              <a:t>添加代理</a:t>
            </a:r>
            <a:endParaRPr lang="en-US" altLang="zh-CN" sz="2000" dirty="0" smtClean="0">
              <a:solidFill>
                <a:srgbClr val="000000"/>
              </a:solidFill>
              <a:latin typeface="Menlo-Regular"/>
            </a:endParaRPr>
          </a:p>
          <a:p>
            <a:pPr marL="0" indent="0">
              <a:buNone/>
            </a:pPr>
            <a:r>
              <a:rPr lang="en-US" altLang="zh-CN" sz="2000" dirty="0">
                <a:solidFill>
                  <a:srgbClr val="000000"/>
                </a:solidFill>
                <a:latin typeface="Menlo-Regular"/>
              </a:rPr>
              <a:t>[</a:t>
            </a:r>
            <a:r>
              <a:rPr lang="en-US" altLang="zh-CN" sz="2000" dirty="0">
                <a:solidFill>
                  <a:srgbClr val="3F6E74"/>
                </a:solidFill>
                <a:latin typeface="Menlo-Regular"/>
              </a:rPr>
              <a:t>_xmppRoster</a:t>
            </a:r>
            <a:r>
              <a:rPr lang="en-US" altLang="zh-CN" sz="2000" dirty="0">
                <a:solidFill>
                  <a:srgbClr val="000000"/>
                </a:solidFill>
                <a:latin typeface="Menlo-Regular"/>
              </a:rPr>
              <a:t> </a:t>
            </a:r>
            <a:r>
              <a:rPr lang="en-US" altLang="zh-CN" sz="2000" dirty="0">
                <a:solidFill>
                  <a:srgbClr val="26474B"/>
                </a:solidFill>
                <a:latin typeface="Menlo-Regular"/>
              </a:rPr>
              <a:t>addDelegate</a:t>
            </a:r>
            <a:r>
              <a:rPr lang="en-US" altLang="zh-CN" sz="2000" dirty="0">
                <a:solidFill>
                  <a:srgbClr val="000000"/>
                </a:solidFill>
                <a:latin typeface="Menlo-Regular"/>
              </a:rPr>
              <a:t>:</a:t>
            </a:r>
            <a:r>
              <a:rPr lang="en-US" altLang="zh-CN" sz="2000" dirty="0">
                <a:solidFill>
                  <a:srgbClr val="AA0D91"/>
                </a:solidFill>
                <a:latin typeface="Menlo-Regular"/>
              </a:rPr>
              <a:t>self</a:t>
            </a:r>
            <a:r>
              <a:rPr lang="en-US" altLang="zh-CN" sz="2000" dirty="0">
                <a:solidFill>
                  <a:srgbClr val="000000"/>
                </a:solidFill>
                <a:latin typeface="Menlo-Regular"/>
              </a:rPr>
              <a:t> </a:t>
            </a:r>
            <a:r>
              <a:rPr lang="en-US" altLang="zh-CN" sz="2000" dirty="0">
                <a:solidFill>
                  <a:srgbClr val="26474B"/>
                </a:solidFill>
                <a:latin typeface="Menlo-Regular"/>
              </a:rPr>
              <a:t>delegateQueue</a:t>
            </a:r>
            <a:r>
              <a:rPr lang="en-US" altLang="zh-CN" sz="2000" dirty="0">
                <a:solidFill>
                  <a:srgbClr val="000000"/>
                </a:solidFill>
                <a:latin typeface="Menlo-Regular"/>
              </a:rPr>
              <a:t>:</a:t>
            </a:r>
            <a:r>
              <a:rPr lang="en-US" altLang="zh-CN" sz="2000" dirty="0">
                <a:solidFill>
                  <a:srgbClr val="2E0D6E"/>
                </a:solidFill>
                <a:latin typeface="Menlo-Regular"/>
              </a:rPr>
              <a:t>dispatch_get_global_queue</a:t>
            </a:r>
            <a:r>
              <a:rPr lang="en-US" altLang="zh-CN" sz="2000" dirty="0">
                <a:solidFill>
                  <a:srgbClr val="000000"/>
                </a:solidFill>
                <a:latin typeface="Menlo-Regular"/>
              </a:rPr>
              <a:t>(</a:t>
            </a:r>
            <a:r>
              <a:rPr lang="en-US" altLang="zh-CN" sz="2000" dirty="0">
                <a:solidFill>
                  <a:srgbClr val="643820"/>
                </a:solidFill>
                <a:latin typeface="Menlo-Regular"/>
              </a:rPr>
              <a:t>DISPATCH_QUEUE_PRIORITY_DEFAULT</a:t>
            </a:r>
            <a:r>
              <a:rPr lang="en-US" altLang="zh-CN" sz="2000" dirty="0">
                <a:solidFill>
                  <a:srgbClr val="000000"/>
                </a:solidFill>
                <a:latin typeface="Menlo-Regular"/>
              </a:rPr>
              <a:t>, </a:t>
            </a:r>
            <a:r>
              <a:rPr lang="en-US" altLang="zh-CN" sz="2000" dirty="0">
                <a:solidFill>
                  <a:srgbClr val="1C00CF"/>
                </a:solidFill>
                <a:latin typeface="Menlo-Regular"/>
              </a:rPr>
              <a:t>0</a:t>
            </a:r>
            <a:r>
              <a:rPr lang="en-US" altLang="zh-CN" sz="2000" dirty="0">
                <a:solidFill>
                  <a:srgbClr val="000000"/>
                </a:solidFill>
                <a:latin typeface="Menlo-Regular"/>
              </a:rPr>
              <a:t>)];</a:t>
            </a:r>
          </a:p>
          <a:p>
            <a:pPr marL="0" indent="0">
              <a:buNone/>
            </a:pPr>
            <a:endParaRPr lang="en-US" altLang="zh-CN" sz="2000" dirty="0" smtClean="0">
              <a:solidFill>
                <a:srgbClr val="000000"/>
              </a:solidFill>
              <a:latin typeface="Menlo-Regular"/>
            </a:endParaRPr>
          </a:p>
          <a:p>
            <a:pPr marL="0" indent="0">
              <a:buNone/>
            </a:pPr>
            <a:endParaRPr kumimoji="1" lang="zh-CN" altLang="en-US" sz="2000" dirty="0"/>
          </a:p>
        </p:txBody>
      </p:sp>
      <p:sp>
        <p:nvSpPr>
          <p:cNvPr id="2" name="标题 1"/>
          <p:cNvSpPr>
            <a:spLocks noGrp="1"/>
          </p:cNvSpPr>
          <p:nvPr>
            <p:ph type="title"/>
          </p:nvPr>
        </p:nvSpPr>
        <p:spPr/>
        <p:txBody>
          <a:bodyPr>
            <a:normAutofit/>
          </a:bodyPr>
          <a:lstStyle/>
          <a:p>
            <a:r>
              <a:rPr kumimoji="1" lang="zh-TW" altLang="en-US" dirty="0" smtClean="0"/>
              <a:t>为</a:t>
            </a:r>
            <a:r>
              <a:rPr kumimoji="1" lang="en-US" altLang="zh-TW" dirty="0" smtClean="0"/>
              <a:t>XMPPSteam</a:t>
            </a:r>
            <a:r>
              <a:rPr kumimoji="1" lang="zh-TW" altLang="en-US" dirty="0" smtClean="0"/>
              <a:t>添加花名册扩展</a:t>
            </a:r>
            <a:endParaRPr kumimoji="1" lang="zh-CN" altLang="en-US" dirty="0"/>
          </a:p>
        </p:txBody>
      </p:sp>
    </p:spTree>
    <p:extLst>
      <p:ext uri="{BB962C8B-B14F-4D97-AF65-F5344CB8AC3E}">
        <p14:creationId xmlns:p14="http://schemas.microsoft.com/office/powerpoint/2010/main" val="243595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fontScale="70000" lnSpcReduction="20000"/>
          </a:bodyPr>
          <a:lstStyle/>
          <a:p>
            <a:pPr marL="36576" indent="0">
              <a:buNone/>
            </a:pPr>
            <a:r>
              <a:rPr lang="zh-TW" altLang="en-US" sz="1600" dirty="0">
                <a:solidFill>
                  <a:srgbClr val="007400"/>
                </a:solidFill>
                <a:latin typeface="Menlo-Regular"/>
              </a:rPr>
              <a:t> </a:t>
            </a:r>
            <a:r>
              <a:rPr lang="en-US" altLang="zh-TW" sz="1600" dirty="0">
                <a:solidFill>
                  <a:srgbClr val="007400"/>
                </a:solidFill>
                <a:latin typeface="Menlo-Regular"/>
              </a:rPr>
              <a:t>//</a:t>
            </a:r>
            <a:r>
              <a:rPr lang="en-US" altLang="zh-TW" sz="1600" dirty="0" err="1">
                <a:solidFill>
                  <a:srgbClr val="007400"/>
                </a:solidFill>
                <a:latin typeface="Menlo-Regular"/>
              </a:rPr>
              <a:t>verifyLabel.text</a:t>
            </a:r>
            <a:r>
              <a:rPr lang="zh-TW" altLang="en-US" sz="1600" dirty="0">
                <a:solidFill>
                  <a:srgbClr val="007400"/>
                </a:solidFill>
                <a:latin typeface="STHeitiSC-Light"/>
              </a:rPr>
              <a:t>代表是验证消息的数量</a:t>
            </a:r>
            <a:r>
              <a:rPr lang="zh-TW" altLang="en-US" sz="1600" dirty="0">
                <a:solidFill>
                  <a:srgbClr val="007400"/>
                </a:solidFill>
                <a:latin typeface="Menlo-Regular"/>
              </a:rPr>
              <a:t>  </a:t>
            </a:r>
          </a:p>
          <a:p>
            <a:pPr marL="36576" indent="0">
              <a:buNone/>
            </a:pPr>
            <a:r>
              <a:rPr lang="zh-TW" altLang="en-US" sz="1600" dirty="0">
                <a:solidFill>
                  <a:srgbClr val="007400"/>
                </a:solidFill>
                <a:latin typeface="Menlo-Regular"/>
              </a:rPr>
              <a:t> </a:t>
            </a:r>
            <a:r>
              <a:rPr lang="en-US" altLang="zh-TW" sz="1600" dirty="0">
                <a:solidFill>
                  <a:srgbClr val="007400"/>
                </a:solidFill>
                <a:latin typeface="Menlo-Regular"/>
              </a:rPr>
              <a:t>//</a:t>
            </a:r>
            <a:r>
              <a:rPr lang="en-US" altLang="zh-TW" sz="1600" dirty="0" err="1">
                <a:solidFill>
                  <a:srgbClr val="007400"/>
                </a:solidFill>
                <a:latin typeface="Menlo-Regular"/>
              </a:rPr>
              <a:t>self.dataArray</a:t>
            </a:r>
            <a:r>
              <a:rPr lang="zh-TW" altLang="en-US" sz="1600" dirty="0">
                <a:solidFill>
                  <a:srgbClr val="007400"/>
                </a:solidFill>
                <a:latin typeface="STHeitiSC-Light"/>
              </a:rPr>
              <a:t>最终数据源是</a:t>
            </a:r>
            <a:r>
              <a:rPr lang="en-US" altLang="zh-TW" sz="1600" dirty="0">
                <a:solidFill>
                  <a:srgbClr val="007400"/>
                </a:solidFill>
                <a:latin typeface="Menlo-Regular"/>
              </a:rPr>
              <a:t>XMPPUserCoreDataStorageObject</a:t>
            </a:r>
            <a:r>
              <a:rPr lang="zh-TW" altLang="en-US" sz="1600" dirty="0">
                <a:solidFill>
                  <a:srgbClr val="007400"/>
                </a:solidFill>
                <a:latin typeface="STHeitiSC-Light"/>
              </a:rPr>
              <a:t>类</a:t>
            </a:r>
            <a:endParaRPr lang="zh-TW" altLang="en-US" sz="1600" dirty="0">
              <a:solidFill>
                <a:srgbClr val="007400"/>
              </a:solidFill>
              <a:latin typeface="Menlo-Regular"/>
            </a:endParaRPr>
          </a:p>
          <a:p>
            <a:pPr marL="36576" indent="0">
              <a:buNone/>
            </a:pPr>
            <a:r>
              <a:rPr lang="en-US" altLang="zh-CN" sz="1600" dirty="0">
                <a:solidFill>
                  <a:srgbClr val="000000"/>
                </a:solidFill>
                <a:latin typeface="Menlo-Regular"/>
              </a:rPr>
              <a:t>-(</a:t>
            </a:r>
            <a:r>
              <a:rPr lang="en-US" altLang="zh-CN" sz="1600" dirty="0">
                <a:solidFill>
                  <a:srgbClr val="AA0D91"/>
                </a:solidFill>
                <a:latin typeface="Menlo-Regular"/>
              </a:rPr>
              <a:t>void</a:t>
            </a:r>
            <a:r>
              <a:rPr lang="en-US" altLang="zh-CN" sz="1600" dirty="0">
                <a:solidFill>
                  <a:srgbClr val="000000"/>
                </a:solidFill>
                <a:latin typeface="Menlo-Regular"/>
              </a:rPr>
              <a:t>)</a:t>
            </a:r>
            <a:r>
              <a:rPr lang="en-US" altLang="zh-CN" sz="1600" dirty="0" err="1">
                <a:solidFill>
                  <a:srgbClr val="000000"/>
                </a:solidFill>
                <a:latin typeface="Menlo-Regular"/>
              </a:rPr>
              <a:t>loadData</a:t>
            </a:r>
            <a:r>
              <a:rPr lang="en-US" altLang="zh-CN" sz="1600" dirty="0">
                <a:solidFill>
                  <a:srgbClr val="000000"/>
                </a:solidFill>
                <a:latin typeface="Menlo-Regular"/>
              </a:rPr>
              <a:t>{</a:t>
            </a:r>
          </a:p>
          <a:p>
            <a:pPr marL="36576" indent="0">
              <a:buNone/>
            </a:pPr>
            <a:r>
              <a:rPr lang="en-US" altLang="zh-CN" sz="1600" dirty="0">
                <a:solidFill>
                  <a:srgbClr val="000000"/>
                </a:solidFill>
                <a:latin typeface="Menlo-Regular"/>
              </a:rPr>
              <a:t>   </a:t>
            </a:r>
            <a:r>
              <a:rPr lang="en-US" altLang="zh-CN" sz="1600" dirty="0" err="1">
                <a:solidFill>
                  <a:srgbClr val="5C2699"/>
                </a:solidFill>
                <a:latin typeface="Menlo-Regular"/>
              </a:rPr>
              <a:t>NSArray</a:t>
            </a:r>
            <a:r>
              <a:rPr lang="en-US" altLang="zh-CN" sz="1600" dirty="0">
                <a:solidFill>
                  <a:srgbClr val="000000"/>
                </a:solidFill>
                <a:latin typeface="Menlo-Regular"/>
              </a:rPr>
              <a:t>*array=[[</a:t>
            </a:r>
            <a:r>
              <a:rPr lang="en-US" altLang="zh-CN" sz="1600" dirty="0">
                <a:solidFill>
                  <a:srgbClr val="3F6E74"/>
                </a:solidFill>
                <a:latin typeface="Menlo-Regular"/>
              </a:rPr>
              <a:t>ZCXMPPManager</a:t>
            </a:r>
            <a:r>
              <a:rPr lang="en-US" altLang="zh-CN" sz="1600" dirty="0">
                <a:solidFill>
                  <a:srgbClr val="000000"/>
                </a:solidFill>
                <a:latin typeface="Menlo-Regular"/>
              </a:rPr>
              <a:t> </a:t>
            </a:r>
            <a:r>
              <a:rPr lang="en-US" altLang="zh-CN" sz="1600" dirty="0">
                <a:solidFill>
                  <a:srgbClr val="26474B"/>
                </a:solidFill>
                <a:latin typeface="Menlo-Regular"/>
              </a:rPr>
              <a:t>sharedInstance</a:t>
            </a:r>
            <a:r>
              <a:rPr lang="en-US" altLang="zh-CN" sz="1600" dirty="0">
                <a:solidFill>
                  <a:srgbClr val="000000"/>
                </a:solidFill>
                <a:latin typeface="Menlo-Regular"/>
              </a:rPr>
              <a:t>] </a:t>
            </a:r>
            <a:r>
              <a:rPr lang="en-US" altLang="zh-CN" sz="1600" dirty="0" err="1">
                <a:solidFill>
                  <a:srgbClr val="26474B"/>
                </a:solidFill>
                <a:latin typeface="Menlo-Regular"/>
              </a:rPr>
              <a:t>friendsList</a:t>
            </a:r>
            <a:r>
              <a:rPr lang="en-US" altLang="zh-CN" sz="1600" dirty="0">
                <a:solidFill>
                  <a:srgbClr val="000000"/>
                </a:solidFill>
                <a:latin typeface="Menlo-Regular"/>
              </a:rPr>
              <a:t>:^(</a:t>
            </a:r>
            <a:r>
              <a:rPr lang="en-US" altLang="zh-CN" sz="1600" dirty="0">
                <a:solidFill>
                  <a:srgbClr val="AA0D91"/>
                </a:solidFill>
                <a:latin typeface="Menlo-Regular"/>
              </a:rPr>
              <a:t>BOOL</a:t>
            </a:r>
            <a:r>
              <a:rPr lang="en-US" altLang="zh-CN" sz="1600" dirty="0">
                <a:solidFill>
                  <a:srgbClr val="000000"/>
                </a:solidFill>
                <a:latin typeface="Menlo-Regular"/>
              </a:rPr>
              <a:t> </a:t>
            </a:r>
            <a:r>
              <a:rPr lang="en-US" altLang="zh-CN" sz="1600" dirty="0" err="1">
                <a:solidFill>
                  <a:srgbClr val="000000"/>
                </a:solidFill>
                <a:latin typeface="Menlo-Regular"/>
              </a:rPr>
              <a:t>isRefresh</a:t>
            </a:r>
            <a:r>
              <a:rPr lang="en-US" altLang="zh-CN" sz="1600" dirty="0">
                <a:solidFill>
                  <a:srgbClr val="000000"/>
                </a:solidFill>
                <a:latin typeface="Menlo-Regular"/>
              </a:rPr>
              <a:t>) {</a:t>
            </a:r>
          </a:p>
          <a:p>
            <a:pPr marL="36576" indent="0">
              <a:buNone/>
            </a:pPr>
            <a:r>
              <a:rPr lang="en-US" altLang="zh-CN" sz="1600" dirty="0">
                <a:solidFill>
                  <a:srgbClr val="000000"/>
                </a:solidFill>
                <a:latin typeface="Menlo-Regular"/>
              </a:rPr>
              <a:t>       </a:t>
            </a:r>
          </a:p>
          <a:p>
            <a:pPr marL="36576" indent="0">
              <a:buNone/>
            </a:pPr>
            <a:r>
              <a:rPr lang="en-US" altLang="zh-CN" sz="1600" dirty="0">
                <a:solidFill>
                  <a:srgbClr val="000000"/>
                </a:solidFill>
                <a:latin typeface="Menlo-Regular"/>
              </a:rPr>
              <a:t>       [</a:t>
            </a:r>
            <a:r>
              <a:rPr lang="en-US" altLang="zh-CN" sz="1600" dirty="0">
                <a:solidFill>
                  <a:srgbClr val="AA0D91"/>
                </a:solidFill>
                <a:latin typeface="Menlo-Regular"/>
              </a:rPr>
              <a:t>self</a:t>
            </a:r>
            <a:r>
              <a:rPr lang="en-US" altLang="zh-CN" sz="1600" dirty="0">
                <a:solidFill>
                  <a:srgbClr val="000000"/>
                </a:solidFill>
                <a:latin typeface="Menlo-Regular"/>
              </a:rPr>
              <a:t> </a:t>
            </a:r>
            <a:r>
              <a:rPr lang="en-US" altLang="zh-CN" sz="1600" dirty="0" err="1">
                <a:solidFill>
                  <a:srgbClr val="26474B"/>
                </a:solidFill>
                <a:latin typeface="Menlo-Regular"/>
              </a:rPr>
              <a:t>loadData</a:t>
            </a:r>
            <a:r>
              <a:rPr lang="en-US" altLang="zh-CN" sz="1600" dirty="0">
                <a:solidFill>
                  <a:srgbClr val="000000"/>
                </a:solidFill>
                <a:latin typeface="Menlo-Regular"/>
              </a:rPr>
              <a:t>];</a:t>
            </a:r>
          </a:p>
          <a:p>
            <a:pPr marL="36576" indent="0">
              <a:buNone/>
            </a:pPr>
            <a:r>
              <a:rPr lang="en-US" altLang="zh-CN" sz="1600" dirty="0">
                <a:solidFill>
                  <a:srgbClr val="000000"/>
                </a:solidFill>
                <a:latin typeface="Menlo-Regular"/>
              </a:rPr>
              <a:t>       </a:t>
            </a:r>
          </a:p>
          <a:p>
            <a:pPr marL="36576" indent="0">
              <a:buNone/>
            </a:pPr>
            <a:r>
              <a:rPr lang="en-US" altLang="zh-CN" sz="1600" dirty="0">
                <a:solidFill>
                  <a:srgbClr val="000000"/>
                </a:solidFill>
                <a:latin typeface="Menlo-Regular"/>
              </a:rPr>
              <a:t>    }];</a:t>
            </a:r>
          </a:p>
          <a:p>
            <a:pPr marL="36576" indent="0">
              <a:buNone/>
            </a:pPr>
            <a:r>
              <a:rPr lang="en-US" altLang="zh-CN" sz="1600" dirty="0">
                <a:solidFill>
                  <a:srgbClr val="000000"/>
                </a:solidFill>
                <a:latin typeface="Menlo-Regular"/>
              </a:rPr>
              <a:t>    </a:t>
            </a:r>
            <a:r>
              <a:rPr lang="en-US" altLang="zh-CN" sz="1600" dirty="0" err="1">
                <a:solidFill>
                  <a:srgbClr val="AA0D91"/>
                </a:solidFill>
                <a:latin typeface="Menlo-Regular"/>
              </a:rPr>
              <a:t>self</a:t>
            </a:r>
            <a:r>
              <a:rPr lang="en-US" altLang="zh-CN" sz="1600" dirty="0" err="1">
                <a:solidFill>
                  <a:srgbClr val="000000"/>
                </a:solidFill>
                <a:latin typeface="Menlo-Regular"/>
              </a:rPr>
              <a:t>.</a:t>
            </a:r>
            <a:r>
              <a:rPr lang="en-US" altLang="zh-CN" sz="1600" dirty="0" err="1">
                <a:solidFill>
                  <a:srgbClr val="3F6E74"/>
                </a:solidFill>
                <a:latin typeface="Menlo-Regular"/>
              </a:rPr>
              <a:t>dataArray</a:t>
            </a:r>
            <a:r>
              <a:rPr lang="en-US" altLang="zh-CN" sz="1600" dirty="0">
                <a:solidFill>
                  <a:srgbClr val="000000"/>
                </a:solidFill>
                <a:latin typeface="Menlo-Regular"/>
              </a:rPr>
              <a:t>=[</a:t>
            </a:r>
            <a:r>
              <a:rPr lang="en-US" altLang="zh-CN" sz="1600" dirty="0" err="1">
                <a:solidFill>
                  <a:srgbClr val="5C2699"/>
                </a:solidFill>
                <a:latin typeface="Menlo-Regular"/>
              </a:rPr>
              <a:t>NSMutableArray</a:t>
            </a:r>
            <a:r>
              <a:rPr lang="en-US" altLang="zh-CN" sz="1600" dirty="0">
                <a:solidFill>
                  <a:srgbClr val="000000"/>
                </a:solidFill>
                <a:latin typeface="Menlo-Regular"/>
              </a:rPr>
              <a:t> </a:t>
            </a:r>
            <a:r>
              <a:rPr lang="en-US" altLang="zh-CN" sz="1600" dirty="0" err="1">
                <a:solidFill>
                  <a:srgbClr val="2E0D6E"/>
                </a:solidFill>
                <a:latin typeface="Menlo-Regular"/>
              </a:rPr>
              <a:t>arrayWithArray</a:t>
            </a:r>
            <a:r>
              <a:rPr lang="en-US" altLang="zh-CN" sz="1600" dirty="0" err="1">
                <a:solidFill>
                  <a:srgbClr val="000000"/>
                </a:solidFill>
                <a:latin typeface="Menlo-Regular"/>
              </a:rPr>
              <a:t>:array</a:t>
            </a:r>
            <a:r>
              <a:rPr lang="en-US" altLang="zh-CN" sz="1600" dirty="0">
                <a:solidFill>
                  <a:srgbClr val="000000"/>
                </a:solidFill>
                <a:latin typeface="Menlo-Regular"/>
              </a:rPr>
              <a:t>];</a:t>
            </a:r>
          </a:p>
          <a:p>
            <a:pPr marL="36576" indent="0">
              <a:buNone/>
            </a:pPr>
            <a:r>
              <a:rPr lang="en-US" altLang="zh-CN" sz="1600" dirty="0">
                <a:solidFill>
                  <a:srgbClr val="000000"/>
                </a:solidFill>
                <a:latin typeface="Menlo-Regular"/>
              </a:rPr>
              <a:t>    </a:t>
            </a:r>
            <a:r>
              <a:rPr lang="en-US" altLang="zh-CN" sz="1600" dirty="0" err="1">
                <a:solidFill>
                  <a:srgbClr val="3F6E74"/>
                </a:solidFill>
                <a:latin typeface="Menlo-Regular"/>
              </a:rPr>
              <a:t>verifyLabel</a:t>
            </a:r>
            <a:r>
              <a:rPr lang="en-US" altLang="zh-CN" sz="1600" dirty="0" err="1">
                <a:solidFill>
                  <a:srgbClr val="000000"/>
                </a:solidFill>
                <a:latin typeface="Menlo-Regular"/>
              </a:rPr>
              <a:t>.</a:t>
            </a:r>
            <a:r>
              <a:rPr lang="en-US" altLang="zh-CN" sz="1600" dirty="0" err="1">
                <a:solidFill>
                  <a:srgbClr val="5C2699"/>
                </a:solidFill>
                <a:latin typeface="Menlo-Regular"/>
              </a:rPr>
              <a:t>text</a:t>
            </a:r>
            <a:r>
              <a:rPr lang="en-US" altLang="zh-CN" sz="1600" dirty="0">
                <a:solidFill>
                  <a:srgbClr val="000000"/>
                </a:solidFill>
                <a:latin typeface="Menlo-Regular"/>
              </a:rPr>
              <a:t>=[</a:t>
            </a:r>
            <a:r>
              <a:rPr lang="en-US" altLang="zh-CN" sz="1600" dirty="0" err="1">
                <a:solidFill>
                  <a:srgbClr val="5C2699"/>
                </a:solidFill>
                <a:latin typeface="Menlo-Regular"/>
              </a:rPr>
              <a:t>NSString</a:t>
            </a:r>
            <a:r>
              <a:rPr lang="en-US" altLang="zh-CN" sz="1600" dirty="0">
                <a:solidFill>
                  <a:srgbClr val="000000"/>
                </a:solidFill>
                <a:latin typeface="Menlo-Regular"/>
              </a:rPr>
              <a:t> </a:t>
            </a:r>
            <a:r>
              <a:rPr lang="en-US" altLang="zh-CN" sz="1600" dirty="0" err="1">
                <a:solidFill>
                  <a:srgbClr val="2E0D6E"/>
                </a:solidFill>
                <a:latin typeface="Menlo-Regular"/>
              </a:rPr>
              <a:t>stringWithFormat</a:t>
            </a:r>
            <a:r>
              <a:rPr lang="en-US" altLang="zh-CN" sz="1600" dirty="0">
                <a:solidFill>
                  <a:srgbClr val="000000"/>
                </a:solidFill>
                <a:latin typeface="Menlo-Regular"/>
              </a:rPr>
              <a:t>:</a:t>
            </a:r>
            <a:r>
              <a:rPr lang="en-US" altLang="zh-CN" sz="1600" dirty="0" smtClean="0">
                <a:solidFill>
                  <a:srgbClr val="C41A16"/>
                </a:solidFill>
                <a:latin typeface="Menlo-Regular"/>
              </a:rPr>
              <a:t>@“%d”</a:t>
            </a:r>
            <a:r>
              <a:rPr lang="en-US" altLang="zh-CN" sz="1600" dirty="0" smtClean="0">
                <a:solidFill>
                  <a:srgbClr val="000000"/>
                </a:solidFill>
                <a:latin typeface="Menlo-Regular"/>
              </a:rPr>
              <a:t>,</a:t>
            </a:r>
            <a:r>
              <a:rPr lang="en-US" altLang="zh-CN" sz="1600" dirty="0">
                <a:solidFill>
                  <a:srgbClr val="000000"/>
                </a:solidFill>
                <a:latin typeface="Menlo-Regular"/>
              </a:rPr>
              <a:t>[</a:t>
            </a:r>
            <a:r>
              <a:rPr lang="en-US" altLang="zh-CN" sz="1600" dirty="0">
                <a:solidFill>
                  <a:srgbClr val="3F6E74"/>
                </a:solidFill>
                <a:latin typeface="Menlo-Regular"/>
              </a:rPr>
              <a:t>ZCXMPPManager</a:t>
            </a:r>
            <a:r>
              <a:rPr lang="en-US" altLang="zh-CN" sz="1600" dirty="0">
                <a:solidFill>
                  <a:srgbClr val="000000"/>
                </a:solidFill>
                <a:latin typeface="Menlo-Regular"/>
              </a:rPr>
              <a:t> </a:t>
            </a:r>
            <a:r>
              <a:rPr lang="en-US" altLang="zh-CN" sz="1600" dirty="0">
                <a:solidFill>
                  <a:srgbClr val="26474B"/>
                </a:solidFill>
                <a:latin typeface="Menlo-Regular"/>
              </a:rPr>
              <a:t>sharedInstance</a:t>
            </a:r>
            <a:r>
              <a:rPr lang="en-US" altLang="zh-CN" sz="1600" dirty="0">
                <a:solidFill>
                  <a:srgbClr val="000000"/>
                </a:solidFill>
                <a:latin typeface="Menlo-Regular"/>
              </a:rPr>
              <a:t>].</a:t>
            </a:r>
            <a:r>
              <a:rPr lang="en-US" altLang="zh-CN" sz="1600" dirty="0" err="1">
                <a:solidFill>
                  <a:srgbClr val="3F6E74"/>
                </a:solidFill>
                <a:latin typeface="Menlo-Regular"/>
              </a:rPr>
              <a:t>subscribeArray</a:t>
            </a:r>
            <a:r>
              <a:rPr lang="en-US" altLang="zh-CN" sz="1600" dirty="0" err="1">
                <a:solidFill>
                  <a:srgbClr val="000000"/>
                </a:solidFill>
                <a:latin typeface="Menlo-Regular"/>
              </a:rPr>
              <a:t>.</a:t>
            </a:r>
            <a:r>
              <a:rPr lang="en-US" altLang="zh-CN" sz="1600" dirty="0" err="1">
                <a:solidFill>
                  <a:srgbClr val="2E0D6E"/>
                </a:solidFill>
                <a:latin typeface="Menlo-Regular"/>
              </a:rPr>
              <a:t>count</a:t>
            </a:r>
            <a:r>
              <a:rPr lang="en-US" altLang="zh-CN" sz="1600" dirty="0" smtClean="0">
                <a:solidFill>
                  <a:srgbClr val="000000"/>
                </a:solidFill>
                <a:latin typeface="Menlo-Regular"/>
              </a:rPr>
              <a:t>]</a:t>
            </a:r>
            <a:r>
              <a:rPr lang="zh-CN" altLang="en-US" sz="1600" dirty="0" smtClean="0">
                <a:solidFill>
                  <a:srgbClr val="000000"/>
                </a:solidFill>
                <a:latin typeface="Menlo-Regular"/>
              </a:rPr>
              <a:t>；</a:t>
            </a:r>
            <a:endParaRPr lang="en-US" altLang="zh-CN" sz="1600" dirty="0">
              <a:solidFill>
                <a:srgbClr val="000000"/>
              </a:solidFill>
              <a:latin typeface="Menlo-Regular"/>
            </a:endParaRPr>
          </a:p>
          <a:p>
            <a:pPr marL="36576" indent="0">
              <a:buNone/>
            </a:pPr>
            <a:r>
              <a:rPr lang="en-US" altLang="zh-CN" sz="1600" dirty="0">
                <a:solidFill>
                  <a:srgbClr val="000000"/>
                </a:solidFill>
                <a:latin typeface="Menlo-Regular"/>
              </a:rPr>
              <a:t>    [</a:t>
            </a:r>
            <a:r>
              <a:rPr lang="en-US" altLang="zh-CN" sz="1600" dirty="0">
                <a:solidFill>
                  <a:srgbClr val="3F6E74"/>
                </a:solidFill>
                <a:latin typeface="Menlo-Regular"/>
              </a:rPr>
              <a:t>_tableView</a:t>
            </a:r>
            <a:r>
              <a:rPr lang="en-US" altLang="zh-CN" sz="1600" dirty="0">
                <a:solidFill>
                  <a:srgbClr val="000000"/>
                </a:solidFill>
                <a:latin typeface="Menlo-Regular"/>
              </a:rPr>
              <a:t> </a:t>
            </a:r>
            <a:r>
              <a:rPr lang="en-US" altLang="zh-CN" sz="1600" dirty="0">
                <a:solidFill>
                  <a:srgbClr val="2E0D6E"/>
                </a:solidFill>
                <a:latin typeface="Menlo-Regular"/>
              </a:rPr>
              <a:t>reloadData</a:t>
            </a:r>
            <a:r>
              <a:rPr lang="en-US" altLang="zh-CN" sz="1600" dirty="0">
                <a:solidFill>
                  <a:srgbClr val="000000"/>
                </a:solidFill>
                <a:latin typeface="Menlo-Regular"/>
              </a:rPr>
              <a:t>]</a:t>
            </a:r>
            <a:r>
              <a:rPr lang="en-US" altLang="zh-CN" sz="1600" dirty="0" smtClean="0">
                <a:solidFill>
                  <a:srgbClr val="000000"/>
                </a:solidFill>
                <a:latin typeface="Menlo-Regular"/>
              </a:rPr>
              <a:t>; </a:t>
            </a:r>
            <a:endParaRPr lang="en-US" altLang="zh-CN" sz="1600" dirty="0">
              <a:solidFill>
                <a:srgbClr val="000000"/>
              </a:solidFill>
              <a:latin typeface="Menlo-Regular"/>
            </a:endParaRPr>
          </a:p>
          <a:p>
            <a:pPr marL="36576" indent="0">
              <a:buNone/>
            </a:pPr>
            <a:r>
              <a:rPr lang="en-US" altLang="zh-CN" sz="1600" dirty="0" smtClean="0">
                <a:solidFill>
                  <a:srgbClr val="000000"/>
                </a:solidFill>
                <a:latin typeface="Menlo-Regular"/>
              </a:rPr>
              <a:t>}</a:t>
            </a:r>
          </a:p>
          <a:p>
            <a:pPr marL="36576" indent="0">
              <a:buNone/>
            </a:pPr>
            <a:endParaRPr lang="en-US" altLang="zh-CN" sz="1600" dirty="0">
              <a:solidFill>
                <a:srgbClr val="000000"/>
              </a:solidFill>
              <a:latin typeface="Menlo-Regular"/>
            </a:endParaRPr>
          </a:p>
          <a:p>
            <a:pPr marL="36576" indent="0">
              <a:buNone/>
            </a:pPr>
            <a:r>
              <a:rPr lang="en-US" altLang="zh-CN" sz="1600" dirty="0" smtClean="0">
                <a:solidFill>
                  <a:srgbClr val="FF0000"/>
                </a:solidFill>
                <a:latin typeface="Menlo-Regular"/>
              </a:rPr>
              <a:t>cell</a:t>
            </a:r>
            <a:r>
              <a:rPr lang="zh-CN" altLang="en-US" sz="1600" dirty="0" smtClean="0">
                <a:solidFill>
                  <a:srgbClr val="FF0000"/>
                </a:solidFill>
                <a:latin typeface="Menlo-Regular"/>
              </a:rPr>
              <a:t>的设置</a:t>
            </a:r>
            <a:endParaRPr lang="en-US" altLang="zh-CN" sz="1600" dirty="0" smtClean="0">
              <a:solidFill>
                <a:srgbClr val="FF0000"/>
              </a:solidFill>
              <a:latin typeface="Menlo-Regular"/>
            </a:endParaRPr>
          </a:p>
          <a:p>
            <a:pPr marL="36576" indent="0">
              <a:buNone/>
            </a:pPr>
            <a:r>
              <a:rPr lang="en-US" altLang="zh-CN" sz="1600" dirty="0">
                <a:solidFill>
                  <a:srgbClr val="000000"/>
                </a:solidFill>
                <a:latin typeface="Menlo-Regular"/>
              </a:rPr>
              <a:t> </a:t>
            </a:r>
            <a:r>
              <a:rPr lang="en-US" altLang="zh-CN" sz="1600" dirty="0">
                <a:solidFill>
                  <a:srgbClr val="3F6E74"/>
                </a:solidFill>
                <a:latin typeface="Menlo-Regular"/>
              </a:rPr>
              <a:t>XMPPUserCoreDataStorageObject</a:t>
            </a:r>
            <a:r>
              <a:rPr lang="en-US" altLang="zh-CN" sz="1600" dirty="0">
                <a:solidFill>
                  <a:srgbClr val="000000"/>
                </a:solidFill>
                <a:latin typeface="Menlo-Regular"/>
              </a:rPr>
              <a:t> *object=[[</a:t>
            </a:r>
            <a:r>
              <a:rPr lang="en-US" altLang="zh-CN" sz="1600" dirty="0" err="1">
                <a:solidFill>
                  <a:srgbClr val="AA0D91"/>
                </a:solidFill>
                <a:latin typeface="Menlo-Regular"/>
              </a:rPr>
              <a:t>self</a:t>
            </a:r>
            <a:r>
              <a:rPr lang="en-US" altLang="zh-CN" sz="1600" dirty="0" err="1">
                <a:solidFill>
                  <a:srgbClr val="000000"/>
                </a:solidFill>
                <a:latin typeface="Menlo-Regular"/>
              </a:rPr>
              <a:t>.</a:t>
            </a:r>
            <a:r>
              <a:rPr lang="en-US" altLang="zh-CN" sz="1600" dirty="0" err="1">
                <a:solidFill>
                  <a:srgbClr val="3F6E74"/>
                </a:solidFill>
                <a:latin typeface="Menlo-Regular"/>
              </a:rPr>
              <a:t>dataArray</a:t>
            </a:r>
            <a:r>
              <a:rPr lang="en-US" altLang="zh-CN" sz="1600" dirty="0">
                <a:solidFill>
                  <a:srgbClr val="000000"/>
                </a:solidFill>
                <a:latin typeface="Menlo-Regular"/>
              </a:rPr>
              <a:t> </a:t>
            </a:r>
            <a:r>
              <a:rPr lang="en-US" altLang="zh-CN" sz="1600" dirty="0" err="1">
                <a:solidFill>
                  <a:srgbClr val="2E0D6E"/>
                </a:solidFill>
                <a:latin typeface="Menlo-Regular"/>
              </a:rPr>
              <a:t>objectAtIndex</a:t>
            </a:r>
            <a:r>
              <a:rPr lang="en-US" altLang="zh-CN" sz="1600" dirty="0" err="1">
                <a:solidFill>
                  <a:srgbClr val="000000"/>
                </a:solidFill>
                <a:latin typeface="Menlo-Regular"/>
              </a:rPr>
              <a:t>:indexPath.</a:t>
            </a:r>
            <a:r>
              <a:rPr lang="en-US" altLang="zh-CN" sz="1600" dirty="0" err="1">
                <a:solidFill>
                  <a:srgbClr val="5C2699"/>
                </a:solidFill>
                <a:latin typeface="Menlo-Regular"/>
              </a:rPr>
              <a:t>section</a:t>
            </a:r>
            <a:r>
              <a:rPr lang="en-US" altLang="zh-CN" sz="1600" dirty="0">
                <a:solidFill>
                  <a:srgbClr val="000000"/>
                </a:solidFill>
                <a:latin typeface="Menlo-Regular"/>
              </a:rPr>
              <a:t>]</a:t>
            </a:r>
            <a:r>
              <a:rPr lang="en-US" altLang="zh-CN" sz="1600" dirty="0" err="1">
                <a:solidFill>
                  <a:srgbClr val="2E0D6E"/>
                </a:solidFill>
                <a:latin typeface="Menlo-Regular"/>
              </a:rPr>
              <a:t>objectAtIndex</a:t>
            </a:r>
            <a:r>
              <a:rPr lang="en-US" altLang="zh-CN" sz="1600" dirty="0" err="1">
                <a:solidFill>
                  <a:srgbClr val="000000"/>
                </a:solidFill>
                <a:latin typeface="Menlo-Regular"/>
              </a:rPr>
              <a:t>:indexPath.</a:t>
            </a:r>
            <a:r>
              <a:rPr lang="en-US" altLang="zh-CN" sz="1600" dirty="0" err="1">
                <a:solidFill>
                  <a:srgbClr val="5C2699"/>
                </a:solidFill>
                <a:latin typeface="Menlo-Regular"/>
              </a:rPr>
              <a:t>row</a:t>
            </a:r>
            <a:r>
              <a:rPr lang="en-US" altLang="zh-CN" sz="1600" dirty="0">
                <a:solidFill>
                  <a:srgbClr val="000000"/>
                </a:solidFill>
                <a:latin typeface="Menlo-Regular"/>
              </a:rPr>
              <a:t>];</a:t>
            </a:r>
          </a:p>
          <a:p>
            <a:pPr marL="36576" indent="0">
              <a:buNone/>
            </a:pPr>
            <a:r>
              <a:rPr lang="en-US" altLang="zh-CN" sz="1600" dirty="0">
                <a:solidFill>
                  <a:srgbClr val="000000"/>
                </a:solidFill>
                <a:latin typeface="Menlo-Regular"/>
              </a:rPr>
              <a:t>    cell.</a:t>
            </a:r>
            <a:r>
              <a:rPr lang="en-US" altLang="zh-CN" sz="1600" dirty="0">
                <a:solidFill>
                  <a:srgbClr val="5C2699"/>
                </a:solidFill>
                <a:latin typeface="Menlo-Regular"/>
              </a:rPr>
              <a:t>textLabel</a:t>
            </a:r>
            <a:r>
              <a:rPr lang="en-US" altLang="zh-CN" sz="1600" dirty="0">
                <a:solidFill>
                  <a:srgbClr val="000000"/>
                </a:solidFill>
                <a:latin typeface="Menlo-Regular"/>
              </a:rPr>
              <a:t>.</a:t>
            </a:r>
            <a:r>
              <a:rPr lang="en-US" altLang="zh-CN" sz="1600" dirty="0">
                <a:solidFill>
                  <a:srgbClr val="5C2699"/>
                </a:solidFill>
                <a:latin typeface="Menlo-Regular"/>
              </a:rPr>
              <a:t>text</a:t>
            </a:r>
            <a:r>
              <a:rPr lang="en-US" altLang="zh-CN" sz="1600" dirty="0">
                <a:solidFill>
                  <a:srgbClr val="000000"/>
                </a:solidFill>
                <a:latin typeface="Menlo-Regular"/>
              </a:rPr>
              <a:t>=</a:t>
            </a:r>
            <a:r>
              <a:rPr lang="en-US" altLang="zh-CN" sz="1600" dirty="0" err="1">
                <a:solidFill>
                  <a:srgbClr val="000000"/>
                </a:solidFill>
                <a:latin typeface="Menlo-Regular"/>
              </a:rPr>
              <a:t>object.</a:t>
            </a:r>
            <a:r>
              <a:rPr lang="en-US" altLang="zh-CN" sz="1600" dirty="0" err="1">
                <a:solidFill>
                  <a:srgbClr val="3F6E74"/>
                </a:solidFill>
                <a:latin typeface="Menlo-Regular"/>
              </a:rPr>
              <a:t>jidStr</a:t>
            </a:r>
            <a:r>
              <a:rPr lang="en-US" altLang="zh-CN" sz="1600" dirty="0">
                <a:solidFill>
                  <a:srgbClr val="000000"/>
                </a:solidFill>
                <a:latin typeface="Menlo-Regular"/>
              </a:rPr>
              <a:t>;</a:t>
            </a:r>
          </a:p>
          <a:p>
            <a:pPr marL="36576" indent="0">
              <a:buNone/>
            </a:pPr>
            <a:r>
              <a:rPr lang="en-US" altLang="zh-CN" sz="1600" dirty="0">
                <a:solidFill>
                  <a:srgbClr val="000000"/>
                </a:solidFill>
                <a:latin typeface="Menlo-Regular"/>
              </a:rPr>
              <a:t>    </a:t>
            </a:r>
            <a:r>
              <a:rPr lang="en-US" altLang="zh-CN" sz="1600" dirty="0" err="1">
                <a:solidFill>
                  <a:srgbClr val="000000"/>
                </a:solidFill>
                <a:latin typeface="Menlo-Regular"/>
              </a:rPr>
              <a:t>cell.</a:t>
            </a:r>
            <a:r>
              <a:rPr lang="en-US" altLang="zh-CN" sz="1600" dirty="0" err="1">
                <a:solidFill>
                  <a:srgbClr val="5C2699"/>
                </a:solidFill>
                <a:latin typeface="Menlo-Regular"/>
              </a:rPr>
              <a:t>imageView</a:t>
            </a:r>
            <a:r>
              <a:rPr lang="en-US" altLang="zh-CN" sz="1600" dirty="0" err="1">
                <a:solidFill>
                  <a:srgbClr val="000000"/>
                </a:solidFill>
                <a:latin typeface="Menlo-Regular"/>
              </a:rPr>
              <a:t>.</a:t>
            </a:r>
            <a:r>
              <a:rPr lang="en-US" altLang="zh-CN" sz="1600" dirty="0" err="1">
                <a:solidFill>
                  <a:srgbClr val="5C2699"/>
                </a:solidFill>
                <a:latin typeface="Menlo-Regular"/>
              </a:rPr>
              <a:t>image</a:t>
            </a:r>
            <a:r>
              <a:rPr lang="en-US" altLang="zh-CN" sz="1600" dirty="0">
                <a:solidFill>
                  <a:srgbClr val="000000"/>
                </a:solidFill>
                <a:latin typeface="Menlo-Regular"/>
              </a:rPr>
              <a:t>=[[</a:t>
            </a:r>
            <a:r>
              <a:rPr lang="en-US" altLang="zh-CN" sz="1600" dirty="0">
                <a:solidFill>
                  <a:srgbClr val="3F6E74"/>
                </a:solidFill>
                <a:latin typeface="Menlo-Regular"/>
              </a:rPr>
              <a:t>ZCXMPPManager</a:t>
            </a:r>
            <a:r>
              <a:rPr lang="en-US" altLang="zh-CN" sz="1600" dirty="0">
                <a:solidFill>
                  <a:srgbClr val="000000"/>
                </a:solidFill>
                <a:latin typeface="Menlo-Regular"/>
              </a:rPr>
              <a:t> </a:t>
            </a:r>
            <a:r>
              <a:rPr lang="en-US" altLang="zh-CN" sz="1600" dirty="0">
                <a:solidFill>
                  <a:srgbClr val="26474B"/>
                </a:solidFill>
                <a:latin typeface="Menlo-Regular"/>
              </a:rPr>
              <a:t>sharedInstance</a:t>
            </a:r>
            <a:r>
              <a:rPr lang="en-US" altLang="zh-CN" sz="1600" dirty="0">
                <a:solidFill>
                  <a:srgbClr val="000000"/>
                </a:solidFill>
                <a:latin typeface="Menlo-Regular"/>
              </a:rPr>
              <a:t>]</a:t>
            </a:r>
            <a:r>
              <a:rPr lang="en-US" altLang="zh-CN" sz="1600" dirty="0" err="1">
                <a:solidFill>
                  <a:srgbClr val="26474B"/>
                </a:solidFill>
                <a:latin typeface="Menlo-Regular"/>
              </a:rPr>
              <a:t>avatarForUser</a:t>
            </a:r>
            <a:r>
              <a:rPr lang="en-US" altLang="zh-CN" sz="1600" dirty="0" err="1">
                <a:solidFill>
                  <a:srgbClr val="000000"/>
                </a:solidFill>
                <a:latin typeface="Menlo-Regular"/>
              </a:rPr>
              <a:t>:object</a:t>
            </a:r>
            <a:r>
              <a:rPr lang="en-US" altLang="zh-CN" sz="1600" dirty="0">
                <a:solidFill>
                  <a:srgbClr val="000000"/>
                </a:solidFill>
                <a:latin typeface="Menlo-Regular"/>
              </a:rPr>
              <a:t>];</a:t>
            </a:r>
            <a:endParaRPr kumimoji="1" lang="zh-CN" altLang="en-US" sz="1600" dirty="0"/>
          </a:p>
        </p:txBody>
      </p:sp>
      <p:sp>
        <p:nvSpPr>
          <p:cNvPr id="2" name="标题 1"/>
          <p:cNvSpPr>
            <a:spLocks noGrp="1"/>
          </p:cNvSpPr>
          <p:nvPr>
            <p:ph type="title"/>
          </p:nvPr>
        </p:nvSpPr>
        <p:spPr/>
        <p:txBody>
          <a:bodyPr/>
          <a:lstStyle/>
          <a:p>
            <a:r>
              <a:rPr kumimoji="1" lang="en-US" altLang="zh-CN" dirty="0" smtClean="0"/>
              <a:t>UITableView</a:t>
            </a:r>
            <a:r>
              <a:rPr kumimoji="1" lang="zh-CN" altLang="en-US" dirty="0" smtClean="0"/>
              <a:t>的数据源方法</a:t>
            </a:r>
            <a:endParaRPr kumimoji="1" lang="zh-CN" altLang="en-US" dirty="0"/>
          </a:p>
        </p:txBody>
      </p:sp>
    </p:spTree>
    <p:extLst>
      <p:ext uri="{BB962C8B-B14F-4D97-AF65-F5344CB8AC3E}">
        <p14:creationId xmlns:p14="http://schemas.microsoft.com/office/powerpoint/2010/main" val="3333212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a:bodyPr>
          <a:lstStyle/>
          <a:p>
            <a:r>
              <a:rPr kumimoji="1" lang="zh-CN" altLang="en-US" sz="2000" dirty="0" smtClean="0"/>
              <a:t>在</a:t>
            </a:r>
            <a:r>
              <a:rPr kumimoji="1" lang="en-US" altLang="zh-CN" sz="2000" dirty="0" smtClean="0"/>
              <a:t>XMPP</a:t>
            </a:r>
            <a:r>
              <a:rPr kumimoji="1" lang="zh-CN" altLang="en-US" sz="2000" dirty="0" smtClean="0"/>
              <a:t>框架中提供的添加好友的机制是一种订阅（</a:t>
            </a:r>
            <a:r>
              <a:rPr kumimoji="1" lang="en-US" altLang="zh-CN" sz="2000" dirty="0">
                <a:solidFill>
                  <a:srgbClr val="800000"/>
                </a:solidFill>
              </a:rPr>
              <a:t>Subscription</a:t>
            </a:r>
            <a:r>
              <a:rPr kumimoji="1" lang="zh-CN" altLang="en-US" sz="2000" dirty="0" smtClean="0"/>
              <a:t>）机制，类似于微博中的关注，即</a:t>
            </a:r>
            <a:r>
              <a:rPr kumimoji="1" lang="en-US" altLang="zh-CN" sz="2000" dirty="0" smtClean="0"/>
              <a:t>A</a:t>
            </a:r>
            <a:r>
              <a:rPr kumimoji="1" lang="zh-CN" altLang="en-US" sz="2000" dirty="0" smtClean="0"/>
              <a:t>可以添加</a:t>
            </a:r>
            <a:r>
              <a:rPr kumimoji="1" lang="en-US" altLang="zh-CN" sz="2000" dirty="0" smtClean="0"/>
              <a:t>B</a:t>
            </a:r>
            <a:r>
              <a:rPr kumimoji="1" lang="zh-CN" altLang="en-US" sz="2000" dirty="0" smtClean="0"/>
              <a:t>为好友，但是</a:t>
            </a:r>
            <a:r>
              <a:rPr kumimoji="1" lang="en-US" altLang="zh-CN" sz="2000" dirty="0" smtClean="0"/>
              <a:t>B</a:t>
            </a:r>
            <a:r>
              <a:rPr kumimoji="1" lang="zh-CN" altLang="en-US" sz="2000" dirty="0" smtClean="0"/>
              <a:t>不一定要添加</a:t>
            </a:r>
            <a:r>
              <a:rPr kumimoji="1" lang="en-US" altLang="zh-CN" sz="2000" dirty="0" smtClean="0"/>
              <a:t>A</a:t>
            </a:r>
            <a:r>
              <a:rPr kumimoji="1" lang="zh-CN" altLang="en-US" sz="2000" dirty="0" smtClean="0"/>
              <a:t>为好友</a:t>
            </a:r>
            <a:endParaRPr kumimoji="1" lang="en-US" altLang="zh-CN" sz="2000" dirty="0" smtClean="0"/>
          </a:p>
          <a:p>
            <a:endParaRPr kumimoji="1" lang="en-US" altLang="zh-CN" sz="2000" dirty="0" smtClean="0"/>
          </a:p>
          <a:p>
            <a:r>
              <a:rPr kumimoji="1" lang="zh-CN" altLang="en-US" sz="2000" dirty="0" smtClean="0">
                <a:solidFill>
                  <a:srgbClr val="800000"/>
                </a:solidFill>
              </a:rPr>
              <a:t>如果要实现双向添加和删除，可以将</a:t>
            </a:r>
            <a:r>
              <a:rPr kumimoji="1" lang="en-US" altLang="zh-CN" sz="2000" dirty="0" smtClean="0">
                <a:solidFill>
                  <a:srgbClr val="800000"/>
                </a:solidFill>
              </a:rPr>
              <a:t>xmppRoster</a:t>
            </a:r>
            <a:r>
              <a:rPr kumimoji="1" lang="zh-CN" altLang="en-US" sz="2000" dirty="0" smtClean="0">
                <a:solidFill>
                  <a:srgbClr val="800000"/>
                </a:solidFill>
              </a:rPr>
              <a:t>的</a:t>
            </a:r>
            <a:r>
              <a:rPr kumimoji="1" lang="en-US" altLang="zh-CN" sz="2000" dirty="0" smtClean="0">
                <a:solidFill>
                  <a:srgbClr val="800000"/>
                </a:solidFill>
              </a:rPr>
              <a:t>autoAcceptKnownPresenceSubscriptionRequests</a:t>
            </a:r>
            <a:r>
              <a:rPr kumimoji="1" lang="zh-CN" altLang="en-US" sz="2000" dirty="0" smtClean="0">
                <a:solidFill>
                  <a:srgbClr val="800000"/>
                </a:solidFill>
              </a:rPr>
              <a:t>属性设置为</a:t>
            </a:r>
            <a:r>
              <a:rPr kumimoji="1" lang="en-US" altLang="zh-CN" sz="2000" dirty="0" smtClean="0">
                <a:solidFill>
                  <a:srgbClr val="800000"/>
                </a:solidFill>
              </a:rPr>
              <a:t>YES</a:t>
            </a:r>
            <a:endParaRPr kumimoji="1" lang="zh-CN" altLang="en-US" sz="2000" dirty="0">
              <a:solidFill>
                <a:srgbClr val="800000"/>
              </a:solidFill>
            </a:endParaRPr>
          </a:p>
        </p:txBody>
      </p:sp>
      <p:sp>
        <p:nvSpPr>
          <p:cNvPr id="2" name="标题 1"/>
          <p:cNvSpPr>
            <a:spLocks noGrp="1"/>
          </p:cNvSpPr>
          <p:nvPr>
            <p:ph type="title"/>
          </p:nvPr>
        </p:nvSpPr>
        <p:spPr/>
        <p:txBody>
          <a:bodyPr/>
          <a:lstStyle/>
          <a:p>
            <a:r>
              <a:rPr kumimoji="1" lang="zh-CN" altLang="en-US" dirty="0" smtClean="0"/>
              <a:t>添加</a:t>
            </a:r>
            <a:r>
              <a:rPr kumimoji="1" lang="en-US" altLang="zh-CN" dirty="0" smtClean="0"/>
              <a:t>&amp;</a:t>
            </a:r>
            <a:r>
              <a:rPr kumimoji="1" lang="zh-CN" altLang="en-US" dirty="0" smtClean="0"/>
              <a:t>删除好友</a:t>
            </a:r>
            <a:endParaRPr kumimoji="1" lang="zh-CN" altLang="en-US" dirty="0"/>
          </a:p>
        </p:txBody>
      </p:sp>
    </p:spTree>
    <p:extLst>
      <p:ext uri="{BB962C8B-B14F-4D97-AF65-F5344CB8AC3E}">
        <p14:creationId xmlns:p14="http://schemas.microsoft.com/office/powerpoint/2010/main" val="3103585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a:bodyPr>
          <a:lstStyle/>
          <a:p>
            <a:pPr marL="0" indent="0">
              <a:buNone/>
            </a:pPr>
            <a:r>
              <a:rPr lang="en-US" altLang="zh-CN" sz="1800" dirty="0" smtClean="0">
                <a:solidFill>
                  <a:srgbClr val="000000"/>
                </a:solidFill>
                <a:latin typeface="Menlo-Regular"/>
              </a:rPr>
              <a:t>//</a:t>
            </a:r>
            <a:r>
              <a:rPr lang="zh-CN" altLang="en-US" sz="1800" dirty="0" smtClean="0">
                <a:solidFill>
                  <a:srgbClr val="000000"/>
                </a:solidFill>
                <a:latin typeface="Menlo-Regular"/>
              </a:rPr>
              <a:t> 判断是否已经是好友</a:t>
            </a:r>
            <a:endParaRPr lang="en-US" altLang="zh-CN" sz="1800" dirty="0" smtClean="0">
              <a:solidFill>
                <a:srgbClr val="000000"/>
              </a:solidFill>
              <a:latin typeface="Menlo-Regular"/>
            </a:endParaRPr>
          </a:p>
          <a:p>
            <a:pPr marL="0" indent="0">
              <a:buNone/>
            </a:pPr>
            <a:r>
              <a:rPr lang="en-US" altLang="zh-CN" sz="1800" dirty="0">
                <a:solidFill>
                  <a:srgbClr val="000000"/>
                </a:solidFill>
                <a:latin typeface="Menlo-Regular"/>
              </a:rPr>
              <a:t>[[</a:t>
            </a:r>
            <a:r>
              <a:rPr lang="en-US" altLang="zh-CN" sz="1800" dirty="0">
                <a:solidFill>
                  <a:srgbClr val="643820"/>
                </a:solidFill>
                <a:latin typeface="Menlo-Regular"/>
              </a:rPr>
              <a:t>xmppDelegate</a:t>
            </a:r>
            <a:r>
              <a:rPr lang="en-US" altLang="zh-CN" sz="1800" dirty="0">
                <a:solidFill>
                  <a:srgbClr val="000000"/>
                </a:solidFill>
                <a:latin typeface="Menlo-Regular"/>
              </a:rPr>
              <a:t> </a:t>
            </a:r>
            <a:r>
              <a:rPr lang="en-US" altLang="zh-CN" sz="1800" dirty="0">
                <a:solidFill>
                  <a:srgbClr val="26474B"/>
                </a:solidFill>
                <a:latin typeface="Menlo-Regular"/>
              </a:rPr>
              <a:t>xmppRosterStorage</a:t>
            </a:r>
            <a:r>
              <a:rPr lang="en-US" altLang="zh-CN" sz="1800" dirty="0">
                <a:solidFill>
                  <a:srgbClr val="000000"/>
                </a:solidFill>
                <a:latin typeface="Menlo-Regular"/>
              </a:rPr>
              <a:t>] </a:t>
            </a:r>
            <a:r>
              <a:rPr lang="en-US" altLang="zh-CN" sz="1800" dirty="0">
                <a:solidFill>
                  <a:srgbClr val="26474B"/>
                </a:solidFill>
                <a:latin typeface="Menlo-Regular"/>
              </a:rPr>
              <a:t>userExistsWithJID</a:t>
            </a:r>
            <a:r>
              <a:rPr lang="en-US" altLang="zh-CN" sz="1800" dirty="0">
                <a:solidFill>
                  <a:srgbClr val="000000"/>
                </a:solidFill>
                <a:latin typeface="Menlo-Regular"/>
              </a:rPr>
              <a:t>:jid </a:t>
            </a:r>
            <a:r>
              <a:rPr lang="en-US" altLang="zh-CN" sz="1800" dirty="0">
                <a:solidFill>
                  <a:srgbClr val="26474B"/>
                </a:solidFill>
                <a:latin typeface="Menlo-Regular"/>
              </a:rPr>
              <a:t>xmppStream</a:t>
            </a:r>
            <a:r>
              <a:rPr lang="en-US" altLang="zh-CN" sz="1800" dirty="0">
                <a:solidFill>
                  <a:srgbClr val="000000"/>
                </a:solidFill>
                <a:latin typeface="Menlo-Regular"/>
              </a:rPr>
              <a:t>:[</a:t>
            </a:r>
            <a:r>
              <a:rPr lang="en-US" altLang="zh-CN" sz="1800" dirty="0">
                <a:solidFill>
                  <a:srgbClr val="643820"/>
                </a:solidFill>
                <a:latin typeface="Menlo-Regular"/>
              </a:rPr>
              <a:t>xmppDelegate</a:t>
            </a:r>
            <a:r>
              <a:rPr lang="en-US" altLang="zh-CN" sz="1800" dirty="0">
                <a:solidFill>
                  <a:srgbClr val="000000"/>
                </a:solidFill>
                <a:latin typeface="Menlo-Regular"/>
              </a:rPr>
              <a:t> </a:t>
            </a:r>
            <a:r>
              <a:rPr lang="en-US" altLang="zh-CN" sz="1800" dirty="0">
                <a:solidFill>
                  <a:srgbClr val="26474B"/>
                </a:solidFill>
                <a:latin typeface="Menlo-Regular"/>
              </a:rPr>
              <a:t>xmppStream</a:t>
            </a:r>
            <a:r>
              <a:rPr lang="en-US" altLang="zh-CN" sz="1800" dirty="0">
                <a:solidFill>
                  <a:srgbClr val="000000"/>
                </a:solidFill>
                <a:latin typeface="Menlo-Regular"/>
              </a:rPr>
              <a:t>]</a:t>
            </a:r>
            <a:r>
              <a:rPr lang="en-US" altLang="zh-CN" sz="1800" dirty="0" smtClean="0">
                <a:solidFill>
                  <a:srgbClr val="000000"/>
                </a:solidFill>
                <a:latin typeface="Menlo-Regular"/>
              </a:rPr>
              <a:t>];</a:t>
            </a:r>
          </a:p>
          <a:p>
            <a:pPr marL="0" indent="0">
              <a:buNone/>
            </a:pPr>
            <a:endParaRPr lang="en-US" altLang="zh-CN" sz="1800" dirty="0">
              <a:solidFill>
                <a:srgbClr val="000000"/>
              </a:solidFill>
              <a:latin typeface="Menlo-Regular"/>
            </a:endParaRPr>
          </a:p>
          <a:p>
            <a:pPr marL="0" indent="0">
              <a:buNone/>
            </a:pPr>
            <a:r>
              <a:rPr lang="en-US" altLang="zh-CN" sz="1800" dirty="0" smtClean="0">
                <a:solidFill>
                  <a:srgbClr val="000000"/>
                </a:solidFill>
                <a:latin typeface="Menlo-Regular"/>
              </a:rPr>
              <a:t>//</a:t>
            </a:r>
            <a:r>
              <a:rPr lang="zh-CN" altLang="en-US" sz="1800" dirty="0" smtClean="0">
                <a:solidFill>
                  <a:srgbClr val="000000"/>
                </a:solidFill>
                <a:latin typeface="Menlo-Regular"/>
              </a:rPr>
              <a:t> 发送好友订阅请求</a:t>
            </a:r>
            <a:endParaRPr lang="en-US" altLang="zh-CN" sz="1800" dirty="0">
              <a:solidFill>
                <a:srgbClr val="000000"/>
              </a:solidFill>
              <a:latin typeface="Menlo-Regular"/>
            </a:endParaRPr>
          </a:p>
          <a:p>
            <a:pPr marL="0" indent="0">
              <a:buNone/>
            </a:pPr>
            <a:r>
              <a:rPr lang="en-US" altLang="zh-CN" sz="1800" dirty="0" smtClean="0">
                <a:solidFill>
                  <a:srgbClr val="000000"/>
                </a:solidFill>
                <a:latin typeface="Menlo-Regular"/>
              </a:rPr>
              <a:t>[</a:t>
            </a:r>
            <a:r>
              <a:rPr lang="en-US" altLang="zh-CN" sz="1800" dirty="0">
                <a:solidFill>
                  <a:srgbClr val="000000"/>
                </a:solidFill>
                <a:latin typeface="Menlo-Regular"/>
              </a:rPr>
              <a:t>[</a:t>
            </a:r>
            <a:r>
              <a:rPr lang="en-US" altLang="zh-CN" sz="1800" dirty="0">
                <a:solidFill>
                  <a:srgbClr val="643820"/>
                </a:solidFill>
                <a:latin typeface="Menlo-Regular"/>
              </a:rPr>
              <a:t>xmppDelegate</a:t>
            </a:r>
            <a:r>
              <a:rPr lang="en-US" altLang="zh-CN" sz="1800" dirty="0">
                <a:solidFill>
                  <a:srgbClr val="000000"/>
                </a:solidFill>
                <a:latin typeface="Menlo-Regular"/>
              </a:rPr>
              <a:t> </a:t>
            </a:r>
            <a:r>
              <a:rPr lang="en-US" altLang="zh-CN" sz="1800" dirty="0">
                <a:solidFill>
                  <a:srgbClr val="26474B"/>
                </a:solidFill>
                <a:latin typeface="Menlo-Regular"/>
              </a:rPr>
              <a:t>xmppRoster</a:t>
            </a:r>
            <a:r>
              <a:rPr lang="en-US" altLang="zh-CN" sz="1800" dirty="0">
                <a:solidFill>
                  <a:srgbClr val="000000"/>
                </a:solidFill>
                <a:latin typeface="Menlo-Regular"/>
              </a:rPr>
              <a:t>] </a:t>
            </a:r>
            <a:r>
              <a:rPr lang="en-US" altLang="zh-CN" sz="1800" dirty="0">
                <a:solidFill>
                  <a:srgbClr val="26474B"/>
                </a:solidFill>
                <a:latin typeface="Menlo-Regular"/>
              </a:rPr>
              <a:t>subscribePresenceToUser</a:t>
            </a:r>
            <a:r>
              <a:rPr lang="en-US" altLang="zh-CN" sz="1800" dirty="0">
                <a:solidFill>
                  <a:srgbClr val="000000"/>
                </a:solidFill>
                <a:latin typeface="Menlo-Regular"/>
              </a:rPr>
              <a:t>:jid]</a:t>
            </a:r>
            <a:r>
              <a:rPr lang="en-US" altLang="zh-CN" sz="1800" dirty="0" smtClean="0">
                <a:solidFill>
                  <a:srgbClr val="000000"/>
                </a:solidFill>
                <a:latin typeface="Menlo-Regular"/>
              </a:rPr>
              <a:t>;</a:t>
            </a:r>
          </a:p>
        </p:txBody>
      </p:sp>
      <p:sp>
        <p:nvSpPr>
          <p:cNvPr id="2" name="标题 1"/>
          <p:cNvSpPr>
            <a:spLocks noGrp="1"/>
          </p:cNvSpPr>
          <p:nvPr>
            <p:ph type="title"/>
          </p:nvPr>
        </p:nvSpPr>
        <p:spPr/>
        <p:txBody>
          <a:bodyPr/>
          <a:lstStyle/>
          <a:p>
            <a:r>
              <a:rPr kumimoji="1" lang="zh-CN" altLang="en-US" dirty="0" smtClean="0"/>
              <a:t>从客户端</a:t>
            </a:r>
            <a:r>
              <a:rPr kumimoji="1" lang="zh-CN" altLang="en-US" dirty="0" smtClean="0">
                <a:solidFill>
                  <a:srgbClr val="FF0000"/>
                </a:solidFill>
              </a:rPr>
              <a:t>发送</a:t>
            </a:r>
            <a:r>
              <a:rPr kumimoji="1" lang="zh-CN" altLang="en-US" dirty="0" smtClean="0"/>
              <a:t>添加好友请求</a:t>
            </a:r>
            <a:endParaRPr kumimoji="1" lang="zh-CN" altLang="en-US" dirty="0"/>
          </a:p>
        </p:txBody>
      </p:sp>
    </p:spTree>
    <p:extLst>
      <p:ext uri="{BB962C8B-B14F-4D97-AF65-F5344CB8AC3E}">
        <p14:creationId xmlns:p14="http://schemas.microsoft.com/office/powerpoint/2010/main" val="1467890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lnSpcReduction="10000"/>
          </a:bodyPr>
          <a:lstStyle/>
          <a:p>
            <a:pPr marL="0" indent="0">
              <a:buNone/>
            </a:pPr>
            <a:r>
              <a:rPr lang="en-US" altLang="zh-CN" sz="1600" dirty="0">
                <a:solidFill>
                  <a:srgbClr val="000000"/>
                </a:solidFill>
                <a:latin typeface="Menlo-Regular"/>
              </a:rPr>
              <a:t>- (</a:t>
            </a:r>
            <a:r>
              <a:rPr lang="en-US" altLang="zh-CN" sz="1600" dirty="0">
                <a:solidFill>
                  <a:srgbClr val="AA0D91"/>
                </a:solidFill>
                <a:latin typeface="Menlo-Regular"/>
              </a:rPr>
              <a:t>void</a:t>
            </a:r>
            <a:r>
              <a:rPr lang="en-US" altLang="zh-CN" sz="1600" dirty="0">
                <a:solidFill>
                  <a:srgbClr val="000000"/>
                </a:solidFill>
                <a:latin typeface="Menlo-Regular"/>
              </a:rPr>
              <a:t>)xmppStream:(</a:t>
            </a:r>
            <a:r>
              <a:rPr lang="en-US" altLang="zh-CN" sz="1600" dirty="0">
                <a:solidFill>
                  <a:srgbClr val="3F6E74"/>
                </a:solidFill>
                <a:latin typeface="Menlo-Regular"/>
              </a:rPr>
              <a:t>XMPPStream</a:t>
            </a:r>
            <a:r>
              <a:rPr lang="en-US" altLang="zh-CN" sz="1600" dirty="0">
                <a:solidFill>
                  <a:srgbClr val="000000"/>
                </a:solidFill>
                <a:latin typeface="Menlo-Regular"/>
              </a:rPr>
              <a:t> *)sender didReceivePresence:(</a:t>
            </a:r>
            <a:r>
              <a:rPr lang="en-US" altLang="zh-CN" sz="1600" dirty="0">
                <a:solidFill>
                  <a:srgbClr val="3F6E74"/>
                </a:solidFill>
                <a:latin typeface="Menlo-Regular"/>
              </a:rPr>
              <a:t>XMPPPresence</a:t>
            </a:r>
            <a:r>
              <a:rPr lang="en-US" altLang="zh-CN" sz="1600" dirty="0">
                <a:solidFill>
                  <a:srgbClr val="000000"/>
                </a:solidFill>
                <a:latin typeface="Menlo-Regular"/>
              </a:rPr>
              <a:t> *)presence</a:t>
            </a:r>
          </a:p>
          <a:p>
            <a:pPr marL="0" indent="0">
              <a:buNone/>
            </a:pPr>
            <a:r>
              <a:rPr lang="en-US" altLang="zh-CN" sz="1600" dirty="0">
                <a:solidFill>
                  <a:srgbClr val="000000"/>
                </a:solidFill>
                <a:latin typeface="Menlo-Regular"/>
              </a:rPr>
              <a:t>{</a:t>
            </a:r>
          </a:p>
          <a:p>
            <a:pPr marL="0" indent="0">
              <a:buNone/>
            </a:pPr>
            <a:r>
              <a:rPr lang="zh-CN" altLang="en-US" sz="1600" dirty="0" smtClean="0">
                <a:solidFill>
                  <a:srgbClr val="007400"/>
                </a:solidFill>
                <a:latin typeface="Menlo-Regular"/>
              </a:rPr>
              <a:t>    </a:t>
            </a:r>
            <a:r>
              <a:rPr lang="en-US" altLang="zh-CN" sz="1600" dirty="0" smtClean="0">
                <a:solidFill>
                  <a:srgbClr val="007400"/>
                </a:solidFill>
                <a:latin typeface="Menlo-Regular"/>
              </a:rPr>
              <a:t>/</a:t>
            </a:r>
            <a:r>
              <a:rPr lang="en-US" altLang="zh-CN" sz="1600" dirty="0">
                <a:solidFill>
                  <a:srgbClr val="007400"/>
                </a:solidFill>
                <a:latin typeface="Menlo-Regular"/>
              </a:rPr>
              <a:t>/ 1. </a:t>
            </a:r>
            <a:r>
              <a:rPr lang="zh-CN" altLang="en-US" sz="1600" dirty="0">
                <a:solidFill>
                  <a:srgbClr val="007400"/>
                </a:solidFill>
                <a:latin typeface="STHeitiSC-Light"/>
              </a:rPr>
              <a:t>取得好友当前类型（状态）</a:t>
            </a:r>
            <a:endParaRPr lang="zh-CN" altLang="en-US" sz="1600" dirty="0">
              <a:solidFill>
                <a:srgbClr val="000000"/>
              </a:solidFill>
              <a:latin typeface="Menlo-Regular"/>
            </a:endParaRPr>
          </a:p>
          <a:p>
            <a:pPr marL="0" indent="0">
              <a:buNone/>
            </a:pPr>
            <a:r>
              <a:rPr lang="en-US" altLang="zh-CN" sz="1600" dirty="0">
                <a:solidFill>
                  <a:srgbClr val="000000"/>
                </a:solidFill>
                <a:latin typeface="Menlo-Regular"/>
              </a:rPr>
              <a:t>    </a:t>
            </a:r>
            <a:r>
              <a:rPr lang="zh-CN" altLang="en-US" sz="1600" dirty="0" smtClean="0">
                <a:solidFill>
                  <a:srgbClr val="000000"/>
                </a:solidFill>
                <a:latin typeface="Menlo-Regular"/>
              </a:rPr>
              <a:t>  </a:t>
            </a:r>
            <a:r>
              <a:rPr lang="en-US" altLang="zh-CN" sz="1600" dirty="0" smtClean="0">
                <a:solidFill>
                  <a:srgbClr val="5C2699"/>
                </a:solidFill>
                <a:latin typeface="Menlo-Regular"/>
              </a:rPr>
              <a:t>NSString</a:t>
            </a:r>
            <a:r>
              <a:rPr lang="en-US" altLang="zh-CN" sz="1600" dirty="0" smtClean="0">
                <a:solidFill>
                  <a:srgbClr val="000000"/>
                </a:solidFill>
                <a:latin typeface="Menlo-Regular"/>
              </a:rPr>
              <a:t> </a:t>
            </a:r>
            <a:r>
              <a:rPr lang="en-US" altLang="zh-CN" sz="1600" dirty="0">
                <a:solidFill>
                  <a:srgbClr val="000000"/>
                </a:solidFill>
                <a:latin typeface="Menlo-Regular"/>
              </a:rPr>
              <a:t>*presenceType = [presence </a:t>
            </a:r>
            <a:r>
              <a:rPr lang="en-US" altLang="zh-CN" sz="1600" dirty="0">
                <a:solidFill>
                  <a:srgbClr val="26474B"/>
                </a:solidFill>
                <a:latin typeface="Menlo-Regular"/>
              </a:rPr>
              <a:t>type</a:t>
            </a:r>
            <a:r>
              <a:rPr lang="en-US" altLang="zh-CN" sz="1600" dirty="0">
                <a:solidFill>
                  <a:srgbClr val="000000"/>
                </a:solidFill>
                <a:latin typeface="Menlo-Regular"/>
              </a:rPr>
              <a:t>];</a:t>
            </a:r>
          </a:p>
          <a:p>
            <a:pPr marL="0" indent="0">
              <a:buNone/>
            </a:pPr>
            <a:endParaRPr lang="en-US" altLang="zh-CN" sz="1600" dirty="0">
              <a:solidFill>
                <a:srgbClr val="000000"/>
              </a:solidFill>
              <a:latin typeface="Menlo-Regular"/>
            </a:endParaRPr>
          </a:p>
          <a:p>
            <a:pPr marL="0" indent="0">
              <a:buNone/>
            </a:pPr>
            <a:r>
              <a:rPr lang="zh-CN" altLang="en-US" sz="1600" dirty="0">
                <a:solidFill>
                  <a:srgbClr val="000000"/>
                </a:solidFill>
                <a:latin typeface="Menlo-Regular"/>
              </a:rPr>
              <a:t>    </a:t>
            </a:r>
            <a:r>
              <a:rPr lang="en-US" altLang="zh-CN" sz="1600" dirty="0">
                <a:solidFill>
                  <a:srgbClr val="007400"/>
                </a:solidFill>
                <a:latin typeface="Menlo-Regular"/>
              </a:rPr>
              <a:t>// 2. </a:t>
            </a:r>
            <a:r>
              <a:rPr lang="zh-CN" altLang="en-US" sz="1600" dirty="0">
                <a:solidFill>
                  <a:srgbClr val="007400"/>
                </a:solidFill>
                <a:latin typeface="STHeitiSC-Light"/>
              </a:rPr>
              <a:t>如果是用户订阅，则添加用户</a:t>
            </a:r>
            <a:endParaRPr lang="zh-CN" altLang="en-US" sz="1600" dirty="0">
              <a:solidFill>
                <a:srgbClr val="000000"/>
              </a:solidFill>
              <a:latin typeface="Menlo-Regular"/>
            </a:endParaRPr>
          </a:p>
          <a:p>
            <a:pPr marL="0" indent="0">
              <a:buNone/>
            </a:pPr>
            <a:r>
              <a:rPr lang="en-US" altLang="zh-CN" sz="1600" dirty="0">
                <a:solidFill>
                  <a:srgbClr val="000000"/>
                </a:solidFill>
                <a:latin typeface="Menlo-Regular"/>
              </a:rPr>
              <a:t>    </a:t>
            </a:r>
            <a:r>
              <a:rPr lang="en-US" altLang="zh-CN" sz="1600" dirty="0">
                <a:solidFill>
                  <a:srgbClr val="AA0D91"/>
                </a:solidFill>
                <a:latin typeface="Menlo-Regular"/>
              </a:rPr>
              <a:t>if</a:t>
            </a:r>
            <a:r>
              <a:rPr lang="en-US" altLang="zh-CN" sz="1600" dirty="0">
                <a:solidFill>
                  <a:srgbClr val="000000"/>
                </a:solidFill>
                <a:latin typeface="Menlo-Regular"/>
              </a:rPr>
              <a:t> ([presenceType </a:t>
            </a:r>
            <a:r>
              <a:rPr lang="en-US" altLang="zh-CN" sz="1600" dirty="0">
                <a:solidFill>
                  <a:srgbClr val="2E0D6E"/>
                </a:solidFill>
                <a:latin typeface="Menlo-Regular"/>
              </a:rPr>
              <a:t>isEqualToString</a:t>
            </a:r>
            <a:r>
              <a:rPr lang="en-US" altLang="zh-CN" sz="1600" dirty="0">
                <a:solidFill>
                  <a:srgbClr val="000000"/>
                </a:solidFill>
                <a:latin typeface="Menlo-Regular"/>
              </a:rPr>
              <a:t>:</a:t>
            </a:r>
            <a:r>
              <a:rPr lang="en-US" altLang="zh-CN" sz="1600" dirty="0">
                <a:solidFill>
                  <a:srgbClr val="C41A16"/>
                </a:solidFill>
                <a:latin typeface="Menlo-Regular"/>
              </a:rPr>
              <a:t>@"subscribe"</a:t>
            </a:r>
            <a:r>
              <a:rPr lang="en-US" altLang="zh-CN" sz="1600" dirty="0">
                <a:solidFill>
                  <a:srgbClr val="000000"/>
                </a:solidFill>
                <a:latin typeface="Menlo-Regular"/>
              </a:rPr>
              <a:t>]) {</a:t>
            </a:r>
          </a:p>
          <a:p>
            <a:pPr marL="0" indent="0">
              <a:buNone/>
            </a:pPr>
            <a:r>
              <a:rPr lang="zh-TW" altLang="en-US" sz="1600" dirty="0">
                <a:solidFill>
                  <a:srgbClr val="000000"/>
                </a:solidFill>
                <a:latin typeface="Menlo-Regular"/>
              </a:rPr>
              <a:t>        </a:t>
            </a:r>
            <a:r>
              <a:rPr lang="en-US" altLang="zh-TW" sz="1600" dirty="0">
                <a:solidFill>
                  <a:srgbClr val="007400"/>
                </a:solidFill>
                <a:latin typeface="Menlo-Regular"/>
              </a:rPr>
              <a:t>// </a:t>
            </a:r>
            <a:r>
              <a:rPr lang="zh-TW" altLang="en-US" sz="1600" dirty="0">
                <a:solidFill>
                  <a:srgbClr val="007400"/>
                </a:solidFill>
                <a:latin typeface="STHeitiSC-Light"/>
              </a:rPr>
              <a:t>接收好友订阅请求</a:t>
            </a:r>
            <a:endParaRPr lang="zh-TW" altLang="en-US" sz="1600" dirty="0">
              <a:solidFill>
                <a:srgbClr val="000000"/>
              </a:solidFill>
              <a:latin typeface="Menlo-Regular"/>
            </a:endParaRPr>
          </a:p>
          <a:p>
            <a:pPr marL="0" indent="0">
              <a:buNone/>
            </a:pPr>
            <a:r>
              <a:rPr lang="en-US" altLang="zh-CN" sz="1600" dirty="0">
                <a:solidFill>
                  <a:srgbClr val="000000"/>
                </a:solidFill>
                <a:latin typeface="Menlo-Regular"/>
              </a:rPr>
              <a:t>        </a:t>
            </a:r>
            <a:r>
              <a:rPr lang="en-US" altLang="zh-CN" sz="1600" dirty="0" smtClean="0">
                <a:solidFill>
                  <a:srgbClr val="000000"/>
                </a:solidFill>
                <a:latin typeface="Menlo-Regular"/>
              </a:rPr>
              <a:t>[</a:t>
            </a:r>
            <a:r>
              <a:rPr lang="en-US" altLang="zh-CN" sz="1600" dirty="0" smtClean="0">
                <a:solidFill>
                  <a:srgbClr val="3F6E74"/>
                </a:solidFill>
                <a:latin typeface="Menlo-Regular"/>
              </a:rPr>
              <a:t>xmppRoster</a:t>
            </a:r>
            <a:r>
              <a:rPr lang="en-US" altLang="zh-CN" sz="1600" dirty="0" smtClean="0">
                <a:solidFill>
                  <a:srgbClr val="000000"/>
                </a:solidFill>
                <a:latin typeface="Menlo-Regular"/>
              </a:rPr>
              <a:t> </a:t>
            </a:r>
            <a:r>
              <a:rPr lang="en-US" altLang="zh-CN" sz="1600" dirty="0">
                <a:solidFill>
                  <a:srgbClr val="26474B"/>
                </a:solidFill>
                <a:latin typeface="Menlo-Regular"/>
              </a:rPr>
              <a:t>acceptPresenceSubscriptionRequestFrom</a:t>
            </a:r>
            <a:r>
              <a:rPr lang="en-US" altLang="zh-CN" sz="1600" dirty="0">
                <a:solidFill>
                  <a:srgbClr val="000000"/>
                </a:solidFill>
                <a:latin typeface="Menlo-Regular"/>
              </a:rPr>
              <a:t>:[presence </a:t>
            </a:r>
            <a:r>
              <a:rPr lang="en-US" altLang="zh-CN" sz="1600" dirty="0">
                <a:solidFill>
                  <a:srgbClr val="26474B"/>
                </a:solidFill>
                <a:latin typeface="Menlo-Regular"/>
              </a:rPr>
              <a:t>from</a:t>
            </a:r>
            <a:r>
              <a:rPr lang="en-US" altLang="zh-CN" sz="1600" dirty="0">
                <a:solidFill>
                  <a:srgbClr val="000000"/>
                </a:solidFill>
                <a:latin typeface="Menlo-Regular"/>
              </a:rPr>
              <a:t>] </a:t>
            </a:r>
            <a:r>
              <a:rPr lang="en-US" altLang="zh-CN" sz="1600" dirty="0">
                <a:solidFill>
                  <a:srgbClr val="26474B"/>
                </a:solidFill>
                <a:latin typeface="Menlo-Regular"/>
              </a:rPr>
              <a:t>andAddToRoster</a:t>
            </a:r>
            <a:r>
              <a:rPr lang="en-US" altLang="zh-CN" sz="1600" dirty="0">
                <a:solidFill>
                  <a:srgbClr val="000000"/>
                </a:solidFill>
                <a:latin typeface="Menlo-Regular"/>
              </a:rPr>
              <a:t>:</a:t>
            </a:r>
            <a:r>
              <a:rPr lang="en-US" altLang="zh-CN" sz="1600" dirty="0">
                <a:solidFill>
                  <a:srgbClr val="AA0D91"/>
                </a:solidFill>
                <a:latin typeface="Menlo-Regular"/>
              </a:rPr>
              <a:t>YES</a:t>
            </a:r>
            <a:r>
              <a:rPr lang="en-US" altLang="zh-CN" sz="1600" dirty="0">
                <a:solidFill>
                  <a:srgbClr val="000000"/>
                </a:solidFill>
                <a:latin typeface="Menlo-Regular"/>
              </a:rPr>
              <a:t>];</a:t>
            </a:r>
          </a:p>
          <a:p>
            <a:pPr marL="0" indent="0">
              <a:buNone/>
            </a:pPr>
            <a:r>
              <a:rPr lang="en-US" altLang="zh-CN" sz="1600" dirty="0">
                <a:solidFill>
                  <a:srgbClr val="000000"/>
                </a:solidFill>
                <a:latin typeface="Menlo-Regular"/>
              </a:rPr>
              <a:t>    }</a:t>
            </a:r>
          </a:p>
          <a:p>
            <a:pPr marL="0" indent="0">
              <a:buNone/>
            </a:pPr>
            <a:r>
              <a:rPr lang="en-US" altLang="zh-CN" sz="1600" dirty="0">
                <a:solidFill>
                  <a:srgbClr val="000000"/>
                </a:solidFill>
                <a:latin typeface="Menlo-Regular"/>
              </a:rPr>
              <a:t>}</a:t>
            </a:r>
            <a:endParaRPr kumimoji="1" lang="zh-CN" altLang="en-US" sz="1600" dirty="0"/>
          </a:p>
        </p:txBody>
      </p:sp>
      <p:sp>
        <p:nvSpPr>
          <p:cNvPr id="2" name="标题 1"/>
          <p:cNvSpPr>
            <a:spLocks noGrp="1"/>
          </p:cNvSpPr>
          <p:nvPr>
            <p:ph type="title"/>
          </p:nvPr>
        </p:nvSpPr>
        <p:spPr/>
        <p:txBody>
          <a:bodyPr/>
          <a:lstStyle/>
          <a:p>
            <a:r>
              <a:rPr kumimoji="1" lang="zh-CN" altLang="en-US" dirty="0" smtClean="0"/>
              <a:t>从客户端</a:t>
            </a:r>
            <a:r>
              <a:rPr kumimoji="1" lang="zh-CN" altLang="en-US" dirty="0" smtClean="0">
                <a:solidFill>
                  <a:srgbClr val="FF0000"/>
                </a:solidFill>
              </a:rPr>
              <a:t>接收</a:t>
            </a:r>
            <a:r>
              <a:rPr kumimoji="1" lang="zh-CN" altLang="en-US" dirty="0" smtClean="0"/>
              <a:t>添加好友请求</a:t>
            </a:r>
            <a:endParaRPr kumimoji="1" lang="zh-CN" altLang="en-US" dirty="0"/>
          </a:p>
        </p:txBody>
      </p:sp>
    </p:spTree>
    <p:extLst>
      <p:ext uri="{BB962C8B-B14F-4D97-AF65-F5344CB8AC3E}">
        <p14:creationId xmlns:p14="http://schemas.microsoft.com/office/powerpoint/2010/main" val="2280067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a:bodyPr>
          <a:lstStyle/>
          <a:p>
            <a:pPr marL="0" indent="0">
              <a:buNone/>
            </a:pPr>
            <a:r>
              <a:rPr lang="en-US" altLang="zh-CN" sz="1800" dirty="0" smtClean="0">
                <a:solidFill>
                  <a:srgbClr val="000000"/>
                </a:solidFill>
                <a:latin typeface="Menlo-Regular"/>
              </a:rPr>
              <a:t>[</a:t>
            </a:r>
            <a:r>
              <a:rPr lang="en-US" altLang="zh-CN" sz="1800" dirty="0" smtClean="0">
                <a:solidFill>
                  <a:srgbClr val="26474B"/>
                </a:solidFill>
                <a:latin typeface="Menlo-Regular"/>
              </a:rPr>
              <a:t>xmppRoster</a:t>
            </a:r>
            <a:r>
              <a:rPr lang="en-US" altLang="zh-CN" sz="1800" dirty="0" smtClean="0">
                <a:solidFill>
                  <a:srgbClr val="000000"/>
                </a:solidFill>
                <a:latin typeface="Menlo-Regular"/>
              </a:rPr>
              <a:t> </a:t>
            </a:r>
            <a:r>
              <a:rPr lang="en-US" altLang="zh-CN" sz="1800" dirty="0">
                <a:solidFill>
                  <a:srgbClr val="26474B"/>
                </a:solidFill>
                <a:latin typeface="Menlo-Regular"/>
              </a:rPr>
              <a:t>removeUser</a:t>
            </a:r>
            <a:r>
              <a:rPr lang="en-US" altLang="zh-CN" sz="1800" dirty="0">
                <a:solidFill>
                  <a:srgbClr val="000000"/>
                </a:solidFill>
                <a:latin typeface="Menlo-Regular"/>
              </a:rPr>
              <a:t>:user.</a:t>
            </a:r>
            <a:r>
              <a:rPr lang="en-US" altLang="zh-CN" sz="1800" dirty="0">
                <a:solidFill>
                  <a:srgbClr val="3F6E74"/>
                </a:solidFill>
                <a:latin typeface="Menlo-Regular"/>
              </a:rPr>
              <a:t>jid</a:t>
            </a:r>
            <a:r>
              <a:rPr lang="en-US" altLang="zh-CN" sz="1800" dirty="0">
                <a:solidFill>
                  <a:srgbClr val="000000"/>
                </a:solidFill>
                <a:latin typeface="Menlo-Regular"/>
              </a:rPr>
              <a:t>];</a:t>
            </a:r>
            <a:endParaRPr kumimoji="1" lang="zh-CN" altLang="en-US" sz="1800" dirty="0"/>
          </a:p>
        </p:txBody>
      </p:sp>
      <p:sp>
        <p:nvSpPr>
          <p:cNvPr id="2" name="标题 1"/>
          <p:cNvSpPr>
            <a:spLocks noGrp="1"/>
          </p:cNvSpPr>
          <p:nvPr>
            <p:ph type="title"/>
          </p:nvPr>
        </p:nvSpPr>
        <p:spPr/>
        <p:txBody>
          <a:bodyPr/>
          <a:lstStyle/>
          <a:p>
            <a:r>
              <a:rPr kumimoji="1" lang="zh-CN" altLang="en-US" dirty="0" smtClean="0"/>
              <a:t>删除好友</a:t>
            </a:r>
            <a:endParaRPr kumimoji="1" lang="zh-CN" altLang="en-US" dirty="0"/>
          </a:p>
        </p:txBody>
      </p:sp>
    </p:spTree>
    <p:extLst>
      <p:ext uri="{BB962C8B-B14F-4D97-AF65-F5344CB8AC3E}">
        <p14:creationId xmlns:p14="http://schemas.microsoft.com/office/powerpoint/2010/main" val="724114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772506"/>
            <a:ext cx="9143999" cy="5085494"/>
          </a:xfrm>
        </p:spPr>
        <p:txBody>
          <a:bodyPr>
            <a:normAutofit/>
          </a:bodyPr>
          <a:lstStyle/>
          <a:p>
            <a:r>
              <a:rPr lang="zh-CN" altLang="en-US" dirty="0"/>
              <a:t>虽然现在即时通信软件有很多，但是它们之间不能互联互通也阻碍了及时通信用户的继续扩展。因此，在现阶段的各种即使通信服务，没有统一的标准，无法实现互联互通的局面下，而</a:t>
            </a:r>
            <a:r>
              <a:rPr lang="en-US" altLang="zh-CN" dirty="0"/>
              <a:t>XMPP(Extensible Message and presence Protocol)</a:t>
            </a:r>
            <a:r>
              <a:rPr lang="zh-CN" altLang="en-US" dirty="0"/>
              <a:t>协议的出现，实现了整个及时通信服务协议的互通。有了这个协议之后，使用任何一个组织或者个人提供的即使通信服务，都能够无障碍的与其他的及时通信服务的用户进行交流。例如</a:t>
            </a:r>
            <a:r>
              <a:rPr lang="en-US" altLang="zh-CN" dirty="0" err="1"/>
              <a:t>google</a:t>
            </a:r>
            <a:r>
              <a:rPr lang="en-US" altLang="zh-CN" dirty="0"/>
              <a:t> </a:t>
            </a:r>
            <a:r>
              <a:rPr lang="zh-CN" altLang="en-US" dirty="0"/>
              <a:t>公司</a:t>
            </a:r>
            <a:r>
              <a:rPr lang="en-US" altLang="zh-CN" dirty="0"/>
              <a:t>2005</a:t>
            </a:r>
            <a:r>
              <a:rPr lang="zh-CN" altLang="en-US" dirty="0"/>
              <a:t>年推出的</a:t>
            </a:r>
            <a:r>
              <a:rPr lang="en-US" altLang="zh-CN" dirty="0"/>
              <a:t>Google talk</a:t>
            </a:r>
            <a:r>
              <a:rPr lang="zh-CN" altLang="en-US" dirty="0"/>
              <a:t>就是一款基于</a:t>
            </a:r>
            <a:r>
              <a:rPr lang="en-US" altLang="zh-CN" dirty="0"/>
              <a:t>XMPP</a:t>
            </a:r>
            <a:r>
              <a:rPr lang="zh-CN" altLang="en-US" dirty="0"/>
              <a:t>协议的即使通信软件</a:t>
            </a:r>
            <a:r>
              <a:rPr lang="zh-CN" altLang="en-US" dirty="0" smtClean="0"/>
              <a:t>。</a:t>
            </a:r>
            <a:endParaRPr lang="en-US" altLang="zh-CN" dirty="0" smtClean="0"/>
          </a:p>
          <a:p>
            <a:r>
              <a:rPr lang="en-US" altLang="zh-CN" dirty="0"/>
              <a:t>1.</a:t>
            </a:r>
            <a:r>
              <a:rPr lang="zh-CN" altLang="en-US" dirty="0"/>
              <a:t>即时信息和空间协议</a:t>
            </a:r>
            <a:r>
              <a:rPr lang="en-US" altLang="zh-CN" dirty="0"/>
              <a:t>(IMPP)</a:t>
            </a:r>
          </a:p>
          <a:p>
            <a:r>
              <a:rPr lang="en-US" altLang="zh-CN" dirty="0"/>
              <a:t>2.</a:t>
            </a:r>
            <a:r>
              <a:rPr lang="zh-CN" altLang="en-US" dirty="0"/>
              <a:t>空间和即时信息协议</a:t>
            </a:r>
            <a:r>
              <a:rPr lang="en-US" altLang="zh-CN" dirty="0"/>
              <a:t>(PRIM)</a:t>
            </a:r>
          </a:p>
          <a:p>
            <a:r>
              <a:rPr lang="en-US" altLang="zh-CN" dirty="0"/>
              <a:t>3.</a:t>
            </a:r>
            <a:r>
              <a:rPr lang="zh-CN" altLang="en-US" dirty="0"/>
              <a:t>针对即时通讯和空间平衡扩充的进程开始协议</a:t>
            </a:r>
            <a:r>
              <a:rPr lang="en-US" altLang="zh-CN" dirty="0"/>
              <a:t>SIP</a:t>
            </a:r>
          </a:p>
          <a:p>
            <a:r>
              <a:rPr lang="en-US" altLang="zh-CN" dirty="0"/>
              <a:t>4.XMPP</a:t>
            </a:r>
            <a:r>
              <a:rPr lang="zh-CN" altLang="en-US" dirty="0"/>
              <a:t>协议：</a:t>
            </a:r>
          </a:p>
          <a:p>
            <a:endParaRPr kumimoji="1" lang="zh-CN" altLang="en-US" dirty="0"/>
          </a:p>
        </p:txBody>
      </p:sp>
      <p:sp>
        <p:nvSpPr>
          <p:cNvPr id="3" name="标题 2"/>
          <p:cNvSpPr>
            <a:spLocks noGrp="1"/>
          </p:cNvSpPr>
          <p:nvPr>
            <p:ph type="title"/>
          </p:nvPr>
        </p:nvSpPr>
        <p:spPr/>
        <p:txBody>
          <a:bodyPr>
            <a:normAutofit/>
          </a:bodyPr>
          <a:lstStyle/>
          <a:p>
            <a:r>
              <a:rPr kumimoji="1" lang="zh-CN" altLang="en-US" dirty="0"/>
              <a:t>为什么选择</a:t>
            </a:r>
            <a:r>
              <a:rPr kumimoji="1" lang="en-US" altLang="zh-CN" dirty="0"/>
              <a:t>XMPP</a:t>
            </a:r>
            <a:r>
              <a:rPr kumimoji="1" lang="zh-CN" altLang="en-US" dirty="0"/>
              <a:t>协议</a:t>
            </a:r>
          </a:p>
        </p:txBody>
      </p:sp>
    </p:spTree>
    <p:extLst>
      <p:ext uri="{BB962C8B-B14F-4D97-AF65-F5344CB8AC3E}">
        <p14:creationId xmlns:p14="http://schemas.microsoft.com/office/powerpoint/2010/main" val="7297924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p:txBody>
          <a:bodyPr>
            <a:normAutofit/>
          </a:bodyPr>
          <a:lstStyle/>
          <a:p>
            <a:r>
              <a:rPr kumimoji="1" lang="en-US" altLang="zh-CN" sz="2400" dirty="0">
                <a:solidFill>
                  <a:srgbClr val="800000"/>
                </a:solidFill>
              </a:rPr>
              <a:t>XMPPUserCoreDataStorageObject</a:t>
            </a:r>
            <a:r>
              <a:rPr kumimoji="1" lang="zh-CN" altLang="en-US" sz="2400" dirty="0"/>
              <a:t>中的</a:t>
            </a:r>
            <a:r>
              <a:rPr kumimoji="1" lang="en-US" altLang="zh-CN" sz="2400" dirty="0">
                <a:solidFill>
                  <a:srgbClr val="800000"/>
                </a:solidFill>
              </a:rPr>
              <a:t>sectionNum</a:t>
            </a:r>
          </a:p>
          <a:p>
            <a:pPr>
              <a:buFont typeface="Wingdings" charset="2"/>
              <a:buChar char="Ø"/>
            </a:pPr>
            <a:r>
              <a:rPr kumimoji="1" lang="zh-CN" altLang="zh-CN" sz="2400" dirty="0" smtClean="0"/>
              <a:t>“</a:t>
            </a:r>
            <a:r>
              <a:rPr kumimoji="1" lang="en-US" altLang="zh-CN" sz="2400" dirty="0" smtClean="0"/>
              <a:t>0</a:t>
            </a:r>
            <a:r>
              <a:rPr kumimoji="1" lang="zh-CN" altLang="en-US" sz="2400" dirty="0" smtClean="0"/>
              <a:t>”</a:t>
            </a:r>
            <a:r>
              <a:rPr kumimoji="1" lang="en-US" altLang="zh-CN" sz="2400" dirty="0" smtClean="0"/>
              <a:t>-</a:t>
            </a:r>
            <a:r>
              <a:rPr kumimoji="1" lang="zh-CN" altLang="en-US" sz="2400" dirty="0" smtClean="0"/>
              <a:t> 在线</a:t>
            </a:r>
            <a:endParaRPr kumimoji="1" lang="en-US" altLang="zh-CN" sz="2400" dirty="0" smtClean="0"/>
          </a:p>
          <a:p>
            <a:pPr>
              <a:buFont typeface="Wingdings" charset="2"/>
              <a:buChar char="Ø"/>
            </a:pPr>
            <a:r>
              <a:rPr kumimoji="1" lang="zh-CN" altLang="zh-CN" sz="2400" dirty="0" smtClean="0"/>
              <a:t>“</a:t>
            </a:r>
            <a:r>
              <a:rPr kumimoji="1" lang="en-US" altLang="zh-CN" sz="2400" dirty="0" smtClean="0"/>
              <a:t>1</a:t>
            </a:r>
            <a:r>
              <a:rPr kumimoji="1" lang="zh-CN" altLang="en-US" sz="2400" dirty="0" smtClean="0"/>
              <a:t>”</a:t>
            </a:r>
            <a:r>
              <a:rPr kumimoji="1" lang="en-US" altLang="zh-CN" sz="2400" dirty="0" smtClean="0"/>
              <a:t>-</a:t>
            </a:r>
            <a:r>
              <a:rPr kumimoji="1" lang="zh-CN" altLang="en-US" sz="2400" dirty="0" smtClean="0"/>
              <a:t> 离开</a:t>
            </a:r>
            <a:endParaRPr kumimoji="1" lang="en-US" altLang="zh-CN" sz="2400" dirty="0" smtClean="0"/>
          </a:p>
          <a:p>
            <a:pPr>
              <a:buFont typeface="Wingdings" charset="2"/>
              <a:buChar char="Ø"/>
            </a:pPr>
            <a:r>
              <a:rPr kumimoji="1" lang="zh-CN" altLang="zh-CN" sz="2400" dirty="0" smtClean="0"/>
              <a:t>“</a:t>
            </a:r>
            <a:r>
              <a:rPr kumimoji="1" lang="en-US" altLang="zh-CN" sz="2400" dirty="0" smtClean="0"/>
              <a:t>2</a:t>
            </a:r>
            <a:r>
              <a:rPr kumimoji="1" lang="zh-CN" altLang="en-US" sz="2400" dirty="0" smtClean="0"/>
              <a:t>”</a:t>
            </a:r>
            <a:r>
              <a:rPr kumimoji="1" lang="en-US" altLang="zh-CN" sz="2400" dirty="0" smtClean="0"/>
              <a:t>-</a:t>
            </a:r>
            <a:r>
              <a:rPr kumimoji="1" lang="zh-CN" altLang="en-US" sz="2400" dirty="0" smtClean="0"/>
              <a:t> 离线</a:t>
            </a:r>
            <a:endParaRPr kumimoji="1" lang="zh-CN" altLang="en-US" sz="2400" dirty="0"/>
          </a:p>
        </p:txBody>
      </p:sp>
      <p:sp>
        <p:nvSpPr>
          <p:cNvPr id="2" name="标题 1"/>
          <p:cNvSpPr>
            <a:spLocks noGrp="1"/>
          </p:cNvSpPr>
          <p:nvPr>
            <p:ph type="title"/>
          </p:nvPr>
        </p:nvSpPr>
        <p:spPr/>
        <p:txBody>
          <a:bodyPr/>
          <a:lstStyle/>
          <a:p>
            <a:r>
              <a:rPr kumimoji="1" lang="zh-CN" altLang="en-US" dirty="0" smtClean="0"/>
              <a:t>用户状态</a:t>
            </a:r>
            <a:endParaRPr kumimoji="1" lang="zh-CN" altLang="en-US" dirty="0"/>
          </a:p>
        </p:txBody>
      </p:sp>
    </p:spTree>
    <p:extLst>
      <p:ext uri="{BB962C8B-B14F-4D97-AF65-F5344CB8AC3E}">
        <p14:creationId xmlns:p14="http://schemas.microsoft.com/office/powerpoint/2010/main" val="1164754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fontScale="55000" lnSpcReduction="20000"/>
          </a:bodyPr>
          <a:lstStyle/>
          <a:p>
            <a:pPr marL="0" indent="0">
              <a:buNone/>
            </a:pPr>
            <a:r>
              <a:rPr lang="en-US" altLang="zh-CN" dirty="0">
                <a:solidFill>
                  <a:srgbClr val="000000"/>
                </a:solidFill>
                <a:latin typeface="Menlo-Regular"/>
              </a:rPr>
              <a:t>- (</a:t>
            </a:r>
            <a:r>
              <a:rPr lang="en-US" altLang="zh-CN" dirty="0">
                <a:solidFill>
                  <a:srgbClr val="5C2699"/>
                </a:solidFill>
                <a:latin typeface="Menlo-Regular"/>
              </a:rPr>
              <a:t>UIImage</a:t>
            </a:r>
            <a:r>
              <a:rPr lang="en-US" altLang="zh-CN" dirty="0">
                <a:solidFill>
                  <a:srgbClr val="000000"/>
                </a:solidFill>
                <a:latin typeface="Menlo-Regular"/>
              </a:rPr>
              <a:t> *)loadPhotoForUser:(</a:t>
            </a:r>
            <a:r>
              <a:rPr lang="en-US" altLang="zh-CN" dirty="0">
                <a:solidFill>
                  <a:srgbClr val="3F6E74"/>
                </a:solidFill>
                <a:latin typeface="Menlo-Regular"/>
              </a:rPr>
              <a:t>XMPPUserCoreDataStorageObject</a:t>
            </a:r>
            <a:r>
              <a:rPr lang="en-US" altLang="zh-CN" dirty="0">
                <a:solidFill>
                  <a:srgbClr val="000000"/>
                </a:solidFill>
                <a:latin typeface="Menlo-Regular"/>
              </a:rPr>
              <a:t> *)user</a:t>
            </a:r>
          </a:p>
          <a:p>
            <a:pPr marL="0" indent="0">
              <a:buNone/>
            </a:pPr>
            <a:r>
              <a:rPr lang="en-US" altLang="zh-CN" dirty="0">
                <a:solidFill>
                  <a:srgbClr val="000000"/>
                </a:solidFill>
                <a:latin typeface="Menlo-Regular"/>
              </a:rPr>
              <a:t>{</a:t>
            </a:r>
          </a:p>
          <a:p>
            <a:pPr marL="0" indent="0">
              <a:buNone/>
            </a:pPr>
            <a:r>
              <a:rPr lang="zh-CN" altLang="en-US" dirty="0">
                <a:solidFill>
                  <a:srgbClr val="000000"/>
                </a:solidFill>
                <a:latin typeface="Menlo-Regular"/>
              </a:rPr>
              <a:t>    </a:t>
            </a:r>
            <a:r>
              <a:rPr lang="en-US" altLang="zh-CN" dirty="0">
                <a:solidFill>
                  <a:srgbClr val="007400"/>
                </a:solidFill>
                <a:latin typeface="Menlo-Regular"/>
              </a:rPr>
              <a:t>// </a:t>
            </a:r>
            <a:r>
              <a:rPr lang="zh-CN" altLang="en-US" dirty="0">
                <a:solidFill>
                  <a:srgbClr val="007400"/>
                </a:solidFill>
                <a:latin typeface="STHeitiSC-Light"/>
              </a:rPr>
              <a:t>判断好友数据表中是否存在用户头像</a:t>
            </a:r>
            <a:endParaRPr lang="zh-CN" altLang="en-US" dirty="0">
              <a:solidFill>
                <a:srgbClr val="000000"/>
              </a:solidFill>
              <a:latin typeface="Menlo-Regular"/>
            </a:endParaRPr>
          </a:p>
          <a:p>
            <a:pPr marL="0" indent="0">
              <a:buNone/>
            </a:pPr>
            <a:r>
              <a:rPr lang="en-US" altLang="zh-CN" dirty="0">
                <a:solidFill>
                  <a:srgbClr val="000000"/>
                </a:solidFill>
                <a:latin typeface="Menlo-Regular"/>
              </a:rPr>
              <a:t>    </a:t>
            </a:r>
            <a:r>
              <a:rPr lang="zh-CN" altLang="en-US" dirty="0" smtClean="0">
                <a:solidFill>
                  <a:srgbClr val="000000"/>
                </a:solidFill>
                <a:latin typeface="Menlo-Regular"/>
              </a:rPr>
              <a:t>  </a:t>
            </a:r>
            <a:r>
              <a:rPr lang="en-US" altLang="zh-CN" dirty="0" smtClean="0">
                <a:solidFill>
                  <a:srgbClr val="AA0D91"/>
                </a:solidFill>
                <a:latin typeface="Menlo-Regular"/>
              </a:rPr>
              <a:t>if</a:t>
            </a:r>
            <a:r>
              <a:rPr lang="en-US" altLang="zh-CN" dirty="0" smtClean="0">
                <a:solidFill>
                  <a:srgbClr val="000000"/>
                </a:solidFill>
                <a:latin typeface="Menlo-Regular"/>
              </a:rPr>
              <a:t> </a:t>
            </a:r>
            <a:r>
              <a:rPr lang="en-US" altLang="zh-CN" dirty="0">
                <a:solidFill>
                  <a:srgbClr val="000000"/>
                </a:solidFill>
                <a:latin typeface="Menlo-Regular"/>
              </a:rPr>
              <a:t>(user.</a:t>
            </a:r>
            <a:r>
              <a:rPr lang="en-US" altLang="zh-CN" dirty="0">
                <a:solidFill>
                  <a:srgbClr val="3F6E74"/>
                </a:solidFill>
                <a:latin typeface="Menlo-Regular"/>
              </a:rPr>
              <a:t>photo</a:t>
            </a:r>
            <a:r>
              <a:rPr lang="en-US" altLang="zh-CN" dirty="0">
                <a:solidFill>
                  <a:srgbClr val="000000"/>
                </a:solidFill>
                <a:latin typeface="Menlo-Regular"/>
              </a:rPr>
              <a:t>) {</a:t>
            </a:r>
          </a:p>
          <a:p>
            <a:pPr marL="0" indent="0">
              <a:buNone/>
            </a:pPr>
            <a:r>
              <a:rPr lang="zh-CHT" altLang="en-US" dirty="0">
                <a:solidFill>
                  <a:srgbClr val="000000"/>
                </a:solidFill>
                <a:latin typeface="Menlo-Regular"/>
              </a:rPr>
              <a:t>        </a:t>
            </a:r>
            <a:r>
              <a:rPr lang="en-US" altLang="zh-CHT" dirty="0">
                <a:solidFill>
                  <a:srgbClr val="007400"/>
                </a:solidFill>
                <a:latin typeface="Menlo-Regular"/>
              </a:rPr>
              <a:t>// </a:t>
            </a:r>
            <a:r>
              <a:rPr lang="zh-CHT" altLang="en-US" dirty="0">
                <a:solidFill>
                  <a:srgbClr val="007400"/>
                </a:solidFill>
                <a:latin typeface="STHeitiSC-Light"/>
              </a:rPr>
              <a:t>如果存在直接返回</a:t>
            </a:r>
            <a:endParaRPr lang="zh-CHT" altLang="en-US" dirty="0">
              <a:solidFill>
                <a:srgbClr val="000000"/>
              </a:solidFill>
              <a:latin typeface="Menlo-Regular"/>
            </a:endParaRPr>
          </a:p>
          <a:p>
            <a:pPr marL="0" indent="0">
              <a:buNone/>
            </a:pPr>
            <a:r>
              <a:rPr lang="en-US" altLang="zh-CN" dirty="0">
                <a:solidFill>
                  <a:srgbClr val="000000"/>
                </a:solidFill>
                <a:latin typeface="Menlo-Regular"/>
              </a:rPr>
              <a:t>        </a:t>
            </a:r>
            <a:r>
              <a:rPr lang="zh-CN" altLang="en-US" dirty="0" smtClean="0">
                <a:solidFill>
                  <a:srgbClr val="000000"/>
                </a:solidFill>
                <a:latin typeface="Menlo-Regular"/>
              </a:rPr>
              <a:t>     </a:t>
            </a:r>
            <a:r>
              <a:rPr lang="en-US" altLang="zh-CN" dirty="0" smtClean="0">
                <a:solidFill>
                  <a:srgbClr val="AA0D91"/>
                </a:solidFill>
                <a:latin typeface="Menlo-Regular"/>
              </a:rPr>
              <a:t>return</a:t>
            </a:r>
            <a:r>
              <a:rPr lang="en-US" altLang="zh-CN" dirty="0" smtClean="0">
                <a:solidFill>
                  <a:srgbClr val="000000"/>
                </a:solidFill>
                <a:latin typeface="Menlo-Regular"/>
              </a:rPr>
              <a:t> </a:t>
            </a:r>
            <a:r>
              <a:rPr lang="en-US" altLang="zh-CN" dirty="0">
                <a:solidFill>
                  <a:srgbClr val="000000"/>
                </a:solidFill>
                <a:latin typeface="Menlo-Regular"/>
              </a:rPr>
              <a:t>user.</a:t>
            </a:r>
            <a:r>
              <a:rPr lang="en-US" altLang="zh-CN" dirty="0">
                <a:solidFill>
                  <a:srgbClr val="3F6E74"/>
                </a:solidFill>
                <a:latin typeface="Menlo-Regular"/>
              </a:rPr>
              <a:t>photo</a:t>
            </a:r>
            <a:r>
              <a:rPr lang="en-US" altLang="zh-CN" dirty="0">
                <a:solidFill>
                  <a:srgbClr val="000000"/>
                </a:solidFill>
                <a:latin typeface="Menlo-Regular"/>
              </a:rPr>
              <a:t>;</a:t>
            </a:r>
          </a:p>
          <a:p>
            <a:pPr marL="0" indent="0">
              <a:buNone/>
            </a:pPr>
            <a:r>
              <a:rPr lang="en-US" altLang="zh-CN" dirty="0">
                <a:solidFill>
                  <a:srgbClr val="000000"/>
                </a:solidFill>
                <a:latin typeface="Menlo-Regular"/>
              </a:rPr>
              <a:t>    }</a:t>
            </a:r>
          </a:p>
          <a:p>
            <a:pPr marL="0" indent="0">
              <a:buNone/>
            </a:pPr>
            <a:endParaRPr lang="en-US" altLang="zh-CN" dirty="0">
              <a:solidFill>
                <a:srgbClr val="000000"/>
              </a:solidFill>
              <a:latin typeface="Menlo-Regular"/>
            </a:endParaRPr>
          </a:p>
          <a:p>
            <a:pPr marL="0" indent="0">
              <a:buNone/>
            </a:pPr>
            <a:r>
              <a:rPr lang="zh-CN" altLang="en-US" dirty="0">
                <a:solidFill>
                  <a:srgbClr val="000000"/>
                </a:solidFill>
                <a:latin typeface="Menlo-Regular"/>
              </a:rPr>
              <a:t>    </a:t>
            </a:r>
            <a:r>
              <a:rPr lang="en-US" altLang="zh-CN" dirty="0">
                <a:solidFill>
                  <a:srgbClr val="007400"/>
                </a:solidFill>
                <a:latin typeface="Menlo-Regular"/>
              </a:rPr>
              <a:t>// </a:t>
            </a:r>
            <a:r>
              <a:rPr lang="zh-CN" altLang="en-US" dirty="0">
                <a:solidFill>
                  <a:srgbClr val="007400"/>
                </a:solidFill>
                <a:latin typeface="STHeitiSC-Light"/>
              </a:rPr>
              <a:t>如果不存在，从用户名片中获取</a:t>
            </a:r>
            <a:endParaRPr lang="zh-CN" altLang="en-US" dirty="0">
              <a:solidFill>
                <a:srgbClr val="000000"/>
              </a:solidFill>
              <a:latin typeface="Menlo-Regular"/>
            </a:endParaRPr>
          </a:p>
          <a:p>
            <a:pPr marL="0" indent="0">
              <a:buNone/>
            </a:pPr>
            <a:r>
              <a:rPr lang="en-US" altLang="zh-CN" dirty="0">
                <a:solidFill>
                  <a:srgbClr val="000000"/>
                </a:solidFill>
                <a:latin typeface="Menlo-Regular"/>
              </a:rPr>
              <a:t>    </a:t>
            </a:r>
            <a:r>
              <a:rPr lang="zh-CN" altLang="en-US" dirty="0" smtClean="0">
                <a:solidFill>
                  <a:srgbClr val="000000"/>
                </a:solidFill>
                <a:latin typeface="Menlo-Regular"/>
              </a:rPr>
              <a:t>  </a:t>
            </a:r>
            <a:r>
              <a:rPr lang="en-US" altLang="zh-CN" dirty="0" smtClean="0">
                <a:solidFill>
                  <a:srgbClr val="5C2699"/>
                </a:solidFill>
                <a:latin typeface="Menlo-Regular"/>
              </a:rPr>
              <a:t>NSData</a:t>
            </a:r>
            <a:r>
              <a:rPr lang="en-US" altLang="zh-CN" dirty="0" smtClean="0">
                <a:solidFill>
                  <a:srgbClr val="000000"/>
                </a:solidFill>
                <a:latin typeface="Menlo-Regular"/>
              </a:rPr>
              <a:t> </a:t>
            </a:r>
            <a:r>
              <a:rPr lang="en-US" altLang="zh-CN" dirty="0">
                <a:solidFill>
                  <a:srgbClr val="000000"/>
                </a:solidFill>
                <a:latin typeface="Menlo-Regular"/>
              </a:rPr>
              <a:t>*photoData = </a:t>
            </a:r>
            <a:r>
              <a:rPr lang="en-US" altLang="zh-CN" dirty="0" smtClean="0">
                <a:solidFill>
                  <a:srgbClr val="000000"/>
                </a:solidFill>
                <a:latin typeface="Menlo-Regular"/>
              </a:rPr>
              <a:t>[</a:t>
            </a:r>
            <a:r>
              <a:rPr lang="en-US" altLang="zh-CN" dirty="0" smtClean="0">
                <a:solidFill>
                  <a:srgbClr val="26474B"/>
                </a:solidFill>
                <a:latin typeface="Menlo-Regular"/>
              </a:rPr>
              <a:t>xmppvCardAvatarModule</a:t>
            </a:r>
            <a:r>
              <a:rPr lang="en-US" altLang="zh-CN" dirty="0" smtClean="0">
                <a:solidFill>
                  <a:srgbClr val="000000"/>
                </a:solidFill>
                <a:latin typeface="Menlo-Regular"/>
              </a:rPr>
              <a:t> </a:t>
            </a:r>
            <a:r>
              <a:rPr lang="en-US" altLang="zh-CN" dirty="0">
                <a:solidFill>
                  <a:srgbClr val="26474B"/>
                </a:solidFill>
                <a:latin typeface="Menlo-Regular"/>
              </a:rPr>
              <a:t>photoDataForJID</a:t>
            </a:r>
            <a:r>
              <a:rPr lang="en-US" altLang="zh-CN" dirty="0">
                <a:solidFill>
                  <a:srgbClr val="000000"/>
                </a:solidFill>
                <a:latin typeface="Menlo-Regular"/>
              </a:rPr>
              <a:t>:user.</a:t>
            </a:r>
            <a:r>
              <a:rPr lang="en-US" altLang="zh-CN" dirty="0">
                <a:solidFill>
                  <a:srgbClr val="3F6E74"/>
                </a:solidFill>
                <a:latin typeface="Menlo-Regular"/>
              </a:rPr>
              <a:t>jid</a:t>
            </a:r>
            <a:r>
              <a:rPr lang="en-US" altLang="zh-CN" dirty="0">
                <a:solidFill>
                  <a:srgbClr val="000000"/>
                </a:solidFill>
                <a:latin typeface="Menlo-Regular"/>
              </a:rPr>
              <a:t>];</a:t>
            </a:r>
          </a:p>
          <a:p>
            <a:pPr marL="0" indent="0">
              <a:buNone/>
            </a:pPr>
            <a:r>
              <a:rPr lang="en-US" altLang="zh-CN" dirty="0">
                <a:solidFill>
                  <a:srgbClr val="000000"/>
                </a:solidFill>
                <a:latin typeface="Menlo-Regular"/>
              </a:rPr>
              <a:t>    </a:t>
            </a:r>
            <a:r>
              <a:rPr lang="en-US" altLang="zh-CN" dirty="0">
                <a:solidFill>
                  <a:srgbClr val="AA0D91"/>
                </a:solidFill>
                <a:latin typeface="Menlo-Regular"/>
              </a:rPr>
              <a:t>if</a:t>
            </a:r>
            <a:r>
              <a:rPr lang="en-US" altLang="zh-CN" dirty="0">
                <a:solidFill>
                  <a:srgbClr val="000000"/>
                </a:solidFill>
                <a:latin typeface="Menlo-Regular"/>
              </a:rPr>
              <a:t> (photoData) {</a:t>
            </a:r>
          </a:p>
          <a:p>
            <a:pPr marL="0" indent="0">
              <a:buNone/>
            </a:pPr>
            <a:r>
              <a:rPr lang="en-US" altLang="zh-CN" dirty="0">
                <a:solidFill>
                  <a:srgbClr val="000000"/>
                </a:solidFill>
                <a:latin typeface="Menlo-Regular"/>
              </a:rPr>
              <a:t>        </a:t>
            </a:r>
            <a:r>
              <a:rPr lang="en-US" altLang="zh-CN" dirty="0">
                <a:solidFill>
                  <a:srgbClr val="AA0D91"/>
                </a:solidFill>
                <a:latin typeface="Menlo-Regular"/>
              </a:rPr>
              <a:t>return</a:t>
            </a:r>
            <a:r>
              <a:rPr lang="en-US" altLang="zh-CN" dirty="0">
                <a:solidFill>
                  <a:srgbClr val="000000"/>
                </a:solidFill>
                <a:latin typeface="Menlo-Regular"/>
              </a:rPr>
              <a:t> [</a:t>
            </a:r>
            <a:r>
              <a:rPr lang="en-US" altLang="zh-CN" dirty="0">
                <a:solidFill>
                  <a:srgbClr val="5C2699"/>
                </a:solidFill>
                <a:latin typeface="Menlo-Regular"/>
              </a:rPr>
              <a:t>UIImage</a:t>
            </a:r>
            <a:r>
              <a:rPr lang="en-US" altLang="zh-CN" dirty="0">
                <a:solidFill>
                  <a:srgbClr val="000000"/>
                </a:solidFill>
                <a:latin typeface="Menlo-Regular"/>
              </a:rPr>
              <a:t> </a:t>
            </a:r>
            <a:r>
              <a:rPr lang="en-US" altLang="zh-CN" dirty="0">
                <a:solidFill>
                  <a:srgbClr val="2E0D6E"/>
                </a:solidFill>
                <a:latin typeface="Menlo-Regular"/>
              </a:rPr>
              <a:t>imageWithData</a:t>
            </a:r>
            <a:r>
              <a:rPr lang="en-US" altLang="zh-CN" dirty="0">
                <a:solidFill>
                  <a:srgbClr val="000000"/>
                </a:solidFill>
                <a:latin typeface="Menlo-Regular"/>
              </a:rPr>
              <a:t>:photoData];</a:t>
            </a:r>
          </a:p>
          <a:p>
            <a:pPr marL="0" indent="0">
              <a:buNone/>
            </a:pPr>
            <a:r>
              <a:rPr lang="en-US" altLang="zh-CN" dirty="0">
                <a:solidFill>
                  <a:srgbClr val="000000"/>
                </a:solidFill>
                <a:latin typeface="Menlo-Regular"/>
              </a:rPr>
              <a:t>    }</a:t>
            </a:r>
          </a:p>
          <a:p>
            <a:pPr marL="0" indent="0">
              <a:buNone/>
            </a:pPr>
            <a:endParaRPr lang="en-US" altLang="zh-CN" dirty="0">
              <a:solidFill>
                <a:srgbClr val="000000"/>
              </a:solidFill>
              <a:latin typeface="Menlo-Regular"/>
            </a:endParaRPr>
          </a:p>
          <a:p>
            <a:pPr marL="0" indent="0">
              <a:buNone/>
            </a:pPr>
            <a:r>
              <a:rPr lang="en-US" altLang="zh-CN" dirty="0">
                <a:solidFill>
                  <a:srgbClr val="000000"/>
                </a:solidFill>
                <a:latin typeface="Menlo-Regular"/>
              </a:rPr>
              <a:t>    </a:t>
            </a:r>
            <a:r>
              <a:rPr lang="en-US" altLang="zh-CN" dirty="0">
                <a:solidFill>
                  <a:srgbClr val="AA0D91"/>
                </a:solidFill>
                <a:latin typeface="Menlo-Regular"/>
              </a:rPr>
              <a:t>return</a:t>
            </a:r>
            <a:r>
              <a:rPr lang="en-US" altLang="zh-CN" dirty="0">
                <a:solidFill>
                  <a:srgbClr val="000000"/>
                </a:solidFill>
                <a:latin typeface="Menlo-Regular"/>
              </a:rPr>
              <a:t> [</a:t>
            </a:r>
            <a:r>
              <a:rPr lang="en-US" altLang="zh-CN" dirty="0">
                <a:solidFill>
                  <a:srgbClr val="5C2699"/>
                </a:solidFill>
                <a:latin typeface="Menlo-Regular"/>
              </a:rPr>
              <a:t>UIImage</a:t>
            </a:r>
            <a:r>
              <a:rPr lang="en-US" altLang="zh-CN" dirty="0">
                <a:solidFill>
                  <a:srgbClr val="000000"/>
                </a:solidFill>
                <a:latin typeface="Menlo-Regular"/>
              </a:rPr>
              <a:t> </a:t>
            </a:r>
            <a:r>
              <a:rPr lang="en-US" altLang="zh-CN" dirty="0">
                <a:solidFill>
                  <a:srgbClr val="2E0D6E"/>
                </a:solidFill>
                <a:latin typeface="Menlo-Regular"/>
              </a:rPr>
              <a:t>imageNamed</a:t>
            </a:r>
            <a:r>
              <a:rPr lang="en-US" altLang="zh-CN" dirty="0">
                <a:solidFill>
                  <a:srgbClr val="000000"/>
                </a:solidFill>
                <a:latin typeface="Menlo-Regular"/>
              </a:rPr>
              <a:t>:</a:t>
            </a:r>
            <a:r>
              <a:rPr lang="en-US" altLang="zh-CN" dirty="0" smtClean="0">
                <a:solidFill>
                  <a:srgbClr val="C41A16"/>
                </a:solidFill>
                <a:latin typeface="Menlo-Regular"/>
              </a:rPr>
              <a:t>@”1.jpg"</a:t>
            </a:r>
            <a:r>
              <a:rPr lang="en-US" altLang="zh-CN" dirty="0">
                <a:solidFill>
                  <a:srgbClr val="000000"/>
                </a:solidFill>
                <a:latin typeface="Menlo-Regular"/>
              </a:rPr>
              <a:t>];</a:t>
            </a:r>
          </a:p>
          <a:p>
            <a:pPr marL="0" indent="0">
              <a:buNone/>
            </a:pPr>
            <a:r>
              <a:rPr lang="en-US" altLang="zh-CN" dirty="0">
                <a:solidFill>
                  <a:srgbClr val="000000"/>
                </a:solidFill>
                <a:latin typeface="Menlo-Regular"/>
              </a:rPr>
              <a:t>}</a:t>
            </a:r>
            <a:endParaRPr kumimoji="1" lang="zh-CN" altLang="en-US" dirty="0"/>
          </a:p>
        </p:txBody>
      </p:sp>
      <p:sp>
        <p:nvSpPr>
          <p:cNvPr id="2" name="标题 1"/>
          <p:cNvSpPr>
            <a:spLocks noGrp="1"/>
          </p:cNvSpPr>
          <p:nvPr>
            <p:ph type="title"/>
          </p:nvPr>
        </p:nvSpPr>
        <p:spPr/>
        <p:txBody>
          <a:bodyPr/>
          <a:lstStyle/>
          <a:p>
            <a:r>
              <a:rPr kumimoji="1" lang="zh-CN" altLang="en-US" dirty="0" smtClean="0"/>
              <a:t>用户头像</a:t>
            </a:r>
            <a:endParaRPr kumimoji="1" lang="zh-CN" altLang="en-US" dirty="0"/>
          </a:p>
        </p:txBody>
      </p:sp>
    </p:spTree>
    <p:extLst>
      <p:ext uri="{BB962C8B-B14F-4D97-AF65-F5344CB8AC3E}">
        <p14:creationId xmlns:p14="http://schemas.microsoft.com/office/powerpoint/2010/main" val="657366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p:txBody>
          <a:bodyPr>
            <a:normAutofit/>
          </a:bodyPr>
          <a:lstStyle/>
          <a:p>
            <a:r>
              <a:rPr lang="en-US" altLang="zh-CN" sz="2000" dirty="0" smtClean="0">
                <a:solidFill>
                  <a:srgbClr val="000000"/>
                </a:solidFill>
                <a:latin typeface="Menlo-Regular"/>
              </a:rPr>
              <a:t>- </a:t>
            </a:r>
            <a:r>
              <a:rPr lang="en-US" altLang="zh-CN" sz="2000" dirty="0">
                <a:solidFill>
                  <a:srgbClr val="000000"/>
                </a:solidFill>
                <a:latin typeface="Menlo-Regular"/>
              </a:rPr>
              <a:t>(</a:t>
            </a:r>
            <a:r>
              <a:rPr lang="en-US" altLang="zh-CN" sz="2000" dirty="0">
                <a:solidFill>
                  <a:srgbClr val="AA0D91"/>
                </a:solidFill>
                <a:latin typeface="Menlo-Regular"/>
              </a:rPr>
              <a:t>void</a:t>
            </a:r>
            <a:r>
              <a:rPr lang="en-US" altLang="zh-CN" sz="2000" dirty="0">
                <a:solidFill>
                  <a:srgbClr val="000000"/>
                </a:solidFill>
                <a:latin typeface="Menlo-Regular"/>
              </a:rPr>
              <a:t>)xmppStream:(</a:t>
            </a:r>
            <a:r>
              <a:rPr lang="en-US" altLang="zh-CN" sz="2000" dirty="0">
                <a:solidFill>
                  <a:srgbClr val="3F6E74"/>
                </a:solidFill>
                <a:latin typeface="Menlo-Regular"/>
              </a:rPr>
              <a:t>XMPPStream</a:t>
            </a:r>
            <a:r>
              <a:rPr lang="en-US" altLang="zh-CN" sz="2000" dirty="0">
                <a:solidFill>
                  <a:srgbClr val="000000"/>
                </a:solidFill>
                <a:latin typeface="Menlo-Regular"/>
              </a:rPr>
              <a:t> *)sender didReceiveMessage:(</a:t>
            </a:r>
            <a:r>
              <a:rPr lang="en-US" altLang="zh-CN" sz="2000" dirty="0">
                <a:solidFill>
                  <a:srgbClr val="3F6E74"/>
                </a:solidFill>
                <a:latin typeface="Menlo-Regular"/>
              </a:rPr>
              <a:t>XMPPMessage</a:t>
            </a:r>
            <a:r>
              <a:rPr lang="en-US" altLang="zh-CN" sz="2000" dirty="0">
                <a:solidFill>
                  <a:srgbClr val="000000"/>
                </a:solidFill>
                <a:latin typeface="Menlo-Regular"/>
              </a:rPr>
              <a:t> *)</a:t>
            </a:r>
            <a:r>
              <a:rPr lang="en-US" altLang="zh-CN" sz="2000" dirty="0" smtClean="0">
                <a:solidFill>
                  <a:srgbClr val="000000"/>
                </a:solidFill>
                <a:latin typeface="Menlo-Regular"/>
              </a:rPr>
              <a:t>message</a:t>
            </a:r>
          </a:p>
          <a:p>
            <a:endParaRPr kumimoji="1" lang="en-US" altLang="zh-CN" sz="2000" dirty="0" smtClean="0">
              <a:solidFill>
                <a:srgbClr val="000000"/>
              </a:solidFill>
              <a:latin typeface="Menlo-Regular"/>
            </a:endParaRPr>
          </a:p>
          <a:p>
            <a:r>
              <a:rPr kumimoji="1" lang="zh-CN" altLang="en-US" sz="2000" dirty="0" smtClean="0">
                <a:solidFill>
                  <a:srgbClr val="000000"/>
                </a:solidFill>
                <a:latin typeface="Menlo-Regular"/>
              </a:rPr>
              <a:t>代理方法中如果</a:t>
            </a:r>
            <a:r>
              <a:rPr kumimoji="1" lang="en-US" altLang="zh-CN" sz="2000" dirty="0" smtClean="0">
                <a:solidFill>
                  <a:srgbClr val="000000"/>
                </a:solidFill>
                <a:latin typeface="Menlo-Regular"/>
              </a:rPr>
              <a:t>message</a:t>
            </a:r>
            <a:r>
              <a:rPr kumimoji="1" lang="zh-CN" altLang="en-US" sz="2000" dirty="0" smtClean="0">
                <a:solidFill>
                  <a:srgbClr val="000000"/>
                </a:solidFill>
                <a:latin typeface="Menlo-Regular"/>
              </a:rPr>
              <a:t>的</a:t>
            </a:r>
            <a:r>
              <a:rPr lang="en-US" altLang="zh-CN" sz="2000" dirty="0" smtClean="0">
                <a:solidFill>
                  <a:srgbClr val="800000"/>
                </a:solidFill>
                <a:latin typeface="Menlo-Regular"/>
              </a:rPr>
              <a:t>isChatMessage</a:t>
            </a:r>
            <a:r>
              <a:rPr lang="zh-CN" altLang="en-US" sz="2000" dirty="0" smtClean="0">
                <a:solidFill>
                  <a:srgbClr val="000000"/>
                </a:solidFill>
                <a:latin typeface="Menlo-Regular"/>
              </a:rPr>
              <a:t>属性为</a:t>
            </a:r>
            <a:r>
              <a:rPr lang="en-US" altLang="zh-CN" sz="2000" dirty="0" smtClean="0">
                <a:solidFill>
                  <a:srgbClr val="000000"/>
                </a:solidFill>
                <a:latin typeface="Menlo-Regular"/>
              </a:rPr>
              <a:t>YES</a:t>
            </a:r>
            <a:r>
              <a:rPr lang="zh-CN" altLang="en-US" sz="2000" dirty="0" smtClean="0">
                <a:solidFill>
                  <a:srgbClr val="000000"/>
                </a:solidFill>
                <a:latin typeface="Menlo-Regular"/>
              </a:rPr>
              <a:t>，表示接收到的消息是聊天消息</a:t>
            </a:r>
            <a:endParaRPr kumimoji="1" lang="zh-CN" altLang="en-US" sz="2000" dirty="0"/>
          </a:p>
        </p:txBody>
      </p:sp>
      <p:sp>
        <p:nvSpPr>
          <p:cNvPr id="2" name="标题 1"/>
          <p:cNvSpPr>
            <a:spLocks noGrp="1"/>
          </p:cNvSpPr>
          <p:nvPr>
            <p:ph type="title"/>
          </p:nvPr>
        </p:nvSpPr>
        <p:spPr/>
        <p:txBody>
          <a:bodyPr/>
          <a:lstStyle/>
          <a:p>
            <a:r>
              <a:rPr kumimoji="1" lang="zh-CN" altLang="en-US" dirty="0" smtClean="0"/>
              <a:t>文本消息聊天</a:t>
            </a:r>
            <a:endParaRPr kumimoji="1" lang="zh-CN" altLang="en-US" dirty="0"/>
          </a:p>
        </p:txBody>
      </p:sp>
    </p:spTree>
    <p:extLst>
      <p:ext uri="{BB962C8B-B14F-4D97-AF65-F5344CB8AC3E}">
        <p14:creationId xmlns:p14="http://schemas.microsoft.com/office/powerpoint/2010/main" val="3229300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fontScale="62500" lnSpcReduction="20000"/>
          </a:bodyPr>
          <a:lstStyle/>
          <a:p>
            <a:pPr marL="0" indent="0">
              <a:buNone/>
            </a:pPr>
            <a:r>
              <a:rPr kumimoji="1" lang="en-US" altLang="zh-CN" dirty="0"/>
              <a:t>&lt;message xmlns="jabber:client" </a:t>
            </a:r>
            <a:r>
              <a:rPr kumimoji="1" lang="en-US" altLang="zh-CN" dirty="0">
                <a:solidFill>
                  <a:srgbClr val="800000"/>
                </a:solidFill>
              </a:rPr>
              <a:t>to="lisi@liufan9-mac.local"</a:t>
            </a:r>
            <a:r>
              <a:rPr kumimoji="1" lang="en-US" altLang="zh-CN" dirty="0"/>
              <a:t> </a:t>
            </a:r>
            <a:r>
              <a:rPr kumimoji="1" lang="en-US" altLang="zh-CN" dirty="0">
                <a:solidFill>
                  <a:srgbClr val="800000"/>
                </a:solidFill>
              </a:rPr>
              <a:t>type="chat"</a:t>
            </a:r>
            <a:r>
              <a:rPr kumimoji="1" lang="en-US" altLang="zh-CN" dirty="0"/>
              <a:t> id="E326027C-C1C8-48F5-8E2E-FCA24A67F0E0" </a:t>
            </a:r>
            <a:r>
              <a:rPr kumimoji="1" lang="en-US" altLang="zh-CN" dirty="0">
                <a:solidFill>
                  <a:srgbClr val="800000"/>
                </a:solidFill>
              </a:rPr>
              <a:t>from="liufan4@liufan9-mac.local/liufan9-mac"</a:t>
            </a:r>
            <a:r>
              <a:rPr kumimoji="1" lang="en-US" altLang="zh-CN" dirty="0"/>
              <a:t>&gt;</a:t>
            </a:r>
          </a:p>
          <a:p>
            <a:pPr marL="0" indent="0">
              <a:buNone/>
            </a:pPr>
            <a:r>
              <a:rPr kumimoji="1" lang="en-US" altLang="zh-CN" dirty="0"/>
              <a:t>	</a:t>
            </a:r>
            <a:r>
              <a:rPr kumimoji="1" lang="en-US" altLang="zh-CN" dirty="0">
                <a:solidFill>
                  <a:srgbClr val="800000"/>
                </a:solidFill>
              </a:rPr>
              <a:t>&lt;body&gt;hi&lt;/body&gt;</a:t>
            </a:r>
          </a:p>
          <a:p>
            <a:pPr marL="0" indent="0">
              <a:buNone/>
            </a:pPr>
            <a:r>
              <a:rPr kumimoji="1" lang="en-US" altLang="zh-CN" dirty="0"/>
              <a:t>	&lt;html xmlns="http://jabber.org/protocol/xhtml-im"&gt;</a:t>
            </a:r>
          </a:p>
          <a:p>
            <a:pPr marL="0" indent="0">
              <a:buNone/>
            </a:pPr>
            <a:r>
              <a:rPr kumimoji="1" lang="en-US" altLang="zh-CN" dirty="0"/>
              <a:t>		&lt;body xmlns="http://www.w3.org/1999/xhtml" style="background-color:#e9e9e9;color:#000000;"&gt;</a:t>
            </a:r>
          </a:p>
          <a:p>
            <a:pPr marL="0" indent="0">
              <a:buNone/>
            </a:pPr>
            <a:r>
              <a:rPr kumimoji="1" lang="en-US" altLang="zh-CN" dirty="0"/>
              <a:t>			&lt;span style="font-family: 'Helvetica';font-size: 12px;"&gt;hi&lt;/span&gt;</a:t>
            </a:r>
          </a:p>
          <a:p>
            <a:pPr marL="0" indent="0">
              <a:buNone/>
            </a:pPr>
            <a:r>
              <a:rPr kumimoji="1" lang="en-US" altLang="zh-CN" dirty="0"/>
              <a:t>		&lt;/body&gt;</a:t>
            </a:r>
          </a:p>
          <a:p>
            <a:pPr marL="0" indent="0">
              <a:buNone/>
            </a:pPr>
            <a:r>
              <a:rPr kumimoji="1" lang="en-US" altLang="zh-CN" dirty="0"/>
              <a:t>	&lt;/html&gt;</a:t>
            </a:r>
          </a:p>
          <a:p>
            <a:pPr marL="0" indent="0">
              <a:buNone/>
            </a:pPr>
            <a:r>
              <a:rPr kumimoji="1" lang="en-US" altLang="zh-CN" dirty="0"/>
              <a:t>	&lt;x xmlns="jabber:x:event"&gt;&lt;composing/&gt;&lt;/x&gt;</a:t>
            </a:r>
          </a:p>
          <a:p>
            <a:pPr marL="0" indent="0">
              <a:buNone/>
            </a:pPr>
            <a:r>
              <a:rPr kumimoji="1" lang="en-US" altLang="zh-CN" dirty="0"/>
              <a:t>	&lt;active xmlns="http://jabber.org/protocol/chatstates"/&gt;</a:t>
            </a:r>
          </a:p>
          <a:p>
            <a:pPr marL="0" indent="0">
              <a:buNone/>
            </a:pPr>
            <a:r>
              <a:rPr kumimoji="1" lang="en-US" altLang="zh-CN" dirty="0"/>
              <a:t>&lt;/message&gt;</a:t>
            </a:r>
            <a:endParaRPr kumimoji="1" lang="zh-CN" altLang="en-US" dirty="0"/>
          </a:p>
        </p:txBody>
      </p:sp>
      <p:sp>
        <p:nvSpPr>
          <p:cNvPr id="2" name="标题 1"/>
          <p:cNvSpPr>
            <a:spLocks noGrp="1"/>
          </p:cNvSpPr>
          <p:nvPr>
            <p:ph type="title"/>
          </p:nvPr>
        </p:nvSpPr>
        <p:spPr/>
        <p:txBody>
          <a:bodyPr/>
          <a:lstStyle/>
          <a:p>
            <a:r>
              <a:rPr kumimoji="1" lang="en-US" altLang="zh-CN" dirty="0" smtClean="0"/>
              <a:t>message</a:t>
            </a:r>
            <a:r>
              <a:rPr kumimoji="1" lang="zh-CN" altLang="en-US" dirty="0" smtClean="0"/>
              <a:t>消息格式示例</a:t>
            </a:r>
            <a:endParaRPr kumimoji="1" lang="zh-CN" altLang="en-US" dirty="0"/>
          </a:p>
        </p:txBody>
      </p:sp>
    </p:spTree>
    <p:extLst>
      <p:ext uri="{BB962C8B-B14F-4D97-AF65-F5344CB8AC3E}">
        <p14:creationId xmlns:p14="http://schemas.microsoft.com/office/powerpoint/2010/main" val="3713912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4"/>
          <p:cNvSpPr>
            <a:spLocks noGrp="1"/>
          </p:cNvSpPr>
          <p:nvPr>
            <p:ph idx="1"/>
          </p:nvPr>
        </p:nvSpPr>
        <p:spPr/>
        <p:txBody>
          <a:bodyPr>
            <a:normAutofit/>
          </a:bodyPr>
          <a:lstStyle/>
          <a:p>
            <a:r>
              <a:rPr kumimoji="1" lang="zh-CN" altLang="en-US" sz="2000" dirty="0" smtClean="0"/>
              <a:t>激活</a:t>
            </a:r>
            <a:r>
              <a:rPr kumimoji="1" lang="en-US" altLang="zh-CN" sz="2000" dirty="0" smtClean="0">
                <a:solidFill>
                  <a:srgbClr val="800000"/>
                </a:solidFill>
              </a:rPr>
              <a:t>XMPPMessageArchiving</a:t>
            </a:r>
            <a:r>
              <a:rPr kumimoji="1" lang="zh-CN" altLang="en-US" sz="2000" dirty="0" smtClean="0"/>
              <a:t>和</a:t>
            </a:r>
            <a:r>
              <a:rPr kumimoji="1" lang="en-US" altLang="zh-CN" sz="2000" dirty="0" smtClean="0">
                <a:solidFill>
                  <a:srgbClr val="800000"/>
                </a:solidFill>
              </a:rPr>
              <a:t>XMPPMessageArchivingCoreDataStorage</a:t>
            </a:r>
            <a:r>
              <a:rPr kumimoji="1" lang="zh-CN" altLang="en-US" sz="2000" dirty="0" smtClean="0"/>
              <a:t>消息归档模块</a:t>
            </a:r>
            <a:endParaRPr kumimoji="1" lang="zh-CN" altLang="en-US" sz="2000" dirty="0"/>
          </a:p>
        </p:txBody>
      </p:sp>
      <p:sp>
        <p:nvSpPr>
          <p:cNvPr id="2" name="标题 1"/>
          <p:cNvSpPr>
            <a:spLocks noGrp="1"/>
          </p:cNvSpPr>
          <p:nvPr>
            <p:ph type="title"/>
          </p:nvPr>
        </p:nvSpPr>
        <p:spPr/>
        <p:txBody>
          <a:bodyPr/>
          <a:lstStyle/>
          <a:p>
            <a:r>
              <a:rPr kumimoji="1" lang="zh-CN" altLang="en-US" dirty="0" smtClean="0"/>
              <a:t>消息数据处理</a:t>
            </a:r>
            <a:r>
              <a:rPr kumimoji="1" lang="en-US" altLang="zh-CN" dirty="0" smtClean="0"/>
              <a:t>——XEP-0136</a:t>
            </a:r>
            <a:endParaRPr kumimoji="1" lang="zh-CN" altLang="en-US" dirty="0"/>
          </a:p>
        </p:txBody>
      </p:sp>
    </p:spTree>
    <p:extLst>
      <p:ext uri="{BB962C8B-B14F-4D97-AF65-F5344CB8AC3E}">
        <p14:creationId xmlns:p14="http://schemas.microsoft.com/office/powerpoint/2010/main" val="497715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获取聊天记录</a:t>
            </a:r>
            <a:endParaRPr kumimoji="1" lang="zh-CN" altLang="en-US" dirty="0"/>
          </a:p>
        </p:txBody>
      </p:sp>
      <p:sp>
        <p:nvSpPr>
          <p:cNvPr id="5" name="文本框 4"/>
          <p:cNvSpPr txBox="1"/>
          <p:nvPr/>
        </p:nvSpPr>
        <p:spPr>
          <a:xfrm>
            <a:off x="457200" y="589611"/>
            <a:ext cx="8043999" cy="8125301"/>
          </a:xfrm>
          <a:prstGeom prst="rect">
            <a:avLst/>
          </a:prstGeom>
          <a:noFill/>
        </p:spPr>
        <p:txBody>
          <a:bodyPr wrap="square" rtlCol="0">
            <a:spAutoFit/>
          </a:bodyPr>
          <a:lstStyle/>
          <a:p>
            <a:endParaRPr lang="en-US" altLang="zh-CN" dirty="0">
              <a:solidFill>
                <a:srgbClr val="000000"/>
              </a:solidFill>
              <a:latin typeface="Menlo-Regular"/>
            </a:endParaRPr>
          </a:p>
          <a:p>
            <a:endParaRPr lang="en-US" altLang="zh-CN" dirty="0" smtClean="0">
              <a:solidFill>
                <a:srgbClr val="000000"/>
              </a:solidFill>
              <a:latin typeface="Menlo-Regular"/>
            </a:endParaRPr>
          </a:p>
          <a:p>
            <a:r>
              <a:rPr lang="en-US" altLang="zh-CN" dirty="0" smtClean="0">
                <a:solidFill>
                  <a:srgbClr val="3F6E74"/>
                </a:solidFill>
                <a:latin typeface="Menlo-Regular"/>
              </a:rPr>
              <a:t>manager</a:t>
            </a:r>
            <a:r>
              <a:rPr lang="en-US" altLang="zh-CN" dirty="0">
                <a:solidFill>
                  <a:srgbClr val="000000"/>
                </a:solidFill>
                <a:latin typeface="Menlo-Regular"/>
              </a:rPr>
              <a:t>=[</a:t>
            </a:r>
            <a:r>
              <a:rPr lang="en-US" altLang="zh-CN" dirty="0">
                <a:solidFill>
                  <a:srgbClr val="3F6E74"/>
                </a:solidFill>
                <a:latin typeface="Menlo-Regular"/>
              </a:rPr>
              <a:t>ZCXMPPManager</a:t>
            </a:r>
            <a:r>
              <a:rPr lang="en-US" altLang="zh-CN" dirty="0">
                <a:solidFill>
                  <a:srgbClr val="000000"/>
                </a:solidFill>
                <a:latin typeface="Menlo-Regular"/>
              </a:rPr>
              <a:t> </a:t>
            </a:r>
            <a:r>
              <a:rPr lang="en-US" altLang="zh-CN" dirty="0">
                <a:solidFill>
                  <a:srgbClr val="26474B"/>
                </a:solidFill>
                <a:latin typeface="Menlo-Regular"/>
              </a:rPr>
              <a:t>sharedInstance</a:t>
            </a:r>
            <a:r>
              <a:rPr lang="en-US" altLang="zh-CN" dirty="0">
                <a:solidFill>
                  <a:srgbClr val="000000"/>
                </a:solidFill>
                <a:latin typeface="Menlo-Regular"/>
              </a:rPr>
              <a:t>];</a:t>
            </a:r>
          </a:p>
          <a:p>
            <a:r>
              <a:rPr lang="en-US" altLang="zh-CN" dirty="0">
                <a:solidFill>
                  <a:srgbClr val="000000"/>
                </a:solidFill>
                <a:latin typeface="Menlo-Regular"/>
              </a:rPr>
              <a:t>    </a:t>
            </a:r>
          </a:p>
          <a:p>
            <a:r>
              <a:rPr lang="en-US" altLang="zh-CN" dirty="0">
                <a:solidFill>
                  <a:srgbClr val="000000"/>
                </a:solidFill>
                <a:latin typeface="Menlo-Regular"/>
              </a:rPr>
              <a:t>    [</a:t>
            </a:r>
            <a:r>
              <a:rPr lang="en-US" altLang="zh-CN" dirty="0">
                <a:solidFill>
                  <a:srgbClr val="3F6E74"/>
                </a:solidFill>
                <a:latin typeface="Menlo-Regular"/>
              </a:rPr>
              <a:t>manager</a:t>
            </a:r>
            <a:r>
              <a:rPr lang="en-US" altLang="zh-CN" dirty="0">
                <a:solidFill>
                  <a:srgbClr val="000000"/>
                </a:solidFill>
                <a:latin typeface="Menlo-Regular"/>
              </a:rPr>
              <a:t> </a:t>
            </a:r>
            <a:r>
              <a:rPr lang="en-US" altLang="zh-CN" dirty="0" err="1">
                <a:solidFill>
                  <a:srgbClr val="26474B"/>
                </a:solidFill>
                <a:latin typeface="Menlo-Regular"/>
              </a:rPr>
              <a:t>valuationChatPersonName</a:t>
            </a:r>
            <a:r>
              <a:rPr lang="en-US" altLang="zh-CN" dirty="0">
                <a:solidFill>
                  <a:srgbClr val="000000"/>
                </a:solidFill>
                <a:latin typeface="Menlo-Regular"/>
              </a:rPr>
              <a:t>:[</a:t>
            </a:r>
            <a:r>
              <a:rPr lang="en-US" altLang="zh-CN" dirty="0" err="1">
                <a:solidFill>
                  <a:srgbClr val="5C2699"/>
                </a:solidFill>
                <a:latin typeface="Menlo-Regular"/>
              </a:rPr>
              <a:t>NSString</a:t>
            </a:r>
            <a:r>
              <a:rPr lang="en-US" altLang="zh-CN" dirty="0">
                <a:solidFill>
                  <a:srgbClr val="000000"/>
                </a:solidFill>
                <a:latin typeface="Menlo-Regular"/>
              </a:rPr>
              <a:t> </a:t>
            </a:r>
            <a:r>
              <a:rPr lang="en-US" altLang="zh-CN" dirty="0" err="1">
                <a:solidFill>
                  <a:srgbClr val="2E0D6E"/>
                </a:solidFill>
                <a:latin typeface="Menlo-Regular"/>
              </a:rPr>
              <a:t>stringWithFormat</a:t>
            </a:r>
            <a:r>
              <a:rPr lang="en-US" altLang="zh-CN" dirty="0">
                <a:solidFill>
                  <a:srgbClr val="000000"/>
                </a:solidFill>
                <a:latin typeface="Menlo-Regular"/>
              </a:rPr>
              <a:t>:</a:t>
            </a:r>
            <a:r>
              <a:rPr lang="en-US" altLang="zh-CN" dirty="0">
                <a:solidFill>
                  <a:srgbClr val="C41A16"/>
                </a:solidFill>
                <a:latin typeface="Menlo-Regular"/>
              </a:rPr>
              <a:t>@"%@@1000phone.net"</a:t>
            </a:r>
            <a:r>
              <a:rPr lang="en-US" altLang="zh-CN" dirty="0">
                <a:solidFill>
                  <a:srgbClr val="000000"/>
                </a:solidFill>
                <a:latin typeface="Menlo-Regular"/>
              </a:rPr>
              <a:t>,</a:t>
            </a:r>
            <a:r>
              <a:rPr lang="en-US" altLang="zh-CN" dirty="0">
                <a:solidFill>
                  <a:srgbClr val="AA0D91"/>
                </a:solidFill>
                <a:latin typeface="Menlo-Regular"/>
              </a:rPr>
              <a:t>self</a:t>
            </a:r>
            <a:r>
              <a:rPr lang="en-US" altLang="zh-CN" dirty="0">
                <a:solidFill>
                  <a:srgbClr val="000000"/>
                </a:solidFill>
                <a:latin typeface="Menlo-Regular"/>
              </a:rPr>
              <a:t>.</a:t>
            </a:r>
            <a:r>
              <a:rPr lang="en-US" altLang="zh-CN" dirty="0">
                <a:solidFill>
                  <a:srgbClr val="3F6E74"/>
                </a:solidFill>
                <a:latin typeface="Menlo-Regular"/>
              </a:rPr>
              <a:t>myjid</a:t>
            </a:r>
            <a:r>
              <a:rPr lang="en-US" altLang="zh-CN" dirty="0">
                <a:solidFill>
                  <a:srgbClr val="000000"/>
                </a:solidFill>
                <a:latin typeface="Menlo-Regular"/>
              </a:rPr>
              <a:t>] </a:t>
            </a:r>
            <a:r>
              <a:rPr lang="en-US" altLang="zh-CN" dirty="0" err="1">
                <a:solidFill>
                  <a:srgbClr val="26474B"/>
                </a:solidFill>
                <a:latin typeface="Menlo-Regular"/>
              </a:rPr>
              <a:t>IsPush</a:t>
            </a:r>
            <a:r>
              <a:rPr lang="en-US" altLang="zh-CN" dirty="0" err="1">
                <a:solidFill>
                  <a:srgbClr val="000000"/>
                </a:solidFill>
                <a:latin typeface="Menlo-Regular"/>
              </a:rPr>
              <a:t>:</a:t>
            </a:r>
            <a:r>
              <a:rPr lang="en-US" altLang="zh-CN" dirty="0" err="1">
                <a:solidFill>
                  <a:srgbClr val="AA0D91"/>
                </a:solidFill>
                <a:latin typeface="Menlo-Regular"/>
              </a:rPr>
              <a:t>YES</a:t>
            </a:r>
            <a:r>
              <a:rPr lang="en-US" altLang="zh-CN" dirty="0">
                <a:solidFill>
                  <a:srgbClr val="000000"/>
                </a:solidFill>
                <a:latin typeface="Menlo-Regular"/>
              </a:rPr>
              <a:t> </a:t>
            </a:r>
            <a:r>
              <a:rPr lang="en-US" altLang="zh-CN" dirty="0" err="1">
                <a:solidFill>
                  <a:srgbClr val="26474B"/>
                </a:solidFill>
                <a:latin typeface="Menlo-Regular"/>
              </a:rPr>
              <a:t>MessageBlock</a:t>
            </a:r>
            <a:r>
              <a:rPr lang="en-US" altLang="zh-CN" dirty="0">
                <a:solidFill>
                  <a:srgbClr val="000000"/>
                </a:solidFill>
                <a:latin typeface="Menlo-Regular"/>
              </a:rPr>
              <a:t>:^(</a:t>
            </a:r>
            <a:r>
              <a:rPr lang="en-US" altLang="zh-CN" dirty="0" err="1">
                <a:solidFill>
                  <a:srgbClr val="3F6E74"/>
                </a:solidFill>
                <a:latin typeface="Menlo-Regular"/>
              </a:rPr>
              <a:t>ZCMessageObject</a:t>
            </a:r>
            <a:r>
              <a:rPr lang="en-US" altLang="zh-CN" dirty="0">
                <a:solidFill>
                  <a:srgbClr val="000000"/>
                </a:solidFill>
                <a:latin typeface="Menlo-Regular"/>
              </a:rPr>
              <a:t> *a) {</a:t>
            </a:r>
          </a:p>
          <a:p>
            <a:r>
              <a:rPr lang="zh-CN" altLang="en-US" dirty="0">
                <a:solidFill>
                  <a:srgbClr val="000000"/>
                </a:solidFill>
                <a:latin typeface="Menlo-Regular"/>
              </a:rPr>
              <a:t>        </a:t>
            </a:r>
            <a:r>
              <a:rPr lang="en-US" altLang="zh-CN" dirty="0">
                <a:solidFill>
                  <a:srgbClr val="007400"/>
                </a:solidFill>
                <a:latin typeface="Menlo-Regular"/>
              </a:rPr>
              <a:t>//</a:t>
            </a:r>
            <a:r>
              <a:rPr lang="zh-CN" altLang="en-US" dirty="0">
                <a:solidFill>
                  <a:srgbClr val="007400"/>
                </a:solidFill>
                <a:latin typeface="STHeitiSC-Light"/>
              </a:rPr>
              <a:t>最新聊天内容（和当前人的）</a:t>
            </a:r>
            <a:endParaRPr lang="zh-CN" altLang="en-US" dirty="0">
              <a:solidFill>
                <a:srgbClr val="000000"/>
              </a:solidFill>
              <a:latin typeface="Menlo-Regular"/>
            </a:endParaRPr>
          </a:p>
          <a:p>
            <a:r>
              <a:rPr lang="fi-FI" altLang="zh-CN" dirty="0">
                <a:solidFill>
                  <a:srgbClr val="000000"/>
                </a:solidFill>
                <a:latin typeface="Menlo-Regular"/>
              </a:rPr>
              <a:t>        </a:t>
            </a:r>
            <a:r>
              <a:rPr lang="fi-FI" altLang="zh-CN" dirty="0" err="1">
                <a:solidFill>
                  <a:srgbClr val="2E0D6E"/>
                </a:solidFill>
                <a:latin typeface="Menlo-Regular"/>
              </a:rPr>
              <a:t>NSLog</a:t>
            </a:r>
            <a:r>
              <a:rPr lang="fi-FI" altLang="zh-CN" dirty="0" err="1">
                <a:solidFill>
                  <a:srgbClr val="000000"/>
                </a:solidFill>
                <a:latin typeface="Menlo-Regular"/>
              </a:rPr>
              <a:t>(</a:t>
            </a:r>
            <a:r>
              <a:rPr lang="fi-FI" altLang="zh-CN" dirty="0" err="1">
                <a:solidFill>
                  <a:srgbClr val="C41A16"/>
                </a:solidFill>
                <a:latin typeface="Menlo-Regular"/>
              </a:rPr>
              <a:t>@"~~~%@"</a:t>
            </a:r>
            <a:r>
              <a:rPr lang="fi-FI" altLang="zh-CN" dirty="0" err="1">
                <a:solidFill>
                  <a:srgbClr val="000000"/>
                </a:solidFill>
                <a:latin typeface="Menlo-Regular"/>
              </a:rPr>
              <a:t>,a.</a:t>
            </a:r>
            <a:r>
              <a:rPr lang="fi-FI" altLang="zh-CN" dirty="0" err="1">
                <a:solidFill>
                  <a:srgbClr val="3F6E74"/>
                </a:solidFill>
                <a:latin typeface="Menlo-Regular"/>
              </a:rPr>
              <a:t>messageContent</a:t>
            </a:r>
            <a:r>
              <a:rPr lang="fi-FI" altLang="zh-CN" dirty="0">
                <a:solidFill>
                  <a:srgbClr val="000000"/>
                </a:solidFill>
                <a:latin typeface="Menlo-Regular"/>
              </a:rPr>
              <a:t>);</a:t>
            </a:r>
          </a:p>
          <a:p>
            <a:r>
              <a:rPr lang="en-US" altLang="zh-CN" dirty="0">
                <a:solidFill>
                  <a:srgbClr val="000000"/>
                </a:solidFill>
                <a:latin typeface="Menlo-Regular"/>
              </a:rPr>
              <a:t>        [</a:t>
            </a:r>
            <a:r>
              <a:rPr lang="en-US" altLang="zh-CN" dirty="0">
                <a:solidFill>
                  <a:srgbClr val="AA0D91"/>
                </a:solidFill>
                <a:latin typeface="Menlo-Regular"/>
              </a:rPr>
              <a:t>self</a:t>
            </a:r>
            <a:r>
              <a:rPr lang="en-US" altLang="zh-CN" dirty="0">
                <a:solidFill>
                  <a:srgbClr val="000000"/>
                </a:solidFill>
                <a:latin typeface="Menlo-Regular"/>
              </a:rPr>
              <a:t> </a:t>
            </a:r>
            <a:r>
              <a:rPr lang="en-US" altLang="zh-CN" dirty="0" err="1">
                <a:solidFill>
                  <a:srgbClr val="26474B"/>
                </a:solidFill>
                <a:latin typeface="Menlo-Regular"/>
              </a:rPr>
              <a:t>loadData</a:t>
            </a:r>
            <a:r>
              <a:rPr lang="en-US" altLang="zh-CN" dirty="0">
                <a:solidFill>
                  <a:srgbClr val="000000"/>
                </a:solidFill>
                <a:latin typeface="Menlo-Regular"/>
              </a:rPr>
              <a:t>];</a:t>
            </a:r>
          </a:p>
          <a:p>
            <a:r>
              <a:rPr lang="en-US" altLang="zh-CN" dirty="0">
                <a:solidFill>
                  <a:srgbClr val="000000"/>
                </a:solidFill>
                <a:latin typeface="Menlo-Regular"/>
              </a:rPr>
              <a:t>        </a:t>
            </a:r>
          </a:p>
          <a:p>
            <a:r>
              <a:rPr lang="en-US" altLang="zh-CN" dirty="0">
                <a:solidFill>
                  <a:srgbClr val="000000"/>
                </a:solidFill>
                <a:latin typeface="Menlo-Regular"/>
              </a:rPr>
              <a:t>    }]</a:t>
            </a:r>
            <a:r>
              <a:rPr lang="en-US" altLang="zh-CN" dirty="0" smtClean="0">
                <a:solidFill>
                  <a:srgbClr val="000000"/>
                </a:solidFill>
                <a:latin typeface="Menlo-Regular"/>
              </a:rPr>
              <a:t>;</a:t>
            </a:r>
            <a:endParaRPr lang="en-US" altLang="zh-CN" dirty="0">
              <a:solidFill>
                <a:srgbClr val="000000"/>
              </a:solidFill>
              <a:latin typeface="Menlo-Regular"/>
            </a:endParaRPr>
          </a:p>
          <a:p>
            <a:r>
              <a:rPr lang="en-US" altLang="zh-CN" dirty="0">
                <a:solidFill>
                  <a:srgbClr val="000000"/>
                </a:solidFill>
                <a:latin typeface="Menlo-Regular"/>
              </a:rPr>
              <a:t>-(</a:t>
            </a:r>
            <a:r>
              <a:rPr lang="en-US" altLang="zh-CN" dirty="0">
                <a:solidFill>
                  <a:srgbClr val="AA0D91"/>
                </a:solidFill>
                <a:latin typeface="Menlo-Regular"/>
              </a:rPr>
              <a:t>void</a:t>
            </a:r>
            <a:r>
              <a:rPr lang="en-US" altLang="zh-CN" dirty="0">
                <a:solidFill>
                  <a:srgbClr val="000000"/>
                </a:solidFill>
                <a:latin typeface="Menlo-Regular"/>
              </a:rPr>
              <a:t>)</a:t>
            </a:r>
            <a:r>
              <a:rPr lang="en-US" altLang="zh-CN" dirty="0" err="1">
                <a:solidFill>
                  <a:srgbClr val="000000"/>
                </a:solidFill>
                <a:latin typeface="Menlo-Regular"/>
              </a:rPr>
              <a:t>loadData</a:t>
            </a:r>
            <a:r>
              <a:rPr lang="en-US" altLang="zh-CN" dirty="0">
                <a:solidFill>
                  <a:srgbClr val="000000"/>
                </a:solidFill>
                <a:latin typeface="Menlo-Regular"/>
              </a:rPr>
              <a:t>{</a:t>
            </a:r>
          </a:p>
          <a:p>
            <a:r>
              <a:rPr lang="en-US" altLang="zh-CN" dirty="0">
                <a:solidFill>
                  <a:srgbClr val="000000"/>
                </a:solidFill>
                <a:latin typeface="Menlo-Regular"/>
              </a:rPr>
              <a:t>   </a:t>
            </a:r>
            <a:r>
              <a:rPr lang="en-US" altLang="zh-CN" dirty="0" err="1">
                <a:solidFill>
                  <a:srgbClr val="5C2699"/>
                </a:solidFill>
                <a:latin typeface="Menlo-Regular"/>
              </a:rPr>
              <a:t>NSArray</a:t>
            </a:r>
            <a:r>
              <a:rPr lang="en-US" altLang="zh-CN" dirty="0">
                <a:solidFill>
                  <a:srgbClr val="000000"/>
                </a:solidFill>
                <a:latin typeface="Menlo-Regular"/>
              </a:rPr>
              <a:t>*array= [</a:t>
            </a:r>
            <a:r>
              <a:rPr lang="en-US" altLang="zh-CN" dirty="0">
                <a:solidFill>
                  <a:srgbClr val="3F6E74"/>
                </a:solidFill>
                <a:latin typeface="Menlo-Regular"/>
              </a:rPr>
              <a:t>manager</a:t>
            </a:r>
            <a:r>
              <a:rPr lang="en-US" altLang="zh-CN" dirty="0">
                <a:solidFill>
                  <a:srgbClr val="000000"/>
                </a:solidFill>
                <a:latin typeface="Menlo-Regular"/>
              </a:rPr>
              <a:t> </a:t>
            </a:r>
            <a:r>
              <a:rPr lang="en-US" altLang="zh-CN" dirty="0" err="1">
                <a:solidFill>
                  <a:srgbClr val="26474B"/>
                </a:solidFill>
                <a:latin typeface="Menlo-Regular"/>
              </a:rPr>
              <a:t>messageRecord</a:t>
            </a:r>
            <a:r>
              <a:rPr lang="en-US" altLang="zh-CN" dirty="0">
                <a:solidFill>
                  <a:srgbClr val="000000"/>
                </a:solidFill>
                <a:latin typeface="Menlo-Regular"/>
              </a:rPr>
              <a:t>];</a:t>
            </a:r>
          </a:p>
          <a:p>
            <a:r>
              <a:rPr lang="en-US" altLang="zh-CN" dirty="0">
                <a:solidFill>
                  <a:srgbClr val="000000"/>
                </a:solidFill>
                <a:latin typeface="Menlo-Regular"/>
              </a:rPr>
              <a:t>    </a:t>
            </a:r>
            <a:r>
              <a:rPr lang="en-US" altLang="zh-CN" dirty="0" err="1">
                <a:solidFill>
                  <a:srgbClr val="AA0D91"/>
                </a:solidFill>
                <a:latin typeface="Menlo-Regular"/>
              </a:rPr>
              <a:t>self</a:t>
            </a:r>
            <a:r>
              <a:rPr lang="en-US" altLang="zh-CN" dirty="0" err="1">
                <a:solidFill>
                  <a:srgbClr val="000000"/>
                </a:solidFill>
                <a:latin typeface="Menlo-Regular"/>
              </a:rPr>
              <a:t>.</a:t>
            </a:r>
            <a:r>
              <a:rPr lang="en-US" altLang="zh-CN" dirty="0" err="1">
                <a:solidFill>
                  <a:srgbClr val="3F6E74"/>
                </a:solidFill>
                <a:latin typeface="Menlo-Regular"/>
              </a:rPr>
              <a:t>dataArray</a:t>
            </a:r>
            <a:r>
              <a:rPr lang="en-US" altLang="zh-CN" dirty="0">
                <a:solidFill>
                  <a:srgbClr val="000000"/>
                </a:solidFill>
                <a:latin typeface="Menlo-Regular"/>
              </a:rPr>
              <a:t>=[</a:t>
            </a:r>
            <a:r>
              <a:rPr lang="en-US" altLang="zh-CN" dirty="0" err="1">
                <a:solidFill>
                  <a:srgbClr val="5C2699"/>
                </a:solidFill>
                <a:latin typeface="Menlo-Regular"/>
              </a:rPr>
              <a:t>NSMutableArray</a:t>
            </a:r>
            <a:r>
              <a:rPr lang="en-US" altLang="zh-CN" dirty="0">
                <a:solidFill>
                  <a:srgbClr val="000000"/>
                </a:solidFill>
                <a:latin typeface="Menlo-Regular"/>
              </a:rPr>
              <a:t> </a:t>
            </a:r>
            <a:r>
              <a:rPr lang="en-US" altLang="zh-CN" dirty="0" err="1">
                <a:solidFill>
                  <a:srgbClr val="2E0D6E"/>
                </a:solidFill>
                <a:latin typeface="Menlo-Regular"/>
              </a:rPr>
              <a:t>arrayWithArray</a:t>
            </a:r>
            <a:r>
              <a:rPr lang="en-US" altLang="zh-CN" dirty="0" err="1">
                <a:solidFill>
                  <a:srgbClr val="000000"/>
                </a:solidFill>
                <a:latin typeface="Menlo-Regular"/>
              </a:rPr>
              <a:t>:array</a:t>
            </a:r>
            <a:r>
              <a:rPr lang="en-US" altLang="zh-CN" dirty="0">
                <a:solidFill>
                  <a:srgbClr val="000000"/>
                </a:solidFill>
                <a:latin typeface="Menlo-Regular"/>
              </a:rPr>
              <a:t>];</a:t>
            </a:r>
          </a:p>
          <a:p>
            <a:r>
              <a:rPr lang="en-US" altLang="zh-CN" dirty="0">
                <a:solidFill>
                  <a:srgbClr val="000000"/>
                </a:solidFill>
                <a:latin typeface="Menlo-Regular"/>
              </a:rPr>
              <a:t>  </a:t>
            </a:r>
          </a:p>
          <a:p>
            <a:r>
              <a:rPr lang="en-US" altLang="zh-CN" dirty="0">
                <a:solidFill>
                  <a:srgbClr val="000000"/>
                </a:solidFill>
                <a:latin typeface="Menlo-Regular"/>
              </a:rPr>
              <a:t>    </a:t>
            </a:r>
            <a:r>
              <a:rPr lang="en-US" altLang="zh-CN" dirty="0">
                <a:solidFill>
                  <a:srgbClr val="AA0D91"/>
                </a:solidFill>
                <a:latin typeface="Menlo-Regular"/>
              </a:rPr>
              <a:t>if</a:t>
            </a:r>
            <a:r>
              <a:rPr lang="en-US" altLang="zh-CN" dirty="0">
                <a:solidFill>
                  <a:srgbClr val="000000"/>
                </a:solidFill>
                <a:latin typeface="Menlo-Regular"/>
              </a:rPr>
              <a:t> (</a:t>
            </a:r>
            <a:r>
              <a:rPr lang="en-US" altLang="zh-CN" dirty="0" err="1">
                <a:solidFill>
                  <a:srgbClr val="AA0D91"/>
                </a:solidFill>
                <a:latin typeface="Menlo-Regular"/>
              </a:rPr>
              <a:t>self</a:t>
            </a:r>
            <a:r>
              <a:rPr lang="en-US" altLang="zh-CN" dirty="0" err="1">
                <a:solidFill>
                  <a:srgbClr val="000000"/>
                </a:solidFill>
                <a:latin typeface="Menlo-Regular"/>
              </a:rPr>
              <a:t>.</a:t>
            </a:r>
            <a:r>
              <a:rPr lang="en-US" altLang="zh-CN" dirty="0" err="1">
                <a:solidFill>
                  <a:srgbClr val="3F6E74"/>
                </a:solidFill>
                <a:latin typeface="Menlo-Regular"/>
              </a:rPr>
              <a:t>dataArray</a:t>
            </a:r>
            <a:r>
              <a:rPr lang="en-US" altLang="zh-CN" dirty="0" err="1">
                <a:solidFill>
                  <a:srgbClr val="000000"/>
                </a:solidFill>
                <a:latin typeface="Menlo-Regular"/>
              </a:rPr>
              <a:t>.</a:t>
            </a:r>
            <a:r>
              <a:rPr lang="en-US" altLang="zh-CN" dirty="0" err="1">
                <a:solidFill>
                  <a:srgbClr val="2E0D6E"/>
                </a:solidFill>
                <a:latin typeface="Menlo-Regular"/>
              </a:rPr>
              <a:t>count</a:t>
            </a:r>
            <a:r>
              <a:rPr lang="en-US" altLang="zh-CN" dirty="0">
                <a:solidFill>
                  <a:srgbClr val="000000"/>
                </a:solidFill>
                <a:latin typeface="Menlo-Regular"/>
              </a:rPr>
              <a:t>==</a:t>
            </a:r>
            <a:r>
              <a:rPr lang="en-US" altLang="zh-CN" dirty="0">
                <a:solidFill>
                  <a:srgbClr val="1C00CF"/>
                </a:solidFill>
                <a:latin typeface="Menlo-Regular"/>
              </a:rPr>
              <a:t>0</a:t>
            </a:r>
            <a:r>
              <a:rPr lang="en-US" altLang="zh-CN" dirty="0">
                <a:solidFill>
                  <a:srgbClr val="000000"/>
                </a:solidFill>
                <a:latin typeface="Menlo-Regular"/>
              </a:rPr>
              <a:t>) {</a:t>
            </a:r>
          </a:p>
          <a:p>
            <a:r>
              <a:rPr lang="is-IS" altLang="zh-CN" dirty="0">
                <a:solidFill>
                  <a:srgbClr val="000000"/>
                </a:solidFill>
                <a:latin typeface="Menlo-Regular"/>
              </a:rPr>
              <a:t>        </a:t>
            </a:r>
            <a:r>
              <a:rPr lang="is-IS" altLang="zh-CN" dirty="0">
                <a:solidFill>
                  <a:srgbClr val="AA0D91"/>
                </a:solidFill>
                <a:latin typeface="Menlo-Regular"/>
              </a:rPr>
              <a:t>return</a:t>
            </a:r>
            <a:r>
              <a:rPr lang="is-IS" altLang="zh-CN" dirty="0">
                <a:solidFill>
                  <a:srgbClr val="000000"/>
                </a:solidFill>
                <a:latin typeface="Menlo-Regular"/>
              </a:rPr>
              <a:t>;</a:t>
            </a:r>
          </a:p>
          <a:p>
            <a:r>
              <a:rPr lang="is-IS" altLang="zh-CN" dirty="0">
                <a:solidFill>
                  <a:srgbClr val="000000"/>
                </a:solidFill>
                <a:latin typeface="Menlo-Regular"/>
              </a:rPr>
              <a:t>    }</a:t>
            </a:r>
          </a:p>
          <a:p>
            <a:r>
              <a:rPr lang="en-US" altLang="zh-CN" dirty="0">
                <a:solidFill>
                  <a:srgbClr val="000000"/>
                </a:solidFill>
                <a:latin typeface="Menlo-Regular"/>
              </a:rPr>
              <a:t>    [</a:t>
            </a:r>
            <a:r>
              <a:rPr lang="en-US" altLang="zh-CN" dirty="0">
                <a:solidFill>
                  <a:srgbClr val="3F6E74"/>
                </a:solidFill>
                <a:latin typeface="Menlo-Regular"/>
              </a:rPr>
              <a:t>_tableView</a:t>
            </a:r>
            <a:r>
              <a:rPr lang="en-US" altLang="zh-CN" dirty="0">
                <a:solidFill>
                  <a:srgbClr val="000000"/>
                </a:solidFill>
                <a:latin typeface="Menlo-Regular"/>
              </a:rPr>
              <a:t> </a:t>
            </a:r>
            <a:r>
              <a:rPr lang="en-US" altLang="zh-CN" dirty="0">
                <a:solidFill>
                  <a:srgbClr val="2E0D6E"/>
                </a:solidFill>
                <a:latin typeface="Menlo-Regular"/>
              </a:rPr>
              <a:t>reloadData</a:t>
            </a:r>
            <a:r>
              <a:rPr lang="en-US" altLang="zh-CN" dirty="0">
                <a:solidFill>
                  <a:srgbClr val="000000"/>
                </a:solidFill>
                <a:latin typeface="Menlo-Regular"/>
              </a:rPr>
              <a:t>];</a:t>
            </a:r>
          </a:p>
          <a:p>
            <a:r>
              <a:rPr lang="en-US" altLang="zh-CN" dirty="0">
                <a:solidFill>
                  <a:srgbClr val="000000"/>
                </a:solidFill>
                <a:latin typeface="Menlo-Regular"/>
              </a:rPr>
              <a:t>    [</a:t>
            </a:r>
            <a:r>
              <a:rPr lang="en-US" altLang="zh-CN" dirty="0">
                <a:solidFill>
                  <a:srgbClr val="3F6E74"/>
                </a:solidFill>
                <a:latin typeface="Menlo-Regular"/>
              </a:rPr>
              <a:t>_tableView</a:t>
            </a:r>
            <a:r>
              <a:rPr lang="en-US" altLang="zh-CN" dirty="0">
                <a:solidFill>
                  <a:srgbClr val="000000"/>
                </a:solidFill>
                <a:latin typeface="Menlo-Regular"/>
              </a:rPr>
              <a:t> </a:t>
            </a:r>
            <a:r>
              <a:rPr lang="en-US" altLang="zh-CN" dirty="0" err="1">
                <a:solidFill>
                  <a:srgbClr val="2E0D6E"/>
                </a:solidFill>
                <a:latin typeface="Menlo-Regular"/>
              </a:rPr>
              <a:t>scrollToRowAtIndexPath</a:t>
            </a:r>
            <a:r>
              <a:rPr lang="en-US" altLang="zh-CN" dirty="0">
                <a:solidFill>
                  <a:srgbClr val="000000"/>
                </a:solidFill>
                <a:latin typeface="Menlo-Regular"/>
              </a:rPr>
              <a:t>:[</a:t>
            </a:r>
            <a:r>
              <a:rPr lang="en-US" altLang="zh-CN" dirty="0">
                <a:solidFill>
                  <a:srgbClr val="5C2699"/>
                </a:solidFill>
                <a:latin typeface="Menlo-Regular"/>
              </a:rPr>
              <a:t>NSIndexPath</a:t>
            </a:r>
            <a:r>
              <a:rPr lang="en-US" altLang="zh-CN" dirty="0">
                <a:solidFill>
                  <a:srgbClr val="000000"/>
                </a:solidFill>
                <a:latin typeface="Menlo-Regular"/>
              </a:rPr>
              <a:t> </a:t>
            </a:r>
            <a:r>
              <a:rPr lang="en-US" altLang="zh-CN" dirty="0">
                <a:solidFill>
                  <a:srgbClr val="2E0D6E"/>
                </a:solidFill>
                <a:latin typeface="Menlo-Regular"/>
              </a:rPr>
              <a:t>indexPathForRow</a:t>
            </a:r>
            <a:r>
              <a:rPr lang="en-US" altLang="zh-CN" dirty="0">
                <a:solidFill>
                  <a:srgbClr val="000000"/>
                </a:solidFill>
                <a:latin typeface="Menlo-Regular"/>
              </a:rPr>
              <a:t>:</a:t>
            </a:r>
            <a:r>
              <a:rPr lang="en-US" altLang="zh-CN" dirty="0">
                <a:solidFill>
                  <a:srgbClr val="AA0D91"/>
                </a:solidFill>
                <a:latin typeface="Menlo-Regular"/>
              </a:rPr>
              <a:t>self</a:t>
            </a:r>
            <a:r>
              <a:rPr lang="en-US" altLang="zh-CN" dirty="0">
                <a:solidFill>
                  <a:srgbClr val="000000"/>
                </a:solidFill>
                <a:latin typeface="Menlo-Regular"/>
              </a:rPr>
              <a:t>.</a:t>
            </a:r>
            <a:r>
              <a:rPr lang="en-US" altLang="zh-CN" dirty="0">
                <a:solidFill>
                  <a:srgbClr val="3F6E74"/>
                </a:solidFill>
                <a:latin typeface="Menlo-Regular"/>
              </a:rPr>
              <a:t>dataArray</a:t>
            </a:r>
            <a:r>
              <a:rPr lang="en-US" altLang="zh-CN" dirty="0">
                <a:solidFill>
                  <a:srgbClr val="000000"/>
                </a:solidFill>
                <a:latin typeface="Menlo-Regular"/>
              </a:rPr>
              <a:t>.</a:t>
            </a:r>
            <a:r>
              <a:rPr lang="en-US" altLang="zh-CN" dirty="0">
                <a:solidFill>
                  <a:srgbClr val="2E0D6E"/>
                </a:solidFill>
                <a:latin typeface="Menlo-Regular"/>
              </a:rPr>
              <a:t>count</a:t>
            </a:r>
            <a:r>
              <a:rPr lang="en-US" altLang="zh-CN" dirty="0">
                <a:solidFill>
                  <a:srgbClr val="000000"/>
                </a:solidFill>
                <a:latin typeface="Menlo-Regular"/>
              </a:rPr>
              <a:t>-</a:t>
            </a:r>
            <a:r>
              <a:rPr lang="en-US" altLang="zh-CN" dirty="0">
                <a:solidFill>
                  <a:srgbClr val="1C00CF"/>
                </a:solidFill>
                <a:latin typeface="Menlo-Regular"/>
              </a:rPr>
              <a:t>1</a:t>
            </a:r>
            <a:r>
              <a:rPr lang="en-US" altLang="zh-CN" dirty="0">
                <a:solidFill>
                  <a:srgbClr val="000000"/>
                </a:solidFill>
                <a:latin typeface="Menlo-Regular"/>
              </a:rPr>
              <a:t> </a:t>
            </a:r>
            <a:r>
              <a:rPr lang="en-US" altLang="zh-CN" dirty="0">
                <a:solidFill>
                  <a:srgbClr val="2E0D6E"/>
                </a:solidFill>
                <a:latin typeface="Menlo-Regular"/>
              </a:rPr>
              <a:t>inSection</a:t>
            </a:r>
            <a:r>
              <a:rPr lang="en-US" altLang="zh-CN" dirty="0">
                <a:solidFill>
                  <a:srgbClr val="000000"/>
                </a:solidFill>
                <a:latin typeface="Menlo-Regular"/>
              </a:rPr>
              <a:t>:</a:t>
            </a:r>
            <a:r>
              <a:rPr lang="en-US" altLang="zh-CN" dirty="0">
                <a:solidFill>
                  <a:srgbClr val="1C00CF"/>
                </a:solidFill>
                <a:latin typeface="Menlo-Regular"/>
              </a:rPr>
              <a:t>0</a:t>
            </a:r>
            <a:r>
              <a:rPr lang="en-US" altLang="zh-CN" dirty="0">
                <a:solidFill>
                  <a:srgbClr val="000000"/>
                </a:solidFill>
                <a:latin typeface="Menlo-Regular"/>
              </a:rPr>
              <a:t>] </a:t>
            </a:r>
            <a:r>
              <a:rPr lang="en-US" altLang="zh-CN" dirty="0" err="1">
                <a:solidFill>
                  <a:srgbClr val="2E0D6E"/>
                </a:solidFill>
                <a:latin typeface="Menlo-Regular"/>
              </a:rPr>
              <a:t>atScrollPosition</a:t>
            </a:r>
            <a:r>
              <a:rPr lang="en-US" altLang="zh-CN" dirty="0" err="1">
                <a:solidFill>
                  <a:srgbClr val="000000"/>
                </a:solidFill>
                <a:latin typeface="Menlo-Regular"/>
              </a:rPr>
              <a:t>:</a:t>
            </a:r>
            <a:r>
              <a:rPr lang="en-US" altLang="zh-CN" dirty="0" err="1">
                <a:solidFill>
                  <a:srgbClr val="2E0D6E"/>
                </a:solidFill>
                <a:latin typeface="Menlo-Regular"/>
              </a:rPr>
              <a:t>UITableViewScrollPositionBottom</a:t>
            </a:r>
            <a:r>
              <a:rPr lang="en-US" altLang="zh-CN" dirty="0">
                <a:solidFill>
                  <a:srgbClr val="000000"/>
                </a:solidFill>
                <a:latin typeface="Menlo-Regular"/>
              </a:rPr>
              <a:t> </a:t>
            </a:r>
            <a:r>
              <a:rPr lang="en-US" altLang="zh-CN" dirty="0" err="1">
                <a:solidFill>
                  <a:srgbClr val="2E0D6E"/>
                </a:solidFill>
                <a:latin typeface="Menlo-Regular"/>
              </a:rPr>
              <a:t>animated</a:t>
            </a:r>
            <a:r>
              <a:rPr lang="en-US" altLang="zh-CN" dirty="0" err="1">
                <a:solidFill>
                  <a:srgbClr val="000000"/>
                </a:solidFill>
                <a:latin typeface="Menlo-Regular"/>
              </a:rPr>
              <a:t>:</a:t>
            </a:r>
            <a:r>
              <a:rPr lang="en-US" altLang="zh-CN" dirty="0" err="1">
                <a:solidFill>
                  <a:srgbClr val="AA0D91"/>
                </a:solidFill>
                <a:latin typeface="Menlo-Regular"/>
              </a:rPr>
              <a:t>YES</a:t>
            </a:r>
            <a:r>
              <a:rPr lang="en-US" altLang="zh-CN" dirty="0">
                <a:solidFill>
                  <a:srgbClr val="000000"/>
                </a:solidFill>
                <a:latin typeface="Menlo-Regular"/>
              </a:rPr>
              <a:t>];</a:t>
            </a:r>
          </a:p>
          <a:p>
            <a:endParaRPr lang="en-US" altLang="zh-CN" dirty="0">
              <a:solidFill>
                <a:srgbClr val="000000"/>
              </a:solidFill>
              <a:latin typeface="Menlo-Regular"/>
            </a:endParaRPr>
          </a:p>
          <a:p>
            <a:r>
              <a:rPr lang="en-US" altLang="zh-CN" dirty="0">
                <a:solidFill>
                  <a:srgbClr val="000000"/>
                </a:solidFill>
                <a:latin typeface="Menlo-Regular"/>
              </a:rPr>
              <a:t>}</a:t>
            </a:r>
          </a:p>
          <a:p>
            <a:endParaRPr lang="en-US" altLang="zh-CN" dirty="0" smtClean="0">
              <a:solidFill>
                <a:srgbClr val="000000"/>
              </a:solidFill>
              <a:latin typeface="Menlo-Regular"/>
            </a:endParaRPr>
          </a:p>
          <a:p>
            <a:endParaRPr kumimoji="1" lang="zh-CN" altLang="en-US" dirty="0"/>
          </a:p>
        </p:txBody>
      </p:sp>
    </p:spTree>
    <p:extLst>
      <p:ext uri="{BB962C8B-B14F-4D97-AF65-F5344CB8AC3E}">
        <p14:creationId xmlns:p14="http://schemas.microsoft.com/office/powerpoint/2010/main" val="34674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Autofit/>
          </a:bodyPr>
          <a:lstStyle/>
          <a:p>
            <a:r>
              <a:rPr lang="en-US" altLang="zh-CN" sz="1800" dirty="0">
                <a:solidFill>
                  <a:srgbClr val="3F6E74"/>
                </a:solidFill>
                <a:latin typeface="Menlo-Regular"/>
              </a:rPr>
              <a:t>XMPPMessageArchiving_Message_CoreDataObject</a:t>
            </a:r>
            <a:r>
              <a:rPr lang="en-US" altLang="zh-CN" sz="1800" dirty="0">
                <a:solidFill>
                  <a:srgbClr val="000000"/>
                </a:solidFill>
                <a:latin typeface="Menlo-Regular"/>
              </a:rPr>
              <a:t>*message=[</a:t>
            </a:r>
            <a:r>
              <a:rPr lang="en-US" altLang="zh-CN" sz="1800" dirty="0" err="1">
                <a:solidFill>
                  <a:srgbClr val="AA0D91"/>
                </a:solidFill>
                <a:latin typeface="Menlo-Regular"/>
              </a:rPr>
              <a:t>self</a:t>
            </a:r>
            <a:r>
              <a:rPr lang="en-US" altLang="zh-CN" sz="1800" dirty="0" err="1">
                <a:solidFill>
                  <a:srgbClr val="000000"/>
                </a:solidFill>
                <a:latin typeface="Menlo-Regular"/>
              </a:rPr>
              <a:t>.</a:t>
            </a:r>
            <a:r>
              <a:rPr lang="en-US" altLang="zh-CN" sz="1800" dirty="0" err="1">
                <a:solidFill>
                  <a:srgbClr val="3F6E74"/>
                </a:solidFill>
                <a:latin typeface="Menlo-Regular"/>
              </a:rPr>
              <a:t>dataArray</a:t>
            </a:r>
            <a:r>
              <a:rPr lang="en-US" altLang="zh-CN" sz="1800" dirty="0">
                <a:solidFill>
                  <a:srgbClr val="000000"/>
                </a:solidFill>
                <a:latin typeface="Menlo-Regular"/>
              </a:rPr>
              <a:t> </a:t>
            </a:r>
            <a:r>
              <a:rPr lang="en-US" altLang="zh-CN" sz="1800" dirty="0" err="1">
                <a:solidFill>
                  <a:srgbClr val="2E0D6E"/>
                </a:solidFill>
                <a:latin typeface="Menlo-Regular"/>
              </a:rPr>
              <a:t>objectAtIndex</a:t>
            </a:r>
            <a:r>
              <a:rPr lang="en-US" altLang="zh-CN" sz="1800" dirty="0" err="1">
                <a:solidFill>
                  <a:srgbClr val="000000"/>
                </a:solidFill>
                <a:latin typeface="Menlo-Regular"/>
              </a:rPr>
              <a:t>:indexPath.</a:t>
            </a:r>
            <a:r>
              <a:rPr lang="en-US" altLang="zh-CN" sz="1800" dirty="0" err="1">
                <a:solidFill>
                  <a:srgbClr val="5C2699"/>
                </a:solidFill>
                <a:latin typeface="Menlo-Regular"/>
              </a:rPr>
              <a:t>row</a:t>
            </a:r>
            <a:r>
              <a:rPr lang="en-US" altLang="zh-CN" sz="1800" dirty="0">
                <a:solidFill>
                  <a:srgbClr val="000000"/>
                </a:solidFill>
                <a:latin typeface="Menlo-Regular"/>
              </a:rPr>
              <a:t>]</a:t>
            </a:r>
            <a:r>
              <a:rPr lang="en-US" altLang="zh-CN" sz="1800" dirty="0" smtClean="0">
                <a:solidFill>
                  <a:srgbClr val="000000"/>
                </a:solidFill>
                <a:latin typeface="Menlo-Regular"/>
              </a:rPr>
              <a:t>;</a:t>
            </a:r>
          </a:p>
          <a:p>
            <a:r>
              <a:rPr lang="zh-TW" altLang="en-US" sz="1800" dirty="0">
                <a:solidFill>
                  <a:srgbClr val="000000"/>
                </a:solidFill>
                <a:latin typeface="Menlo-Regular"/>
              </a:rPr>
              <a:t> </a:t>
            </a:r>
            <a:r>
              <a:rPr lang="en-US" altLang="zh-TW" sz="1800" dirty="0">
                <a:solidFill>
                  <a:srgbClr val="007400"/>
                </a:solidFill>
                <a:latin typeface="Menlo-Regular"/>
              </a:rPr>
              <a:t>//</a:t>
            </a:r>
            <a:r>
              <a:rPr lang="en-US" altLang="zh-TW" sz="1800" dirty="0" err="1">
                <a:solidFill>
                  <a:srgbClr val="007400"/>
                </a:solidFill>
                <a:latin typeface="Menlo-Regular"/>
              </a:rPr>
              <a:t>message.isOutgoing</a:t>
            </a:r>
            <a:r>
              <a:rPr lang="en-US" altLang="zh-TW" sz="1800" dirty="0">
                <a:solidFill>
                  <a:srgbClr val="007400"/>
                </a:solidFill>
                <a:latin typeface="Menlo-Regular"/>
              </a:rPr>
              <a:t> </a:t>
            </a:r>
            <a:r>
              <a:rPr lang="zh-TW" altLang="en-US" sz="1800" dirty="0">
                <a:solidFill>
                  <a:srgbClr val="007400"/>
                </a:solidFill>
                <a:latin typeface="STHeitiSC-Light"/>
              </a:rPr>
              <a:t>判断这个消息是不是自己</a:t>
            </a:r>
            <a:endParaRPr lang="zh-TW" altLang="en-US" sz="1800" dirty="0">
              <a:solidFill>
                <a:srgbClr val="000000"/>
              </a:solidFill>
              <a:latin typeface="Menlo-Regular"/>
            </a:endParaRPr>
          </a:p>
          <a:p>
            <a:r>
              <a:rPr lang="zh-CHT" altLang="en-US" sz="1800" dirty="0">
                <a:solidFill>
                  <a:srgbClr val="000000"/>
                </a:solidFill>
                <a:latin typeface="Menlo-Regular"/>
              </a:rPr>
              <a:t>    </a:t>
            </a:r>
            <a:r>
              <a:rPr lang="en-US" altLang="zh-CHT" sz="1800" dirty="0">
                <a:solidFill>
                  <a:srgbClr val="007400"/>
                </a:solidFill>
                <a:latin typeface="Menlo-Regular"/>
              </a:rPr>
              <a:t>//YES </a:t>
            </a:r>
            <a:r>
              <a:rPr lang="zh-CHT" altLang="en-US" sz="1800" dirty="0">
                <a:solidFill>
                  <a:srgbClr val="007400"/>
                </a:solidFill>
                <a:latin typeface="STHeitiSC-Light"/>
              </a:rPr>
              <a:t>是</a:t>
            </a:r>
            <a:r>
              <a:rPr lang="zh-CHT" altLang="en-US" sz="1800" dirty="0" smtClean="0">
                <a:solidFill>
                  <a:srgbClr val="007400"/>
                </a:solidFill>
                <a:latin typeface="STHeitiSC-Light"/>
              </a:rPr>
              <a:t>自己</a:t>
            </a:r>
            <a:endParaRPr lang="en-US" altLang="zh-CHT" sz="1800" dirty="0" smtClean="0">
              <a:solidFill>
                <a:srgbClr val="007400"/>
              </a:solidFill>
              <a:latin typeface="STHeitiSC-Light"/>
            </a:endParaRPr>
          </a:p>
          <a:p>
            <a:pPr marL="36576" indent="0">
              <a:buNone/>
            </a:pPr>
            <a:r>
              <a:rPr lang="zh-CN" altLang="en-US" sz="1800" dirty="0" smtClean="0">
                <a:solidFill>
                  <a:srgbClr val="007400"/>
                </a:solidFill>
                <a:latin typeface="STHeitiSC-Light"/>
              </a:rPr>
              <a:t>消息使用添加前缀的办法来判定多种类型的消息</a:t>
            </a:r>
            <a:endParaRPr lang="en-US" altLang="zh-CN" sz="1800" dirty="0" smtClean="0">
              <a:solidFill>
                <a:srgbClr val="007400"/>
              </a:solidFill>
              <a:latin typeface="STHeitiSC-Light"/>
            </a:endParaRPr>
          </a:p>
          <a:p>
            <a:pPr marL="36576" indent="0">
              <a:buNone/>
            </a:pPr>
            <a:r>
              <a:rPr lang="en-US" altLang="zh-CN" sz="1800" dirty="0">
                <a:solidFill>
                  <a:srgbClr val="000000"/>
                </a:solidFill>
                <a:latin typeface="Menlo-Regular"/>
              </a:rPr>
              <a:t>[message.</a:t>
            </a:r>
            <a:r>
              <a:rPr lang="en-US" altLang="zh-CN" sz="1800" dirty="0">
                <a:solidFill>
                  <a:srgbClr val="3F6E74"/>
                </a:solidFill>
                <a:latin typeface="Menlo-Regular"/>
              </a:rPr>
              <a:t>body</a:t>
            </a:r>
            <a:r>
              <a:rPr lang="en-US" altLang="zh-CN" sz="1800" dirty="0">
                <a:solidFill>
                  <a:srgbClr val="000000"/>
                </a:solidFill>
                <a:latin typeface="Menlo-Regular"/>
              </a:rPr>
              <a:t> </a:t>
            </a:r>
            <a:r>
              <a:rPr lang="en-US" altLang="zh-CN" sz="1800" dirty="0" err="1">
                <a:solidFill>
                  <a:srgbClr val="2E0D6E"/>
                </a:solidFill>
                <a:latin typeface="Menlo-Regular"/>
              </a:rPr>
              <a:t>hasPrefix</a:t>
            </a:r>
            <a:r>
              <a:rPr lang="en-US" altLang="zh-CN" sz="1800" dirty="0">
                <a:solidFill>
                  <a:srgbClr val="000000"/>
                </a:solidFill>
                <a:latin typeface="Menlo-Regular"/>
              </a:rPr>
              <a:t>:</a:t>
            </a:r>
            <a:r>
              <a:rPr lang="en-US" altLang="zh-CN" sz="1800" dirty="0" smtClean="0">
                <a:solidFill>
                  <a:srgbClr val="C41A16"/>
                </a:solidFill>
                <a:latin typeface="Menlo-Regular"/>
              </a:rPr>
              <a:t>@“[</a:t>
            </a:r>
            <a:r>
              <a:rPr lang="en-US" altLang="zh-CN" sz="1800" dirty="0">
                <a:solidFill>
                  <a:srgbClr val="C41A16"/>
                </a:solidFill>
                <a:latin typeface="Menlo-Regular"/>
              </a:rPr>
              <a:t>1</a:t>
            </a:r>
            <a:r>
              <a:rPr lang="en-US" altLang="zh-CN" sz="1800" dirty="0" smtClean="0">
                <a:solidFill>
                  <a:srgbClr val="C41A16"/>
                </a:solidFill>
                <a:latin typeface="Menlo-Regular"/>
              </a:rPr>
              <a:t>]”</a:t>
            </a:r>
            <a:r>
              <a:rPr lang="en-US" altLang="zh-CN" sz="1800" dirty="0" smtClean="0">
                <a:solidFill>
                  <a:srgbClr val="000000"/>
                </a:solidFill>
                <a:latin typeface="Menlo-Regular"/>
              </a:rPr>
              <a:t>]</a:t>
            </a:r>
            <a:endParaRPr lang="en-US" altLang="zh-CN" sz="1800" dirty="0">
              <a:solidFill>
                <a:srgbClr val="000000"/>
              </a:solidFill>
              <a:latin typeface="Menlo-Regular"/>
            </a:endParaRPr>
          </a:p>
          <a:p>
            <a:pPr marL="36576" indent="0">
              <a:buNone/>
            </a:pPr>
            <a:r>
              <a:rPr lang="zh-CN" altLang="en-US" sz="1800" dirty="0" smtClean="0">
                <a:solidFill>
                  <a:srgbClr val="000000"/>
                </a:solidFill>
                <a:latin typeface="Menlo-Regular"/>
              </a:rPr>
              <a:t>本实例主要规定</a:t>
            </a:r>
            <a:r>
              <a:rPr lang="en-US" altLang="zh-CN" sz="1800" dirty="0" smtClean="0">
                <a:solidFill>
                  <a:srgbClr val="000000"/>
                </a:solidFill>
                <a:latin typeface="Menlo-Regular"/>
              </a:rPr>
              <a:t>[1]</a:t>
            </a:r>
            <a:r>
              <a:rPr lang="zh-CN" altLang="en-US" sz="1800" dirty="0" smtClean="0">
                <a:solidFill>
                  <a:srgbClr val="000000"/>
                </a:solidFill>
                <a:latin typeface="Menlo-Regular"/>
              </a:rPr>
              <a:t>文本消息</a:t>
            </a:r>
            <a:r>
              <a:rPr lang="en-US" altLang="zh-CN" sz="1800" dirty="0" smtClean="0">
                <a:solidFill>
                  <a:srgbClr val="000000"/>
                </a:solidFill>
                <a:latin typeface="Menlo-Regular"/>
              </a:rPr>
              <a:t> [2]</a:t>
            </a:r>
            <a:r>
              <a:rPr lang="zh-CN" altLang="en-US" sz="1800" dirty="0" smtClean="0">
                <a:solidFill>
                  <a:srgbClr val="000000"/>
                </a:solidFill>
                <a:latin typeface="Menlo-Regular"/>
              </a:rPr>
              <a:t>图片消息</a:t>
            </a:r>
            <a:r>
              <a:rPr lang="en-US" altLang="zh-CN" sz="1800" dirty="0" smtClean="0">
                <a:solidFill>
                  <a:srgbClr val="000000"/>
                </a:solidFill>
                <a:latin typeface="Menlo-Regular"/>
              </a:rPr>
              <a:t> [3]</a:t>
            </a:r>
            <a:r>
              <a:rPr lang="en-US" altLang="en-US" sz="1800" dirty="0" smtClean="0">
                <a:solidFill>
                  <a:srgbClr val="000000"/>
                </a:solidFill>
                <a:latin typeface="Menlo-Regular"/>
              </a:rPr>
              <a:t>语音消息</a:t>
            </a:r>
            <a:endParaRPr lang="zh-CHT" altLang="en-US" sz="1800" dirty="0">
              <a:solidFill>
                <a:srgbClr val="000000"/>
              </a:solidFill>
              <a:latin typeface="Menlo-Regular"/>
            </a:endParaRPr>
          </a:p>
          <a:p>
            <a:endParaRPr lang="en-US" altLang="zh-CN" sz="1400" dirty="0">
              <a:solidFill>
                <a:srgbClr val="000000"/>
              </a:solidFill>
              <a:latin typeface="Menlo-Regular"/>
            </a:endParaRPr>
          </a:p>
          <a:p>
            <a:pPr marL="0" indent="0">
              <a:buNone/>
            </a:pPr>
            <a:endParaRPr kumimoji="1" lang="zh-CN" altLang="en-US" sz="1300" dirty="0"/>
          </a:p>
        </p:txBody>
      </p:sp>
      <p:sp>
        <p:nvSpPr>
          <p:cNvPr id="2" name="标题 1"/>
          <p:cNvSpPr>
            <a:spLocks noGrp="1"/>
          </p:cNvSpPr>
          <p:nvPr>
            <p:ph type="title"/>
          </p:nvPr>
        </p:nvSpPr>
        <p:spPr/>
        <p:txBody>
          <a:bodyPr/>
          <a:lstStyle/>
          <a:p>
            <a:r>
              <a:rPr kumimoji="1" lang="zh-CN" altLang="en-US" dirty="0" smtClean="0"/>
              <a:t>数据源方法</a:t>
            </a:r>
            <a:endParaRPr kumimoji="1" lang="zh-CN" altLang="en-US" dirty="0"/>
          </a:p>
        </p:txBody>
      </p:sp>
    </p:spTree>
    <p:extLst>
      <p:ext uri="{BB962C8B-B14F-4D97-AF65-F5344CB8AC3E}">
        <p14:creationId xmlns:p14="http://schemas.microsoft.com/office/powerpoint/2010/main" val="450371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a:bodyPr>
          <a:lstStyle/>
          <a:p>
            <a:pPr marL="0" indent="0">
              <a:buNone/>
            </a:pPr>
            <a:r>
              <a:rPr lang="zh-TW" altLang="en-US" sz="1600" dirty="0">
                <a:solidFill>
                  <a:srgbClr val="000000"/>
                </a:solidFill>
                <a:latin typeface="Menlo-Regular"/>
              </a:rPr>
              <a:t> </a:t>
            </a:r>
            <a:r>
              <a:rPr lang="en-US" altLang="zh-TW" sz="2000" dirty="0">
                <a:solidFill>
                  <a:srgbClr val="000000"/>
                </a:solidFill>
                <a:latin typeface="Menlo-Regular"/>
              </a:rPr>
              <a:t>[[</a:t>
            </a:r>
            <a:r>
              <a:rPr lang="en-US" altLang="zh-TW" sz="2000" dirty="0">
                <a:solidFill>
                  <a:srgbClr val="3F6E74"/>
                </a:solidFill>
                <a:latin typeface="Menlo-Regular"/>
              </a:rPr>
              <a:t>ZCXMPPManager</a:t>
            </a:r>
            <a:r>
              <a:rPr lang="zh-TW" altLang="en-US" sz="2000" dirty="0">
                <a:solidFill>
                  <a:srgbClr val="000000"/>
                </a:solidFill>
                <a:latin typeface="Menlo-Regular"/>
              </a:rPr>
              <a:t> </a:t>
            </a:r>
            <a:r>
              <a:rPr lang="en-US" altLang="zh-TW" sz="2000" dirty="0">
                <a:solidFill>
                  <a:srgbClr val="26474B"/>
                </a:solidFill>
                <a:latin typeface="Menlo-Regular"/>
              </a:rPr>
              <a:t>sharedInstance</a:t>
            </a:r>
            <a:r>
              <a:rPr lang="en-US" altLang="zh-TW" sz="2000" dirty="0">
                <a:solidFill>
                  <a:srgbClr val="000000"/>
                </a:solidFill>
                <a:latin typeface="Menlo-Regular"/>
              </a:rPr>
              <a:t>]</a:t>
            </a:r>
            <a:r>
              <a:rPr lang="en-US" altLang="zh-TW" sz="2000" dirty="0" err="1">
                <a:solidFill>
                  <a:srgbClr val="26474B"/>
                </a:solidFill>
                <a:latin typeface="Menlo-Regular"/>
              </a:rPr>
              <a:t>sendMessageWithJID</a:t>
            </a:r>
            <a:r>
              <a:rPr lang="en-US" altLang="zh-TW" sz="2000" dirty="0">
                <a:solidFill>
                  <a:srgbClr val="000000"/>
                </a:solidFill>
                <a:latin typeface="Menlo-Regular"/>
              </a:rPr>
              <a:t>:[</a:t>
            </a:r>
            <a:r>
              <a:rPr lang="en-US" altLang="zh-TW" sz="2000" dirty="0" err="1">
                <a:solidFill>
                  <a:srgbClr val="5C2699"/>
                </a:solidFill>
                <a:latin typeface="Menlo-Regular"/>
              </a:rPr>
              <a:t>NSString</a:t>
            </a:r>
            <a:r>
              <a:rPr lang="zh-TW" altLang="en-US" sz="2000" dirty="0">
                <a:solidFill>
                  <a:srgbClr val="000000"/>
                </a:solidFill>
                <a:latin typeface="Menlo-Regular"/>
              </a:rPr>
              <a:t> </a:t>
            </a:r>
            <a:r>
              <a:rPr lang="en-US" altLang="zh-TW" sz="2000" dirty="0" err="1">
                <a:solidFill>
                  <a:srgbClr val="2E0D6E"/>
                </a:solidFill>
                <a:latin typeface="Menlo-Regular"/>
              </a:rPr>
              <a:t>stringWithFormat</a:t>
            </a:r>
            <a:r>
              <a:rPr lang="en-US" altLang="zh-TW" sz="2000" dirty="0">
                <a:solidFill>
                  <a:srgbClr val="000000"/>
                </a:solidFill>
                <a:latin typeface="Menlo-Regular"/>
              </a:rPr>
              <a:t>:</a:t>
            </a:r>
            <a:r>
              <a:rPr lang="en-US" altLang="zh-TW" sz="2000" dirty="0">
                <a:solidFill>
                  <a:srgbClr val="C41A16"/>
                </a:solidFill>
                <a:latin typeface="Menlo-Regular"/>
              </a:rPr>
              <a:t>@"%@@1000phone.net"</a:t>
            </a:r>
            <a:r>
              <a:rPr lang="en-US" altLang="zh-TW" sz="2000" dirty="0">
                <a:solidFill>
                  <a:srgbClr val="000000"/>
                </a:solidFill>
                <a:latin typeface="Menlo-Regular"/>
              </a:rPr>
              <a:t>,</a:t>
            </a:r>
            <a:r>
              <a:rPr lang="en-US" altLang="zh-TW" sz="2000" dirty="0">
                <a:solidFill>
                  <a:srgbClr val="AA0D91"/>
                </a:solidFill>
                <a:latin typeface="Menlo-Regular"/>
              </a:rPr>
              <a:t>self</a:t>
            </a:r>
            <a:r>
              <a:rPr lang="en-US" altLang="zh-TW" sz="2000" dirty="0">
                <a:solidFill>
                  <a:srgbClr val="000000"/>
                </a:solidFill>
                <a:latin typeface="Menlo-Regular"/>
              </a:rPr>
              <a:t>.</a:t>
            </a:r>
            <a:r>
              <a:rPr lang="en-US" altLang="zh-TW" sz="2000" dirty="0">
                <a:solidFill>
                  <a:srgbClr val="3F6E74"/>
                </a:solidFill>
                <a:latin typeface="Menlo-Regular"/>
              </a:rPr>
              <a:t>myjid</a:t>
            </a:r>
            <a:r>
              <a:rPr lang="en-US" altLang="zh-TW" sz="2000" dirty="0">
                <a:solidFill>
                  <a:srgbClr val="000000"/>
                </a:solidFill>
                <a:latin typeface="Menlo-Regular"/>
              </a:rPr>
              <a:t>] </a:t>
            </a:r>
            <a:r>
              <a:rPr lang="en-US" altLang="zh-TW" sz="2000" dirty="0">
                <a:solidFill>
                  <a:srgbClr val="26474B"/>
                </a:solidFill>
                <a:latin typeface="Menlo-Regular"/>
              </a:rPr>
              <a:t>Message</a:t>
            </a:r>
            <a:r>
              <a:rPr lang="en-US" altLang="zh-TW" sz="2000" dirty="0">
                <a:solidFill>
                  <a:srgbClr val="000000"/>
                </a:solidFill>
                <a:latin typeface="Menlo-Regular"/>
              </a:rPr>
              <a:t>:</a:t>
            </a:r>
            <a:r>
              <a:rPr lang="en-US" altLang="zh-TW" sz="2000" dirty="0">
                <a:solidFill>
                  <a:srgbClr val="C41A16"/>
                </a:solidFill>
                <a:latin typeface="Menlo-Regular"/>
              </a:rPr>
              <a:t>@"</a:t>
            </a:r>
            <a:r>
              <a:rPr lang="zh-TW" altLang="en-US" sz="2000" dirty="0">
                <a:solidFill>
                  <a:srgbClr val="C41A16"/>
                </a:solidFill>
                <a:latin typeface="STHeitiSC-Light"/>
              </a:rPr>
              <a:t>测试数据，你看不错吧</a:t>
            </a:r>
            <a:r>
              <a:rPr lang="en-US" altLang="zh-TW" sz="2000" dirty="0">
                <a:solidFill>
                  <a:srgbClr val="C41A16"/>
                </a:solidFill>
                <a:latin typeface="Menlo-Regular"/>
              </a:rPr>
              <a:t>"</a:t>
            </a:r>
            <a:r>
              <a:rPr lang="zh-TW" altLang="en-US" sz="2000" dirty="0">
                <a:solidFill>
                  <a:srgbClr val="000000"/>
                </a:solidFill>
                <a:latin typeface="Menlo-Regular"/>
              </a:rPr>
              <a:t> </a:t>
            </a:r>
            <a:r>
              <a:rPr lang="en-US" altLang="zh-TW" sz="2000" dirty="0">
                <a:solidFill>
                  <a:srgbClr val="000000"/>
                </a:solidFill>
                <a:latin typeface="Menlo-Regular"/>
              </a:rPr>
              <a:t>Type:</a:t>
            </a:r>
            <a:r>
              <a:rPr lang="en-US" altLang="zh-TW" sz="2000" dirty="0">
                <a:solidFill>
                  <a:srgbClr val="C41A16"/>
                </a:solidFill>
                <a:latin typeface="Menlo-Regular"/>
              </a:rPr>
              <a:t>@"[1]"</a:t>
            </a:r>
            <a:r>
              <a:rPr lang="en-US" altLang="zh-TW" sz="2000" dirty="0">
                <a:solidFill>
                  <a:srgbClr val="000000"/>
                </a:solidFill>
                <a:latin typeface="Menlo-Regular"/>
              </a:rPr>
              <a:t>];</a:t>
            </a:r>
            <a:endParaRPr kumimoji="1" lang="zh-CN" altLang="en-US" sz="2000" dirty="0"/>
          </a:p>
        </p:txBody>
      </p:sp>
      <p:sp>
        <p:nvSpPr>
          <p:cNvPr id="2" name="标题 1"/>
          <p:cNvSpPr>
            <a:spLocks noGrp="1"/>
          </p:cNvSpPr>
          <p:nvPr>
            <p:ph type="title"/>
          </p:nvPr>
        </p:nvSpPr>
        <p:spPr/>
        <p:txBody>
          <a:bodyPr/>
          <a:lstStyle/>
          <a:p>
            <a:r>
              <a:rPr kumimoji="1" lang="zh-CN" altLang="en-US" dirty="0" smtClean="0"/>
              <a:t>发送消息</a:t>
            </a:r>
            <a:endParaRPr kumimoji="1" lang="zh-CN" altLang="en-US" dirty="0"/>
          </a:p>
        </p:txBody>
      </p:sp>
    </p:spTree>
    <p:extLst>
      <p:ext uri="{BB962C8B-B14F-4D97-AF65-F5344CB8AC3E}">
        <p14:creationId xmlns:p14="http://schemas.microsoft.com/office/powerpoint/2010/main" val="3045822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fontScale="77500" lnSpcReduction="20000"/>
          </a:bodyPr>
          <a:lstStyle/>
          <a:p>
            <a:r>
              <a:rPr kumimoji="1" lang="zh-CN" altLang="en-US" sz="2000" dirty="0" smtClean="0"/>
              <a:t>在</a:t>
            </a:r>
            <a:r>
              <a:rPr kumimoji="1" lang="en-US" altLang="zh-CN" sz="2000" dirty="0" smtClean="0"/>
              <a:t>iOS</a:t>
            </a:r>
            <a:r>
              <a:rPr kumimoji="1" lang="zh-CN" altLang="en-US" sz="2000" dirty="0" smtClean="0"/>
              <a:t>中，表情文字是通过</a:t>
            </a:r>
            <a:r>
              <a:rPr kumimoji="1" lang="en-US" altLang="zh-CN" sz="2000" dirty="0"/>
              <a:t>Unicode</a:t>
            </a:r>
            <a:r>
              <a:rPr kumimoji="1" lang="zh-CN" altLang="en-US" sz="2000" dirty="0" smtClean="0"/>
              <a:t>字符实现的</a:t>
            </a:r>
            <a:endParaRPr kumimoji="1" lang="en-US" altLang="zh-CN" sz="2000" dirty="0" smtClean="0"/>
          </a:p>
          <a:p>
            <a:endParaRPr kumimoji="1" lang="en-US" altLang="zh-CN" sz="2000" dirty="0" smtClean="0"/>
          </a:p>
          <a:p>
            <a:r>
              <a:rPr kumimoji="1" lang="en-US" altLang="zh-CN" sz="2000" dirty="0" smtClean="0"/>
              <a:t>Unicode</a:t>
            </a:r>
            <a:r>
              <a:rPr kumimoji="1" lang="zh-CN" altLang="en-US" sz="2000" dirty="0"/>
              <a:t>（中文：万国码、国际码、统一码、单一码）是计算机科学领域里的一项业界标准。它对世界上大部分的文字系统进行了整理、编码，使得电脑可以用更为简单的方式来呈现和处理</a:t>
            </a:r>
            <a:r>
              <a:rPr kumimoji="1" lang="zh-CN" altLang="en-US" sz="2000" dirty="0" smtClean="0"/>
              <a:t>文字</a:t>
            </a:r>
            <a:endParaRPr kumimoji="1" lang="zh-CN" altLang="en-US" sz="2000" dirty="0"/>
          </a:p>
          <a:p>
            <a:r>
              <a:rPr kumimoji="1" lang="en-US" altLang="zh-CN" sz="2000" dirty="0"/>
              <a:t>Unicode</a:t>
            </a:r>
            <a:r>
              <a:rPr kumimoji="1" lang="zh-CN" altLang="en-US" sz="2000" dirty="0"/>
              <a:t>伴随着通用字符集的标准而发展，同时也以书</a:t>
            </a:r>
            <a:r>
              <a:rPr kumimoji="1" lang="zh-CN" altLang="en-US" sz="2000" dirty="0" smtClean="0"/>
              <a:t>本的形式对外发表</a:t>
            </a:r>
            <a:r>
              <a:rPr kumimoji="1" lang="zh-CN" altLang="en-US" sz="2000" dirty="0"/>
              <a:t>。</a:t>
            </a:r>
            <a:r>
              <a:rPr kumimoji="1" lang="en-US" altLang="zh-CN" sz="2000" dirty="0"/>
              <a:t>Unicode</a:t>
            </a:r>
            <a:r>
              <a:rPr kumimoji="1" lang="zh-CN" altLang="en-US" sz="2000" dirty="0"/>
              <a:t>至今仍在不断增修，每个新版本都加入更多新的字</a:t>
            </a:r>
            <a:r>
              <a:rPr kumimoji="1" lang="zh-CN" altLang="en-US" sz="2000" dirty="0" smtClean="0"/>
              <a:t>符</a:t>
            </a:r>
            <a:r>
              <a:rPr kumimoji="1" lang="zh-CN" altLang="zh-CN" sz="2000" dirty="0"/>
              <a:t>，</a:t>
            </a:r>
            <a:r>
              <a:rPr kumimoji="1" lang="zh-CN" altLang="en-US" sz="2000" dirty="0" smtClean="0"/>
              <a:t>目前</a:t>
            </a:r>
            <a:r>
              <a:rPr kumimoji="1" lang="zh-CN" altLang="en-US" sz="2000" dirty="0"/>
              <a:t>最新的版本为第六版，已收入了超过十万个字</a:t>
            </a:r>
            <a:r>
              <a:rPr kumimoji="1" lang="zh-CN" altLang="en-US" sz="2000" dirty="0" smtClean="0"/>
              <a:t>符。</a:t>
            </a:r>
            <a:endParaRPr kumimoji="1" lang="en-US" altLang="zh-CN" sz="2000" dirty="0" smtClean="0"/>
          </a:p>
          <a:p>
            <a:r>
              <a:rPr kumimoji="1" lang="en-US" altLang="zh-CN" sz="2000" dirty="0" smtClean="0"/>
              <a:t>Unicode</a:t>
            </a:r>
            <a:r>
              <a:rPr kumimoji="1" lang="zh-CN" altLang="en-US" sz="2000" dirty="0"/>
              <a:t>涵盖的数据除了视觉上的字形、编码方法、标准的字符编码外，还包含了字符特性，如大小写</a:t>
            </a:r>
            <a:r>
              <a:rPr kumimoji="1" lang="zh-CN" altLang="en-US" sz="2000" dirty="0" smtClean="0"/>
              <a:t>字母</a:t>
            </a:r>
            <a:endParaRPr kumimoji="1" lang="zh-CN" altLang="en-US" sz="2000" dirty="0"/>
          </a:p>
          <a:p>
            <a:r>
              <a:rPr kumimoji="1" lang="en-US" altLang="zh-CN" sz="2000" dirty="0" smtClean="0"/>
              <a:t>Unicode</a:t>
            </a:r>
            <a:r>
              <a:rPr kumimoji="1" lang="zh-CN" altLang="en-US" sz="2000" dirty="0"/>
              <a:t>备受认可，并广泛地应用于电脑软件的国际化与本地化过程。有很多新科技，如可扩展置标语言、</a:t>
            </a:r>
            <a:r>
              <a:rPr kumimoji="1" lang="en-US" altLang="zh-CN" sz="2000" dirty="0"/>
              <a:t>Java</a:t>
            </a:r>
            <a:r>
              <a:rPr kumimoji="1" lang="zh-CN" altLang="en-US" sz="2000" dirty="0"/>
              <a:t>编程语言以及现代的操作系统，都采用</a:t>
            </a:r>
            <a:r>
              <a:rPr kumimoji="1" lang="en-US" altLang="zh-CN" sz="2000" dirty="0"/>
              <a:t>Unicode</a:t>
            </a:r>
            <a:r>
              <a:rPr kumimoji="1" lang="zh-CN" altLang="en-US" sz="2000" dirty="0" smtClean="0"/>
              <a:t>编码</a:t>
            </a:r>
            <a:endParaRPr kumimoji="1" lang="en-US" altLang="zh-CN" sz="2000" dirty="0" smtClean="0"/>
          </a:p>
          <a:p>
            <a:r>
              <a:rPr kumimoji="1" lang="zh-CN" altLang="en-US" sz="2000" dirty="0" smtClean="0">
                <a:solidFill>
                  <a:srgbClr val="FF0000"/>
                </a:solidFill>
              </a:rPr>
              <a:t>注意：</a:t>
            </a:r>
            <a:r>
              <a:rPr kumimoji="1" lang="en-US" altLang="zh-CN" sz="2000" dirty="0" err="1" smtClean="0">
                <a:solidFill>
                  <a:srgbClr val="FF0000"/>
                </a:solidFill>
              </a:rPr>
              <a:t>openfire</a:t>
            </a:r>
            <a:r>
              <a:rPr kumimoji="1" lang="zh-CN" altLang="en-US" sz="2000" dirty="0" smtClean="0">
                <a:solidFill>
                  <a:srgbClr val="FF0000"/>
                </a:solidFill>
              </a:rPr>
              <a:t>本身不支持，需要添加插件才可以，否则会导致客户端掉线</a:t>
            </a:r>
            <a:endParaRPr kumimoji="1" lang="zh-CN" altLang="en-US" sz="2000" dirty="0">
              <a:solidFill>
                <a:srgbClr val="FF0000"/>
              </a:solidFill>
            </a:endParaRPr>
          </a:p>
        </p:txBody>
      </p:sp>
      <p:sp>
        <p:nvSpPr>
          <p:cNvPr id="2" name="标题 1"/>
          <p:cNvSpPr>
            <a:spLocks noGrp="1"/>
          </p:cNvSpPr>
          <p:nvPr>
            <p:ph type="title"/>
          </p:nvPr>
        </p:nvSpPr>
        <p:spPr/>
        <p:txBody>
          <a:bodyPr>
            <a:normAutofit/>
          </a:bodyPr>
          <a:lstStyle/>
          <a:p>
            <a:r>
              <a:rPr kumimoji="1" lang="en-US" altLang="en-US" dirty="0" smtClean="0"/>
              <a:t>表情文字的输入</a:t>
            </a:r>
            <a:endParaRPr kumimoji="1" lang="zh-CN" altLang="en-US" dirty="0"/>
          </a:p>
        </p:txBody>
      </p:sp>
    </p:spTree>
    <p:extLst>
      <p:ext uri="{BB962C8B-B14F-4D97-AF65-F5344CB8AC3E}">
        <p14:creationId xmlns:p14="http://schemas.microsoft.com/office/powerpoint/2010/main" val="242753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5"/>
          <p:cNvSpPr>
            <a:spLocks noGrp="1"/>
          </p:cNvSpPr>
          <p:nvPr>
            <p:ph idx="1"/>
          </p:nvPr>
        </p:nvSpPr>
        <p:spPr/>
        <p:txBody>
          <a:bodyPr>
            <a:normAutofit fontScale="55000" lnSpcReduction="20000"/>
          </a:bodyPr>
          <a:lstStyle/>
          <a:p>
            <a:r>
              <a:rPr kumimoji="1" lang="en-US" altLang="zh-CN" dirty="0">
                <a:solidFill>
                  <a:srgbClr val="800000"/>
                </a:solidFill>
              </a:rPr>
              <a:t>XEP-0096: File Transfer</a:t>
            </a:r>
            <a:r>
              <a:rPr kumimoji="1" lang="en-US" altLang="zh-CN" dirty="0"/>
              <a:t> </a:t>
            </a:r>
            <a:r>
              <a:rPr kumimoji="1" lang="zh-CN" altLang="en-US" dirty="0"/>
              <a:t>这是传输文件的统一接口，客户端之间用它来协商到底采用那种具体的传输方式，</a:t>
            </a:r>
            <a:r>
              <a:rPr kumimoji="1" lang="zh-CN" altLang="en-US" dirty="0" smtClean="0"/>
              <a:t>包括以下三种：</a:t>
            </a:r>
            <a:endParaRPr kumimoji="1" lang="zh-CN" altLang="en-US" dirty="0"/>
          </a:p>
          <a:p>
            <a:r>
              <a:rPr kumimoji="1" lang="en-US" altLang="zh-CN" dirty="0" smtClean="0">
                <a:solidFill>
                  <a:srgbClr val="800000"/>
                </a:solidFill>
              </a:rPr>
              <a:t>XEP</a:t>
            </a:r>
            <a:r>
              <a:rPr kumimoji="1" lang="en-US" altLang="zh-CN" dirty="0">
                <a:solidFill>
                  <a:srgbClr val="800000"/>
                </a:solidFill>
              </a:rPr>
              <a:t>-0047: In-Band </a:t>
            </a:r>
            <a:r>
              <a:rPr kumimoji="1" lang="en-US" altLang="zh-CN" dirty="0" smtClean="0">
                <a:solidFill>
                  <a:srgbClr val="800000"/>
                </a:solidFill>
              </a:rPr>
              <a:t>Byte Streams</a:t>
            </a:r>
            <a:r>
              <a:rPr kumimoji="1" lang="en-US" altLang="zh-CN" dirty="0" smtClean="0"/>
              <a:t> </a:t>
            </a:r>
            <a:r>
              <a:rPr kumimoji="1" lang="zh-CN" altLang="en-US" dirty="0"/>
              <a:t>带内字节流，这个协议实际上</a:t>
            </a:r>
            <a:r>
              <a:rPr kumimoji="1" lang="zh-CN" altLang="en-US" dirty="0">
                <a:solidFill>
                  <a:srgbClr val="800000"/>
                </a:solidFill>
              </a:rPr>
              <a:t>用于小数据量传输，只是它用的字节流传输</a:t>
            </a:r>
            <a:r>
              <a:rPr kumimoji="1" lang="zh-CN" altLang="en-US" dirty="0"/>
              <a:t>，所以也顺便说一下。带内，也就是夹带在</a:t>
            </a:r>
            <a:r>
              <a:rPr kumimoji="1" lang="en-US" altLang="zh-CN" dirty="0"/>
              <a:t>XML</a:t>
            </a:r>
            <a:r>
              <a:rPr kumimoji="1" lang="zh-CN" altLang="en-US" dirty="0"/>
              <a:t>流中，通过</a:t>
            </a:r>
            <a:r>
              <a:rPr kumimoji="1" lang="en-US" altLang="zh-CN" dirty="0"/>
              <a:t>XMPP</a:t>
            </a:r>
            <a:r>
              <a:rPr kumimoji="1" lang="zh-CN" altLang="en-US" dirty="0"/>
              <a:t>服务器中转传输。具体用法是把数据用</a:t>
            </a:r>
            <a:r>
              <a:rPr kumimoji="1" lang="en-US" altLang="zh-CN" dirty="0"/>
              <a:t>base64</a:t>
            </a:r>
            <a:r>
              <a:rPr kumimoji="1" lang="zh-CN" altLang="en-US" dirty="0"/>
              <a:t>编码放在</a:t>
            </a:r>
            <a:r>
              <a:rPr kumimoji="1" lang="en-US" altLang="zh-CN" dirty="0"/>
              <a:t>XML</a:t>
            </a:r>
            <a:r>
              <a:rPr kumimoji="1" lang="zh-CN" altLang="en-US" dirty="0"/>
              <a:t>流中传给对方。</a:t>
            </a:r>
            <a:r>
              <a:rPr kumimoji="1" lang="zh-CN" altLang="en-US" dirty="0">
                <a:solidFill>
                  <a:srgbClr val="800000"/>
                </a:solidFill>
              </a:rPr>
              <a:t>这个办法不好，</a:t>
            </a:r>
            <a:r>
              <a:rPr kumimoji="1" lang="en-US" altLang="zh-CN" dirty="0">
                <a:solidFill>
                  <a:srgbClr val="800000"/>
                </a:solidFill>
              </a:rPr>
              <a:t>base64</a:t>
            </a:r>
            <a:r>
              <a:rPr kumimoji="1" lang="zh-CN" altLang="en-US" dirty="0">
                <a:solidFill>
                  <a:srgbClr val="800000"/>
                </a:solidFill>
              </a:rPr>
              <a:t>编码效率很低，而且所有数据必须由服务</a:t>
            </a:r>
            <a:r>
              <a:rPr kumimoji="1" lang="zh-CN" altLang="en-US" dirty="0" smtClean="0">
                <a:solidFill>
                  <a:srgbClr val="800000"/>
                </a:solidFill>
              </a:rPr>
              <a:t>器中转（</a:t>
            </a:r>
            <a:r>
              <a:rPr kumimoji="1" lang="zh-CN" altLang="en-US" dirty="0" smtClean="0">
                <a:solidFill>
                  <a:srgbClr val="FF0000"/>
                </a:solidFill>
              </a:rPr>
              <a:t>字符串格式的数据中转</a:t>
            </a:r>
            <a:r>
              <a:rPr kumimoji="1" lang="zh-CN" altLang="en-US" dirty="0" smtClean="0">
                <a:solidFill>
                  <a:srgbClr val="800000"/>
                </a:solidFill>
              </a:rPr>
              <a:t>）</a:t>
            </a:r>
            <a:endParaRPr kumimoji="1" lang="zh-CN" altLang="en-US" dirty="0"/>
          </a:p>
          <a:p>
            <a:r>
              <a:rPr kumimoji="1" lang="en-US" altLang="zh-CN" dirty="0" smtClean="0">
                <a:solidFill>
                  <a:srgbClr val="800000"/>
                </a:solidFill>
              </a:rPr>
              <a:t>XEP</a:t>
            </a:r>
            <a:r>
              <a:rPr kumimoji="1" lang="en-US" altLang="zh-CN" dirty="0">
                <a:solidFill>
                  <a:srgbClr val="800000"/>
                </a:solidFill>
              </a:rPr>
              <a:t>-0066: Out of Band Data</a:t>
            </a:r>
            <a:r>
              <a:rPr kumimoji="1" lang="en-US" altLang="zh-CN" dirty="0"/>
              <a:t> </a:t>
            </a:r>
            <a:r>
              <a:rPr kumimoji="1" lang="zh-CN" altLang="en-US" dirty="0"/>
              <a:t>带外字节流，带内不行就走带外，也就是不经过</a:t>
            </a:r>
            <a:r>
              <a:rPr kumimoji="1" lang="en-US" altLang="zh-CN" dirty="0"/>
              <a:t>XMPP</a:t>
            </a:r>
            <a:r>
              <a:rPr kumimoji="1" lang="zh-CN" altLang="en-US" dirty="0"/>
              <a:t>服务器。这个用法是在发起传输的客户端临时建立一个</a:t>
            </a:r>
            <a:r>
              <a:rPr kumimoji="1" lang="en-US" altLang="zh-CN" dirty="0"/>
              <a:t>http</a:t>
            </a:r>
            <a:r>
              <a:rPr kumimoji="1" lang="zh-CN" altLang="en-US" dirty="0" smtClean="0"/>
              <a:t>服务（当然也可以是别的服务），</a:t>
            </a:r>
            <a:r>
              <a:rPr kumimoji="1" lang="zh-CN" altLang="en-US" dirty="0"/>
              <a:t>把自己的 </a:t>
            </a:r>
            <a:r>
              <a:rPr kumimoji="1" lang="en-US" altLang="zh-CN" dirty="0"/>
              <a:t>IP</a:t>
            </a:r>
            <a:r>
              <a:rPr kumimoji="1" lang="zh-CN" altLang="en-US" dirty="0"/>
              <a:t>和端口（通过</a:t>
            </a:r>
            <a:r>
              <a:rPr kumimoji="1" lang="en-US" altLang="zh-CN" dirty="0"/>
              <a:t>XMPP</a:t>
            </a:r>
            <a:r>
              <a:rPr kumimoji="1" lang="zh-CN" altLang="en-US" dirty="0"/>
              <a:t>消息）告诉接收方，让对方直接来下载。这个方法有一个问题，发送一方必须是公网</a:t>
            </a:r>
            <a:r>
              <a:rPr kumimoji="1" lang="en-US" altLang="zh-CN" dirty="0"/>
              <a:t>IP</a:t>
            </a:r>
            <a:r>
              <a:rPr kumimoji="1" lang="zh-CN" altLang="en-US" dirty="0"/>
              <a:t>，否则对方无法访问。 注：</a:t>
            </a:r>
            <a:r>
              <a:rPr kumimoji="1" lang="zh-CN" altLang="en-US" dirty="0" smtClean="0"/>
              <a:t>目前</a:t>
            </a:r>
            <a:r>
              <a:rPr kumimoji="1" lang="en-US" altLang="zh-CN" dirty="0" smtClean="0"/>
              <a:t>Pinion</a:t>
            </a:r>
            <a:r>
              <a:rPr kumimoji="1" lang="zh-CN" altLang="en-US" dirty="0" smtClean="0"/>
              <a:t>，</a:t>
            </a:r>
            <a:r>
              <a:rPr kumimoji="1" lang="en-US" altLang="zh-CN" dirty="0"/>
              <a:t>Linq</a:t>
            </a:r>
            <a:r>
              <a:rPr kumimoji="1" lang="zh-CN" altLang="en-US" dirty="0"/>
              <a:t>支持这个</a:t>
            </a:r>
            <a:r>
              <a:rPr kumimoji="1" lang="en-US" altLang="zh-CN" dirty="0" smtClean="0"/>
              <a:t>XEP</a:t>
            </a:r>
            <a:endParaRPr kumimoji="1" lang="zh-CN" altLang="en-US" dirty="0"/>
          </a:p>
          <a:p>
            <a:r>
              <a:rPr kumimoji="1" lang="en-US" altLang="zh-CN" dirty="0" smtClean="0">
                <a:solidFill>
                  <a:srgbClr val="800000"/>
                </a:solidFill>
              </a:rPr>
              <a:t>XEP</a:t>
            </a:r>
            <a:r>
              <a:rPr kumimoji="1" lang="en-US" altLang="zh-CN" dirty="0">
                <a:solidFill>
                  <a:srgbClr val="800000"/>
                </a:solidFill>
              </a:rPr>
              <a:t>-0065: SOCKS5 Bytestreams</a:t>
            </a:r>
            <a:r>
              <a:rPr kumimoji="1" lang="en-US" altLang="zh-CN" dirty="0"/>
              <a:t> SOCKS5</a:t>
            </a:r>
            <a:r>
              <a:rPr kumimoji="1" lang="zh-CN" altLang="en-US" dirty="0"/>
              <a:t>字节流，使用</a:t>
            </a:r>
            <a:r>
              <a:rPr kumimoji="1" lang="en-US" altLang="zh-CN" dirty="0"/>
              <a:t>SOCKS5</a:t>
            </a:r>
            <a:r>
              <a:rPr kumimoji="1" lang="zh-CN" altLang="en-US" dirty="0"/>
              <a:t>传输文件，有直连式和代理传输两种方式。发送方把预定的</a:t>
            </a:r>
            <a:r>
              <a:rPr kumimoji="1" lang="en-US" altLang="zh-CN" dirty="0"/>
              <a:t>IP</a:t>
            </a:r>
            <a:r>
              <a:rPr kumimoji="1" lang="zh-CN" altLang="en-US" dirty="0"/>
              <a:t>和端口（通过</a:t>
            </a:r>
            <a:r>
              <a:rPr kumimoji="1" lang="en-US" altLang="zh-CN" dirty="0"/>
              <a:t>XMPP</a:t>
            </a:r>
            <a:r>
              <a:rPr kumimoji="1" lang="zh-CN" altLang="en-US" dirty="0"/>
              <a:t>消息）告诉接收方。如果双方都在公网，采用</a:t>
            </a:r>
            <a:r>
              <a:rPr kumimoji="1" lang="en-US" altLang="zh-CN" dirty="0"/>
              <a:t>SOCKS</a:t>
            </a:r>
            <a:r>
              <a:rPr kumimoji="1" lang="zh-CN" altLang="en-US" dirty="0"/>
              <a:t>直接传输。如果任何一方在内网，经过</a:t>
            </a:r>
            <a:r>
              <a:rPr kumimoji="1" lang="en-US" altLang="zh-CN" dirty="0"/>
              <a:t>SOCKS5</a:t>
            </a:r>
            <a:r>
              <a:rPr kumimoji="1" lang="zh-CN" altLang="en-US" dirty="0"/>
              <a:t>代理服务器传输，发送方把代理服务器的</a:t>
            </a:r>
            <a:r>
              <a:rPr kumimoji="1" lang="en-US" altLang="zh-CN" dirty="0"/>
              <a:t>IP</a:t>
            </a:r>
            <a:r>
              <a:rPr kumimoji="1" lang="zh-CN" altLang="en-US" dirty="0"/>
              <a:t>和端口告诉给接收方。这里的</a:t>
            </a:r>
            <a:r>
              <a:rPr kumimoji="1" lang="en-US" altLang="zh-CN" dirty="0"/>
              <a:t>SOCKS5</a:t>
            </a:r>
            <a:r>
              <a:rPr kumimoji="1" lang="zh-CN" altLang="en-US" dirty="0"/>
              <a:t>代理服务器和通用的代理服务器稍有差别，因为它需要通过发送方提出的一个</a:t>
            </a:r>
            <a:r>
              <a:rPr kumimoji="1" lang="en-US" altLang="zh-CN" dirty="0"/>
              <a:t>sessionID</a:t>
            </a:r>
            <a:r>
              <a:rPr kumimoji="1" lang="zh-CN" altLang="en-US" dirty="0"/>
              <a:t>由</a:t>
            </a:r>
            <a:r>
              <a:rPr kumimoji="1" lang="en-US" altLang="zh-CN" dirty="0"/>
              <a:t>XMPP</a:t>
            </a:r>
            <a:r>
              <a:rPr kumimoji="1" lang="zh-CN" altLang="en-US" dirty="0"/>
              <a:t>服务器通知</a:t>
            </a:r>
            <a:r>
              <a:rPr kumimoji="1" lang="en-US" altLang="zh-CN" dirty="0"/>
              <a:t>SOCKS5</a:t>
            </a:r>
            <a:r>
              <a:rPr kumimoji="1" lang="zh-CN" altLang="en-US" dirty="0"/>
              <a:t>代理服务器把双方的</a:t>
            </a:r>
            <a:r>
              <a:rPr kumimoji="1" lang="en-US" altLang="zh-CN" dirty="0"/>
              <a:t>SOCKS </a:t>
            </a:r>
            <a:r>
              <a:rPr kumimoji="1" lang="zh-CN" altLang="en-US" dirty="0"/>
              <a:t>通道连通，也就是激活。 注：目前</a:t>
            </a:r>
            <a:r>
              <a:rPr kumimoji="1" lang="en-US" altLang="zh-CN" dirty="0"/>
              <a:t>Psi</a:t>
            </a:r>
            <a:r>
              <a:rPr kumimoji="1" lang="zh-CN" altLang="en-US" dirty="0"/>
              <a:t>，</a:t>
            </a:r>
            <a:r>
              <a:rPr kumimoji="1" lang="en-US" altLang="zh-CN" dirty="0"/>
              <a:t>Linq</a:t>
            </a:r>
            <a:r>
              <a:rPr kumimoji="1" lang="zh-CN" altLang="en-US" dirty="0"/>
              <a:t>支持这个</a:t>
            </a:r>
            <a:r>
              <a:rPr kumimoji="1" lang="en-US" altLang="zh-CN" dirty="0" smtClean="0"/>
              <a:t>XEP</a:t>
            </a:r>
            <a:endParaRPr kumimoji="1" lang="zh-CN" altLang="en-US" dirty="0"/>
          </a:p>
        </p:txBody>
      </p:sp>
      <p:sp>
        <p:nvSpPr>
          <p:cNvPr id="2" name="标题 1"/>
          <p:cNvSpPr>
            <a:spLocks noGrp="1"/>
          </p:cNvSpPr>
          <p:nvPr>
            <p:ph type="title"/>
          </p:nvPr>
        </p:nvSpPr>
        <p:spPr/>
        <p:txBody>
          <a:bodyPr/>
          <a:lstStyle/>
          <a:p>
            <a:r>
              <a:rPr kumimoji="1" lang="en-US" altLang="zh-CN" dirty="0" smtClean="0"/>
              <a:t>XMPP</a:t>
            </a:r>
            <a:r>
              <a:rPr kumimoji="1" lang="zh-CN" altLang="en-US" dirty="0" smtClean="0"/>
              <a:t>中的文件传输</a:t>
            </a:r>
            <a:endParaRPr kumimoji="1" lang="zh-CN" altLang="en-US" dirty="0"/>
          </a:p>
        </p:txBody>
      </p:sp>
    </p:spTree>
    <p:extLst>
      <p:ext uri="{BB962C8B-B14F-4D97-AF65-F5344CB8AC3E}">
        <p14:creationId xmlns:p14="http://schemas.microsoft.com/office/powerpoint/2010/main" val="1476471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591056"/>
            <a:ext cx="9143999" cy="5040131"/>
          </a:xfrm>
        </p:spPr>
        <p:txBody>
          <a:bodyPr>
            <a:normAutofit fontScale="85000" lnSpcReduction="20000"/>
          </a:bodyPr>
          <a:lstStyle/>
          <a:p>
            <a:r>
              <a:rPr lang="zh-CN" altLang="en-US" dirty="0"/>
              <a:t>该协议的前身是</a:t>
            </a:r>
            <a:r>
              <a:rPr lang="en-US" altLang="zh-CN" dirty="0"/>
              <a:t>Jabber</a:t>
            </a:r>
            <a:r>
              <a:rPr lang="zh-CN" altLang="en-US" dirty="0"/>
              <a:t>，我们采取</a:t>
            </a:r>
            <a:r>
              <a:rPr lang="en-US" altLang="zh-CN" dirty="0"/>
              <a:t>XMPP</a:t>
            </a:r>
            <a:r>
              <a:rPr lang="zh-CN" altLang="en-US" dirty="0"/>
              <a:t>协议主来实现</a:t>
            </a:r>
            <a:r>
              <a:rPr lang="en-US" altLang="zh-CN" dirty="0"/>
              <a:t>IM</a:t>
            </a:r>
            <a:r>
              <a:rPr lang="zh-CN" altLang="en-US" dirty="0"/>
              <a:t>主要是考虑</a:t>
            </a:r>
            <a:r>
              <a:rPr lang="en-US" altLang="zh-CN" dirty="0"/>
              <a:t>XMPP</a:t>
            </a:r>
            <a:r>
              <a:rPr lang="zh-CN" altLang="en-US" dirty="0"/>
              <a:t>协议是以</a:t>
            </a:r>
            <a:r>
              <a:rPr lang="en-US" altLang="zh-CN" dirty="0"/>
              <a:t>XML</a:t>
            </a:r>
            <a:r>
              <a:rPr lang="zh-CN" altLang="en-US" dirty="0"/>
              <a:t>为基础的，它继承了在</a:t>
            </a:r>
            <a:r>
              <a:rPr lang="en-US" altLang="zh-CN" dirty="0"/>
              <a:t>XML</a:t>
            </a:r>
            <a:r>
              <a:rPr lang="zh-CN" altLang="en-US" dirty="0"/>
              <a:t>环境中灵活的发展性。这表明</a:t>
            </a:r>
            <a:r>
              <a:rPr lang="en-US" altLang="zh-CN" dirty="0"/>
              <a:t>XMPP</a:t>
            </a:r>
            <a:r>
              <a:rPr lang="zh-CN" altLang="en-US" dirty="0"/>
              <a:t>是可扩展的，所以</a:t>
            </a:r>
            <a:r>
              <a:rPr lang="en-US" altLang="zh-CN" dirty="0"/>
              <a:t>XMPP</a:t>
            </a:r>
            <a:r>
              <a:rPr lang="zh-CN" altLang="en-US" dirty="0"/>
              <a:t>信息不仅可以是简单的文本，而且可以携带复杂的数据和各种格式的文件，也就是说</a:t>
            </a:r>
            <a:r>
              <a:rPr lang="en-US" altLang="zh-CN" dirty="0"/>
              <a:t>XMPP</a:t>
            </a:r>
            <a:r>
              <a:rPr lang="zh-CN" altLang="en-US" dirty="0"/>
              <a:t>协议不仅可以用在人与人之间的交流，而且可以实现软件与软件或软件与人之间的交流，目前支持</a:t>
            </a:r>
            <a:r>
              <a:rPr lang="en-US" altLang="zh-CN" dirty="0"/>
              <a:t>XMPP</a:t>
            </a:r>
            <a:r>
              <a:rPr lang="zh-CN" altLang="en-US" dirty="0"/>
              <a:t>协议的即时通讯工具有</a:t>
            </a:r>
            <a:r>
              <a:rPr lang="en-US" altLang="zh-CN" dirty="0" err="1"/>
              <a:t>Gtalk</a:t>
            </a:r>
            <a:r>
              <a:rPr lang="zh-CN" altLang="en-US" dirty="0"/>
              <a:t>、</a:t>
            </a:r>
            <a:r>
              <a:rPr lang="en-US" altLang="zh-CN" dirty="0" err="1"/>
              <a:t>FaceBook</a:t>
            </a:r>
            <a:r>
              <a:rPr lang="en-US" altLang="zh-CN" dirty="0"/>
              <a:t> IM</a:t>
            </a:r>
            <a:r>
              <a:rPr lang="zh-CN" altLang="en-US" dirty="0"/>
              <a:t>、</a:t>
            </a:r>
            <a:r>
              <a:rPr lang="en-US" altLang="zh-CN" dirty="0"/>
              <a:t>Twitter</a:t>
            </a:r>
            <a:r>
              <a:rPr lang="zh-CN" altLang="en-US" dirty="0"/>
              <a:t>、网易</a:t>
            </a:r>
            <a:r>
              <a:rPr lang="en-US" altLang="zh-CN" dirty="0"/>
              <a:t>POPO</a:t>
            </a:r>
            <a:r>
              <a:rPr lang="zh-CN" altLang="en-US" dirty="0"/>
              <a:t>等等通讯工具，具有非常好的发展情景。</a:t>
            </a:r>
          </a:p>
          <a:p>
            <a:r>
              <a:rPr lang="zh-CN" altLang="en-US" dirty="0"/>
              <a:t>正如任何事物都有其自身的发展规律一样，技术和产品的进步也有其自身的规律</a:t>
            </a:r>
            <a:r>
              <a:rPr lang="zh-CN" altLang="en-US" dirty="0" smtClean="0"/>
              <a:t>。</a:t>
            </a:r>
            <a:endParaRPr lang="en-US" altLang="zh-CN" dirty="0" smtClean="0"/>
          </a:p>
          <a:p>
            <a:r>
              <a:rPr lang="zh-CN" altLang="en-US" dirty="0"/>
              <a:t>从萌芽到混乱最终标准化，这是互联网产品的基本规律。</a:t>
            </a:r>
            <a:r>
              <a:rPr lang="en-US" altLang="zh-CN" dirty="0"/>
              <a:t>IM</a:t>
            </a:r>
            <a:r>
              <a:rPr lang="zh-CN" altLang="en-US" dirty="0"/>
              <a:t>跟其实发展自</a:t>
            </a:r>
            <a:r>
              <a:rPr lang="en-US" altLang="zh-CN" dirty="0"/>
              <a:t>Email</a:t>
            </a:r>
            <a:r>
              <a:rPr lang="zh-CN" altLang="en-US" dirty="0"/>
              <a:t>，跟</a:t>
            </a:r>
            <a:r>
              <a:rPr lang="en-US" altLang="zh-CN" dirty="0"/>
              <a:t>Email</a:t>
            </a:r>
            <a:r>
              <a:rPr lang="zh-CN" altLang="en-US" dirty="0"/>
              <a:t>有着很多共同点。让我们来对比一下</a:t>
            </a:r>
            <a:r>
              <a:rPr lang="en-US" altLang="zh-CN" dirty="0"/>
              <a:t>Email</a:t>
            </a:r>
            <a:r>
              <a:rPr lang="zh-CN" altLang="en-US" dirty="0"/>
              <a:t>目前的情况，或许会有些启示。</a:t>
            </a:r>
            <a:r>
              <a:rPr lang="en-US" altLang="zh-CN" dirty="0"/>
              <a:t>Email</a:t>
            </a:r>
            <a:r>
              <a:rPr lang="zh-CN" altLang="en-US" dirty="0"/>
              <a:t>现在已经被广泛应用，谁都不能质疑其互联网第二应用的地位（第一应用是</a:t>
            </a:r>
            <a:r>
              <a:rPr lang="en-US" altLang="zh-CN" dirty="0"/>
              <a:t>Web</a:t>
            </a:r>
            <a:r>
              <a:rPr lang="zh-CN" altLang="en-US" dirty="0"/>
              <a:t>）。 </a:t>
            </a:r>
            <a:r>
              <a:rPr lang="en-US" altLang="zh-CN" dirty="0"/>
              <a:t>Email</a:t>
            </a:r>
            <a:r>
              <a:rPr lang="zh-CN" altLang="en-US" dirty="0"/>
              <a:t>之所以能广泛地被应用最关键的原因应该是</a:t>
            </a:r>
            <a:r>
              <a:rPr lang="en-US" altLang="zh-CN" dirty="0"/>
              <a:t>Email</a:t>
            </a:r>
            <a:r>
              <a:rPr lang="zh-CN" altLang="en-US" dirty="0"/>
              <a:t>有一套开放标准的协议规范（包括</a:t>
            </a:r>
            <a:r>
              <a:rPr lang="en-US" altLang="zh-CN" dirty="0"/>
              <a:t>SMTP</a:t>
            </a:r>
            <a:r>
              <a:rPr lang="zh-CN" altLang="en-US" dirty="0"/>
              <a:t>、</a:t>
            </a:r>
            <a:r>
              <a:rPr lang="en-US" altLang="zh-CN" dirty="0"/>
              <a:t>POP</a:t>
            </a:r>
            <a:r>
              <a:rPr lang="zh-CN" altLang="en-US" dirty="0"/>
              <a:t>、</a:t>
            </a:r>
            <a:r>
              <a:rPr lang="en-US" altLang="zh-CN" dirty="0"/>
              <a:t>IMAP </a:t>
            </a:r>
            <a:r>
              <a:rPr lang="zh-CN" altLang="en-US" dirty="0"/>
              <a:t>等），任何人都可以基于这些协议规范开放自己的</a:t>
            </a:r>
            <a:r>
              <a:rPr lang="en-US" altLang="zh-CN" dirty="0"/>
              <a:t>Email</a:t>
            </a:r>
            <a:r>
              <a:rPr lang="zh-CN" altLang="en-US" dirty="0"/>
              <a:t>产品，不管是</a:t>
            </a:r>
            <a:r>
              <a:rPr lang="en-US" altLang="zh-CN" dirty="0"/>
              <a:t>Email</a:t>
            </a:r>
            <a:r>
              <a:rPr lang="zh-CN" altLang="en-US" dirty="0"/>
              <a:t>服务器也好，</a:t>
            </a:r>
            <a:r>
              <a:rPr lang="en-US" altLang="zh-CN" dirty="0"/>
              <a:t>Email</a:t>
            </a:r>
            <a:r>
              <a:rPr lang="zh-CN" altLang="en-US" dirty="0"/>
              <a:t>收发客户端也罢还是现在颇为流行的</a:t>
            </a:r>
            <a:r>
              <a:rPr lang="en-US" altLang="zh-CN" dirty="0"/>
              <a:t>Web</a:t>
            </a:r>
            <a:r>
              <a:rPr lang="zh-CN" altLang="en-US" dirty="0"/>
              <a:t>形式的 </a:t>
            </a:r>
            <a:r>
              <a:rPr lang="en-US" altLang="zh-CN" dirty="0"/>
              <a:t>Email</a:t>
            </a:r>
            <a:r>
              <a:rPr lang="zh-CN" altLang="en-US" dirty="0"/>
              <a:t>界面，它们都是基于同一套标准。在这套标准的框架下，各个</a:t>
            </a:r>
            <a:r>
              <a:rPr lang="en-US" altLang="zh-CN" dirty="0"/>
              <a:t>Email</a:t>
            </a:r>
            <a:r>
              <a:rPr lang="zh-CN" altLang="en-US" dirty="0"/>
              <a:t>相关厂商都各自占据产业链的相应位置，相互合作相互竞争，这才是一个百花齐 放的健康竞争环境，而且这种健康竞争最终受益者还是广大用户。</a:t>
            </a:r>
            <a:endParaRPr kumimoji="1" lang="zh-CN" altLang="en-US" dirty="0"/>
          </a:p>
        </p:txBody>
      </p:sp>
      <p:sp>
        <p:nvSpPr>
          <p:cNvPr id="3" name="标题 2"/>
          <p:cNvSpPr>
            <a:spLocks noGrp="1"/>
          </p:cNvSpPr>
          <p:nvPr>
            <p:ph type="title"/>
          </p:nvPr>
        </p:nvSpPr>
        <p:spPr/>
        <p:txBody>
          <a:bodyPr>
            <a:normAutofit/>
          </a:bodyPr>
          <a:lstStyle/>
          <a:p>
            <a:r>
              <a:rPr lang="en-US" altLang="zh-TW" dirty="0" smtClean="0"/>
              <a:t>XMPP</a:t>
            </a:r>
            <a:r>
              <a:rPr lang="zh-CN" altLang="en-US" dirty="0" smtClean="0"/>
              <a:t>进化之路</a:t>
            </a:r>
            <a:endParaRPr kumimoji="1" lang="zh-CN" altLang="en-US" dirty="0"/>
          </a:p>
        </p:txBody>
      </p:sp>
    </p:spTree>
    <p:extLst>
      <p:ext uri="{BB962C8B-B14F-4D97-AF65-F5344CB8AC3E}">
        <p14:creationId xmlns:p14="http://schemas.microsoft.com/office/powerpoint/2010/main" val="576143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4" name="文本框 3"/>
          <p:cNvSpPr txBox="1"/>
          <p:nvPr/>
        </p:nvSpPr>
        <p:spPr>
          <a:xfrm>
            <a:off x="434201" y="1525226"/>
            <a:ext cx="8943562" cy="923330"/>
          </a:xfrm>
          <a:prstGeom prst="rect">
            <a:avLst/>
          </a:prstGeom>
          <a:noFill/>
        </p:spPr>
        <p:txBody>
          <a:bodyPr wrap="none" rtlCol="0">
            <a:spAutoFit/>
          </a:bodyPr>
          <a:lstStyle/>
          <a:p>
            <a:r>
              <a:rPr kumimoji="1" lang="en-US" altLang="zh-CN" dirty="0" smtClean="0">
                <a:solidFill>
                  <a:srgbClr val="FF0000"/>
                </a:solidFill>
              </a:rPr>
              <a:t>IP</a:t>
            </a:r>
            <a:r>
              <a:rPr kumimoji="1" lang="zh-CN" altLang="en-US" dirty="0" smtClean="0">
                <a:solidFill>
                  <a:srgbClr val="FF0000"/>
                </a:solidFill>
              </a:rPr>
              <a:t>地址</a:t>
            </a:r>
            <a:r>
              <a:rPr kumimoji="1" lang="zh-CN" altLang="en-US" dirty="0" smtClean="0"/>
              <a:t>：是唯一标示某一台主机的地址，在互联网上每一台主机都有一个唯一的地址。</a:t>
            </a:r>
            <a:endParaRPr kumimoji="1" lang="en-US" altLang="zh-CN" dirty="0" smtClean="0"/>
          </a:p>
          <a:p>
            <a:endParaRPr kumimoji="1" lang="en-US" altLang="zh-CN" dirty="0"/>
          </a:p>
          <a:p>
            <a:r>
              <a:rPr kumimoji="1" lang="zh-CN" altLang="en-US" dirty="0" smtClean="0"/>
              <a:t>格式：</a:t>
            </a:r>
            <a:r>
              <a:rPr kumimoji="1" lang="en-US" altLang="zh-CN" dirty="0" smtClean="0">
                <a:solidFill>
                  <a:srgbClr val="FF0000"/>
                </a:solidFill>
              </a:rPr>
              <a:t>192.168</a:t>
            </a:r>
            <a:r>
              <a:rPr kumimoji="1" lang="en-US" altLang="zh-CN" dirty="0" smtClean="0"/>
              <a:t>.0.xxx</a:t>
            </a:r>
            <a:r>
              <a:rPr kumimoji="1" lang="zh-CN" altLang="en-US" dirty="0" smtClean="0"/>
              <a:t> 由</a:t>
            </a:r>
            <a:r>
              <a:rPr kumimoji="1" lang="en-US" altLang="zh-CN" dirty="0" smtClean="0"/>
              <a:t>4</a:t>
            </a:r>
            <a:r>
              <a:rPr kumimoji="1" lang="zh-CN" altLang="en-US" dirty="0" smtClean="0"/>
              <a:t>各数字组成，每个数字从</a:t>
            </a:r>
            <a:r>
              <a:rPr kumimoji="1" lang="zh-CN" altLang="zh-CN" dirty="0" smtClean="0"/>
              <a:t>0</a:t>
            </a:r>
            <a:r>
              <a:rPr kumimoji="1" lang="en-US" altLang="zh-CN" dirty="0" smtClean="0"/>
              <a:t>~255</a:t>
            </a:r>
            <a:r>
              <a:rPr kumimoji="1" lang="zh-CN" altLang="en-US" dirty="0" smtClean="0"/>
              <a:t> </a:t>
            </a:r>
            <a:r>
              <a:rPr kumimoji="1" lang="zh-CN" altLang="zh-CN" dirty="0" smtClean="0"/>
              <a:t>2</a:t>
            </a:r>
            <a:r>
              <a:rPr kumimoji="1" lang="en-US" altLang="zh-CN" dirty="0" smtClean="0"/>
              <a:t>^32</a:t>
            </a:r>
            <a:r>
              <a:rPr kumimoji="1" lang="zh-CN" altLang="en-US" dirty="0" smtClean="0"/>
              <a:t> </a:t>
            </a:r>
            <a:r>
              <a:rPr kumimoji="1" lang="en-US" altLang="zh-CN" dirty="0" smtClean="0"/>
              <a:t>=</a:t>
            </a:r>
            <a:r>
              <a:rPr kumimoji="1" lang="zh-CN" altLang="en-US" dirty="0" smtClean="0"/>
              <a:t> </a:t>
            </a:r>
            <a:r>
              <a:rPr kumimoji="1" lang="zh-CN" altLang="zh-CN" dirty="0" smtClean="0"/>
              <a:t>4</a:t>
            </a:r>
            <a:r>
              <a:rPr kumimoji="1" lang="en-US" altLang="zh-CN" dirty="0" smtClean="0"/>
              <a:t>G</a:t>
            </a:r>
            <a:endParaRPr kumimoji="1" lang="zh-CN" altLang="en-US" dirty="0"/>
          </a:p>
        </p:txBody>
      </p:sp>
      <p:sp>
        <p:nvSpPr>
          <p:cNvPr id="5" name="矩形 4"/>
          <p:cNvSpPr/>
          <p:nvPr/>
        </p:nvSpPr>
        <p:spPr>
          <a:xfrm>
            <a:off x="3425188" y="3120993"/>
            <a:ext cx="2409815" cy="6839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FF0000"/>
                </a:solidFill>
              </a:rPr>
              <a:t>路由器</a:t>
            </a:r>
            <a:endParaRPr kumimoji="1" lang="en-US" altLang="zh-CN" dirty="0" smtClean="0">
              <a:solidFill>
                <a:srgbClr val="FF0000"/>
              </a:solidFill>
            </a:endParaRPr>
          </a:p>
          <a:p>
            <a:pPr algn="ctr"/>
            <a:r>
              <a:rPr kumimoji="1" lang="zh-CN" altLang="en-US" dirty="0" smtClean="0"/>
              <a:t>端口映射</a:t>
            </a:r>
            <a:endParaRPr kumimoji="1" lang="zh-CN" altLang="en-US" dirty="0"/>
          </a:p>
        </p:txBody>
      </p:sp>
      <p:sp>
        <p:nvSpPr>
          <p:cNvPr id="6" name="矩形 5"/>
          <p:cNvSpPr/>
          <p:nvPr/>
        </p:nvSpPr>
        <p:spPr>
          <a:xfrm>
            <a:off x="2040744" y="4434516"/>
            <a:ext cx="1443718" cy="12049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主机</a:t>
            </a:r>
            <a:r>
              <a:rPr kumimoji="1" lang="en-US" altLang="zh-CN" dirty="0" smtClean="0"/>
              <a:t>1</a:t>
            </a:r>
            <a:endParaRPr kumimoji="1" lang="zh-CN" altLang="en-US" dirty="0"/>
          </a:p>
        </p:txBody>
      </p:sp>
      <p:sp>
        <p:nvSpPr>
          <p:cNvPr id="7" name="矩形 6"/>
          <p:cNvSpPr/>
          <p:nvPr/>
        </p:nvSpPr>
        <p:spPr>
          <a:xfrm>
            <a:off x="3908237" y="4434516"/>
            <a:ext cx="1443718" cy="12049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主机</a:t>
            </a:r>
            <a:r>
              <a:rPr kumimoji="1" lang="en-US" altLang="zh-CN" dirty="0" smtClean="0"/>
              <a:t>2</a:t>
            </a:r>
            <a:endParaRPr kumimoji="1" lang="zh-CN" altLang="en-US" dirty="0"/>
          </a:p>
        </p:txBody>
      </p:sp>
      <p:sp>
        <p:nvSpPr>
          <p:cNvPr id="8" name="矩形 7"/>
          <p:cNvSpPr/>
          <p:nvPr/>
        </p:nvSpPr>
        <p:spPr>
          <a:xfrm>
            <a:off x="5992831" y="4434516"/>
            <a:ext cx="1443718" cy="12049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主机</a:t>
            </a:r>
            <a:r>
              <a:rPr kumimoji="1" lang="en-US" altLang="zh-CN" dirty="0" smtClean="0"/>
              <a:t>3</a:t>
            </a:r>
            <a:endParaRPr kumimoji="1" lang="zh-CN" altLang="en-US" dirty="0"/>
          </a:p>
        </p:txBody>
      </p:sp>
      <p:cxnSp>
        <p:nvCxnSpPr>
          <p:cNvPr id="9" name="直线连接符 8"/>
          <p:cNvCxnSpPr>
            <a:stCxn id="5" idx="2"/>
            <a:endCxn id="6" idx="0"/>
          </p:cNvCxnSpPr>
          <p:nvPr/>
        </p:nvCxnSpPr>
        <p:spPr>
          <a:xfrm flipH="1">
            <a:off x="2762603" y="3804893"/>
            <a:ext cx="1867493" cy="62962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直线连接符 9"/>
          <p:cNvCxnSpPr>
            <a:stCxn id="5" idx="2"/>
            <a:endCxn id="7" idx="0"/>
          </p:cNvCxnSpPr>
          <p:nvPr/>
        </p:nvCxnSpPr>
        <p:spPr>
          <a:xfrm>
            <a:off x="4630096" y="3804893"/>
            <a:ext cx="0" cy="62962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直线连接符 10"/>
          <p:cNvCxnSpPr>
            <a:stCxn id="5" idx="2"/>
            <a:endCxn id="8" idx="0"/>
          </p:cNvCxnSpPr>
          <p:nvPr/>
        </p:nvCxnSpPr>
        <p:spPr>
          <a:xfrm>
            <a:off x="4630096" y="3804893"/>
            <a:ext cx="2084594" cy="62962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直线连接符 11"/>
          <p:cNvCxnSpPr>
            <a:endCxn id="5" idx="0"/>
          </p:cNvCxnSpPr>
          <p:nvPr/>
        </p:nvCxnSpPr>
        <p:spPr>
          <a:xfrm>
            <a:off x="4630096" y="2437700"/>
            <a:ext cx="0" cy="68329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文本框 12"/>
          <p:cNvSpPr txBox="1"/>
          <p:nvPr/>
        </p:nvSpPr>
        <p:spPr>
          <a:xfrm>
            <a:off x="5993260" y="2458927"/>
            <a:ext cx="3195519" cy="1200329"/>
          </a:xfrm>
          <a:prstGeom prst="rect">
            <a:avLst/>
          </a:prstGeom>
          <a:noFill/>
        </p:spPr>
        <p:txBody>
          <a:bodyPr wrap="none" rtlCol="0">
            <a:spAutoFit/>
          </a:bodyPr>
          <a:lstStyle/>
          <a:p>
            <a:r>
              <a:rPr kumimoji="1" lang="zh-CN" altLang="en-US" dirty="0" smtClean="0"/>
              <a:t>独立的外网</a:t>
            </a:r>
            <a:r>
              <a:rPr kumimoji="1" lang="en-US" altLang="zh-CN" dirty="0" smtClean="0"/>
              <a:t>IP</a:t>
            </a:r>
            <a:r>
              <a:rPr kumimoji="1" lang="zh-CN" altLang="en-US" dirty="0" smtClean="0"/>
              <a:t> </a:t>
            </a:r>
            <a:r>
              <a:rPr kumimoji="1" lang="zh-CN" altLang="zh-CN" dirty="0" smtClean="0">
                <a:solidFill>
                  <a:srgbClr val="FF0000"/>
                </a:solidFill>
              </a:rPr>
              <a:t>1</a:t>
            </a:r>
            <a:r>
              <a:rPr kumimoji="1" lang="en-US" altLang="zh-CN" dirty="0" smtClean="0">
                <a:solidFill>
                  <a:srgbClr val="FF0000"/>
                </a:solidFill>
              </a:rPr>
              <a:t>69.1.1.1</a:t>
            </a:r>
            <a:r>
              <a:rPr kumimoji="1" lang="zh-CN" altLang="en-US" dirty="0" smtClean="0">
                <a:solidFill>
                  <a:srgbClr val="FF0000"/>
                </a:solidFill>
              </a:rPr>
              <a:t>:</a:t>
            </a:r>
            <a:r>
              <a:rPr kumimoji="1" lang="en-US" altLang="zh-CN" dirty="0" smtClean="0">
                <a:solidFill>
                  <a:srgbClr val="FF0000"/>
                </a:solidFill>
              </a:rPr>
              <a:t>5222</a:t>
            </a:r>
          </a:p>
          <a:p>
            <a:r>
              <a:rPr kumimoji="1" lang="zh-CN" altLang="en-US" dirty="0" smtClean="0">
                <a:solidFill>
                  <a:srgbClr val="FF0000"/>
                </a:solidFill>
              </a:rPr>
              <a:t>如果是动态</a:t>
            </a:r>
            <a:r>
              <a:rPr kumimoji="1" lang="en-US" altLang="zh-CN" dirty="0" smtClean="0">
                <a:solidFill>
                  <a:srgbClr val="FF0000"/>
                </a:solidFill>
              </a:rPr>
              <a:t>IP</a:t>
            </a:r>
            <a:r>
              <a:rPr kumimoji="1" lang="zh-CN" altLang="en-US" dirty="0" smtClean="0">
                <a:solidFill>
                  <a:srgbClr val="FF0000"/>
                </a:solidFill>
              </a:rPr>
              <a:t>地址，可以使用</a:t>
            </a:r>
            <a:endParaRPr kumimoji="1" lang="en-US" altLang="zh-CN" dirty="0" smtClean="0">
              <a:solidFill>
                <a:srgbClr val="FF0000"/>
              </a:solidFill>
            </a:endParaRPr>
          </a:p>
          <a:p>
            <a:r>
              <a:rPr kumimoji="1" lang="zh-CN" altLang="en-US" dirty="0" smtClean="0">
                <a:solidFill>
                  <a:srgbClr val="FF0000"/>
                </a:solidFill>
              </a:rPr>
              <a:t>一些域名解析软件：花生壳，</a:t>
            </a:r>
            <a:endParaRPr kumimoji="1" lang="en-US" altLang="zh-CN" dirty="0" smtClean="0">
              <a:solidFill>
                <a:srgbClr val="FF0000"/>
              </a:solidFill>
            </a:endParaRPr>
          </a:p>
          <a:p>
            <a:r>
              <a:rPr kumimoji="1" lang="zh-CN" altLang="en-US" dirty="0" smtClean="0">
                <a:solidFill>
                  <a:srgbClr val="FF0000"/>
                </a:solidFill>
              </a:rPr>
              <a:t>金万维</a:t>
            </a:r>
            <a:endParaRPr kumimoji="1" lang="zh-CN" altLang="en-US" dirty="0">
              <a:solidFill>
                <a:srgbClr val="FF0000"/>
              </a:solidFill>
            </a:endParaRPr>
          </a:p>
        </p:txBody>
      </p:sp>
      <p:sp>
        <p:nvSpPr>
          <p:cNvPr id="14" name="文本框 13"/>
          <p:cNvSpPr txBox="1"/>
          <p:nvPr/>
        </p:nvSpPr>
        <p:spPr>
          <a:xfrm>
            <a:off x="2330389" y="5823906"/>
            <a:ext cx="864427" cy="369332"/>
          </a:xfrm>
          <a:prstGeom prst="rect">
            <a:avLst/>
          </a:prstGeom>
          <a:noFill/>
        </p:spPr>
        <p:txBody>
          <a:bodyPr wrap="none" rtlCol="0">
            <a:spAutoFit/>
          </a:bodyPr>
          <a:lstStyle/>
          <a:p>
            <a:r>
              <a:rPr kumimoji="1" lang="zh-CN" altLang="en-US" dirty="0" smtClean="0"/>
              <a:t>内部</a:t>
            </a:r>
            <a:r>
              <a:rPr kumimoji="1" lang="en-US" altLang="zh-CN" dirty="0" smtClean="0"/>
              <a:t>IP</a:t>
            </a:r>
            <a:endParaRPr kumimoji="1" lang="zh-CN" altLang="en-US" dirty="0"/>
          </a:p>
        </p:txBody>
      </p:sp>
      <p:sp>
        <p:nvSpPr>
          <p:cNvPr id="15" name="矩形 14"/>
          <p:cNvSpPr/>
          <p:nvPr/>
        </p:nvSpPr>
        <p:spPr>
          <a:xfrm>
            <a:off x="304370" y="4434516"/>
            <a:ext cx="1443718" cy="12049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服务器</a:t>
            </a:r>
            <a:endParaRPr kumimoji="1" lang="en-US" altLang="zh-CN" dirty="0" smtClean="0"/>
          </a:p>
          <a:p>
            <a:pPr algn="ctr"/>
            <a:r>
              <a:rPr kumimoji="1" lang="zh-CN" altLang="zh-CN" dirty="0" smtClean="0"/>
              <a:t>5</a:t>
            </a:r>
            <a:r>
              <a:rPr kumimoji="1" lang="en-US" altLang="zh-CN" dirty="0" smtClean="0"/>
              <a:t>222</a:t>
            </a:r>
            <a:endParaRPr kumimoji="1" lang="zh-CN" altLang="en-US" dirty="0"/>
          </a:p>
        </p:txBody>
      </p:sp>
      <p:cxnSp>
        <p:nvCxnSpPr>
          <p:cNvPr id="16" name="直线连接符 15"/>
          <p:cNvCxnSpPr>
            <a:stCxn id="5" idx="2"/>
            <a:endCxn id="15" idx="0"/>
          </p:cNvCxnSpPr>
          <p:nvPr/>
        </p:nvCxnSpPr>
        <p:spPr>
          <a:xfrm flipH="1">
            <a:off x="1026229" y="3804893"/>
            <a:ext cx="3603867" cy="629623"/>
          </a:xfrm>
          <a:prstGeom prst="line">
            <a:avLst/>
          </a:prstGeom>
        </p:spPr>
        <p:style>
          <a:lnRef idx="2">
            <a:schemeClr val="accent1"/>
          </a:lnRef>
          <a:fillRef idx="0">
            <a:schemeClr val="accent1"/>
          </a:fillRef>
          <a:effectRef idx="1">
            <a:schemeClr val="accent1"/>
          </a:effectRef>
          <a:fontRef idx="minor">
            <a:schemeClr val="tx1"/>
          </a:fontRef>
        </p:style>
      </p:cxnSp>
      <p:sp>
        <p:nvSpPr>
          <p:cNvPr id="17" name="文本框 16"/>
          <p:cNvSpPr txBox="1"/>
          <p:nvPr/>
        </p:nvSpPr>
        <p:spPr>
          <a:xfrm>
            <a:off x="304370" y="2621638"/>
            <a:ext cx="4326913" cy="646331"/>
          </a:xfrm>
          <a:prstGeom prst="rect">
            <a:avLst/>
          </a:prstGeom>
          <a:noFill/>
        </p:spPr>
        <p:txBody>
          <a:bodyPr wrap="none" rtlCol="0">
            <a:spAutoFit/>
          </a:bodyPr>
          <a:lstStyle/>
          <a:p>
            <a:r>
              <a:rPr kumimoji="1" lang="zh-CN" altLang="en-US" dirty="0" smtClean="0">
                <a:solidFill>
                  <a:srgbClr val="FF0000"/>
                </a:solidFill>
              </a:rPr>
              <a:t>域名</a:t>
            </a:r>
            <a:r>
              <a:rPr kumimoji="1" lang="zh-CN" altLang="en-US" dirty="0" smtClean="0"/>
              <a:t>：方便记忆与</a:t>
            </a:r>
            <a:r>
              <a:rPr kumimoji="1" lang="en-US" altLang="zh-CN" dirty="0" smtClean="0"/>
              <a:t>IP</a:t>
            </a:r>
            <a:r>
              <a:rPr kumimoji="1" lang="zh-CN" altLang="en-US" dirty="0" smtClean="0"/>
              <a:t>地址对应的一个名称</a:t>
            </a:r>
            <a:endParaRPr kumimoji="1" lang="en-US" altLang="zh-CN" dirty="0" smtClean="0"/>
          </a:p>
          <a:p>
            <a:r>
              <a:rPr kumimoji="1" lang="zh-CN" altLang="en-US" dirty="0" smtClean="0"/>
              <a:t>例如：</a:t>
            </a:r>
            <a:r>
              <a:rPr kumimoji="1" lang="en-US" altLang="zh-CN" dirty="0" err="1" smtClean="0"/>
              <a:t>baidu.com</a:t>
            </a:r>
            <a:endParaRPr kumimoji="1" lang="zh-CN" altLang="en-US" dirty="0"/>
          </a:p>
        </p:txBody>
      </p:sp>
    </p:spTree>
    <p:extLst>
      <p:ext uri="{BB962C8B-B14F-4D97-AF65-F5344CB8AC3E}">
        <p14:creationId xmlns:p14="http://schemas.microsoft.com/office/powerpoint/2010/main" val="1241437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网络通讯的基本结构</a:t>
            </a:r>
            <a:endParaRPr kumimoji="1" lang="zh-CN" altLang="en-US" dirty="0"/>
          </a:p>
        </p:txBody>
      </p:sp>
      <p:sp>
        <p:nvSpPr>
          <p:cNvPr id="23" name="矩形 22"/>
          <p:cNvSpPr/>
          <p:nvPr/>
        </p:nvSpPr>
        <p:spPr>
          <a:xfrm>
            <a:off x="651301" y="2019134"/>
            <a:ext cx="2746321" cy="705612"/>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 lastClr="FFFFFF"/>
                </a:solidFill>
                <a:effectLst/>
                <a:uLnTx/>
                <a:uFillTx/>
                <a:latin typeface="Arial"/>
                <a:ea typeface="黑体"/>
                <a:cs typeface="+mn-cs"/>
              </a:rPr>
              <a:t>NSURLConnection</a:t>
            </a:r>
            <a:endParaRPr kumimoji="1" lang="zh-CN" altLang="en-US" sz="1800" b="0" i="0" u="none" strike="noStrike" kern="0" cap="none" spc="0" normalizeH="0" baseline="0" noProof="0" dirty="0">
              <a:ln>
                <a:noFill/>
              </a:ln>
              <a:solidFill>
                <a:sysClr val="window" lastClr="FFFFFF"/>
              </a:solidFill>
              <a:effectLst/>
              <a:uLnTx/>
              <a:uFillTx/>
              <a:latin typeface="Arial"/>
              <a:ea typeface="黑体"/>
              <a:cs typeface="+mn-cs"/>
            </a:endParaRPr>
          </a:p>
        </p:txBody>
      </p:sp>
      <p:sp>
        <p:nvSpPr>
          <p:cNvPr id="24" name="矩形 23"/>
          <p:cNvSpPr/>
          <p:nvPr/>
        </p:nvSpPr>
        <p:spPr>
          <a:xfrm>
            <a:off x="651301" y="3181523"/>
            <a:ext cx="2746321" cy="705612"/>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 lastClr="FFFFFF"/>
                </a:solidFill>
                <a:effectLst/>
                <a:uLnTx/>
                <a:uFillTx/>
                <a:latin typeface="Arial"/>
                <a:ea typeface="黑体"/>
                <a:cs typeface="+mn-cs"/>
              </a:rPr>
              <a:t>CFNetwork</a:t>
            </a:r>
            <a:endParaRPr kumimoji="1" lang="zh-CN" altLang="en-US" sz="1800" b="0" i="0" u="none" strike="noStrike" kern="0" cap="none" spc="0" normalizeH="0" baseline="0" noProof="0" dirty="0">
              <a:ln>
                <a:noFill/>
              </a:ln>
              <a:solidFill>
                <a:sysClr val="window" lastClr="FFFFFF"/>
              </a:solidFill>
              <a:effectLst/>
              <a:uLnTx/>
              <a:uFillTx/>
              <a:latin typeface="Arial"/>
              <a:ea typeface="黑体"/>
              <a:cs typeface="+mn-cs"/>
            </a:endParaRPr>
          </a:p>
        </p:txBody>
      </p:sp>
      <p:sp>
        <p:nvSpPr>
          <p:cNvPr id="25" name="矩形 24"/>
          <p:cNvSpPr/>
          <p:nvPr/>
        </p:nvSpPr>
        <p:spPr>
          <a:xfrm>
            <a:off x="651301" y="4440768"/>
            <a:ext cx="2746321" cy="705612"/>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 lastClr="FFFFFF"/>
                </a:solidFill>
                <a:effectLst/>
                <a:uLnTx/>
                <a:uFillTx/>
                <a:latin typeface="Arial"/>
                <a:ea typeface="黑体"/>
                <a:cs typeface="+mn-cs"/>
              </a:rPr>
              <a:t>Socket</a:t>
            </a:r>
            <a:r>
              <a:rPr kumimoji="1" lang="zh-CN" altLang="en-US" sz="1800" b="0" i="0" u="none" strike="noStrike" kern="0" cap="none" spc="0" normalizeH="0" baseline="0" noProof="0" dirty="0" smtClean="0">
                <a:ln>
                  <a:noFill/>
                </a:ln>
                <a:solidFill>
                  <a:sysClr val="window" lastClr="FFFFFF"/>
                </a:solidFill>
                <a:effectLst/>
                <a:uLnTx/>
                <a:uFillTx/>
                <a:latin typeface="Arial"/>
                <a:ea typeface="黑体"/>
                <a:cs typeface="+mn-cs"/>
              </a:rPr>
              <a:t>（</a:t>
            </a:r>
            <a:r>
              <a:rPr kumimoji="1" lang="en-US" altLang="zh-CN" sz="1800" b="0" i="0" u="none" strike="noStrike" kern="0" cap="none" spc="0" normalizeH="0" baseline="0" noProof="0" dirty="0" smtClean="0">
                <a:ln>
                  <a:noFill/>
                </a:ln>
                <a:solidFill>
                  <a:sysClr val="window" lastClr="FFFFFF"/>
                </a:solidFill>
                <a:effectLst/>
                <a:uLnTx/>
                <a:uFillTx/>
                <a:latin typeface="Arial"/>
                <a:ea typeface="黑体"/>
                <a:cs typeface="+mn-cs"/>
              </a:rPr>
              <a:t>C</a:t>
            </a:r>
            <a:r>
              <a:rPr kumimoji="1" lang="zh-CN" altLang="en-US" sz="1800" b="0" i="0" u="none" strike="noStrike" kern="0" cap="none" spc="0" normalizeH="0" baseline="0" noProof="0" dirty="0" smtClean="0">
                <a:ln>
                  <a:noFill/>
                </a:ln>
                <a:solidFill>
                  <a:sysClr val="window" lastClr="FFFFFF"/>
                </a:solidFill>
                <a:effectLst/>
                <a:uLnTx/>
                <a:uFillTx/>
                <a:latin typeface="Arial"/>
                <a:ea typeface="黑体"/>
                <a:cs typeface="+mn-cs"/>
              </a:rPr>
              <a:t>语言，跨平台使用）</a:t>
            </a:r>
            <a:endParaRPr kumimoji="1" lang="zh-CN" altLang="en-US" sz="1800" b="0" i="0" u="none" strike="noStrike" kern="0" cap="none" spc="0" normalizeH="0" baseline="0" noProof="0" dirty="0">
              <a:ln>
                <a:noFill/>
              </a:ln>
              <a:solidFill>
                <a:sysClr val="window" lastClr="FFFFFF"/>
              </a:solidFill>
              <a:effectLst/>
              <a:uLnTx/>
              <a:uFillTx/>
              <a:latin typeface="Arial"/>
              <a:ea typeface="黑体"/>
              <a:cs typeface="+mn-cs"/>
            </a:endParaRPr>
          </a:p>
        </p:txBody>
      </p:sp>
      <p:cxnSp>
        <p:nvCxnSpPr>
          <p:cNvPr id="26" name="直线箭头连接符 25"/>
          <p:cNvCxnSpPr>
            <a:stCxn id="25" idx="0"/>
            <a:endCxn id="24" idx="2"/>
          </p:cNvCxnSpPr>
          <p:nvPr/>
        </p:nvCxnSpPr>
        <p:spPr>
          <a:xfrm flipV="1">
            <a:off x="2024462" y="3887135"/>
            <a:ext cx="0" cy="553633"/>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27" name="直线箭头连接符 26"/>
          <p:cNvCxnSpPr>
            <a:stCxn id="24" idx="0"/>
            <a:endCxn id="23" idx="2"/>
          </p:cNvCxnSpPr>
          <p:nvPr/>
        </p:nvCxnSpPr>
        <p:spPr>
          <a:xfrm flipV="1">
            <a:off x="2024462" y="2724746"/>
            <a:ext cx="0" cy="456777"/>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28" name="矩形 27"/>
          <p:cNvSpPr/>
          <p:nvPr/>
        </p:nvSpPr>
        <p:spPr>
          <a:xfrm>
            <a:off x="4092344" y="3887135"/>
            <a:ext cx="1356878" cy="1432089"/>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 lastClr="FFFFFF"/>
                </a:solidFill>
                <a:effectLst/>
                <a:uLnTx/>
                <a:uFillTx/>
                <a:latin typeface="Arial"/>
                <a:ea typeface="黑体"/>
                <a:cs typeface="+mn-cs"/>
              </a:rPr>
              <a:t>主机</a:t>
            </a:r>
            <a:r>
              <a:rPr kumimoji="1" lang="en-US" altLang="zh-CN" sz="1800" b="0" i="0" u="none" strike="noStrike" kern="0" cap="none" spc="0" normalizeH="0" baseline="0" noProof="0" dirty="0" smtClean="0">
                <a:ln>
                  <a:noFill/>
                </a:ln>
                <a:solidFill>
                  <a:sysClr val="window" lastClr="FFFFFF"/>
                </a:solidFill>
                <a:effectLst/>
                <a:uLnTx/>
                <a:uFillTx/>
                <a:latin typeface="Arial"/>
                <a:ea typeface="黑体"/>
                <a:cs typeface="+mn-cs"/>
              </a:rPr>
              <a:t>A</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 lastClr="FFFFFF"/>
                </a:solidFill>
                <a:effectLst/>
                <a:uLnTx/>
                <a:uFillTx/>
                <a:latin typeface="Arial"/>
                <a:ea typeface="黑体"/>
                <a:cs typeface="+mn-cs"/>
              </a:rPr>
              <a:t>客户端</a:t>
            </a:r>
            <a:endParaRPr kumimoji="1" lang="en-US" altLang="zh-CN" sz="1800" b="0" i="0" u="none" strike="noStrike" kern="0" cap="none" spc="0" normalizeH="0" baseline="0" noProof="0" dirty="0" smtClean="0">
              <a:ln>
                <a:noFill/>
              </a:ln>
              <a:solidFill>
                <a:sysClr val="window" lastClr="FFFFFF"/>
              </a:solidFill>
              <a:effectLst/>
              <a:uLnTx/>
              <a:uFillTx/>
              <a:latin typeface="Arial"/>
              <a:ea typeface="黑体"/>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 lastClr="FFFFFF"/>
                </a:solidFill>
                <a:effectLst/>
                <a:uLnTx/>
                <a:uFillTx/>
                <a:latin typeface="Arial"/>
                <a:ea typeface="黑体"/>
                <a:cs typeface="+mn-cs"/>
              </a:rPr>
              <a:t>主动</a:t>
            </a:r>
            <a:endParaRPr kumimoji="1" lang="zh-CN" altLang="en-US" sz="1800" b="0" i="0" u="none" strike="noStrike" kern="0" cap="none" spc="0" normalizeH="0" baseline="0" noProof="0" dirty="0">
              <a:ln>
                <a:noFill/>
              </a:ln>
              <a:solidFill>
                <a:sysClr val="window" lastClr="FFFFFF"/>
              </a:solidFill>
              <a:effectLst/>
              <a:uLnTx/>
              <a:uFillTx/>
              <a:latin typeface="Arial"/>
              <a:ea typeface="黑体"/>
              <a:cs typeface="+mn-cs"/>
            </a:endParaRPr>
          </a:p>
        </p:txBody>
      </p:sp>
      <p:sp>
        <p:nvSpPr>
          <p:cNvPr id="29" name="矩形 28"/>
          <p:cNvSpPr/>
          <p:nvPr/>
        </p:nvSpPr>
        <p:spPr>
          <a:xfrm>
            <a:off x="6849949" y="3887135"/>
            <a:ext cx="1356878" cy="1432089"/>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rgbClr val="FF0000"/>
                </a:solidFill>
                <a:effectLst/>
                <a:uLnTx/>
                <a:uFillTx/>
                <a:latin typeface="Arial"/>
                <a:ea typeface="黑体"/>
                <a:cs typeface="+mn-cs"/>
              </a:rPr>
              <a:t>服务器</a:t>
            </a:r>
            <a:endParaRPr kumimoji="1" lang="en-US" altLang="zh-CN" sz="1800" b="0" i="0" u="none" strike="noStrike" kern="0" cap="none" spc="0" normalizeH="0" baseline="0" noProof="0" dirty="0" smtClean="0">
              <a:ln>
                <a:noFill/>
              </a:ln>
              <a:solidFill>
                <a:srgbClr val="FF0000"/>
              </a:solidFill>
              <a:effectLst/>
              <a:uLnTx/>
              <a:uFillTx/>
              <a:latin typeface="Arial"/>
              <a:ea typeface="黑体"/>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 lastClr="FFFFFF"/>
                </a:solidFill>
                <a:effectLst/>
                <a:uLnTx/>
                <a:uFillTx/>
                <a:latin typeface="Arial"/>
                <a:ea typeface="黑体"/>
                <a:cs typeface="+mn-cs"/>
              </a:rPr>
              <a:t>被动</a:t>
            </a:r>
            <a:endParaRPr kumimoji="1" lang="zh-CN" altLang="en-US" sz="1800" b="0" i="0" u="none" strike="noStrike" kern="0" cap="none" spc="0" normalizeH="0" baseline="0" noProof="0" dirty="0">
              <a:ln>
                <a:noFill/>
              </a:ln>
              <a:solidFill>
                <a:sysClr val="window" lastClr="FFFFFF"/>
              </a:solidFill>
              <a:effectLst/>
              <a:uLnTx/>
              <a:uFillTx/>
              <a:latin typeface="Arial"/>
              <a:ea typeface="黑体"/>
              <a:cs typeface="+mn-cs"/>
            </a:endParaRPr>
          </a:p>
        </p:txBody>
      </p:sp>
      <p:sp>
        <p:nvSpPr>
          <p:cNvPr id="30" name="文本框 29"/>
          <p:cNvSpPr txBox="1"/>
          <p:nvPr/>
        </p:nvSpPr>
        <p:spPr>
          <a:xfrm>
            <a:off x="4287733" y="1598268"/>
            <a:ext cx="3749744" cy="646331"/>
          </a:xfrm>
          <a:prstGeom prst="rect">
            <a:avLst/>
          </a:prstGeom>
          <a:noFill/>
        </p:spPr>
        <p:txBody>
          <a:bodyPr wrap="none" rtlCol="0">
            <a:spAutoFit/>
          </a:bodyPr>
          <a:lstStyle/>
          <a:p>
            <a:pPr marL="342900" marR="0" lvl="0" indent="-342900" defTabSz="914400" eaLnBrk="1" fontAlgn="auto" latinLnBrk="0" hangingPunct="1">
              <a:lnSpc>
                <a:spcPct val="100000"/>
              </a:lnSpc>
              <a:spcBef>
                <a:spcPts val="0"/>
              </a:spcBef>
              <a:spcAft>
                <a:spcPts val="0"/>
              </a:spcAft>
              <a:buClrTx/>
              <a:buSzTx/>
              <a:buFontTx/>
              <a:buAutoNum type="arabicPeriod"/>
              <a:tabLst/>
              <a:defRPr/>
            </a:pPr>
            <a:r>
              <a:rPr kumimoji="1" lang="zh-CN" altLang="en-US" sz="1800" b="0" i="0" u="none" strike="noStrike" kern="0" cap="none" spc="0" normalizeH="0" baseline="0" noProof="0" dirty="0" smtClean="0">
                <a:ln>
                  <a:noFill/>
                </a:ln>
                <a:solidFill>
                  <a:sysClr val="windowText" lastClr="000000"/>
                </a:solidFill>
                <a:effectLst/>
                <a:uLnTx/>
                <a:uFillTx/>
              </a:rPr>
              <a:t>协议：交换数据需要遵守的约定</a:t>
            </a:r>
            <a:endParaRPr kumimoji="1" lang="en-US" altLang="zh-CN" sz="1800" b="0" i="0" u="none" strike="noStrike" kern="0" cap="none" spc="0" normalizeH="0" baseline="0" noProof="0" dirty="0" smtClean="0">
              <a:ln>
                <a:noFill/>
              </a:ln>
              <a:solidFill>
                <a:sysClr val="windowText" lastClr="000000"/>
              </a:solidFill>
              <a:effectLst/>
              <a:uLnTx/>
              <a:uFillTx/>
            </a:endParaRPr>
          </a:p>
          <a:p>
            <a:pPr marL="342900" marR="0" lvl="0" indent="-342900" defTabSz="914400" eaLnBrk="1" fontAlgn="auto" latinLnBrk="0" hangingPunct="1">
              <a:lnSpc>
                <a:spcPct val="100000"/>
              </a:lnSpc>
              <a:spcBef>
                <a:spcPts val="0"/>
              </a:spcBef>
              <a:spcAft>
                <a:spcPts val="0"/>
              </a:spcAft>
              <a:buClrTx/>
              <a:buSzTx/>
              <a:buFontTx/>
              <a:buAutoNum type="arabicPeriod"/>
              <a:tabLst/>
              <a:defRPr/>
            </a:pPr>
            <a:r>
              <a:rPr kumimoji="1" lang="zh-CN" altLang="en-US" sz="1800" b="0" i="0" u="none" strike="noStrike" kern="0" cap="none" spc="0" normalizeH="0" baseline="0" noProof="0" dirty="0" smtClean="0">
                <a:ln>
                  <a:noFill/>
                </a:ln>
                <a:solidFill>
                  <a:sysClr val="windowText" lastClr="000000"/>
                </a:solidFill>
                <a:effectLst/>
                <a:uLnTx/>
                <a:uFillTx/>
              </a:rPr>
              <a:t>握手连接：</a:t>
            </a:r>
            <a:r>
              <a:rPr kumimoji="1" lang="en-US" altLang="zh-CN" sz="1800" b="0" i="0" u="none" strike="noStrike" kern="0" cap="none" spc="0" normalizeH="0" baseline="0" noProof="0" dirty="0" smtClean="0">
                <a:ln>
                  <a:noFill/>
                </a:ln>
                <a:solidFill>
                  <a:sysClr val="windowText" lastClr="000000"/>
                </a:solidFill>
                <a:effectLst/>
                <a:uLnTx/>
                <a:uFillTx/>
              </a:rPr>
              <a:t>IP</a:t>
            </a:r>
            <a:r>
              <a:rPr kumimoji="1" lang="zh-CN" altLang="en-US" sz="1800" b="0" i="0" u="none" strike="noStrike" kern="0" cap="none" spc="0" normalizeH="0" baseline="0" noProof="0" dirty="0" smtClean="0">
                <a:ln>
                  <a:noFill/>
                </a:ln>
                <a:solidFill>
                  <a:sysClr val="windowText" lastClr="000000"/>
                </a:solidFill>
                <a:effectLst/>
                <a:uLnTx/>
                <a:uFillTx/>
              </a:rPr>
              <a:t>和端口</a:t>
            </a:r>
            <a:endParaRPr kumimoji="1" lang="zh-CN" altLang="en-US" sz="1800" b="0" i="0" u="none" strike="noStrike" kern="0" cap="none" spc="0" normalizeH="0" baseline="0" noProof="0" dirty="0">
              <a:ln>
                <a:noFill/>
              </a:ln>
              <a:solidFill>
                <a:sysClr val="windowText" lastClr="000000"/>
              </a:solidFill>
              <a:effectLst/>
              <a:uLnTx/>
              <a:uFillTx/>
            </a:endParaRPr>
          </a:p>
        </p:txBody>
      </p:sp>
      <p:cxnSp>
        <p:nvCxnSpPr>
          <p:cNvPr id="31" name="直线箭头连接符 30"/>
          <p:cNvCxnSpPr/>
          <p:nvPr/>
        </p:nvCxnSpPr>
        <p:spPr>
          <a:xfrm>
            <a:off x="5449222" y="4277091"/>
            <a:ext cx="1400727" cy="21711"/>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32" name="直线箭头连接符 31"/>
          <p:cNvCxnSpPr/>
          <p:nvPr/>
        </p:nvCxnSpPr>
        <p:spPr>
          <a:xfrm flipH="1" flipV="1">
            <a:off x="5449222" y="4754735"/>
            <a:ext cx="1400727" cy="10856"/>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33" name="文本框 32"/>
          <p:cNvSpPr txBox="1"/>
          <p:nvPr/>
        </p:nvSpPr>
        <p:spPr>
          <a:xfrm>
            <a:off x="5536669" y="3964902"/>
            <a:ext cx="1313280"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sysClr val="windowText" lastClr="000000"/>
                </a:solidFill>
                <a:effectLst/>
                <a:uLnTx/>
                <a:uFillTx/>
              </a:rPr>
              <a:t>1.</a:t>
            </a:r>
            <a:r>
              <a:rPr kumimoji="1" lang="zh-CN" altLang="en-US" sz="1200" b="0" i="0" u="none" strike="noStrike" kern="0" cap="none" spc="0" normalizeH="0" baseline="0" noProof="0" dirty="0" smtClean="0">
                <a:ln>
                  <a:noFill/>
                </a:ln>
                <a:solidFill>
                  <a:sysClr val="windowText" lastClr="000000"/>
                </a:solidFill>
                <a:effectLst/>
                <a:uLnTx/>
                <a:uFillTx/>
              </a:rPr>
              <a:t> 发起连接请求</a:t>
            </a:r>
            <a:endParaRPr kumimoji="1" lang="zh-CN" altLang="en-US" sz="1200" b="0" i="0" u="none" strike="noStrike" kern="0" cap="none" spc="0" normalizeH="0" baseline="0" noProof="0" dirty="0">
              <a:ln>
                <a:noFill/>
              </a:ln>
              <a:solidFill>
                <a:sysClr val="windowText" lastClr="000000"/>
              </a:solidFill>
              <a:effectLst/>
              <a:uLnTx/>
              <a:uFillTx/>
            </a:endParaRPr>
          </a:p>
        </p:txBody>
      </p:sp>
      <p:sp>
        <p:nvSpPr>
          <p:cNvPr id="34" name="文本框 33"/>
          <p:cNvSpPr txBox="1"/>
          <p:nvPr/>
        </p:nvSpPr>
        <p:spPr>
          <a:xfrm>
            <a:off x="5549894" y="4440768"/>
            <a:ext cx="1300055"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sysClr val="windowText" lastClr="000000"/>
                </a:solidFill>
                <a:effectLst/>
                <a:uLnTx/>
                <a:uFillTx/>
              </a:rPr>
              <a:t>2</a:t>
            </a:r>
            <a:r>
              <a:rPr kumimoji="1" lang="zh-CN" altLang="en-US" sz="1200" b="0" i="0" u="none" strike="noStrike" kern="0" cap="none" spc="0" normalizeH="0" baseline="0" noProof="0" dirty="0" smtClean="0">
                <a:ln>
                  <a:noFill/>
                </a:ln>
                <a:solidFill>
                  <a:sysClr val="windowText" lastClr="000000"/>
                </a:solidFill>
                <a:effectLst/>
                <a:uLnTx/>
                <a:uFillTx/>
              </a:rPr>
              <a:t> 确认连接建立</a:t>
            </a:r>
            <a:endParaRPr kumimoji="1" lang="zh-CN" altLang="en-US" sz="1200" b="0" i="0" u="none" strike="noStrike" kern="0" cap="none" spc="0" normalizeH="0" baseline="0" noProof="0" dirty="0">
              <a:ln>
                <a:noFill/>
              </a:ln>
              <a:solidFill>
                <a:sysClr val="windowText" lastClr="000000"/>
              </a:solidFill>
              <a:effectLst/>
              <a:uLnTx/>
              <a:uFillTx/>
            </a:endParaRPr>
          </a:p>
        </p:txBody>
      </p:sp>
      <p:cxnSp>
        <p:nvCxnSpPr>
          <p:cNvPr id="35" name="直线箭头连接符 34"/>
          <p:cNvCxnSpPr/>
          <p:nvPr/>
        </p:nvCxnSpPr>
        <p:spPr>
          <a:xfrm>
            <a:off x="5449222" y="4928424"/>
            <a:ext cx="1400727" cy="0"/>
          </a:xfrm>
          <a:prstGeom prst="straightConnector1">
            <a:avLst/>
          </a:prstGeom>
          <a:noFill/>
          <a:ln w="25400" cap="flat" cmpd="sng" algn="ctr">
            <a:solidFill>
              <a:sysClr val="windowText" lastClr="000000"/>
            </a:solidFill>
            <a:prstDash val="sysDash"/>
            <a:tailEnd type="arrow"/>
          </a:ln>
          <a:effectLst>
            <a:outerShdw blurRad="40000" dist="20000" dir="5400000" rotWithShape="0">
              <a:srgbClr val="000000">
                <a:alpha val="38000"/>
              </a:srgbClr>
            </a:outerShdw>
          </a:effectLst>
        </p:spPr>
      </p:cxnSp>
      <p:cxnSp>
        <p:nvCxnSpPr>
          <p:cNvPr id="36" name="直线箭头连接符 35"/>
          <p:cNvCxnSpPr/>
          <p:nvPr/>
        </p:nvCxnSpPr>
        <p:spPr>
          <a:xfrm flipH="1">
            <a:off x="5449222" y="5146380"/>
            <a:ext cx="1400727" cy="0"/>
          </a:xfrm>
          <a:prstGeom prst="straightConnector1">
            <a:avLst/>
          </a:prstGeom>
          <a:noFill/>
          <a:ln w="25400" cap="flat" cmpd="sng" algn="ctr">
            <a:solidFill>
              <a:sysClr val="windowText" lastClr="000000"/>
            </a:solidFill>
            <a:prstDash val="sysDash"/>
            <a:tailEnd type="arrow"/>
          </a:ln>
          <a:effectLst>
            <a:outerShdw blurRad="40000" dist="20000" dir="5400000" rotWithShape="0">
              <a:srgbClr val="000000">
                <a:alpha val="38000"/>
              </a:srgbClr>
            </a:outerShdw>
          </a:effectLst>
        </p:spPr>
      </p:cxnSp>
      <p:sp>
        <p:nvSpPr>
          <p:cNvPr id="37" name="文本框 36"/>
          <p:cNvSpPr txBox="1"/>
          <p:nvPr/>
        </p:nvSpPr>
        <p:spPr>
          <a:xfrm>
            <a:off x="5091006" y="5319224"/>
            <a:ext cx="2339102"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400" b="0" i="0" u="none" strike="noStrike" kern="0" cap="none" spc="0" normalizeH="0" baseline="0" noProof="0" dirty="0" smtClean="0">
                <a:ln>
                  <a:noFill/>
                </a:ln>
                <a:solidFill>
                  <a:sysClr val="windowText" lastClr="000000"/>
                </a:solidFill>
                <a:effectLst/>
                <a:uLnTx/>
                <a:uFillTx/>
              </a:rPr>
              <a:t>所有交互完成后，断开连接</a:t>
            </a:r>
            <a:endParaRPr kumimoji="1" lang="zh-CN" altLang="en-US" sz="1400" b="0" i="0" u="none" strike="noStrike" kern="0" cap="none" spc="0" normalizeH="0" baseline="0" noProof="0" dirty="0">
              <a:ln>
                <a:noFill/>
              </a:ln>
              <a:solidFill>
                <a:sysClr val="windowText" lastClr="000000"/>
              </a:solidFill>
              <a:effectLst/>
              <a:uLnTx/>
              <a:uFillTx/>
            </a:endParaRPr>
          </a:p>
        </p:txBody>
      </p:sp>
      <p:sp>
        <p:nvSpPr>
          <p:cNvPr id="38" name="矩形 37"/>
          <p:cNvSpPr/>
          <p:nvPr/>
        </p:nvSpPr>
        <p:spPr>
          <a:xfrm>
            <a:off x="6849949" y="2029990"/>
            <a:ext cx="1356878" cy="1432089"/>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 lastClr="FFFFFF"/>
                </a:solidFill>
                <a:effectLst/>
                <a:uLnTx/>
                <a:uFillTx/>
                <a:latin typeface="Arial"/>
                <a:ea typeface="黑体"/>
                <a:cs typeface="+mn-cs"/>
              </a:rPr>
              <a:t>主机</a:t>
            </a:r>
            <a:r>
              <a:rPr kumimoji="1" lang="en-US" altLang="zh-CN" sz="1800" b="0" i="0" u="none" strike="noStrike" kern="0" cap="none" spc="0" normalizeH="0" baseline="0" noProof="0" dirty="0" smtClean="0">
                <a:ln>
                  <a:noFill/>
                </a:ln>
                <a:solidFill>
                  <a:sysClr val="window" lastClr="FFFFFF"/>
                </a:solidFill>
                <a:effectLst/>
                <a:uLnTx/>
                <a:uFillTx/>
                <a:latin typeface="Arial"/>
                <a:ea typeface="黑体"/>
                <a:cs typeface="+mn-cs"/>
              </a:rPr>
              <a:t>B</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 lastClr="FFFFFF"/>
                </a:solidFill>
                <a:effectLst/>
                <a:uLnTx/>
                <a:uFillTx/>
                <a:latin typeface="Arial"/>
                <a:ea typeface="黑体"/>
                <a:cs typeface="+mn-cs"/>
              </a:rPr>
              <a:t>客户端</a:t>
            </a:r>
            <a:endParaRPr kumimoji="1" lang="en-US" altLang="zh-CN" sz="1800" b="0" i="0" u="none" strike="noStrike" kern="0" cap="none" spc="0" normalizeH="0" baseline="0" noProof="0" dirty="0" smtClean="0">
              <a:ln>
                <a:noFill/>
              </a:ln>
              <a:solidFill>
                <a:sysClr val="window" lastClr="FFFFFF"/>
              </a:solidFill>
              <a:effectLst/>
              <a:uLnTx/>
              <a:uFillTx/>
              <a:latin typeface="Arial"/>
              <a:ea typeface="黑体"/>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 lastClr="FFFFFF"/>
                </a:solidFill>
                <a:effectLst/>
                <a:uLnTx/>
                <a:uFillTx/>
                <a:latin typeface="Arial"/>
                <a:ea typeface="黑体"/>
                <a:cs typeface="+mn-cs"/>
              </a:rPr>
              <a:t>主动</a:t>
            </a:r>
            <a:endParaRPr kumimoji="1" lang="zh-CN" altLang="en-US" sz="1800" b="0" i="0" u="none" strike="noStrike" kern="0" cap="none" spc="0" normalizeH="0" baseline="0" noProof="0" dirty="0">
              <a:ln>
                <a:noFill/>
              </a:ln>
              <a:solidFill>
                <a:sysClr val="window" lastClr="FFFFFF"/>
              </a:solidFill>
              <a:effectLst/>
              <a:uLnTx/>
              <a:uFillTx/>
              <a:latin typeface="Arial"/>
              <a:ea typeface="黑体"/>
              <a:cs typeface="+mn-cs"/>
            </a:endParaRPr>
          </a:p>
        </p:txBody>
      </p:sp>
      <p:cxnSp>
        <p:nvCxnSpPr>
          <p:cNvPr id="39" name="直线箭头连接符 38"/>
          <p:cNvCxnSpPr/>
          <p:nvPr/>
        </p:nvCxnSpPr>
        <p:spPr>
          <a:xfrm flipV="1">
            <a:off x="7115897" y="3462079"/>
            <a:ext cx="0" cy="425056"/>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40" name="直线箭头连接符 39"/>
          <p:cNvCxnSpPr/>
          <p:nvPr/>
        </p:nvCxnSpPr>
        <p:spPr>
          <a:xfrm>
            <a:off x="7337996" y="3462079"/>
            <a:ext cx="0" cy="425056"/>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41" name="文本框 40"/>
          <p:cNvSpPr txBox="1"/>
          <p:nvPr/>
        </p:nvSpPr>
        <p:spPr>
          <a:xfrm>
            <a:off x="3143041" y="5627001"/>
            <a:ext cx="5750292"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400" b="0" i="0" u="none" strike="noStrike" kern="0" cap="none" spc="0" normalizeH="0" baseline="0" noProof="0" dirty="0" smtClean="0">
                <a:ln>
                  <a:noFill/>
                </a:ln>
                <a:solidFill>
                  <a:srgbClr val="800000"/>
                </a:solidFill>
                <a:effectLst/>
                <a:uLnTx/>
                <a:uFillTx/>
              </a:rPr>
              <a:t>TCP</a:t>
            </a:r>
            <a:r>
              <a:rPr kumimoji="1" lang="zh-CN" altLang="en-US" sz="1400" b="0" i="0" u="none" strike="noStrike" kern="0" cap="none" spc="0" normalizeH="0" baseline="0" noProof="0" dirty="0" smtClean="0">
                <a:ln>
                  <a:noFill/>
                </a:ln>
                <a:solidFill>
                  <a:srgbClr val="800000"/>
                </a:solidFill>
                <a:effectLst/>
                <a:uLnTx/>
                <a:uFillTx/>
              </a:rPr>
              <a:t>：保证数据送达，发送数据之后，要监控是否完全正确收到数据。</a:t>
            </a:r>
            <a:endParaRPr kumimoji="1" lang="en-US" altLang="zh-CN" sz="1400" b="0" i="0" u="none" strike="noStrike" kern="0" cap="none" spc="0" normalizeH="0" baseline="0" noProof="0" dirty="0" smtClean="0">
              <a:ln>
                <a:noFill/>
              </a:ln>
              <a:solidFill>
                <a:srgbClr val="8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400" b="0" i="0" u="none" strike="noStrike" kern="0" cap="none" spc="0" normalizeH="0" baseline="0" noProof="0" dirty="0" smtClean="0">
                <a:ln>
                  <a:noFill/>
                </a:ln>
                <a:solidFill>
                  <a:srgbClr val="800000"/>
                </a:solidFill>
                <a:effectLst/>
                <a:uLnTx/>
                <a:uFillTx/>
              </a:rPr>
              <a:t>UDP</a:t>
            </a:r>
            <a:r>
              <a:rPr kumimoji="1" lang="zh-CN" altLang="en-US" sz="1400" b="0" i="0" u="none" strike="noStrike" kern="0" cap="none" spc="0" normalizeH="0" baseline="0" noProof="0" dirty="0" smtClean="0">
                <a:ln>
                  <a:noFill/>
                </a:ln>
                <a:solidFill>
                  <a:srgbClr val="800000"/>
                </a:solidFill>
                <a:effectLst/>
                <a:uLnTx/>
                <a:uFillTx/>
              </a:rPr>
              <a:t>：不保证数据完全送达，发送数据之后，不做后续跟踪。</a:t>
            </a:r>
            <a:endParaRPr kumimoji="1" lang="zh-CN" altLang="en-US" sz="1400" b="0" i="0" u="none" strike="noStrike" kern="0" cap="none" spc="0" normalizeH="0" baseline="0" noProof="0" dirty="0">
              <a:ln>
                <a:noFill/>
              </a:ln>
              <a:solidFill>
                <a:srgbClr val="800000"/>
              </a:solidFill>
              <a:effectLst/>
              <a:uLnTx/>
              <a:uFillTx/>
            </a:endParaRPr>
          </a:p>
        </p:txBody>
      </p:sp>
    </p:spTree>
    <p:extLst>
      <p:ext uri="{BB962C8B-B14F-4D97-AF65-F5344CB8AC3E}">
        <p14:creationId xmlns:p14="http://schemas.microsoft.com/office/powerpoint/2010/main" val="4069014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4" name="矩形 3"/>
          <p:cNvSpPr/>
          <p:nvPr/>
        </p:nvSpPr>
        <p:spPr>
          <a:xfrm>
            <a:off x="1356878" y="1660901"/>
            <a:ext cx="2127584" cy="11289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主机</a:t>
            </a:r>
            <a:r>
              <a:rPr kumimoji="1" lang="en-US" altLang="zh-CN" dirty="0" smtClean="0"/>
              <a:t>A</a:t>
            </a:r>
            <a:endParaRPr kumimoji="1" lang="zh-CN" altLang="en-US" dirty="0"/>
          </a:p>
        </p:txBody>
      </p:sp>
      <p:sp>
        <p:nvSpPr>
          <p:cNvPr id="5" name="矩形 4"/>
          <p:cNvSpPr/>
          <p:nvPr/>
        </p:nvSpPr>
        <p:spPr>
          <a:xfrm>
            <a:off x="1356878" y="3430779"/>
            <a:ext cx="2127584" cy="11289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主机</a:t>
            </a:r>
            <a:r>
              <a:rPr kumimoji="1" lang="en-US" altLang="zh-CN" dirty="0" smtClean="0"/>
              <a:t>B</a:t>
            </a:r>
            <a:endParaRPr kumimoji="1" lang="zh-CN" altLang="en-US" dirty="0"/>
          </a:p>
        </p:txBody>
      </p:sp>
      <p:sp>
        <p:nvSpPr>
          <p:cNvPr id="6" name="矩形 5"/>
          <p:cNvSpPr/>
          <p:nvPr/>
        </p:nvSpPr>
        <p:spPr>
          <a:xfrm>
            <a:off x="5013513" y="1137016"/>
            <a:ext cx="2616060" cy="12049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服务器</a:t>
            </a:r>
            <a:endParaRPr kumimoji="1" lang="zh-CN" altLang="en-US" dirty="0"/>
          </a:p>
        </p:txBody>
      </p:sp>
      <p:sp>
        <p:nvSpPr>
          <p:cNvPr id="7" name="矩形 6"/>
          <p:cNvSpPr/>
          <p:nvPr/>
        </p:nvSpPr>
        <p:spPr>
          <a:xfrm>
            <a:off x="5013513" y="3432534"/>
            <a:ext cx="2616060" cy="12049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文件服务器</a:t>
            </a:r>
            <a:endParaRPr kumimoji="1" lang="zh-CN" altLang="en-US" dirty="0"/>
          </a:p>
        </p:txBody>
      </p:sp>
      <p:cxnSp>
        <p:nvCxnSpPr>
          <p:cNvPr id="8" name="直线箭头连接符 7"/>
          <p:cNvCxnSpPr>
            <a:stCxn id="4" idx="3"/>
            <a:endCxn id="7" idx="1"/>
          </p:cNvCxnSpPr>
          <p:nvPr/>
        </p:nvCxnSpPr>
        <p:spPr>
          <a:xfrm>
            <a:off x="3484462" y="2225390"/>
            <a:ext cx="1529051" cy="18096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文本框 8"/>
          <p:cNvSpPr txBox="1"/>
          <p:nvPr/>
        </p:nvSpPr>
        <p:spPr>
          <a:xfrm>
            <a:off x="4569965" y="2509204"/>
            <a:ext cx="4249881" cy="923330"/>
          </a:xfrm>
          <a:prstGeom prst="rect">
            <a:avLst/>
          </a:prstGeom>
          <a:noFill/>
        </p:spPr>
        <p:txBody>
          <a:bodyPr wrap="none" rtlCol="0">
            <a:spAutoFit/>
          </a:bodyPr>
          <a:lstStyle/>
          <a:p>
            <a:pPr marL="342900" indent="-342900">
              <a:buAutoNum type="arabicPeriod"/>
            </a:pPr>
            <a:r>
              <a:rPr kumimoji="1" lang="zh-CN" altLang="en-US" dirty="0" smtClean="0"/>
              <a:t>主机</a:t>
            </a:r>
            <a:r>
              <a:rPr kumimoji="1" lang="en-US" altLang="zh-CN" dirty="0" smtClean="0"/>
              <a:t>A</a:t>
            </a:r>
            <a:r>
              <a:rPr kumimoji="1" lang="zh-CN" altLang="en-US" dirty="0" smtClean="0"/>
              <a:t>上传到服务器</a:t>
            </a:r>
            <a:endParaRPr kumimoji="1" lang="en-US" altLang="zh-CN" dirty="0" smtClean="0"/>
          </a:p>
          <a:p>
            <a:pPr marL="342900" indent="-342900">
              <a:buAutoNum type="arabicPeriod"/>
            </a:pPr>
            <a:r>
              <a:rPr kumimoji="1" lang="zh-CN" altLang="en-US" dirty="0" smtClean="0"/>
              <a:t>发消息通知主机</a:t>
            </a:r>
            <a:r>
              <a:rPr kumimoji="1" lang="en-US" altLang="zh-CN" dirty="0" smtClean="0"/>
              <a:t>B</a:t>
            </a:r>
            <a:r>
              <a:rPr kumimoji="1" lang="zh-CN" altLang="en-US" dirty="0" smtClean="0"/>
              <a:t>，文件上传</a:t>
            </a:r>
            <a:r>
              <a:rPr kumimoji="1" lang="en-US" altLang="zh-CN" dirty="0" smtClean="0"/>
              <a:t>(XMPP)</a:t>
            </a:r>
          </a:p>
          <a:p>
            <a:pPr marL="342900" indent="-342900">
              <a:buAutoNum type="arabicPeriod"/>
            </a:pPr>
            <a:r>
              <a:rPr kumimoji="1" lang="zh-CN" altLang="en-US" dirty="0" smtClean="0"/>
              <a:t>主机</a:t>
            </a:r>
            <a:r>
              <a:rPr kumimoji="1" lang="en-US" altLang="zh-CN" dirty="0" smtClean="0"/>
              <a:t>B</a:t>
            </a:r>
            <a:r>
              <a:rPr kumimoji="1" lang="zh-CN" altLang="en-US" dirty="0" smtClean="0"/>
              <a:t>得到消息后，自行下载文件</a:t>
            </a:r>
            <a:endParaRPr kumimoji="1" lang="zh-CN" altLang="en-US" dirty="0"/>
          </a:p>
        </p:txBody>
      </p:sp>
      <p:sp>
        <p:nvSpPr>
          <p:cNvPr id="10" name="文本框 9"/>
          <p:cNvSpPr txBox="1"/>
          <p:nvPr/>
        </p:nvSpPr>
        <p:spPr>
          <a:xfrm>
            <a:off x="1356878" y="4936660"/>
            <a:ext cx="6878806" cy="1200329"/>
          </a:xfrm>
          <a:prstGeom prst="rect">
            <a:avLst/>
          </a:prstGeom>
          <a:noFill/>
        </p:spPr>
        <p:txBody>
          <a:bodyPr wrap="none" rtlCol="0">
            <a:spAutoFit/>
          </a:bodyPr>
          <a:lstStyle/>
          <a:p>
            <a:r>
              <a:rPr kumimoji="1" lang="zh-CN" altLang="en-US" dirty="0" smtClean="0"/>
              <a:t>本地的数据缓存机制，即要保证及时，又不能占用太大的存储空间</a:t>
            </a:r>
            <a:endParaRPr kumimoji="1" lang="en-US" altLang="zh-CN" dirty="0" smtClean="0"/>
          </a:p>
          <a:p>
            <a:endParaRPr kumimoji="1" lang="en-US" altLang="zh-CN" dirty="0"/>
          </a:p>
          <a:p>
            <a:r>
              <a:rPr kumimoji="1" lang="zh-CN" altLang="zh-CN" dirty="0" smtClean="0"/>
              <a:t>1</a:t>
            </a:r>
            <a:r>
              <a:rPr kumimoji="1" lang="en-US" altLang="zh-CN" dirty="0" smtClean="0"/>
              <a:t>.</a:t>
            </a:r>
            <a:r>
              <a:rPr kumimoji="1" lang="zh-CN" altLang="en-US" dirty="0" smtClean="0"/>
              <a:t>在本地只保留有限几天内的通讯记录，过期的一律删除</a:t>
            </a:r>
            <a:endParaRPr kumimoji="1" lang="en-US" altLang="zh-CN" dirty="0" smtClean="0"/>
          </a:p>
          <a:p>
            <a:r>
              <a:rPr kumimoji="1" lang="zh-CN" altLang="zh-CN" dirty="0" smtClean="0"/>
              <a:t>2</a:t>
            </a:r>
            <a:r>
              <a:rPr kumimoji="1" lang="en-US" altLang="zh-CN" dirty="0" smtClean="0"/>
              <a:t>.</a:t>
            </a:r>
            <a:r>
              <a:rPr kumimoji="1" lang="zh-CN" altLang="en-US" dirty="0" smtClean="0"/>
              <a:t> 如果用户要查询以往的数据，临时从</a:t>
            </a:r>
            <a:r>
              <a:rPr kumimoji="1" lang="zh-CN" altLang="en-US" dirty="0" smtClean="0">
                <a:solidFill>
                  <a:srgbClr val="800000"/>
                </a:solidFill>
              </a:rPr>
              <a:t>备份数据服务器</a:t>
            </a:r>
            <a:r>
              <a:rPr kumimoji="1" lang="zh-CN" altLang="en-US" dirty="0" smtClean="0"/>
              <a:t>上抓取</a:t>
            </a:r>
            <a:endParaRPr kumimoji="1" lang="zh-CN" altLang="en-US" dirty="0"/>
          </a:p>
        </p:txBody>
      </p:sp>
    </p:spTree>
    <p:extLst>
      <p:ext uri="{BB962C8B-B14F-4D97-AF65-F5344CB8AC3E}">
        <p14:creationId xmlns:p14="http://schemas.microsoft.com/office/powerpoint/2010/main" val="2844198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a:bodyPr>
          <a:lstStyle/>
          <a:p>
            <a:r>
              <a:rPr kumimoji="1" lang="en-US" altLang="zh-CN" sz="2000" dirty="0"/>
              <a:t>Base64</a:t>
            </a:r>
            <a:r>
              <a:rPr kumimoji="1" lang="zh-CN" altLang="en-US" sz="2000" dirty="0"/>
              <a:t>是网络上最常见的用于传输</a:t>
            </a:r>
            <a:r>
              <a:rPr kumimoji="1" lang="en-US" altLang="zh-CN" sz="2000" dirty="0"/>
              <a:t>8Bit</a:t>
            </a:r>
            <a:r>
              <a:rPr kumimoji="1" lang="zh-CN" altLang="en-US" sz="2000" dirty="0"/>
              <a:t>字节代码的编码方式之一，大家可以查看</a:t>
            </a:r>
            <a:r>
              <a:rPr kumimoji="1" lang="en-US" altLang="zh-CN" sz="2000" dirty="0"/>
              <a:t>RFC2045</a:t>
            </a:r>
            <a:r>
              <a:rPr kumimoji="1" lang="zh-CN" altLang="en-US" sz="2000" dirty="0"/>
              <a:t>～</a:t>
            </a:r>
            <a:r>
              <a:rPr kumimoji="1" lang="en-US" altLang="zh-CN" sz="2000" dirty="0"/>
              <a:t>RFC2049</a:t>
            </a:r>
            <a:r>
              <a:rPr kumimoji="1" lang="zh-CN" altLang="en-US" sz="2000" dirty="0"/>
              <a:t>，上面有</a:t>
            </a:r>
            <a:r>
              <a:rPr kumimoji="1" lang="en-US" altLang="zh-CN" sz="2000" dirty="0"/>
              <a:t>MIME</a:t>
            </a:r>
            <a:r>
              <a:rPr kumimoji="1" lang="zh-CN" altLang="en-US" sz="2000" dirty="0"/>
              <a:t>的详细规范。</a:t>
            </a:r>
            <a:r>
              <a:rPr kumimoji="1" lang="en-US" altLang="zh-CN" sz="2000" dirty="0"/>
              <a:t>Base64</a:t>
            </a:r>
            <a:r>
              <a:rPr kumimoji="1" lang="zh-CN" altLang="en-US" sz="2000" dirty="0"/>
              <a:t>编码可用于在</a:t>
            </a:r>
            <a:r>
              <a:rPr kumimoji="1" lang="en-US" altLang="zh-CN" sz="2000" dirty="0"/>
              <a:t>HTTP</a:t>
            </a:r>
            <a:r>
              <a:rPr kumimoji="1" lang="zh-CN" altLang="en-US" sz="2000" dirty="0"/>
              <a:t>环境下传递较长的标识信</a:t>
            </a:r>
            <a:r>
              <a:rPr kumimoji="1" lang="zh-CN" altLang="en-US" sz="2000" dirty="0" smtClean="0"/>
              <a:t>息</a:t>
            </a:r>
            <a:endParaRPr kumimoji="1" lang="en-US" altLang="zh-CN" sz="2000" dirty="0" smtClean="0"/>
          </a:p>
          <a:p>
            <a:endParaRPr kumimoji="1" lang="en-US" altLang="zh-CN" sz="2000" dirty="0" smtClean="0"/>
          </a:p>
          <a:p>
            <a:r>
              <a:rPr kumimoji="1" lang="zh-CN" altLang="en-US" sz="2000" dirty="0"/>
              <a:t>采用</a:t>
            </a:r>
            <a:r>
              <a:rPr kumimoji="1" lang="en-US" altLang="zh-CN" sz="2000" dirty="0"/>
              <a:t>Base64</a:t>
            </a:r>
            <a:r>
              <a:rPr kumimoji="1" lang="zh-CN" altLang="en-US" sz="2000" dirty="0"/>
              <a:t>编码不仅比较简短，同时也具有不可读性，即所编码的数据不会被人用肉眼所直接看到</a:t>
            </a:r>
          </a:p>
        </p:txBody>
      </p:sp>
      <p:sp>
        <p:nvSpPr>
          <p:cNvPr id="2" name="标题 1"/>
          <p:cNvSpPr>
            <a:spLocks noGrp="1"/>
          </p:cNvSpPr>
          <p:nvPr>
            <p:ph type="title"/>
          </p:nvPr>
        </p:nvSpPr>
        <p:spPr/>
        <p:txBody>
          <a:bodyPr/>
          <a:lstStyle/>
          <a:p>
            <a:r>
              <a:rPr kumimoji="1" lang="en-US" altLang="zh-CN" dirty="0" smtClean="0"/>
              <a:t>Base64</a:t>
            </a:r>
            <a:endParaRPr kumimoji="1" lang="zh-CN" altLang="en-US" dirty="0"/>
          </a:p>
        </p:txBody>
      </p:sp>
    </p:spTree>
    <p:extLst>
      <p:ext uri="{BB962C8B-B14F-4D97-AF65-F5344CB8AC3E}">
        <p14:creationId xmlns:p14="http://schemas.microsoft.com/office/powerpoint/2010/main" val="1418388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Autofit/>
          </a:bodyPr>
          <a:lstStyle/>
          <a:p>
            <a:pPr marL="0" indent="0">
              <a:buNone/>
            </a:pPr>
            <a:r>
              <a:rPr lang="zh-CN" altLang="en-US" sz="1400" dirty="0" smtClean="0">
                <a:solidFill>
                  <a:srgbClr val="000000"/>
                </a:solidFill>
                <a:latin typeface="Menlo-Regular"/>
              </a:rPr>
              <a:t>/</a:t>
            </a:r>
            <a:r>
              <a:rPr lang="en-US" altLang="zh-CN" sz="1400" dirty="0" smtClean="0">
                <a:solidFill>
                  <a:srgbClr val="000000"/>
                </a:solidFill>
                <a:latin typeface="Menlo-Regular"/>
              </a:rPr>
              <a:t>/</a:t>
            </a:r>
            <a:r>
              <a:rPr lang="zh-CN" altLang="en-US" sz="1400" dirty="0" smtClean="0">
                <a:solidFill>
                  <a:srgbClr val="000000"/>
                </a:solidFill>
                <a:latin typeface="Menlo-Regular"/>
              </a:rPr>
              <a:t> 发送数据</a:t>
            </a:r>
            <a:endParaRPr lang="en-US" altLang="zh-CN" sz="1400" dirty="0" smtClean="0">
              <a:solidFill>
                <a:srgbClr val="000000"/>
              </a:solidFill>
              <a:latin typeface="Menlo-Regular"/>
            </a:endParaRPr>
          </a:p>
          <a:p>
            <a:pPr marL="0" indent="0">
              <a:buNone/>
            </a:pPr>
            <a:r>
              <a:rPr lang="en-US" altLang="zh-CN" sz="1400" dirty="0" smtClean="0">
                <a:solidFill>
                  <a:srgbClr val="000000"/>
                </a:solidFill>
                <a:latin typeface="Menlo-Regular"/>
              </a:rPr>
              <a:t>XMPPMessage </a:t>
            </a:r>
            <a:r>
              <a:rPr lang="en-US" altLang="zh-CN" sz="1400" dirty="0">
                <a:solidFill>
                  <a:srgbClr val="000000"/>
                </a:solidFill>
                <a:latin typeface="Menlo-Regular"/>
              </a:rPr>
              <a:t>*msg = [XMPPMessage messageWithType:</a:t>
            </a:r>
            <a:r>
              <a:rPr lang="en-US" altLang="zh-CN" sz="1400" dirty="0">
                <a:solidFill>
                  <a:srgbClr val="C41A16"/>
                </a:solidFill>
                <a:latin typeface="Menlo-Regular"/>
              </a:rPr>
              <a:t>@"img"</a:t>
            </a:r>
            <a:r>
              <a:rPr lang="en-US" altLang="zh-CN" sz="1400" dirty="0">
                <a:solidFill>
                  <a:srgbClr val="000000"/>
                </a:solidFill>
                <a:latin typeface="Menlo-Regular"/>
              </a:rPr>
              <a:t> to:_bareJid];</a:t>
            </a:r>
          </a:p>
          <a:p>
            <a:pPr marL="0" indent="0">
              <a:buNone/>
            </a:pPr>
            <a:r>
              <a:rPr lang="en-US" altLang="zh-CN" sz="1400" dirty="0">
                <a:solidFill>
                  <a:srgbClr val="000000"/>
                </a:solidFill>
                <a:latin typeface="Menlo-Regular"/>
              </a:rPr>
              <a:t>NSString *str = [_sendData base64Encoding];</a:t>
            </a:r>
          </a:p>
          <a:p>
            <a:pPr marL="0" indent="0">
              <a:buNone/>
            </a:pPr>
            <a:r>
              <a:rPr lang="en-US" altLang="zh-CN" sz="1400" dirty="0" smtClean="0">
                <a:solidFill>
                  <a:srgbClr val="000000"/>
                </a:solidFill>
                <a:latin typeface="Menlo-Regular"/>
              </a:rPr>
              <a:t>NSXMLElement </a:t>
            </a:r>
            <a:r>
              <a:rPr lang="en-US" altLang="zh-CN" sz="1400" dirty="0">
                <a:solidFill>
                  <a:srgbClr val="000000"/>
                </a:solidFill>
                <a:latin typeface="Menlo-Regular"/>
              </a:rPr>
              <a:t>*bodyElement = [NSXMLElement elementWithName:</a:t>
            </a:r>
            <a:r>
              <a:rPr lang="en-US" altLang="zh-CN" sz="1400" dirty="0">
                <a:solidFill>
                  <a:srgbClr val="C41A16"/>
                </a:solidFill>
                <a:latin typeface="Menlo-Regular"/>
              </a:rPr>
              <a:t>@"imgData"</a:t>
            </a:r>
            <a:r>
              <a:rPr lang="en-US" altLang="zh-CN" sz="1400" dirty="0">
                <a:solidFill>
                  <a:srgbClr val="000000"/>
                </a:solidFill>
                <a:latin typeface="Menlo-Regular"/>
              </a:rPr>
              <a:t> stringValue:str];</a:t>
            </a:r>
          </a:p>
          <a:p>
            <a:pPr marL="0" indent="0">
              <a:buNone/>
            </a:pPr>
            <a:r>
              <a:rPr lang="en-US" altLang="zh-CN" sz="1400" dirty="0">
                <a:solidFill>
                  <a:srgbClr val="000000"/>
                </a:solidFill>
                <a:latin typeface="Menlo-Regular"/>
              </a:rPr>
              <a:t>[msg addChild:bodyElement]</a:t>
            </a:r>
            <a:r>
              <a:rPr lang="en-US" altLang="zh-CN" sz="1400" dirty="0" smtClean="0">
                <a:solidFill>
                  <a:srgbClr val="000000"/>
                </a:solidFill>
                <a:latin typeface="Menlo-Regular"/>
              </a:rPr>
              <a:t>;</a:t>
            </a:r>
          </a:p>
          <a:p>
            <a:pPr marL="0" indent="0">
              <a:buNone/>
            </a:pPr>
            <a:endParaRPr kumimoji="1" lang="en-US" altLang="zh-CN" sz="1400" dirty="0" smtClean="0">
              <a:solidFill>
                <a:srgbClr val="000000"/>
              </a:solidFill>
              <a:latin typeface="Menlo-Regular"/>
            </a:endParaRPr>
          </a:p>
          <a:p>
            <a:pPr marL="0" indent="0">
              <a:buNone/>
            </a:pPr>
            <a:r>
              <a:rPr kumimoji="1" lang="zh-CN" altLang="zh-CN" sz="1400" dirty="0" smtClean="0">
                <a:solidFill>
                  <a:srgbClr val="000000"/>
                </a:solidFill>
                <a:latin typeface="Menlo-Regular"/>
              </a:rPr>
              <a:t>/</a:t>
            </a:r>
            <a:r>
              <a:rPr kumimoji="1" lang="en-US" altLang="zh-CN" sz="1400" dirty="0" smtClean="0">
                <a:solidFill>
                  <a:srgbClr val="000000"/>
                </a:solidFill>
                <a:latin typeface="Menlo-Regular"/>
              </a:rPr>
              <a:t>/</a:t>
            </a:r>
            <a:r>
              <a:rPr kumimoji="1" lang="zh-CN" altLang="en-US" sz="1400" dirty="0" smtClean="0">
                <a:solidFill>
                  <a:srgbClr val="000000"/>
                </a:solidFill>
                <a:latin typeface="Menlo-Regular"/>
              </a:rPr>
              <a:t> 接收数据</a:t>
            </a:r>
            <a:endParaRPr kumimoji="1" lang="en-US" altLang="zh-CN" sz="1400" dirty="0">
              <a:solidFill>
                <a:srgbClr val="000000"/>
              </a:solidFill>
              <a:latin typeface="Menlo-Regular"/>
            </a:endParaRPr>
          </a:p>
          <a:p>
            <a:pPr marL="0" indent="0">
              <a:buNone/>
            </a:pPr>
            <a:r>
              <a:rPr lang="en-US" altLang="zh-CN" sz="1400" dirty="0" smtClean="0">
                <a:solidFill>
                  <a:srgbClr val="000000"/>
                </a:solidFill>
                <a:latin typeface="Menlo-Regular"/>
              </a:rPr>
              <a:t>NSString </a:t>
            </a:r>
            <a:r>
              <a:rPr lang="en-US" altLang="zh-CN" sz="1400" dirty="0">
                <a:solidFill>
                  <a:srgbClr val="000000"/>
                </a:solidFill>
                <a:latin typeface="Menlo-Regular"/>
              </a:rPr>
              <a:t>*imageString = [[message elementForName:</a:t>
            </a:r>
            <a:r>
              <a:rPr lang="en-US" altLang="zh-CN" sz="1400" dirty="0">
                <a:solidFill>
                  <a:srgbClr val="C41A16"/>
                </a:solidFill>
                <a:latin typeface="Menlo-Regular"/>
              </a:rPr>
              <a:t>@"imgData"</a:t>
            </a:r>
            <a:r>
              <a:rPr lang="en-US" altLang="zh-CN" sz="1400" dirty="0">
                <a:solidFill>
                  <a:srgbClr val="000000"/>
                </a:solidFill>
                <a:latin typeface="Menlo-Regular"/>
              </a:rPr>
              <a:t>] stringValue];</a:t>
            </a:r>
          </a:p>
          <a:p>
            <a:pPr marL="0" indent="0">
              <a:buNone/>
            </a:pPr>
            <a:r>
              <a:rPr lang="en-US" altLang="zh-CN" sz="1400" dirty="0">
                <a:solidFill>
                  <a:srgbClr val="AA0D91"/>
                </a:solidFill>
                <a:latin typeface="Menlo-Regular"/>
              </a:rPr>
              <a:t>if</a:t>
            </a:r>
            <a:r>
              <a:rPr lang="en-US" altLang="zh-CN" sz="1400" dirty="0">
                <a:solidFill>
                  <a:srgbClr val="000000"/>
                </a:solidFill>
                <a:latin typeface="Menlo-Regular"/>
              </a:rPr>
              <a:t> (imageString) {</a:t>
            </a:r>
          </a:p>
          <a:p>
            <a:pPr marL="0" indent="0">
              <a:buNone/>
            </a:pPr>
            <a:r>
              <a:rPr lang="en-US" altLang="zh-CN" sz="1400" dirty="0">
                <a:solidFill>
                  <a:srgbClr val="000000"/>
                </a:solidFill>
                <a:latin typeface="Menlo-Regular"/>
              </a:rPr>
              <a:t>    NSData *data = [[NSData alloc] initWithBase64EncodedString:imageString options:NSDataBase64DecodingIgnoreUnknownCharacters];</a:t>
            </a:r>
          </a:p>
          <a:p>
            <a:pPr marL="0" indent="0">
              <a:buNone/>
            </a:pPr>
            <a:endParaRPr lang="en-US" altLang="zh-TW" sz="1400" dirty="0" smtClean="0">
              <a:solidFill>
                <a:srgbClr val="007400"/>
              </a:solidFill>
              <a:latin typeface="Menlo-Regular"/>
            </a:endParaRPr>
          </a:p>
          <a:p>
            <a:pPr marL="0" indent="0">
              <a:buNone/>
            </a:pPr>
            <a:r>
              <a:rPr lang="zh-CN" altLang="en-US" sz="1400" dirty="0" smtClean="0">
                <a:solidFill>
                  <a:srgbClr val="000000"/>
                </a:solidFill>
                <a:latin typeface="Menlo-Regular"/>
              </a:rPr>
              <a:t> </a:t>
            </a:r>
            <a:r>
              <a:rPr lang="en-US" altLang="zh-CN" sz="1400" dirty="0" smtClean="0">
                <a:solidFill>
                  <a:srgbClr val="000000"/>
                </a:solidFill>
                <a:latin typeface="Menlo-Regular"/>
              </a:rPr>
              <a:t> </a:t>
            </a:r>
            <a:r>
              <a:rPr lang="zh-CN" altLang="en-US" sz="1400" dirty="0" smtClean="0">
                <a:solidFill>
                  <a:srgbClr val="000000"/>
                </a:solidFill>
                <a:latin typeface="Menlo-Regular"/>
              </a:rPr>
              <a:t>    </a:t>
            </a:r>
            <a:r>
              <a:rPr lang="en-US" altLang="zh-TW" sz="1400" dirty="0" smtClean="0">
                <a:solidFill>
                  <a:srgbClr val="007400"/>
                </a:solidFill>
                <a:latin typeface="Menlo-Regular"/>
              </a:rPr>
              <a:t>/</a:t>
            </a:r>
            <a:r>
              <a:rPr lang="en-US" altLang="zh-TW" sz="1400" dirty="0">
                <a:solidFill>
                  <a:srgbClr val="007400"/>
                </a:solidFill>
                <a:latin typeface="Menlo-Regular"/>
              </a:rPr>
              <a:t>/ </a:t>
            </a:r>
            <a:r>
              <a:rPr lang="zh-TW" altLang="en-US" sz="1400" dirty="0">
                <a:solidFill>
                  <a:srgbClr val="007400"/>
                </a:solidFill>
                <a:latin typeface="STHeitiSC-Light"/>
              </a:rPr>
              <a:t>将照片写入相册</a:t>
            </a:r>
            <a:endParaRPr lang="zh-TW" altLang="en-US" sz="1400" dirty="0">
              <a:solidFill>
                <a:srgbClr val="000000"/>
              </a:solidFill>
              <a:latin typeface="Menlo-Regular"/>
            </a:endParaRPr>
          </a:p>
          <a:p>
            <a:pPr marL="0" indent="0">
              <a:buNone/>
            </a:pPr>
            <a:r>
              <a:rPr lang="en-US" altLang="zh-CN" sz="1400" dirty="0">
                <a:solidFill>
                  <a:srgbClr val="000000"/>
                </a:solidFill>
                <a:latin typeface="Menlo-Regular"/>
              </a:rPr>
              <a:t>    UIImage *image = [UIImage imageWithData:data];</a:t>
            </a:r>
          </a:p>
          <a:p>
            <a:pPr marL="0" indent="0">
              <a:buNone/>
            </a:pPr>
            <a:r>
              <a:rPr lang="en-US" altLang="zh-CN" sz="1400" dirty="0">
                <a:solidFill>
                  <a:srgbClr val="000000"/>
                </a:solidFill>
                <a:latin typeface="Menlo-Regular"/>
              </a:rPr>
              <a:t>    UIImageWriteToSavedPhotosAlbum(image, </a:t>
            </a:r>
            <a:r>
              <a:rPr lang="en-US" altLang="zh-CN" sz="1400" dirty="0">
                <a:solidFill>
                  <a:srgbClr val="AA0D91"/>
                </a:solidFill>
                <a:latin typeface="Menlo-Regular"/>
              </a:rPr>
              <a:t>nil</a:t>
            </a:r>
            <a:r>
              <a:rPr lang="en-US" altLang="zh-CN" sz="1400" dirty="0">
                <a:solidFill>
                  <a:srgbClr val="000000"/>
                </a:solidFill>
                <a:latin typeface="Menlo-Regular"/>
              </a:rPr>
              <a:t>, </a:t>
            </a:r>
            <a:r>
              <a:rPr lang="en-US" altLang="zh-CN" sz="1400" dirty="0">
                <a:solidFill>
                  <a:srgbClr val="AA0D91"/>
                </a:solidFill>
                <a:latin typeface="Menlo-Regular"/>
              </a:rPr>
              <a:t>nil</a:t>
            </a:r>
            <a:r>
              <a:rPr lang="en-US" altLang="zh-CN" sz="1400" dirty="0">
                <a:solidFill>
                  <a:srgbClr val="000000"/>
                </a:solidFill>
                <a:latin typeface="Menlo-Regular"/>
              </a:rPr>
              <a:t>, </a:t>
            </a:r>
            <a:r>
              <a:rPr lang="en-US" altLang="zh-CN" sz="1400" dirty="0">
                <a:solidFill>
                  <a:srgbClr val="AA0D91"/>
                </a:solidFill>
                <a:latin typeface="Menlo-Regular"/>
              </a:rPr>
              <a:t>nil</a:t>
            </a:r>
            <a:r>
              <a:rPr lang="en-US" altLang="zh-CN" sz="1400" dirty="0">
                <a:solidFill>
                  <a:srgbClr val="000000"/>
                </a:solidFill>
                <a:latin typeface="Menlo-Regular"/>
              </a:rPr>
              <a:t>);</a:t>
            </a:r>
          </a:p>
          <a:p>
            <a:pPr marL="0" indent="0">
              <a:buNone/>
            </a:pPr>
            <a:r>
              <a:rPr lang="en-US" altLang="zh-CN" sz="1400" dirty="0">
                <a:solidFill>
                  <a:srgbClr val="000000"/>
                </a:solidFill>
                <a:latin typeface="Menlo-Regular"/>
              </a:rPr>
              <a:t>}</a:t>
            </a:r>
          </a:p>
          <a:p>
            <a:pPr marL="0" indent="0">
              <a:buNone/>
            </a:pPr>
            <a:endParaRPr kumimoji="1" lang="zh-CN" altLang="en-US" sz="1400" dirty="0"/>
          </a:p>
        </p:txBody>
      </p:sp>
      <p:sp>
        <p:nvSpPr>
          <p:cNvPr id="2" name="标题 1"/>
          <p:cNvSpPr>
            <a:spLocks noGrp="1"/>
          </p:cNvSpPr>
          <p:nvPr>
            <p:ph type="title"/>
          </p:nvPr>
        </p:nvSpPr>
        <p:spPr/>
        <p:txBody>
          <a:bodyPr/>
          <a:lstStyle/>
          <a:p>
            <a:r>
              <a:rPr kumimoji="1" lang="zh-CN" altLang="en-US" dirty="0" smtClean="0"/>
              <a:t>直接使用字节流传输</a:t>
            </a:r>
            <a:endParaRPr kumimoji="1" lang="zh-CN" altLang="en-US" dirty="0"/>
          </a:p>
        </p:txBody>
      </p:sp>
    </p:spTree>
    <p:extLst>
      <p:ext uri="{BB962C8B-B14F-4D97-AF65-F5344CB8AC3E}">
        <p14:creationId xmlns:p14="http://schemas.microsoft.com/office/powerpoint/2010/main" val="3693001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lnSpcReduction="10000"/>
          </a:bodyPr>
          <a:lstStyle/>
          <a:p>
            <a:r>
              <a:rPr kumimoji="1" lang="zh-CN" altLang="en-US" sz="1800" dirty="0" smtClean="0"/>
              <a:t>要使用服务器设置中，增加如下属性：</a:t>
            </a:r>
            <a:r>
              <a:rPr kumimoji="1" lang="en-US" altLang="zh-CN" sz="1800" dirty="0" smtClean="0"/>
              <a:t>xmpp.proxy.externalip</a:t>
            </a:r>
          </a:p>
          <a:p>
            <a:endParaRPr kumimoji="1" lang="en-US" altLang="zh-CN" sz="1800" dirty="0" smtClean="0"/>
          </a:p>
          <a:p>
            <a:pPr marL="0" indent="0">
              <a:buNone/>
            </a:pPr>
            <a:r>
              <a:rPr lang="en-US" altLang="zh-CN" sz="1800" dirty="0">
                <a:solidFill>
                  <a:srgbClr val="007400"/>
                </a:solidFill>
                <a:latin typeface="Menlo-Regular"/>
              </a:rPr>
              <a:t>// </a:t>
            </a:r>
            <a:r>
              <a:rPr lang="zh-CN" altLang="en-US" sz="1800" dirty="0">
                <a:solidFill>
                  <a:srgbClr val="007400"/>
                </a:solidFill>
                <a:latin typeface="STHeitiSC-Light"/>
              </a:rPr>
              <a:t>创</a:t>
            </a:r>
            <a:r>
              <a:rPr lang="zh-CN" altLang="en-US" sz="1800" dirty="0" smtClean="0">
                <a:solidFill>
                  <a:srgbClr val="007400"/>
                </a:solidFill>
                <a:latin typeface="STHeitiSC-Light"/>
              </a:rPr>
              <a:t>建</a:t>
            </a:r>
            <a:r>
              <a:rPr lang="en-US" altLang="zh-CN" sz="1800" dirty="0" smtClean="0">
                <a:solidFill>
                  <a:srgbClr val="007400"/>
                </a:solidFill>
                <a:latin typeface="Menlo-Regular"/>
              </a:rPr>
              <a:t>socket</a:t>
            </a:r>
            <a:r>
              <a:rPr lang="zh-CN" altLang="en-US" sz="1800" dirty="0">
                <a:solidFill>
                  <a:srgbClr val="007400"/>
                </a:solidFill>
                <a:latin typeface="STHeitiSC-Light"/>
              </a:rPr>
              <a:t>准备接收数据</a:t>
            </a:r>
            <a:endParaRPr lang="zh-CN" altLang="en-US" sz="1800" dirty="0">
              <a:solidFill>
                <a:srgbClr val="000000"/>
              </a:solidFill>
              <a:latin typeface="Menlo-Regular"/>
            </a:endParaRPr>
          </a:p>
          <a:p>
            <a:pPr marL="0" indent="0">
              <a:buNone/>
            </a:pPr>
            <a:r>
              <a:rPr lang="en-US" altLang="zh-CN" sz="1800" dirty="0">
                <a:solidFill>
                  <a:srgbClr val="AA0D91"/>
                </a:solidFill>
                <a:latin typeface="Menlo-Regular"/>
              </a:rPr>
              <a:t>if</a:t>
            </a:r>
            <a:r>
              <a:rPr lang="en-US" altLang="zh-CN" sz="1800" dirty="0">
                <a:solidFill>
                  <a:srgbClr val="000000"/>
                </a:solidFill>
                <a:latin typeface="Menlo-Regular"/>
              </a:rPr>
              <a:t> ([</a:t>
            </a:r>
            <a:r>
              <a:rPr lang="en-US" altLang="zh-CN" sz="1800" dirty="0">
                <a:solidFill>
                  <a:srgbClr val="3F6E74"/>
                </a:solidFill>
                <a:latin typeface="Menlo-Regular"/>
              </a:rPr>
              <a:t>TURNSocket</a:t>
            </a:r>
            <a:r>
              <a:rPr lang="en-US" altLang="zh-CN" sz="1800" dirty="0">
                <a:solidFill>
                  <a:srgbClr val="000000"/>
                </a:solidFill>
                <a:latin typeface="Menlo-Regular"/>
              </a:rPr>
              <a:t> </a:t>
            </a:r>
            <a:r>
              <a:rPr lang="en-US" altLang="zh-CN" sz="1800" dirty="0">
                <a:solidFill>
                  <a:srgbClr val="26474B"/>
                </a:solidFill>
                <a:latin typeface="Menlo-Regular"/>
              </a:rPr>
              <a:t>isNewStartTURNRequest</a:t>
            </a:r>
            <a:r>
              <a:rPr lang="en-US" altLang="zh-CN" sz="1800" dirty="0">
                <a:solidFill>
                  <a:srgbClr val="000000"/>
                </a:solidFill>
                <a:latin typeface="Menlo-Regular"/>
              </a:rPr>
              <a:t>:iq]) {</a:t>
            </a:r>
          </a:p>
          <a:p>
            <a:pPr marL="0" indent="0">
              <a:buNone/>
            </a:pPr>
            <a:r>
              <a:rPr lang="en-US" altLang="zh-CN" sz="1800" dirty="0">
                <a:solidFill>
                  <a:srgbClr val="000000"/>
                </a:solidFill>
                <a:latin typeface="Menlo-Regular"/>
              </a:rPr>
              <a:t>    </a:t>
            </a:r>
            <a:r>
              <a:rPr lang="en-US" altLang="zh-CN" sz="1800" dirty="0">
                <a:solidFill>
                  <a:srgbClr val="3F6E74"/>
                </a:solidFill>
                <a:latin typeface="Menlo-Regular"/>
              </a:rPr>
              <a:t>TURNSocket</a:t>
            </a:r>
            <a:r>
              <a:rPr lang="en-US" altLang="zh-CN" sz="1800" dirty="0">
                <a:solidFill>
                  <a:srgbClr val="000000"/>
                </a:solidFill>
                <a:latin typeface="Menlo-Regular"/>
              </a:rPr>
              <a:t> *socket = [[</a:t>
            </a:r>
            <a:r>
              <a:rPr lang="en-US" altLang="zh-CN" sz="1800" dirty="0">
                <a:solidFill>
                  <a:srgbClr val="3F6E74"/>
                </a:solidFill>
                <a:latin typeface="Menlo-Regular"/>
              </a:rPr>
              <a:t>TURNSocket</a:t>
            </a:r>
            <a:r>
              <a:rPr lang="en-US" altLang="zh-CN" sz="1800" dirty="0">
                <a:solidFill>
                  <a:srgbClr val="000000"/>
                </a:solidFill>
                <a:latin typeface="Menlo-Regular"/>
              </a:rPr>
              <a:t> </a:t>
            </a:r>
            <a:r>
              <a:rPr lang="en-US" altLang="zh-CN" sz="1800" dirty="0">
                <a:solidFill>
                  <a:srgbClr val="2E0D6E"/>
                </a:solidFill>
                <a:latin typeface="Menlo-Regular"/>
              </a:rPr>
              <a:t>alloc</a:t>
            </a:r>
            <a:r>
              <a:rPr lang="en-US" altLang="zh-CN" sz="1800" dirty="0">
                <a:solidFill>
                  <a:srgbClr val="000000"/>
                </a:solidFill>
                <a:latin typeface="Menlo-Regular"/>
              </a:rPr>
              <a:t>] </a:t>
            </a:r>
            <a:r>
              <a:rPr lang="en-US" altLang="zh-CN" sz="1800" dirty="0">
                <a:solidFill>
                  <a:srgbClr val="26474B"/>
                </a:solidFill>
                <a:latin typeface="Menlo-Regular"/>
              </a:rPr>
              <a:t>initWithStream</a:t>
            </a:r>
            <a:r>
              <a:rPr lang="en-US" altLang="zh-CN" sz="1800" dirty="0">
                <a:solidFill>
                  <a:srgbClr val="000000"/>
                </a:solidFill>
                <a:latin typeface="Menlo-Regular"/>
              </a:rPr>
              <a:t>:sender </a:t>
            </a:r>
            <a:r>
              <a:rPr lang="en-US" altLang="zh-CN" sz="1800" dirty="0">
                <a:solidFill>
                  <a:srgbClr val="26474B"/>
                </a:solidFill>
                <a:latin typeface="Menlo-Regular"/>
              </a:rPr>
              <a:t>incomingTURNRequest</a:t>
            </a:r>
            <a:r>
              <a:rPr lang="en-US" altLang="zh-CN" sz="1800" dirty="0">
                <a:solidFill>
                  <a:srgbClr val="000000"/>
                </a:solidFill>
                <a:latin typeface="Menlo-Regular"/>
              </a:rPr>
              <a:t>:iq];</a:t>
            </a:r>
          </a:p>
          <a:p>
            <a:pPr marL="0" indent="0">
              <a:buNone/>
            </a:pPr>
            <a:r>
              <a:rPr lang="en-US" altLang="zh-CN" sz="1800" dirty="0">
                <a:solidFill>
                  <a:srgbClr val="000000"/>
                </a:solidFill>
                <a:latin typeface="Menlo-Regular"/>
              </a:rPr>
              <a:t>    [</a:t>
            </a:r>
            <a:r>
              <a:rPr lang="en-US" altLang="zh-CN" sz="1800" dirty="0">
                <a:solidFill>
                  <a:srgbClr val="3F6E74"/>
                </a:solidFill>
                <a:latin typeface="Menlo-Regular"/>
              </a:rPr>
              <a:t>_turnSockets</a:t>
            </a:r>
            <a:r>
              <a:rPr lang="en-US" altLang="zh-CN" sz="1800" dirty="0">
                <a:solidFill>
                  <a:srgbClr val="000000"/>
                </a:solidFill>
                <a:latin typeface="Menlo-Regular"/>
              </a:rPr>
              <a:t> </a:t>
            </a:r>
            <a:r>
              <a:rPr lang="en-US" altLang="zh-CN" sz="1800" dirty="0">
                <a:solidFill>
                  <a:srgbClr val="2E0D6E"/>
                </a:solidFill>
                <a:latin typeface="Menlo-Regular"/>
              </a:rPr>
              <a:t>addObject</a:t>
            </a:r>
            <a:r>
              <a:rPr lang="en-US" altLang="zh-CN" sz="1800" dirty="0">
                <a:solidFill>
                  <a:srgbClr val="000000"/>
                </a:solidFill>
                <a:latin typeface="Menlo-Regular"/>
              </a:rPr>
              <a:t>:socket];</a:t>
            </a:r>
          </a:p>
          <a:p>
            <a:pPr marL="0" indent="0">
              <a:buNone/>
            </a:pPr>
            <a:endParaRPr lang="en-US" altLang="zh-CN" sz="1800" dirty="0">
              <a:solidFill>
                <a:srgbClr val="000000"/>
              </a:solidFill>
              <a:latin typeface="Menlo-Regular"/>
            </a:endParaRPr>
          </a:p>
          <a:p>
            <a:pPr marL="0" indent="0">
              <a:buNone/>
            </a:pPr>
            <a:r>
              <a:rPr lang="en-US" altLang="zh-CN" sz="1800" dirty="0" smtClean="0">
                <a:solidFill>
                  <a:srgbClr val="000000"/>
                </a:solidFill>
                <a:latin typeface="Menlo-Regular"/>
              </a:rPr>
              <a:t>    </a:t>
            </a:r>
            <a:r>
              <a:rPr lang="en-US" altLang="zh-CN" sz="1800" dirty="0">
                <a:solidFill>
                  <a:srgbClr val="000000"/>
                </a:solidFill>
                <a:latin typeface="Menlo-Regular"/>
              </a:rPr>
              <a:t>[socket </a:t>
            </a:r>
            <a:r>
              <a:rPr lang="en-US" altLang="zh-CN" sz="1800" dirty="0">
                <a:solidFill>
                  <a:srgbClr val="26474B"/>
                </a:solidFill>
                <a:latin typeface="Menlo-Regular"/>
              </a:rPr>
              <a:t>startWithDelegate</a:t>
            </a:r>
            <a:r>
              <a:rPr lang="en-US" altLang="zh-CN" sz="1800" dirty="0">
                <a:solidFill>
                  <a:srgbClr val="000000"/>
                </a:solidFill>
                <a:latin typeface="Menlo-Regular"/>
              </a:rPr>
              <a:t>:</a:t>
            </a:r>
            <a:r>
              <a:rPr lang="en-US" altLang="zh-CN" sz="1800" dirty="0">
                <a:solidFill>
                  <a:srgbClr val="AA0D91"/>
                </a:solidFill>
                <a:latin typeface="Menlo-Regular"/>
              </a:rPr>
              <a:t>self</a:t>
            </a:r>
            <a:r>
              <a:rPr lang="en-US" altLang="zh-CN" sz="1800" dirty="0">
                <a:solidFill>
                  <a:srgbClr val="000000"/>
                </a:solidFill>
                <a:latin typeface="Menlo-Regular"/>
              </a:rPr>
              <a:t> </a:t>
            </a:r>
            <a:r>
              <a:rPr lang="en-US" altLang="zh-CN" sz="1800" dirty="0">
                <a:solidFill>
                  <a:srgbClr val="26474B"/>
                </a:solidFill>
                <a:latin typeface="Menlo-Regular"/>
              </a:rPr>
              <a:t>delegateQueue</a:t>
            </a:r>
            <a:r>
              <a:rPr lang="en-US" altLang="zh-CN" sz="1800" dirty="0">
                <a:solidFill>
                  <a:srgbClr val="000000"/>
                </a:solidFill>
                <a:latin typeface="Menlo-Regular"/>
              </a:rPr>
              <a:t>:</a:t>
            </a:r>
            <a:r>
              <a:rPr lang="en-US" altLang="zh-CN" sz="1800" dirty="0">
                <a:solidFill>
                  <a:srgbClr val="643820"/>
                </a:solidFill>
                <a:latin typeface="Menlo-Regular"/>
              </a:rPr>
              <a:t>dispatch_get_main_queue</a:t>
            </a:r>
            <a:r>
              <a:rPr lang="en-US" altLang="zh-CN" sz="1800" dirty="0">
                <a:solidFill>
                  <a:srgbClr val="000000"/>
                </a:solidFill>
                <a:latin typeface="Menlo-Regular"/>
              </a:rPr>
              <a:t>()];</a:t>
            </a:r>
          </a:p>
          <a:p>
            <a:pPr marL="0" indent="0">
              <a:buNone/>
            </a:pPr>
            <a:r>
              <a:rPr lang="en-US" altLang="zh-CN" sz="1800" dirty="0">
                <a:solidFill>
                  <a:srgbClr val="000000"/>
                </a:solidFill>
                <a:latin typeface="Menlo-Regular"/>
              </a:rPr>
              <a:t>}</a:t>
            </a:r>
            <a:endParaRPr kumimoji="1" lang="zh-CN" altLang="en-US" sz="1800" dirty="0"/>
          </a:p>
        </p:txBody>
      </p:sp>
      <p:sp>
        <p:nvSpPr>
          <p:cNvPr id="2" name="标题 1"/>
          <p:cNvSpPr>
            <a:spLocks noGrp="1"/>
          </p:cNvSpPr>
          <p:nvPr>
            <p:ph type="title"/>
          </p:nvPr>
        </p:nvSpPr>
        <p:spPr/>
        <p:txBody>
          <a:bodyPr/>
          <a:lstStyle/>
          <a:p>
            <a:r>
              <a:rPr kumimoji="1" lang="en-US" altLang="zh-CN" dirty="0" smtClean="0"/>
              <a:t>TURNSocket</a:t>
            </a:r>
            <a:r>
              <a:rPr kumimoji="1" lang="zh-CN" altLang="zh-CN" dirty="0" smtClean="0"/>
              <a:t>——</a:t>
            </a:r>
            <a:r>
              <a:rPr kumimoji="1" lang="en-US" altLang="zh-CN" dirty="0" smtClean="0"/>
              <a:t>XEP65</a:t>
            </a:r>
            <a:endParaRPr kumimoji="1" lang="zh-CN" altLang="en-US" dirty="0"/>
          </a:p>
        </p:txBody>
      </p:sp>
    </p:spTree>
    <p:extLst>
      <p:ext uri="{BB962C8B-B14F-4D97-AF65-F5344CB8AC3E}">
        <p14:creationId xmlns:p14="http://schemas.microsoft.com/office/powerpoint/2010/main" val="3465423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4" name="矩形 3"/>
          <p:cNvSpPr/>
          <p:nvPr/>
        </p:nvSpPr>
        <p:spPr>
          <a:xfrm>
            <a:off x="1093304" y="2374348"/>
            <a:ext cx="1667566" cy="20761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A</a:t>
            </a:r>
            <a:endParaRPr kumimoji="1" lang="zh-CN" altLang="en-US" dirty="0"/>
          </a:p>
        </p:txBody>
      </p:sp>
      <p:sp>
        <p:nvSpPr>
          <p:cNvPr id="5" name="矩形 4"/>
          <p:cNvSpPr/>
          <p:nvPr/>
        </p:nvSpPr>
        <p:spPr>
          <a:xfrm>
            <a:off x="5124174" y="2407478"/>
            <a:ext cx="1800087" cy="20430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B</a:t>
            </a:r>
          </a:p>
          <a:p>
            <a:pPr algn="ctr"/>
            <a:endParaRPr kumimoji="1" lang="en-US" altLang="zh-CN" dirty="0"/>
          </a:p>
          <a:p>
            <a:pPr algn="ctr"/>
            <a:r>
              <a:rPr kumimoji="1" lang="en-US" altLang="zh-CN" dirty="0" smtClean="0"/>
              <a:t>ip</a:t>
            </a:r>
            <a:r>
              <a:rPr kumimoji="1" lang="zh-CN" altLang="en-US" dirty="0" smtClean="0"/>
              <a:t> </a:t>
            </a:r>
            <a:r>
              <a:rPr kumimoji="1" lang="en-US" altLang="zh-CN" dirty="0" smtClean="0"/>
              <a:t>B</a:t>
            </a:r>
          </a:p>
          <a:p>
            <a:pPr algn="ctr"/>
            <a:r>
              <a:rPr kumimoji="1" lang="en-US" altLang="zh-CN" dirty="0" smtClean="0"/>
              <a:t>Port(</a:t>
            </a:r>
            <a:r>
              <a:rPr kumimoji="1" lang="zh-CN" altLang="en-US" dirty="0" smtClean="0"/>
              <a:t>端口</a:t>
            </a:r>
            <a:r>
              <a:rPr kumimoji="1" lang="en-US" altLang="zh-CN" dirty="0" smtClean="0"/>
              <a:t>)</a:t>
            </a:r>
          </a:p>
          <a:p>
            <a:pPr algn="ctr"/>
            <a:endParaRPr kumimoji="1" lang="en-US" altLang="zh-CN" dirty="0"/>
          </a:p>
          <a:p>
            <a:pPr algn="ctr"/>
            <a:r>
              <a:rPr kumimoji="1" lang="zh-CN" altLang="en-US" dirty="0" smtClean="0"/>
              <a:t>监听端口</a:t>
            </a:r>
            <a:endParaRPr kumimoji="1" lang="zh-CN" altLang="en-US" dirty="0"/>
          </a:p>
        </p:txBody>
      </p:sp>
      <p:cxnSp>
        <p:nvCxnSpPr>
          <p:cNvPr id="6" name="直线箭头连接符 5"/>
          <p:cNvCxnSpPr/>
          <p:nvPr/>
        </p:nvCxnSpPr>
        <p:spPr>
          <a:xfrm flipV="1">
            <a:off x="2760870" y="2794000"/>
            <a:ext cx="2363304" cy="220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直线箭头连接符 6"/>
          <p:cNvCxnSpPr/>
          <p:nvPr/>
        </p:nvCxnSpPr>
        <p:spPr>
          <a:xfrm flipH="1">
            <a:off x="2760870" y="3092174"/>
            <a:ext cx="2363304" cy="3313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 name="直线箭头连接符 7"/>
          <p:cNvCxnSpPr/>
          <p:nvPr/>
        </p:nvCxnSpPr>
        <p:spPr>
          <a:xfrm>
            <a:off x="2760870" y="3765826"/>
            <a:ext cx="2838173" cy="320261"/>
          </a:xfrm>
          <a:prstGeom prst="straightConnector1">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9" name="文本框 8"/>
          <p:cNvSpPr txBox="1"/>
          <p:nvPr/>
        </p:nvSpPr>
        <p:spPr>
          <a:xfrm>
            <a:off x="2760870" y="3396494"/>
            <a:ext cx="2492990" cy="369332"/>
          </a:xfrm>
          <a:prstGeom prst="rect">
            <a:avLst/>
          </a:prstGeom>
          <a:noFill/>
        </p:spPr>
        <p:txBody>
          <a:bodyPr wrap="none" rtlCol="0">
            <a:spAutoFit/>
          </a:bodyPr>
          <a:lstStyle/>
          <a:p>
            <a:r>
              <a:rPr kumimoji="1" lang="zh-CN" altLang="en-US" dirty="0" smtClean="0"/>
              <a:t>发送数据流，直至完成</a:t>
            </a:r>
            <a:endParaRPr kumimoji="1" lang="zh-CN" altLang="en-US" dirty="0"/>
          </a:p>
        </p:txBody>
      </p:sp>
    </p:spTree>
    <p:extLst>
      <p:ext uri="{BB962C8B-B14F-4D97-AF65-F5344CB8AC3E}">
        <p14:creationId xmlns:p14="http://schemas.microsoft.com/office/powerpoint/2010/main" val="2075159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a:bodyPr>
          <a:lstStyle/>
          <a:p>
            <a:pPr marL="0" indent="0">
              <a:buNone/>
            </a:pPr>
            <a:r>
              <a:rPr lang="en-US" altLang="zh-CN" sz="1800" dirty="0">
                <a:solidFill>
                  <a:srgbClr val="5C2699"/>
                </a:solidFill>
                <a:latin typeface="Menlo-Regular"/>
              </a:rPr>
              <a:t>NSMutableData</a:t>
            </a:r>
            <a:r>
              <a:rPr lang="en-US" altLang="zh-CN" sz="1800" dirty="0">
                <a:solidFill>
                  <a:srgbClr val="000000"/>
                </a:solidFill>
                <a:latin typeface="Menlo-Regular"/>
              </a:rPr>
              <a:t> *data = [</a:t>
            </a:r>
            <a:r>
              <a:rPr lang="en-US" altLang="zh-CN" sz="1800" dirty="0">
                <a:solidFill>
                  <a:srgbClr val="5C2699"/>
                </a:solidFill>
                <a:latin typeface="Menlo-Regular"/>
              </a:rPr>
              <a:t>NSMutableData</a:t>
            </a:r>
            <a:r>
              <a:rPr lang="en-US" altLang="zh-CN" sz="1800" dirty="0">
                <a:solidFill>
                  <a:srgbClr val="000000"/>
                </a:solidFill>
                <a:latin typeface="Menlo-Regular"/>
              </a:rPr>
              <a:t> </a:t>
            </a:r>
            <a:r>
              <a:rPr lang="en-US" altLang="zh-CN" sz="1800" dirty="0">
                <a:solidFill>
                  <a:srgbClr val="2E0D6E"/>
                </a:solidFill>
                <a:latin typeface="Menlo-Regular"/>
              </a:rPr>
              <a:t>data</a:t>
            </a:r>
            <a:r>
              <a:rPr lang="en-US" altLang="zh-CN" sz="1800" dirty="0">
                <a:solidFill>
                  <a:srgbClr val="000000"/>
                </a:solidFill>
                <a:latin typeface="Menlo-Regular"/>
              </a:rPr>
              <a:t>];</a:t>
            </a:r>
          </a:p>
          <a:p>
            <a:pPr marL="0" indent="0">
              <a:buNone/>
            </a:pPr>
            <a:r>
              <a:rPr lang="en-US" altLang="zh-CN" sz="1800" dirty="0">
                <a:solidFill>
                  <a:srgbClr val="000000"/>
                </a:solidFill>
                <a:latin typeface="Menlo-Regular"/>
              </a:rPr>
              <a:t>[socket </a:t>
            </a:r>
            <a:r>
              <a:rPr lang="en-US" altLang="zh-CN" sz="1800" dirty="0">
                <a:solidFill>
                  <a:srgbClr val="26474B"/>
                </a:solidFill>
                <a:latin typeface="Menlo-Regular"/>
              </a:rPr>
              <a:t>readDataToData</a:t>
            </a:r>
            <a:r>
              <a:rPr lang="en-US" altLang="zh-CN" sz="1800" dirty="0">
                <a:solidFill>
                  <a:srgbClr val="000000"/>
                </a:solidFill>
                <a:latin typeface="Menlo-Regular"/>
              </a:rPr>
              <a:t>:data </a:t>
            </a:r>
            <a:r>
              <a:rPr lang="en-US" altLang="zh-CN" sz="1800" dirty="0">
                <a:solidFill>
                  <a:srgbClr val="26474B"/>
                </a:solidFill>
                <a:latin typeface="Menlo-Regular"/>
              </a:rPr>
              <a:t>withTimeout</a:t>
            </a:r>
            <a:r>
              <a:rPr lang="en-US" altLang="zh-CN" sz="1800" dirty="0">
                <a:solidFill>
                  <a:srgbClr val="000000"/>
                </a:solidFill>
                <a:latin typeface="Menlo-Regular"/>
              </a:rPr>
              <a:t>:</a:t>
            </a:r>
            <a:r>
              <a:rPr lang="en-US" altLang="zh-CN" sz="1800" dirty="0">
                <a:solidFill>
                  <a:srgbClr val="1C00CF"/>
                </a:solidFill>
                <a:latin typeface="Menlo-Regular"/>
              </a:rPr>
              <a:t>60.0f</a:t>
            </a:r>
            <a:r>
              <a:rPr lang="en-US" altLang="zh-CN" sz="1800" dirty="0">
                <a:solidFill>
                  <a:srgbClr val="000000"/>
                </a:solidFill>
                <a:latin typeface="Menlo-Regular"/>
              </a:rPr>
              <a:t> </a:t>
            </a:r>
            <a:r>
              <a:rPr lang="en-US" altLang="zh-CN" sz="1800" dirty="0">
                <a:solidFill>
                  <a:srgbClr val="26474B"/>
                </a:solidFill>
                <a:latin typeface="Menlo-Regular"/>
              </a:rPr>
              <a:t>tag</a:t>
            </a:r>
            <a:r>
              <a:rPr lang="en-US" altLang="zh-CN" sz="1800" dirty="0">
                <a:solidFill>
                  <a:srgbClr val="000000"/>
                </a:solidFill>
                <a:latin typeface="Menlo-Regular"/>
              </a:rPr>
              <a:t>:</a:t>
            </a:r>
            <a:r>
              <a:rPr lang="en-US" altLang="zh-CN" sz="1800" dirty="0">
                <a:solidFill>
                  <a:srgbClr val="1C00CF"/>
                </a:solidFill>
                <a:latin typeface="Menlo-Regular"/>
              </a:rPr>
              <a:t>0</a:t>
            </a:r>
            <a:r>
              <a:rPr lang="en-US" altLang="zh-CN" sz="1800" dirty="0">
                <a:solidFill>
                  <a:srgbClr val="000000"/>
                </a:solidFill>
                <a:latin typeface="Menlo-Regular"/>
              </a:rPr>
              <a:t>];</a:t>
            </a:r>
          </a:p>
          <a:p>
            <a:pPr marL="0" indent="0">
              <a:buNone/>
            </a:pPr>
            <a:r>
              <a:rPr lang="en-US" altLang="zh-CN" sz="1800" dirty="0">
                <a:solidFill>
                  <a:srgbClr val="000000"/>
                </a:solidFill>
                <a:latin typeface="Menlo-Regular"/>
              </a:rPr>
              <a:t>[data </a:t>
            </a:r>
            <a:r>
              <a:rPr lang="en-US" altLang="zh-CN" sz="1800" dirty="0">
                <a:solidFill>
                  <a:srgbClr val="2E0D6E"/>
                </a:solidFill>
                <a:latin typeface="Menlo-Regular"/>
              </a:rPr>
              <a:t>writeToFile</a:t>
            </a:r>
            <a:r>
              <a:rPr lang="en-US" altLang="zh-CN" sz="1800" dirty="0">
                <a:solidFill>
                  <a:srgbClr val="000000"/>
                </a:solidFill>
                <a:latin typeface="Menlo-Regular"/>
              </a:rPr>
              <a:t>:path </a:t>
            </a:r>
            <a:r>
              <a:rPr lang="en-US" altLang="zh-CN" sz="1800" dirty="0">
                <a:solidFill>
                  <a:srgbClr val="2E0D6E"/>
                </a:solidFill>
                <a:latin typeface="Menlo-Regular"/>
              </a:rPr>
              <a:t>atomically</a:t>
            </a:r>
            <a:r>
              <a:rPr lang="en-US" altLang="zh-CN" sz="1800" dirty="0">
                <a:solidFill>
                  <a:srgbClr val="000000"/>
                </a:solidFill>
                <a:latin typeface="Menlo-Regular"/>
              </a:rPr>
              <a:t>:</a:t>
            </a:r>
            <a:r>
              <a:rPr lang="en-US" altLang="zh-CN" sz="1800" dirty="0">
                <a:solidFill>
                  <a:srgbClr val="AA0D91"/>
                </a:solidFill>
                <a:latin typeface="Menlo-Regular"/>
              </a:rPr>
              <a:t>YES</a:t>
            </a:r>
            <a:r>
              <a:rPr lang="en-US" altLang="zh-CN" sz="1800" dirty="0">
                <a:solidFill>
                  <a:srgbClr val="000000"/>
                </a:solidFill>
                <a:latin typeface="Menlo-Regular"/>
              </a:rPr>
              <a:t>];</a:t>
            </a:r>
          </a:p>
          <a:p>
            <a:pPr marL="0" indent="0">
              <a:buNone/>
            </a:pPr>
            <a:endParaRPr lang="en-US" altLang="zh-CN" sz="1800" dirty="0">
              <a:solidFill>
                <a:srgbClr val="000000"/>
              </a:solidFill>
              <a:latin typeface="Menlo-Regular"/>
            </a:endParaRPr>
          </a:p>
          <a:p>
            <a:pPr marL="0" indent="0">
              <a:buNone/>
            </a:pPr>
            <a:r>
              <a:rPr lang="en-US" altLang="zh-CN" sz="1800" dirty="0">
                <a:solidFill>
                  <a:srgbClr val="000000"/>
                </a:solidFill>
                <a:latin typeface="Menlo-Regular"/>
              </a:rPr>
              <a:t>[</a:t>
            </a:r>
            <a:r>
              <a:rPr lang="en-US" altLang="zh-CN" sz="1800" dirty="0">
                <a:solidFill>
                  <a:srgbClr val="3F6E74"/>
                </a:solidFill>
                <a:latin typeface="Menlo-Regular"/>
              </a:rPr>
              <a:t>_turnSockets</a:t>
            </a:r>
            <a:r>
              <a:rPr lang="en-US" altLang="zh-CN" sz="1800" dirty="0">
                <a:solidFill>
                  <a:srgbClr val="000000"/>
                </a:solidFill>
                <a:latin typeface="Menlo-Regular"/>
              </a:rPr>
              <a:t> </a:t>
            </a:r>
            <a:r>
              <a:rPr lang="en-US" altLang="zh-CN" sz="1800" dirty="0">
                <a:solidFill>
                  <a:srgbClr val="2E0D6E"/>
                </a:solidFill>
                <a:latin typeface="Menlo-Regular"/>
              </a:rPr>
              <a:t>removeObject</a:t>
            </a:r>
            <a:r>
              <a:rPr lang="en-US" altLang="zh-CN" sz="1800" dirty="0">
                <a:solidFill>
                  <a:srgbClr val="000000"/>
                </a:solidFill>
                <a:latin typeface="Menlo-Regular"/>
              </a:rPr>
              <a:t>:sender];</a:t>
            </a:r>
          </a:p>
          <a:p>
            <a:pPr marL="0" indent="0">
              <a:buNone/>
            </a:pPr>
            <a:endParaRPr lang="en-US" altLang="zh-CN" sz="1800" dirty="0">
              <a:solidFill>
                <a:srgbClr val="000000"/>
              </a:solidFill>
              <a:latin typeface="Menlo-Regular"/>
            </a:endParaRPr>
          </a:p>
          <a:p>
            <a:pPr marL="0" indent="0">
              <a:buNone/>
            </a:pPr>
            <a:r>
              <a:rPr lang="en-US" altLang="zh-CN" sz="1800" dirty="0">
                <a:solidFill>
                  <a:srgbClr val="000000"/>
                </a:solidFill>
                <a:latin typeface="Menlo-Regular"/>
              </a:rPr>
              <a:t>[socket </a:t>
            </a:r>
            <a:r>
              <a:rPr lang="en-US" altLang="zh-CN" sz="1800" dirty="0">
                <a:solidFill>
                  <a:srgbClr val="26474B"/>
                </a:solidFill>
                <a:latin typeface="Menlo-Regular"/>
              </a:rPr>
              <a:t>disconnectAfterWriting</a:t>
            </a:r>
            <a:r>
              <a:rPr lang="en-US" altLang="zh-CN" sz="1800" dirty="0">
                <a:solidFill>
                  <a:srgbClr val="000000"/>
                </a:solidFill>
                <a:latin typeface="Menlo-Regular"/>
              </a:rPr>
              <a:t>];</a:t>
            </a:r>
            <a:endParaRPr kumimoji="1" lang="zh-CN" altLang="en-US" sz="1800" dirty="0"/>
          </a:p>
        </p:txBody>
      </p:sp>
      <p:sp>
        <p:nvSpPr>
          <p:cNvPr id="2" name="标题 1"/>
          <p:cNvSpPr>
            <a:spLocks noGrp="1"/>
          </p:cNvSpPr>
          <p:nvPr>
            <p:ph type="title"/>
          </p:nvPr>
        </p:nvSpPr>
        <p:spPr/>
        <p:txBody>
          <a:bodyPr>
            <a:normAutofit/>
          </a:bodyPr>
          <a:lstStyle/>
          <a:p>
            <a:r>
              <a:rPr kumimoji="1" lang="zh-CN" altLang="en-US" dirty="0" smtClean="0"/>
              <a:t>接收成功代理</a:t>
            </a:r>
            <a:endParaRPr kumimoji="1" lang="zh-CN" altLang="en-US" dirty="0"/>
          </a:p>
        </p:txBody>
      </p:sp>
    </p:spTree>
    <p:extLst>
      <p:ext uri="{BB962C8B-B14F-4D97-AF65-F5344CB8AC3E}">
        <p14:creationId xmlns:p14="http://schemas.microsoft.com/office/powerpoint/2010/main" val="3337646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Autofit/>
          </a:bodyPr>
          <a:lstStyle/>
          <a:p>
            <a:pPr marL="0" indent="0">
              <a:buNone/>
            </a:pPr>
            <a:r>
              <a:rPr lang="en-US" altLang="zh-CN" sz="1400" dirty="0">
                <a:solidFill>
                  <a:srgbClr val="000000"/>
                </a:solidFill>
                <a:latin typeface="Menlo-Regular"/>
              </a:rPr>
              <a:t>- (</a:t>
            </a:r>
            <a:r>
              <a:rPr lang="en-US" altLang="zh-CN" sz="1400" dirty="0">
                <a:solidFill>
                  <a:srgbClr val="AA0D91"/>
                </a:solidFill>
                <a:latin typeface="Menlo-Regular"/>
              </a:rPr>
              <a:t>void</a:t>
            </a:r>
            <a:r>
              <a:rPr lang="en-US" altLang="zh-CN" sz="1400" dirty="0">
                <a:solidFill>
                  <a:srgbClr val="000000"/>
                </a:solidFill>
                <a:latin typeface="Menlo-Regular"/>
              </a:rPr>
              <a:t>)connectViaXEP65:(</a:t>
            </a:r>
            <a:r>
              <a:rPr lang="en-US" altLang="zh-CN" sz="1400" dirty="0">
                <a:solidFill>
                  <a:srgbClr val="3F6E74"/>
                </a:solidFill>
                <a:latin typeface="Menlo-Regular"/>
              </a:rPr>
              <a:t>XMPPJID</a:t>
            </a:r>
            <a:r>
              <a:rPr lang="en-US" altLang="zh-CN" sz="1400" dirty="0">
                <a:solidFill>
                  <a:srgbClr val="000000"/>
                </a:solidFill>
                <a:latin typeface="Menlo-Regular"/>
              </a:rPr>
              <a:t> *)jid</a:t>
            </a:r>
          </a:p>
          <a:p>
            <a:pPr marL="0" indent="0">
              <a:buNone/>
            </a:pPr>
            <a:r>
              <a:rPr lang="en-US" altLang="zh-CN" sz="1400" dirty="0">
                <a:solidFill>
                  <a:srgbClr val="000000"/>
                </a:solidFill>
                <a:latin typeface="Menlo-Regular"/>
              </a:rPr>
              <a:t>{</a:t>
            </a:r>
          </a:p>
          <a:p>
            <a:pPr marL="0" indent="0">
              <a:buNone/>
            </a:pPr>
            <a:r>
              <a:rPr lang="en-US" altLang="zh-CN" sz="1400" dirty="0">
                <a:solidFill>
                  <a:srgbClr val="000000"/>
                </a:solidFill>
                <a:latin typeface="Menlo-Regular"/>
              </a:rPr>
              <a:t>	</a:t>
            </a:r>
            <a:r>
              <a:rPr lang="en-US" altLang="zh-CN" sz="1400" dirty="0">
                <a:solidFill>
                  <a:srgbClr val="AA0D91"/>
                </a:solidFill>
                <a:latin typeface="Menlo-Regular"/>
              </a:rPr>
              <a:t>if</a:t>
            </a:r>
            <a:r>
              <a:rPr lang="en-US" altLang="zh-CN" sz="1400" dirty="0">
                <a:solidFill>
                  <a:srgbClr val="000000"/>
                </a:solidFill>
                <a:latin typeface="Menlo-Regular"/>
              </a:rPr>
              <a:t>(jid == </a:t>
            </a:r>
            <a:r>
              <a:rPr lang="en-US" altLang="zh-CN" sz="1400" dirty="0">
                <a:solidFill>
                  <a:srgbClr val="AA0D91"/>
                </a:solidFill>
                <a:latin typeface="Menlo-Regular"/>
              </a:rPr>
              <a:t>nil</a:t>
            </a:r>
            <a:r>
              <a:rPr lang="en-US" altLang="zh-CN" sz="1400" dirty="0">
                <a:solidFill>
                  <a:srgbClr val="000000"/>
                </a:solidFill>
                <a:latin typeface="Menlo-Regular"/>
              </a:rPr>
              <a:t>) </a:t>
            </a:r>
            <a:r>
              <a:rPr lang="en-US" altLang="zh-CN" sz="1400" dirty="0">
                <a:solidFill>
                  <a:srgbClr val="AA0D91"/>
                </a:solidFill>
                <a:latin typeface="Menlo-Regular"/>
              </a:rPr>
              <a:t>return</a:t>
            </a:r>
            <a:r>
              <a:rPr lang="en-US" altLang="zh-CN" sz="1400" dirty="0">
                <a:solidFill>
                  <a:srgbClr val="000000"/>
                </a:solidFill>
                <a:latin typeface="Menlo-Regular"/>
              </a:rPr>
              <a:t>;</a:t>
            </a:r>
          </a:p>
          <a:p>
            <a:pPr marL="0" indent="0">
              <a:buNone/>
            </a:pPr>
            <a:endParaRPr lang="en-US" altLang="zh-CN" sz="1400" dirty="0">
              <a:solidFill>
                <a:srgbClr val="000000"/>
              </a:solidFill>
              <a:latin typeface="Menlo-Regular"/>
            </a:endParaRPr>
          </a:p>
          <a:p>
            <a:pPr marL="0" indent="0">
              <a:buNone/>
            </a:pPr>
            <a:r>
              <a:rPr lang="en-US" altLang="zh-CN" sz="1400" dirty="0">
                <a:solidFill>
                  <a:srgbClr val="000000"/>
                </a:solidFill>
                <a:latin typeface="Menlo-Regular"/>
              </a:rPr>
              <a:t>	</a:t>
            </a:r>
            <a:r>
              <a:rPr lang="en-US" altLang="zh-CN" sz="1400" dirty="0">
                <a:solidFill>
                  <a:srgbClr val="2E0D6E"/>
                </a:solidFill>
                <a:latin typeface="Menlo-Regular"/>
              </a:rPr>
              <a:t>NSLog</a:t>
            </a:r>
            <a:r>
              <a:rPr lang="en-US" altLang="zh-CN" sz="1400" dirty="0">
                <a:solidFill>
                  <a:srgbClr val="000000"/>
                </a:solidFill>
                <a:latin typeface="Menlo-Regular"/>
              </a:rPr>
              <a:t>(</a:t>
            </a:r>
            <a:r>
              <a:rPr lang="en-US" altLang="zh-CN" sz="1400" dirty="0">
                <a:solidFill>
                  <a:srgbClr val="C41A16"/>
                </a:solidFill>
                <a:latin typeface="Menlo-Regular"/>
              </a:rPr>
              <a:t>@"Attempting TURN connection to %@"</a:t>
            </a:r>
            <a:r>
              <a:rPr lang="en-US" altLang="zh-CN" sz="1400" dirty="0">
                <a:solidFill>
                  <a:srgbClr val="000000"/>
                </a:solidFill>
                <a:latin typeface="Menlo-Regular"/>
              </a:rPr>
              <a:t>, jid);</a:t>
            </a:r>
          </a:p>
          <a:p>
            <a:pPr marL="0" indent="0">
              <a:buNone/>
            </a:pPr>
            <a:endParaRPr lang="en-US" altLang="zh-CN" sz="1400" dirty="0">
              <a:solidFill>
                <a:srgbClr val="000000"/>
              </a:solidFill>
              <a:latin typeface="Menlo-Regular"/>
            </a:endParaRPr>
          </a:p>
          <a:p>
            <a:pPr marL="0" indent="0">
              <a:buNone/>
            </a:pPr>
            <a:r>
              <a:rPr lang="en-US" altLang="zh-CN" sz="1400" dirty="0">
                <a:solidFill>
                  <a:srgbClr val="000000"/>
                </a:solidFill>
                <a:latin typeface="Menlo-Regular"/>
              </a:rPr>
              <a:t>	</a:t>
            </a:r>
            <a:r>
              <a:rPr lang="en-US" altLang="zh-CN" sz="1400" dirty="0">
                <a:solidFill>
                  <a:srgbClr val="3F6E74"/>
                </a:solidFill>
                <a:latin typeface="Menlo-Regular"/>
              </a:rPr>
              <a:t>TURNSocket</a:t>
            </a:r>
            <a:r>
              <a:rPr lang="en-US" altLang="zh-CN" sz="1400" dirty="0">
                <a:solidFill>
                  <a:srgbClr val="000000"/>
                </a:solidFill>
                <a:latin typeface="Menlo-Regular"/>
              </a:rPr>
              <a:t> *turnSocket = [[</a:t>
            </a:r>
            <a:r>
              <a:rPr lang="en-US" altLang="zh-CN" sz="1400" dirty="0">
                <a:solidFill>
                  <a:srgbClr val="3F6E74"/>
                </a:solidFill>
                <a:latin typeface="Menlo-Regular"/>
              </a:rPr>
              <a:t>TURNSocket</a:t>
            </a:r>
            <a:r>
              <a:rPr lang="en-US" altLang="zh-CN" sz="1400" dirty="0">
                <a:solidFill>
                  <a:srgbClr val="000000"/>
                </a:solidFill>
                <a:latin typeface="Menlo-Regular"/>
              </a:rPr>
              <a:t> </a:t>
            </a:r>
            <a:r>
              <a:rPr lang="en-US" altLang="zh-CN" sz="1400" dirty="0">
                <a:solidFill>
                  <a:srgbClr val="2E0D6E"/>
                </a:solidFill>
                <a:latin typeface="Menlo-Regular"/>
              </a:rPr>
              <a:t>alloc</a:t>
            </a:r>
            <a:r>
              <a:rPr lang="en-US" altLang="zh-CN" sz="1400" dirty="0">
                <a:solidFill>
                  <a:srgbClr val="000000"/>
                </a:solidFill>
                <a:latin typeface="Menlo-Regular"/>
              </a:rPr>
              <a:t>] </a:t>
            </a:r>
            <a:r>
              <a:rPr lang="en-US" altLang="zh-CN" sz="1400" dirty="0">
                <a:solidFill>
                  <a:srgbClr val="26474B"/>
                </a:solidFill>
                <a:latin typeface="Menlo-Regular"/>
              </a:rPr>
              <a:t>initWithStream</a:t>
            </a:r>
            <a:r>
              <a:rPr lang="en-US" altLang="zh-CN" sz="1400" dirty="0">
                <a:solidFill>
                  <a:srgbClr val="000000"/>
                </a:solidFill>
                <a:latin typeface="Menlo-Regular"/>
              </a:rPr>
              <a:t>:</a:t>
            </a:r>
            <a:r>
              <a:rPr lang="en-US" altLang="zh-CN" sz="1400" dirty="0">
                <a:solidFill>
                  <a:srgbClr val="3F6E74"/>
                </a:solidFill>
                <a:latin typeface="Menlo-Regular"/>
              </a:rPr>
              <a:t>_xmppStream</a:t>
            </a:r>
            <a:r>
              <a:rPr lang="en-US" altLang="zh-CN" sz="1400" dirty="0">
                <a:solidFill>
                  <a:srgbClr val="000000"/>
                </a:solidFill>
                <a:latin typeface="Menlo-Regular"/>
              </a:rPr>
              <a:t> </a:t>
            </a:r>
            <a:r>
              <a:rPr lang="en-US" altLang="zh-CN" sz="1400" dirty="0">
                <a:solidFill>
                  <a:srgbClr val="26474B"/>
                </a:solidFill>
                <a:latin typeface="Menlo-Regular"/>
              </a:rPr>
              <a:t>toJID</a:t>
            </a:r>
            <a:r>
              <a:rPr lang="en-US" altLang="zh-CN" sz="1400" dirty="0">
                <a:solidFill>
                  <a:srgbClr val="000000"/>
                </a:solidFill>
                <a:latin typeface="Menlo-Regular"/>
              </a:rPr>
              <a:t>:jid];</a:t>
            </a:r>
          </a:p>
          <a:p>
            <a:pPr marL="0" indent="0">
              <a:buNone/>
            </a:pPr>
            <a:endParaRPr lang="en-US" altLang="zh-CN" sz="1400" dirty="0">
              <a:solidFill>
                <a:srgbClr val="000000"/>
              </a:solidFill>
              <a:latin typeface="Menlo-Regular"/>
            </a:endParaRPr>
          </a:p>
          <a:p>
            <a:pPr marL="0" indent="0">
              <a:buNone/>
            </a:pPr>
            <a:r>
              <a:rPr lang="en-US" altLang="zh-CN" sz="1400" dirty="0">
                <a:solidFill>
                  <a:srgbClr val="000000"/>
                </a:solidFill>
                <a:latin typeface="Menlo-Regular"/>
              </a:rPr>
              <a:t>	[</a:t>
            </a:r>
            <a:r>
              <a:rPr lang="en-US" altLang="zh-CN" sz="1400" dirty="0">
                <a:solidFill>
                  <a:srgbClr val="3F6E74"/>
                </a:solidFill>
                <a:latin typeface="Menlo-Regular"/>
              </a:rPr>
              <a:t>_turnSockets</a:t>
            </a:r>
            <a:r>
              <a:rPr lang="en-US" altLang="zh-CN" sz="1400" dirty="0">
                <a:solidFill>
                  <a:srgbClr val="000000"/>
                </a:solidFill>
                <a:latin typeface="Menlo-Regular"/>
              </a:rPr>
              <a:t> </a:t>
            </a:r>
            <a:r>
              <a:rPr lang="en-US" altLang="zh-CN" sz="1400" dirty="0">
                <a:solidFill>
                  <a:srgbClr val="2E0D6E"/>
                </a:solidFill>
                <a:latin typeface="Menlo-Regular"/>
              </a:rPr>
              <a:t>addObject</a:t>
            </a:r>
            <a:r>
              <a:rPr lang="en-US" altLang="zh-CN" sz="1400" dirty="0">
                <a:solidFill>
                  <a:srgbClr val="000000"/>
                </a:solidFill>
                <a:latin typeface="Menlo-Regular"/>
              </a:rPr>
              <a:t>:turnSocket];</a:t>
            </a:r>
          </a:p>
          <a:p>
            <a:pPr marL="0" indent="0">
              <a:buNone/>
            </a:pPr>
            <a:endParaRPr lang="en-US" altLang="zh-CN" sz="1400" dirty="0">
              <a:solidFill>
                <a:srgbClr val="000000"/>
              </a:solidFill>
              <a:latin typeface="Menlo-Regular"/>
            </a:endParaRPr>
          </a:p>
          <a:p>
            <a:pPr marL="0" indent="0">
              <a:buNone/>
            </a:pPr>
            <a:r>
              <a:rPr lang="en-US" altLang="zh-CN" sz="1400" dirty="0">
                <a:solidFill>
                  <a:srgbClr val="000000"/>
                </a:solidFill>
                <a:latin typeface="Menlo-Regular"/>
              </a:rPr>
              <a:t>	[turnSocket </a:t>
            </a:r>
            <a:r>
              <a:rPr lang="en-US" altLang="zh-CN" sz="1400" dirty="0">
                <a:solidFill>
                  <a:srgbClr val="26474B"/>
                </a:solidFill>
                <a:latin typeface="Menlo-Regular"/>
              </a:rPr>
              <a:t>startWithDelegate</a:t>
            </a:r>
            <a:r>
              <a:rPr lang="en-US" altLang="zh-CN" sz="1400" dirty="0">
                <a:solidFill>
                  <a:srgbClr val="000000"/>
                </a:solidFill>
                <a:latin typeface="Menlo-Regular"/>
              </a:rPr>
              <a:t>:</a:t>
            </a:r>
            <a:r>
              <a:rPr lang="en-US" altLang="zh-CN" sz="1400" dirty="0">
                <a:solidFill>
                  <a:srgbClr val="AA0D91"/>
                </a:solidFill>
                <a:latin typeface="Menlo-Regular"/>
              </a:rPr>
              <a:t>self</a:t>
            </a:r>
            <a:r>
              <a:rPr lang="en-US" altLang="zh-CN" sz="1400" dirty="0">
                <a:solidFill>
                  <a:srgbClr val="000000"/>
                </a:solidFill>
                <a:latin typeface="Menlo-Regular"/>
              </a:rPr>
              <a:t> </a:t>
            </a:r>
            <a:r>
              <a:rPr lang="en-US" altLang="zh-CN" sz="1400" dirty="0">
                <a:solidFill>
                  <a:srgbClr val="26474B"/>
                </a:solidFill>
                <a:latin typeface="Menlo-Regular"/>
              </a:rPr>
              <a:t>delegateQueue</a:t>
            </a:r>
            <a:r>
              <a:rPr lang="en-US" altLang="zh-CN" sz="1400" dirty="0">
                <a:solidFill>
                  <a:srgbClr val="000000"/>
                </a:solidFill>
                <a:latin typeface="Menlo-Regular"/>
              </a:rPr>
              <a:t>:</a:t>
            </a:r>
            <a:r>
              <a:rPr lang="en-US" altLang="zh-CN" sz="1400" dirty="0">
                <a:solidFill>
                  <a:srgbClr val="643820"/>
                </a:solidFill>
                <a:latin typeface="Menlo-Regular"/>
              </a:rPr>
              <a:t>dispatch_get_main_queue</a:t>
            </a:r>
            <a:r>
              <a:rPr lang="en-US" altLang="zh-CN" sz="1400" dirty="0">
                <a:solidFill>
                  <a:srgbClr val="000000"/>
                </a:solidFill>
                <a:latin typeface="Menlo-Regular"/>
              </a:rPr>
              <a:t>()];</a:t>
            </a:r>
          </a:p>
          <a:p>
            <a:pPr marL="0" indent="0">
              <a:buNone/>
            </a:pPr>
            <a:r>
              <a:rPr lang="en-US" altLang="zh-CN" sz="1400" dirty="0">
                <a:solidFill>
                  <a:srgbClr val="000000"/>
                </a:solidFill>
                <a:latin typeface="Menlo-Regular"/>
              </a:rPr>
              <a:t>}</a:t>
            </a:r>
          </a:p>
          <a:p>
            <a:pPr marL="0" indent="0">
              <a:buNone/>
            </a:pPr>
            <a:endParaRPr kumimoji="1" lang="zh-CN" altLang="en-US" sz="1400" dirty="0"/>
          </a:p>
        </p:txBody>
      </p:sp>
      <p:sp>
        <p:nvSpPr>
          <p:cNvPr id="2" name="标题 1"/>
          <p:cNvSpPr>
            <a:spLocks noGrp="1"/>
          </p:cNvSpPr>
          <p:nvPr>
            <p:ph type="title"/>
          </p:nvPr>
        </p:nvSpPr>
        <p:spPr/>
        <p:txBody>
          <a:bodyPr/>
          <a:lstStyle/>
          <a:p>
            <a:r>
              <a:rPr kumimoji="1" lang="en-US" altLang="en-US" dirty="0" smtClean="0"/>
              <a:t>使用jid</a:t>
            </a:r>
            <a:r>
              <a:rPr kumimoji="1" lang="zh-CN" altLang="en-US" dirty="0" smtClean="0"/>
              <a:t>建立</a:t>
            </a:r>
            <a:r>
              <a:rPr kumimoji="1" lang="en-US" altLang="zh-CN" dirty="0" smtClean="0"/>
              <a:t>socket</a:t>
            </a:r>
            <a:r>
              <a:rPr kumimoji="1" lang="zh-CN" altLang="en-US" dirty="0" smtClean="0"/>
              <a:t>连接方法</a:t>
            </a:r>
            <a:endParaRPr kumimoji="1" lang="zh-CN" altLang="en-US" dirty="0"/>
          </a:p>
        </p:txBody>
      </p:sp>
    </p:spTree>
    <p:extLst>
      <p:ext uri="{BB962C8B-B14F-4D97-AF65-F5344CB8AC3E}">
        <p14:creationId xmlns:p14="http://schemas.microsoft.com/office/powerpoint/2010/main" val="1312267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Autofit/>
          </a:bodyPr>
          <a:lstStyle/>
          <a:p>
            <a:pPr marL="0" indent="0">
              <a:buNone/>
            </a:pPr>
            <a:r>
              <a:rPr lang="en-US" altLang="zh-CN" sz="1400" dirty="0">
                <a:solidFill>
                  <a:srgbClr val="000000"/>
                </a:solidFill>
                <a:latin typeface="Menlo-Regular"/>
              </a:rPr>
              <a:t>- (</a:t>
            </a:r>
            <a:r>
              <a:rPr lang="en-US" altLang="zh-CN" sz="1400" dirty="0">
                <a:solidFill>
                  <a:srgbClr val="AA0D91"/>
                </a:solidFill>
                <a:latin typeface="Menlo-Regular"/>
              </a:rPr>
              <a:t>BOOL</a:t>
            </a:r>
            <a:r>
              <a:rPr lang="en-US" altLang="zh-CN" sz="1400" dirty="0">
                <a:solidFill>
                  <a:srgbClr val="000000"/>
                </a:solidFill>
                <a:latin typeface="Menlo-Regular"/>
              </a:rPr>
              <a:t>)isSIRequest:(</a:t>
            </a:r>
            <a:r>
              <a:rPr lang="en-US" altLang="zh-CN" sz="1400" dirty="0">
                <a:solidFill>
                  <a:srgbClr val="3F6E74"/>
                </a:solidFill>
                <a:latin typeface="Menlo-Regular"/>
              </a:rPr>
              <a:t>XMPPIQ</a:t>
            </a:r>
            <a:r>
              <a:rPr lang="en-US" altLang="zh-CN" sz="1400" dirty="0">
                <a:solidFill>
                  <a:srgbClr val="000000"/>
                </a:solidFill>
                <a:latin typeface="Menlo-Regular"/>
              </a:rPr>
              <a:t> *)iq</a:t>
            </a:r>
          </a:p>
          <a:p>
            <a:pPr marL="0" indent="0">
              <a:buNone/>
            </a:pPr>
            <a:r>
              <a:rPr lang="en-US" altLang="zh-CN" sz="1400" dirty="0">
                <a:solidFill>
                  <a:srgbClr val="000000"/>
                </a:solidFill>
                <a:latin typeface="Menlo-Regular"/>
              </a:rPr>
              <a:t>{</a:t>
            </a:r>
          </a:p>
          <a:p>
            <a:pPr marL="0" indent="0">
              <a:buNone/>
            </a:pPr>
            <a:r>
              <a:rPr lang="en-US" altLang="zh-CN" sz="1400" dirty="0">
                <a:solidFill>
                  <a:srgbClr val="000000"/>
                </a:solidFill>
                <a:latin typeface="Menlo-Regular"/>
              </a:rPr>
              <a:t>    </a:t>
            </a:r>
            <a:r>
              <a:rPr lang="en-US" altLang="zh-CN" sz="1400" dirty="0">
                <a:solidFill>
                  <a:srgbClr val="643820"/>
                </a:solidFill>
                <a:latin typeface="Menlo-Regular"/>
              </a:rPr>
              <a:t>NSXMLElement</a:t>
            </a:r>
            <a:r>
              <a:rPr lang="en-US" altLang="zh-CN" sz="1400" dirty="0">
                <a:solidFill>
                  <a:srgbClr val="000000"/>
                </a:solidFill>
                <a:latin typeface="Menlo-Regular"/>
              </a:rPr>
              <a:t> *si = [iq </a:t>
            </a:r>
            <a:r>
              <a:rPr lang="en-US" altLang="zh-CN" sz="1400" dirty="0">
                <a:solidFill>
                  <a:srgbClr val="26474B"/>
                </a:solidFill>
                <a:latin typeface="Menlo-Regular"/>
              </a:rPr>
              <a:t>elementForName</a:t>
            </a:r>
            <a:r>
              <a:rPr lang="en-US" altLang="zh-CN" sz="1400" dirty="0">
                <a:solidFill>
                  <a:srgbClr val="000000"/>
                </a:solidFill>
                <a:latin typeface="Menlo-Regular"/>
              </a:rPr>
              <a:t>:</a:t>
            </a:r>
            <a:r>
              <a:rPr lang="en-US" altLang="zh-CN" sz="1400" dirty="0">
                <a:solidFill>
                  <a:srgbClr val="C41A16"/>
                </a:solidFill>
                <a:latin typeface="Menlo-Regular"/>
              </a:rPr>
              <a:t>@"si"</a:t>
            </a:r>
            <a:r>
              <a:rPr lang="en-US" altLang="zh-CN" sz="1400" dirty="0">
                <a:solidFill>
                  <a:srgbClr val="000000"/>
                </a:solidFill>
                <a:latin typeface="Menlo-Regular"/>
              </a:rPr>
              <a:t> </a:t>
            </a:r>
            <a:r>
              <a:rPr lang="en-US" altLang="zh-CN" sz="1400" dirty="0">
                <a:solidFill>
                  <a:srgbClr val="26474B"/>
                </a:solidFill>
                <a:latin typeface="Menlo-Regular"/>
              </a:rPr>
              <a:t>xmlns</a:t>
            </a:r>
            <a:r>
              <a:rPr lang="en-US" altLang="zh-CN" sz="1400" dirty="0">
                <a:solidFill>
                  <a:srgbClr val="000000"/>
                </a:solidFill>
                <a:latin typeface="Menlo-Regular"/>
              </a:rPr>
              <a:t>:</a:t>
            </a:r>
            <a:r>
              <a:rPr lang="en-US" altLang="zh-CN" sz="1400" dirty="0">
                <a:solidFill>
                  <a:srgbClr val="C41A16"/>
                </a:solidFill>
                <a:latin typeface="Menlo-Regular"/>
              </a:rPr>
              <a:t>@"http://jabber.org/protocol/si"</a:t>
            </a:r>
            <a:r>
              <a:rPr lang="en-US" altLang="zh-CN" sz="1400" dirty="0">
                <a:solidFill>
                  <a:srgbClr val="000000"/>
                </a:solidFill>
                <a:latin typeface="Menlo-Regular"/>
              </a:rPr>
              <a:t>];</a:t>
            </a:r>
          </a:p>
          <a:p>
            <a:pPr marL="0" indent="0">
              <a:buNone/>
            </a:pPr>
            <a:r>
              <a:rPr lang="en-US" altLang="zh-CN" sz="1400" dirty="0">
                <a:solidFill>
                  <a:srgbClr val="000000"/>
                </a:solidFill>
                <a:latin typeface="Menlo-Regular"/>
              </a:rPr>
              <a:t>    </a:t>
            </a:r>
            <a:r>
              <a:rPr lang="en-US" altLang="zh-CN" sz="1400" dirty="0">
                <a:solidFill>
                  <a:srgbClr val="5C2699"/>
                </a:solidFill>
                <a:latin typeface="Menlo-Regular"/>
              </a:rPr>
              <a:t>NSString</a:t>
            </a:r>
            <a:r>
              <a:rPr lang="en-US" altLang="zh-CN" sz="1400" dirty="0">
                <a:solidFill>
                  <a:srgbClr val="000000"/>
                </a:solidFill>
                <a:latin typeface="Menlo-Regular"/>
              </a:rPr>
              <a:t> *uuid = [[si </a:t>
            </a:r>
            <a:r>
              <a:rPr lang="en-US" altLang="zh-CN" sz="1400" dirty="0">
                <a:solidFill>
                  <a:srgbClr val="26474B"/>
                </a:solidFill>
                <a:latin typeface="Menlo-Regular"/>
              </a:rPr>
              <a:t>attributeForName</a:t>
            </a:r>
            <a:r>
              <a:rPr lang="en-US" altLang="zh-CN" sz="1400" dirty="0">
                <a:solidFill>
                  <a:srgbClr val="000000"/>
                </a:solidFill>
                <a:latin typeface="Menlo-Regular"/>
              </a:rPr>
              <a:t>:</a:t>
            </a:r>
            <a:r>
              <a:rPr lang="en-US" altLang="zh-CN" sz="1400" dirty="0">
                <a:solidFill>
                  <a:srgbClr val="C41A16"/>
                </a:solidFill>
                <a:latin typeface="Menlo-Regular"/>
              </a:rPr>
              <a:t>@"id"</a:t>
            </a:r>
            <a:r>
              <a:rPr lang="en-US" altLang="zh-CN" sz="1400" dirty="0">
                <a:solidFill>
                  <a:srgbClr val="000000"/>
                </a:solidFill>
                <a:latin typeface="Menlo-Regular"/>
              </a:rPr>
              <a:t>]</a:t>
            </a:r>
            <a:r>
              <a:rPr lang="en-US" altLang="zh-CN" sz="1400" dirty="0">
                <a:solidFill>
                  <a:srgbClr val="26474B"/>
                </a:solidFill>
                <a:latin typeface="Menlo-Regular"/>
              </a:rPr>
              <a:t>stringValue</a:t>
            </a:r>
            <a:r>
              <a:rPr lang="en-US" altLang="zh-CN" sz="1400" dirty="0">
                <a:solidFill>
                  <a:srgbClr val="000000"/>
                </a:solidFill>
                <a:latin typeface="Menlo-Regular"/>
              </a:rPr>
              <a:t>];</a:t>
            </a:r>
          </a:p>
          <a:p>
            <a:pPr marL="0" indent="0">
              <a:buNone/>
            </a:pPr>
            <a:endParaRPr lang="en-US" altLang="zh-CN" sz="1400" dirty="0">
              <a:solidFill>
                <a:srgbClr val="000000"/>
              </a:solidFill>
              <a:latin typeface="Menlo-Regular"/>
            </a:endParaRPr>
          </a:p>
          <a:p>
            <a:pPr marL="0" indent="0">
              <a:buNone/>
            </a:pPr>
            <a:r>
              <a:rPr lang="nl-NL" altLang="zh-CN" sz="1400" dirty="0">
                <a:solidFill>
                  <a:srgbClr val="000000"/>
                </a:solidFill>
                <a:latin typeface="Menlo-Regular"/>
              </a:rPr>
              <a:t>    </a:t>
            </a:r>
            <a:r>
              <a:rPr lang="nl-NL" altLang="zh-CN" sz="1400" dirty="0">
                <a:solidFill>
                  <a:srgbClr val="AA0D91"/>
                </a:solidFill>
                <a:latin typeface="Menlo-Regular"/>
              </a:rPr>
              <a:t>if</a:t>
            </a:r>
            <a:r>
              <a:rPr lang="nl-NL" altLang="zh-CN" sz="1400" dirty="0">
                <a:solidFill>
                  <a:srgbClr val="000000"/>
                </a:solidFill>
                <a:latin typeface="Menlo-Regular"/>
              </a:rPr>
              <a:t>(si &amp;&amp;uuid ){</a:t>
            </a:r>
          </a:p>
          <a:p>
            <a:pPr marL="0" indent="0">
              <a:buNone/>
            </a:pPr>
            <a:r>
              <a:rPr lang="is-IS" altLang="zh-CN" sz="1400" dirty="0">
                <a:solidFill>
                  <a:srgbClr val="000000"/>
                </a:solidFill>
                <a:latin typeface="Menlo-Regular"/>
              </a:rPr>
              <a:t>        </a:t>
            </a:r>
            <a:r>
              <a:rPr lang="is-IS" altLang="zh-CN" sz="1400" dirty="0">
                <a:solidFill>
                  <a:srgbClr val="AA0D91"/>
                </a:solidFill>
                <a:latin typeface="Menlo-Regular"/>
              </a:rPr>
              <a:t>return</a:t>
            </a:r>
            <a:r>
              <a:rPr lang="is-IS" altLang="zh-CN" sz="1400" dirty="0">
                <a:solidFill>
                  <a:srgbClr val="000000"/>
                </a:solidFill>
                <a:latin typeface="Menlo-Regular"/>
              </a:rPr>
              <a:t> </a:t>
            </a:r>
            <a:r>
              <a:rPr lang="is-IS" altLang="zh-CN" sz="1400" dirty="0">
                <a:solidFill>
                  <a:srgbClr val="AA0D91"/>
                </a:solidFill>
                <a:latin typeface="Menlo-Regular"/>
              </a:rPr>
              <a:t>YES</a:t>
            </a:r>
            <a:r>
              <a:rPr lang="is-IS" altLang="zh-CN" sz="1400" dirty="0">
                <a:solidFill>
                  <a:srgbClr val="000000"/>
                </a:solidFill>
                <a:latin typeface="Menlo-Regular"/>
              </a:rPr>
              <a:t>;</a:t>
            </a:r>
          </a:p>
          <a:p>
            <a:pPr marL="0" indent="0">
              <a:buNone/>
            </a:pPr>
            <a:r>
              <a:rPr lang="is-IS" altLang="zh-CN" sz="1400" dirty="0">
                <a:solidFill>
                  <a:srgbClr val="000000"/>
                </a:solidFill>
                <a:latin typeface="Menlo-Regular"/>
              </a:rPr>
              <a:t>    }</a:t>
            </a:r>
          </a:p>
          <a:p>
            <a:pPr marL="0" indent="0">
              <a:buNone/>
            </a:pPr>
            <a:endParaRPr lang="is-IS" altLang="zh-CN" sz="1400" dirty="0">
              <a:solidFill>
                <a:srgbClr val="000000"/>
              </a:solidFill>
              <a:latin typeface="Menlo-Regular"/>
            </a:endParaRPr>
          </a:p>
          <a:p>
            <a:pPr marL="0" indent="0">
              <a:buNone/>
            </a:pPr>
            <a:r>
              <a:rPr lang="en-US" altLang="zh-CN" sz="1400" dirty="0">
                <a:solidFill>
                  <a:srgbClr val="000000"/>
                </a:solidFill>
                <a:latin typeface="Menlo-Regular"/>
              </a:rPr>
              <a:t>    </a:t>
            </a:r>
            <a:r>
              <a:rPr lang="en-US" altLang="zh-CN" sz="1400" dirty="0">
                <a:solidFill>
                  <a:srgbClr val="AA0D91"/>
                </a:solidFill>
                <a:latin typeface="Menlo-Regular"/>
              </a:rPr>
              <a:t>return</a:t>
            </a:r>
            <a:r>
              <a:rPr lang="en-US" altLang="zh-CN" sz="1400" dirty="0">
                <a:solidFill>
                  <a:srgbClr val="000000"/>
                </a:solidFill>
                <a:latin typeface="Menlo-Regular"/>
              </a:rPr>
              <a:t> </a:t>
            </a:r>
            <a:r>
              <a:rPr lang="en-US" altLang="zh-CN" sz="1400" dirty="0">
                <a:solidFill>
                  <a:srgbClr val="AA0D91"/>
                </a:solidFill>
                <a:latin typeface="Menlo-Regular"/>
              </a:rPr>
              <a:t>NO</a:t>
            </a:r>
            <a:r>
              <a:rPr lang="en-US" altLang="zh-CN" sz="1400" dirty="0">
                <a:solidFill>
                  <a:srgbClr val="000000"/>
                </a:solidFill>
                <a:latin typeface="Menlo-Regular"/>
              </a:rPr>
              <a:t>;</a:t>
            </a:r>
          </a:p>
          <a:p>
            <a:pPr marL="0" indent="0">
              <a:buNone/>
            </a:pPr>
            <a:r>
              <a:rPr lang="en-US" altLang="zh-CN" sz="1400" dirty="0">
                <a:solidFill>
                  <a:srgbClr val="000000"/>
                </a:solidFill>
                <a:latin typeface="Menlo-Regular"/>
              </a:rPr>
              <a:t>}</a:t>
            </a:r>
            <a:endParaRPr kumimoji="1" lang="zh-CN" altLang="en-US" sz="1400" dirty="0"/>
          </a:p>
        </p:txBody>
      </p:sp>
      <p:sp>
        <p:nvSpPr>
          <p:cNvPr id="2" name="标题 1"/>
          <p:cNvSpPr>
            <a:spLocks noGrp="1"/>
          </p:cNvSpPr>
          <p:nvPr>
            <p:ph type="title"/>
          </p:nvPr>
        </p:nvSpPr>
        <p:spPr/>
        <p:txBody>
          <a:bodyPr/>
          <a:lstStyle/>
          <a:p>
            <a:r>
              <a:rPr kumimoji="1" lang="zh-CN" altLang="en-US" dirty="0" smtClean="0"/>
              <a:t>其他</a:t>
            </a:r>
            <a:r>
              <a:rPr kumimoji="1" lang="en-US" altLang="zh-CN" dirty="0" smtClean="0"/>
              <a:t>——</a:t>
            </a:r>
            <a:r>
              <a:rPr kumimoji="1" lang="zh-CN" altLang="en-US" dirty="0" smtClean="0"/>
              <a:t>判断</a:t>
            </a:r>
            <a:r>
              <a:rPr kumimoji="1" lang="en-US" altLang="zh-CN" dirty="0" smtClean="0"/>
              <a:t>IQ</a:t>
            </a:r>
            <a:r>
              <a:rPr kumimoji="1" lang="zh-CN" altLang="en-US" dirty="0" smtClean="0"/>
              <a:t>是否为</a:t>
            </a:r>
            <a:r>
              <a:rPr kumimoji="1" lang="en-US" altLang="zh-CN" dirty="0" smtClean="0"/>
              <a:t>SI</a:t>
            </a:r>
            <a:r>
              <a:rPr kumimoji="1" lang="zh-CN" altLang="en-US" dirty="0" smtClean="0"/>
              <a:t>请求</a:t>
            </a:r>
            <a:endParaRPr kumimoji="1" lang="zh-CN" altLang="en-US" dirty="0"/>
          </a:p>
        </p:txBody>
      </p:sp>
    </p:spTree>
    <p:extLst>
      <p:ext uri="{BB962C8B-B14F-4D97-AF65-F5344CB8AC3E}">
        <p14:creationId xmlns:p14="http://schemas.microsoft.com/office/powerpoint/2010/main" val="2850974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591056"/>
            <a:ext cx="9143999" cy="5040131"/>
          </a:xfrm>
        </p:spPr>
        <p:txBody>
          <a:bodyPr>
            <a:normAutofit fontScale="85000" lnSpcReduction="10000"/>
          </a:bodyPr>
          <a:lstStyle/>
          <a:p>
            <a:r>
              <a:rPr lang="en-US" altLang="zh-CN" dirty="0" smtClean="0"/>
              <a:t>XMPP</a:t>
            </a:r>
            <a:r>
              <a:rPr lang="zh-CN" altLang="en-US" dirty="0"/>
              <a:t>的基础部分已经在</a:t>
            </a:r>
            <a:r>
              <a:rPr lang="en-US" altLang="zh-CN" dirty="0"/>
              <a:t>2002-2004</a:t>
            </a:r>
            <a:r>
              <a:rPr lang="zh-CN" altLang="en-US" dirty="0"/>
              <a:t>年得到了互联网工程任务组</a:t>
            </a:r>
            <a:r>
              <a:rPr lang="en-US" altLang="zh-CN" dirty="0"/>
              <a:t>(IETF)</a:t>
            </a:r>
            <a:r>
              <a:rPr lang="zh-CN" altLang="en-US" dirty="0"/>
              <a:t>的批准， 这意味着</a:t>
            </a:r>
            <a:r>
              <a:rPr lang="en-US" altLang="zh-CN" dirty="0"/>
              <a:t>XMPP</a:t>
            </a:r>
            <a:r>
              <a:rPr lang="zh-CN" altLang="en-US" dirty="0"/>
              <a:t>在将来就像我们认为理所当然的</a:t>
            </a:r>
            <a:r>
              <a:rPr lang="en-US" altLang="zh-CN" dirty="0"/>
              <a:t>Internet</a:t>
            </a:r>
            <a:r>
              <a:rPr lang="zh-CN" altLang="en-US" dirty="0"/>
              <a:t>协议</a:t>
            </a:r>
            <a:r>
              <a:rPr lang="en-US" altLang="zh-CN" dirty="0"/>
              <a:t>TCP/IP</a:t>
            </a:r>
            <a:r>
              <a:rPr lang="zh-CN" altLang="en-US" dirty="0"/>
              <a:t>、</a:t>
            </a:r>
            <a:r>
              <a:rPr lang="en-US" altLang="zh-CN" dirty="0"/>
              <a:t>HTTP</a:t>
            </a:r>
            <a:r>
              <a:rPr lang="zh-CN" altLang="en-US" dirty="0"/>
              <a:t>、</a:t>
            </a:r>
            <a:r>
              <a:rPr lang="en-US" altLang="zh-CN" dirty="0"/>
              <a:t>FTP</a:t>
            </a:r>
            <a:r>
              <a:rPr lang="zh-CN" altLang="en-US" dirty="0"/>
              <a:t>、</a:t>
            </a:r>
            <a:r>
              <a:rPr lang="en-US" altLang="zh-CN" dirty="0"/>
              <a:t>SMTP</a:t>
            </a:r>
            <a:r>
              <a:rPr lang="zh-CN" altLang="en-US" dirty="0"/>
              <a:t>、</a:t>
            </a:r>
            <a:r>
              <a:rPr lang="en-US" altLang="zh-CN" dirty="0"/>
              <a:t>POP</a:t>
            </a:r>
            <a:r>
              <a:rPr lang="zh-CN" altLang="en-US" dirty="0"/>
              <a:t>一样成为</a:t>
            </a:r>
            <a:r>
              <a:rPr lang="en-US" altLang="zh-CN" dirty="0"/>
              <a:t>Internet</a:t>
            </a:r>
            <a:r>
              <a:rPr lang="zh-CN" altLang="en-US" dirty="0"/>
              <a:t>标准；这 意味着以后我们就像使用</a:t>
            </a:r>
            <a:r>
              <a:rPr lang="en-US" altLang="zh-CN" dirty="0"/>
              <a:t>Web</a:t>
            </a:r>
            <a:r>
              <a:rPr lang="zh-CN" altLang="en-US" dirty="0"/>
              <a:t>、使用</a:t>
            </a:r>
            <a:r>
              <a:rPr lang="en-US" altLang="zh-CN" dirty="0"/>
              <a:t>Email</a:t>
            </a:r>
            <a:r>
              <a:rPr lang="zh-CN" altLang="en-US" dirty="0"/>
              <a:t>和使用</a:t>
            </a:r>
            <a:r>
              <a:rPr lang="en-US" altLang="zh-CN" dirty="0"/>
              <a:t>FTP</a:t>
            </a:r>
            <a:r>
              <a:rPr lang="zh-CN" altLang="en-US" dirty="0"/>
              <a:t>一样开放地使用</a:t>
            </a:r>
            <a:r>
              <a:rPr lang="en-US" altLang="zh-CN" dirty="0"/>
              <a:t>IM</a:t>
            </a:r>
            <a:r>
              <a:rPr lang="zh-CN" altLang="en-US" dirty="0"/>
              <a:t>。甚至若干年后人们会理所当然地认为</a:t>
            </a:r>
            <a:r>
              <a:rPr lang="en-US" altLang="zh-CN" dirty="0"/>
              <a:t>163</a:t>
            </a:r>
            <a:r>
              <a:rPr lang="zh-CN" altLang="en-US" dirty="0"/>
              <a:t>的邮箱可以给</a:t>
            </a:r>
            <a:r>
              <a:rPr lang="en-US" altLang="zh-CN" dirty="0"/>
              <a:t>Hotmail</a:t>
            </a:r>
            <a:r>
              <a:rPr lang="zh-CN" altLang="en-US" dirty="0"/>
              <a:t>发邮 件一样，</a:t>
            </a:r>
            <a:r>
              <a:rPr lang="en-US" altLang="zh-CN" dirty="0"/>
              <a:t>QQ</a:t>
            </a:r>
            <a:r>
              <a:rPr lang="zh-CN" altLang="en-US" dirty="0"/>
              <a:t>用户也可以添加</a:t>
            </a:r>
            <a:r>
              <a:rPr lang="en-US" altLang="zh-CN" dirty="0" err="1"/>
              <a:t>Gtalk</a:t>
            </a:r>
            <a:r>
              <a:rPr lang="zh-CN" altLang="en-US" dirty="0"/>
              <a:t>用户，人们会逐渐忘却当年军阀割据纷乱的历史。这是一种革命性的进步！不支持</a:t>
            </a:r>
            <a:r>
              <a:rPr lang="en-US" altLang="zh-CN" dirty="0"/>
              <a:t>XMPP</a:t>
            </a:r>
            <a:r>
              <a:rPr lang="zh-CN" altLang="en-US" dirty="0"/>
              <a:t>的</a:t>
            </a:r>
            <a:r>
              <a:rPr lang="en-US" altLang="zh-CN" dirty="0"/>
              <a:t>IM</a:t>
            </a:r>
            <a:r>
              <a:rPr lang="zh-CN" altLang="en-US" dirty="0"/>
              <a:t>将会像</a:t>
            </a:r>
            <a:r>
              <a:rPr lang="en-US" altLang="zh-CN" dirty="0"/>
              <a:t>IBM</a:t>
            </a:r>
            <a:r>
              <a:rPr lang="zh-CN" altLang="en-US" dirty="0"/>
              <a:t>的 </a:t>
            </a:r>
            <a:r>
              <a:rPr lang="en-US" altLang="zh-CN" dirty="0"/>
              <a:t>Token-Ring</a:t>
            </a:r>
            <a:r>
              <a:rPr lang="zh-CN" altLang="en-US" dirty="0"/>
              <a:t>一样孤芳自赏或者像</a:t>
            </a:r>
            <a:r>
              <a:rPr lang="en-US" altLang="zh-CN" dirty="0"/>
              <a:t>DEC NET</a:t>
            </a:r>
            <a:r>
              <a:rPr lang="zh-CN" altLang="en-US" dirty="0"/>
              <a:t>协议一样被人遗忘。遥想当年</a:t>
            </a:r>
            <a:r>
              <a:rPr lang="en-US" altLang="zh-CN" dirty="0"/>
              <a:t>DEC NET</a:t>
            </a:r>
            <a:r>
              <a:rPr lang="zh-CN" altLang="en-US" dirty="0"/>
              <a:t>和</a:t>
            </a:r>
            <a:r>
              <a:rPr lang="en-US" altLang="zh-CN" dirty="0"/>
              <a:t>IBM Token-Ring</a:t>
            </a:r>
            <a:r>
              <a:rPr lang="zh-CN" altLang="en-US" dirty="0"/>
              <a:t>也是多么意气风发羽扇纶巾啊！</a:t>
            </a:r>
          </a:p>
          <a:p>
            <a:r>
              <a:rPr lang="zh-CN" altLang="en-US" dirty="0"/>
              <a:t>在</a:t>
            </a:r>
            <a:r>
              <a:rPr lang="en-US" altLang="zh-CN" dirty="0"/>
              <a:t>XMPP</a:t>
            </a:r>
            <a:r>
              <a:rPr lang="zh-CN" altLang="en-US" dirty="0"/>
              <a:t>被批准之前，世界上已经存在了数十种支持</a:t>
            </a:r>
            <a:r>
              <a:rPr lang="en-US" altLang="zh-CN" dirty="0"/>
              <a:t>XMPP</a:t>
            </a:r>
            <a:r>
              <a:rPr lang="zh-CN" altLang="en-US" dirty="0"/>
              <a:t>的服务器端和客户端以及数百万用 户。嗅觉灵敏的</a:t>
            </a:r>
            <a:r>
              <a:rPr lang="en-US" altLang="zh-CN" dirty="0"/>
              <a:t>Google</a:t>
            </a:r>
            <a:r>
              <a:rPr lang="zh-CN" altLang="en-US" dirty="0"/>
              <a:t>作为开放源代码社区和开放标准的最大受益者，第一时间感受到了这种趋势，所以花重金将</a:t>
            </a:r>
            <a:r>
              <a:rPr lang="en-US" altLang="zh-CN" dirty="0" err="1"/>
              <a:t>Gaim</a:t>
            </a:r>
            <a:r>
              <a:rPr lang="zh-CN" altLang="en-US" dirty="0"/>
              <a:t>的作者挖去</a:t>
            </a:r>
            <a:r>
              <a:rPr lang="en-US" altLang="zh-CN" dirty="0"/>
              <a:t>Google</a:t>
            </a:r>
            <a:r>
              <a:rPr lang="zh-CN" altLang="en-US" dirty="0"/>
              <a:t>，于是就 有了基于</a:t>
            </a:r>
            <a:r>
              <a:rPr lang="en-US" altLang="zh-CN" dirty="0"/>
              <a:t>XMPP</a:t>
            </a:r>
            <a:r>
              <a:rPr lang="zh-CN" altLang="en-US" dirty="0"/>
              <a:t>的</a:t>
            </a:r>
            <a:r>
              <a:rPr lang="en-US" altLang="zh-CN" dirty="0" err="1"/>
              <a:t>Gtalk</a:t>
            </a:r>
            <a:r>
              <a:rPr lang="zh-CN" altLang="en-US" dirty="0"/>
              <a:t>。</a:t>
            </a:r>
          </a:p>
          <a:p>
            <a:r>
              <a:rPr lang="zh-CN" altLang="en-US" dirty="0"/>
              <a:t>开放的标准协议会导致产品的竞争更为健康和良性，整个产业链更为完善。当然产品之间的竞争唯 一的趋势就是同质化，产品发展到后期比拼的只有服务。这一点在传统产业已经被完全验证，互联网产业也不能逃脱。至于到时用户是选</a:t>
            </a:r>
            <a:r>
              <a:rPr lang="en-US" altLang="zh-CN" dirty="0" err="1"/>
              <a:t>Gtalk</a:t>
            </a:r>
            <a:r>
              <a:rPr lang="zh-CN" altLang="en-US" dirty="0"/>
              <a:t>呢还是选 </a:t>
            </a:r>
            <a:r>
              <a:rPr lang="en-US" altLang="zh-CN" dirty="0"/>
              <a:t>POPO</a:t>
            </a:r>
            <a:r>
              <a:rPr lang="zh-CN" altLang="en-US" dirty="0"/>
              <a:t>呢，就像用户现在选</a:t>
            </a:r>
            <a:r>
              <a:rPr lang="en-US" altLang="zh-CN" dirty="0"/>
              <a:t>Gmail</a:t>
            </a:r>
            <a:r>
              <a:rPr lang="zh-CN" altLang="en-US" dirty="0"/>
              <a:t>还是</a:t>
            </a:r>
            <a:r>
              <a:rPr lang="en-US" altLang="zh-CN" dirty="0"/>
              <a:t>163</a:t>
            </a:r>
            <a:r>
              <a:rPr lang="zh-CN" altLang="en-US" dirty="0"/>
              <a:t>的邮箱一样，可以各有所好。不过</a:t>
            </a:r>
            <a:r>
              <a:rPr lang="en-US" altLang="zh-CN" dirty="0"/>
              <a:t>IM</a:t>
            </a:r>
            <a:r>
              <a:rPr lang="zh-CN" altLang="en-US" dirty="0"/>
              <a:t>在扩展功能以及增值服务上还有非常大的竞争余地。</a:t>
            </a:r>
          </a:p>
          <a:p>
            <a:endParaRPr kumimoji="1" lang="zh-CN" altLang="en-US" dirty="0"/>
          </a:p>
        </p:txBody>
      </p:sp>
      <p:sp>
        <p:nvSpPr>
          <p:cNvPr id="3" name="标题 2"/>
          <p:cNvSpPr>
            <a:spLocks noGrp="1"/>
          </p:cNvSpPr>
          <p:nvPr>
            <p:ph type="title"/>
          </p:nvPr>
        </p:nvSpPr>
        <p:spPr/>
        <p:txBody>
          <a:bodyPr/>
          <a:lstStyle/>
          <a:p>
            <a:r>
              <a:rPr lang="en-US" altLang="zh-TW" dirty="0"/>
              <a:t>XMPP</a:t>
            </a:r>
            <a:r>
              <a:rPr lang="zh-CN" altLang="en-US" dirty="0"/>
              <a:t>进化之路</a:t>
            </a:r>
            <a:endParaRPr kumimoji="1" lang="zh-CN" altLang="en-US" dirty="0"/>
          </a:p>
        </p:txBody>
      </p:sp>
    </p:spTree>
    <p:extLst>
      <p:ext uri="{BB962C8B-B14F-4D97-AF65-F5344CB8AC3E}">
        <p14:creationId xmlns:p14="http://schemas.microsoft.com/office/powerpoint/2010/main" val="38259974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normAutofit/>
          </a:bodyPr>
          <a:lstStyle/>
          <a:p>
            <a:pPr marL="0" indent="0">
              <a:buNone/>
            </a:pPr>
            <a:r>
              <a:rPr lang="en-US" altLang="zh-CN" sz="1800" dirty="0">
                <a:solidFill>
                  <a:srgbClr val="643820"/>
                </a:solidFill>
                <a:latin typeface="Menlo-Regular"/>
              </a:rPr>
              <a:t>#if !TARGET_IPHONE_SIMULATOR</a:t>
            </a:r>
          </a:p>
          <a:p>
            <a:pPr marL="0" indent="0">
              <a:buNone/>
            </a:pPr>
            <a:r>
              <a:rPr lang="en-US" altLang="zh-CN" sz="1800" dirty="0">
                <a:solidFill>
                  <a:srgbClr val="000000"/>
                </a:solidFill>
                <a:latin typeface="Menlo-Regular"/>
              </a:rPr>
              <a:t>    [_xmppStream setEnableBackgroundingOnSocket:</a:t>
            </a:r>
            <a:r>
              <a:rPr lang="en-US" altLang="zh-CN" sz="1800" dirty="0">
                <a:solidFill>
                  <a:srgbClr val="AA0D91"/>
                </a:solidFill>
                <a:latin typeface="Menlo-Regular"/>
              </a:rPr>
              <a:t>YES</a:t>
            </a:r>
            <a:r>
              <a:rPr lang="en-US" altLang="zh-CN" sz="1800" dirty="0">
                <a:solidFill>
                  <a:srgbClr val="000000"/>
                </a:solidFill>
                <a:latin typeface="Menlo-Regular"/>
              </a:rPr>
              <a:t>];</a:t>
            </a:r>
          </a:p>
          <a:p>
            <a:pPr marL="0" indent="0">
              <a:buNone/>
            </a:pPr>
            <a:r>
              <a:rPr lang="en-US" altLang="zh-CN" sz="1800" dirty="0">
                <a:solidFill>
                  <a:srgbClr val="643820"/>
                </a:solidFill>
                <a:latin typeface="Menlo-Regular"/>
              </a:rPr>
              <a:t>#endif</a:t>
            </a:r>
            <a:endParaRPr kumimoji="1" lang="zh-CN" altLang="en-US" sz="1800" dirty="0"/>
          </a:p>
        </p:txBody>
      </p:sp>
      <p:sp>
        <p:nvSpPr>
          <p:cNvPr id="2" name="标题 1"/>
          <p:cNvSpPr>
            <a:spLocks noGrp="1"/>
          </p:cNvSpPr>
          <p:nvPr>
            <p:ph type="title"/>
          </p:nvPr>
        </p:nvSpPr>
        <p:spPr/>
        <p:txBody>
          <a:bodyPr>
            <a:normAutofit/>
          </a:bodyPr>
          <a:lstStyle/>
          <a:p>
            <a:r>
              <a:rPr kumimoji="1" lang="zh-CN" altLang="en-US" dirty="0" smtClean="0"/>
              <a:t>后台支持</a:t>
            </a:r>
            <a:endParaRPr kumimoji="1" lang="zh-CN" altLang="en-US" dirty="0"/>
          </a:p>
        </p:txBody>
      </p:sp>
    </p:spTree>
    <p:extLst>
      <p:ext uri="{BB962C8B-B14F-4D97-AF65-F5344CB8AC3E}">
        <p14:creationId xmlns:p14="http://schemas.microsoft.com/office/powerpoint/2010/main" val="1253277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0636" y="1192009"/>
            <a:ext cx="8660340" cy="5142523"/>
          </a:xfrm>
        </p:spPr>
        <p:txBody>
          <a:bodyPr>
            <a:normAutofit fontScale="40000" lnSpcReduction="20000"/>
          </a:bodyPr>
          <a:lstStyle/>
          <a:p>
            <a:r>
              <a:rPr kumimoji="1" lang="zh-CN" altLang="en-US" dirty="0" smtClean="0"/>
              <a:t>聊天室列表主要使用</a:t>
            </a:r>
            <a:r>
              <a:rPr kumimoji="1" lang="en-US" altLang="zh-CN" dirty="0" smtClean="0"/>
              <a:t>XEP-30</a:t>
            </a:r>
            <a:r>
              <a:rPr kumimoji="1" lang="zh-CN" altLang="en-US" dirty="0" smtClean="0"/>
              <a:t>发现服务，可以获得所有已经存在的聊天室</a:t>
            </a:r>
            <a:endParaRPr kumimoji="1" lang="en-US" altLang="zh-CN" dirty="0" smtClean="0"/>
          </a:p>
          <a:p>
            <a:pPr marL="36576" indent="0">
              <a:buNone/>
            </a:pPr>
            <a:r>
              <a:rPr kumimoji="1" lang="en-US" altLang="en-US" dirty="0" err="1" smtClean="0"/>
              <a:t>本质上还是使用xml来进行发送，然后通过代理来获得想要的数据</a:t>
            </a:r>
            <a:endParaRPr kumimoji="1" lang="en-US" altLang="en-US" dirty="0" smtClean="0"/>
          </a:p>
          <a:p>
            <a:pPr marL="36576" indent="0">
              <a:buNone/>
            </a:pPr>
            <a:r>
              <a:rPr kumimoji="1" lang="zh-CN" altLang="en-US" dirty="0" smtClean="0"/>
              <a:t>发送</a:t>
            </a:r>
            <a:r>
              <a:rPr kumimoji="1" lang="en-US" altLang="zh-CN" dirty="0" smtClean="0"/>
              <a:t>xml</a:t>
            </a:r>
            <a:r>
              <a:rPr kumimoji="1" lang="zh-CN" altLang="en-US" dirty="0" smtClean="0"/>
              <a:t>：</a:t>
            </a:r>
            <a:endParaRPr kumimoji="1" lang="en-US" altLang="en-US" dirty="0" smtClean="0"/>
          </a:p>
          <a:p>
            <a:r>
              <a:rPr lang="en-US" altLang="zh-CN" b="1" dirty="0">
                <a:solidFill>
                  <a:srgbClr val="FF0000"/>
                </a:solidFill>
              </a:rPr>
              <a:t>&lt;iq</a:t>
            </a:r>
            <a:r>
              <a:rPr lang="en-US" altLang="zh-CN" dirty="0">
                <a:solidFill>
                  <a:srgbClr val="FF0000"/>
                </a:solidFill>
              </a:rPr>
              <a:t> from='hag66@shakespeare.lit/</a:t>
            </a:r>
            <a:r>
              <a:rPr lang="en-US" altLang="zh-CN" dirty="0" err="1">
                <a:solidFill>
                  <a:srgbClr val="FF0000"/>
                </a:solidFill>
              </a:rPr>
              <a:t>pda</a:t>
            </a:r>
            <a:r>
              <a:rPr lang="en-US" altLang="zh-CN" dirty="0">
                <a:solidFill>
                  <a:srgbClr val="FF0000"/>
                </a:solidFill>
              </a:rPr>
              <a:t>'</a:t>
            </a:r>
          </a:p>
          <a:p>
            <a:r>
              <a:rPr lang="tr-TR" altLang="zh-CN" dirty="0">
                <a:solidFill>
                  <a:srgbClr val="FF0000"/>
                </a:solidFill>
              </a:rPr>
              <a:t>    </a:t>
            </a:r>
            <a:r>
              <a:rPr lang="tr-TR" altLang="zh-CN" dirty="0" err="1">
                <a:solidFill>
                  <a:srgbClr val="FF0000"/>
                </a:solidFill>
              </a:rPr>
              <a:t>id</a:t>
            </a:r>
            <a:r>
              <a:rPr lang="tr-TR" altLang="zh-CN" dirty="0">
                <a:solidFill>
                  <a:srgbClr val="FF0000"/>
                </a:solidFill>
              </a:rPr>
              <a:t>='disco2'</a:t>
            </a:r>
          </a:p>
          <a:p>
            <a:r>
              <a:rPr lang="tr-TR" altLang="zh-CN" dirty="0">
                <a:solidFill>
                  <a:srgbClr val="FF0000"/>
                </a:solidFill>
              </a:rPr>
              <a:t>    </a:t>
            </a:r>
            <a:r>
              <a:rPr lang="tr-TR" altLang="zh-CN" dirty="0" err="1">
                <a:solidFill>
                  <a:srgbClr val="FF0000"/>
                </a:solidFill>
              </a:rPr>
              <a:t>to</a:t>
            </a:r>
            <a:r>
              <a:rPr lang="tr-TR" altLang="zh-CN" dirty="0">
                <a:solidFill>
                  <a:srgbClr val="FF0000"/>
                </a:solidFill>
              </a:rPr>
              <a:t>='</a:t>
            </a:r>
            <a:r>
              <a:rPr lang="tr-TR" altLang="zh-CN" dirty="0" err="1">
                <a:solidFill>
                  <a:srgbClr val="FF0000"/>
                </a:solidFill>
              </a:rPr>
              <a:t>macbeth.shakespeare.lit</a:t>
            </a:r>
            <a:r>
              <a:rPr lang="tr-TR" altLang="zh-CN" dirty="0">
                <a:solidFill>
                  <a:srgbClr val="FF0000"/>
                </a:solidFill>
              </a:rPr>
              <a:t>'</a:t>
            </a:r>
          </a:p>
          <a:p>
            <a:r>
              <a:rPr lang="it-IT" altLang="zh-CN" dirty="0">
                <a:solidFill>
                  <a:srgbClr val="FF0000"/>
                </a:solidFill>
              </a:rPr>
              <a:t>    </a:t>
            </a:r>
            <a:r>
              <a:rPr lang="it-IT" altLang="zh-CN" dirty="0" err="1">
                <a:solidFill>
                  <a:srgbClr val="FF0000"/>
                </a:solidFill>
              </a:rPr>
              <a:t>type</a:t>
            </a:r>
            <a:r>
              <a:rPr lang="it-IT" altLang="zh-CN" dirty="0">
                <a:solidFill>
                  <a:srgbClr val="FF0000"/>
                </a:solidFill>
              </a:rPr>
              <a:t>='</a:t>
            </a:r>
            <a:r>
              <a:rPr lang="it-IT" altLang="zh-CN" dirty="0" err="1">
                <a:solidFill>
                  <a:srgbClr val="FF0000"/>
                </a:solidFill>
              </a:rPr>
              <a:t>get</a:t>
            </a:r>
            <a:r>
              <a:rPr lang="it-IT" altLang="zh-CN" dirty="0">
                <a:solidFill>
                  <a:srgbClr val="FF0000"/>
                </a:solidFill>
              </a:rPr>
              <a:t>'</a:t>
            </a:r>
            <a:r>
              <a:rPr lang="it-IT" altLang="zh-CN" b="1" dirty="0">
                <a:solidFill>
                  <a:srgbClr val="FF0000"/>
                </a:solidFill>
              </a:rPr>
              <a:t>&gt;</a:t>
            </a:r>
            <a:endParaRPr lang="it-IT" altLang="zh-CN" dirty="0">
              <a:solidFill>
                <a:srgbClr val="FF0000"/>
              </a:solidFill>
            </a:endParaRPr>
          </a:p>
          <a:p>
            <a:r>
              <a:rPr lang="it-IT" altLang="zh-CN" dirty="0">
                <a:solidFill>
                  <a:srgbClr val="FF0000"/>
                </a:solidFill>
              </a:rPr>
              <a:t>  </a:t>
            </a:r>
            <a:r>
              <a:rPr lang="it-IT" altLang="zh-CN" b="1" dirty="0">
                <a:solidFill>
                  <a:srgbClr val="FF0000"/>
                </a:solidFill>
              </a:rPr>
              <a:t>&lt;</a:t>
            </a:r>
            <a:r>
              <a:rPr lang="it-IT" altLang="zh-CN" b="1" dirty="0" err="1">
                <a:solidFill>
                  <a:srgbClr val="FF0000"/>
                </a:solidFill>
              </a:rPr>
              <a:t>query</a:t>
            </a:r>
            <a:r>
              <a:rPr lang="it-IT" altLang="zh-CN" dirty="0">
                <a:solidFill>
                  <a:srgbClr val="FF0000"/>
                </a:solidFill>
              </a:rPr>
              <a:t> </a:t>
            </a:r>
            <a:r>
              <a:rPr lang="it-IT" altLang="zh-CN" dirty="0" err="1">
                <a:solidFill>
                  <a:srgbClr val="FF0000"/>
                </a:solidFill>
              </a:rPr>
              <a:t>xmlns</a:t>
            </a:r>
            <a:r>
              <a:rPr lang="it-IT" altLang="zh-CN" dirty="0">
                <a:solidFill>
                  <a:srgbClr val="FF0000"/>
                </a:solidFill>
              </a:rPr>
              <a:t>='http://</a:t>
            </a:r>
            <a:r>
              <a:rPr lang="it-IT" altLang="zh-CN" dirty="0" err="1">
                <a:solidFill>
                  <a:srgbClr val="FF0000"/>
                </a:solidFill>
              </a:rPr>
              <a:t>jabber.org</a:t>
            </a:r>
            <a:r>
              <a:rPr lang="it-IT" altLang="zh-CN" dirty="0">
                <a:solidFill>
                  <a:srgbClr val="FF0000"/>
                </a:solidFill>
              </a:rPr>
              <a:t>/</a:t>
            </a:r>
            <a:r>
              <a:rPr lang="it-IT" altLang="zh-CN" dirty="0" err="1">
                <a:solidFill>
                  <a:srgbClr val="FF0000"/>
                </a:solidFill>
              </a:rPr>
              <a:t>protocol</a:t>
            </a:r>
            <a:r>
              <a:rPr lang="it-IT" altLang="zh-CN" dirty="0">
                <a:solidFill>
                  <a:srgbClr val="FF0000"/>
                </a:solidFill>
              </a:rPr>
              <a:t>/</a:t>
            </a:r>
            <a:r>
              <a:rPr lang="it-IT" altLang="zh-CN" dirty="0" err="1">
                <a:solidFill>
                  <a:srgbClr val="FF0000"/>
                </a:solidFill>
              </a:rPr>
              <a:t>disco#items</a:t>
            </a:r>
            <a:r>
              <a:rPr lang="it-IT" altLang="zh-CN" dirty="0">
                <a:solidFill>
                  <a:srgbClr val="FF0000"/>
                </a:solidFill>
              </a:rPr>
              <a:t>'</a:t>
            </a:r>
            <a:r>
              <a:rPr lang="it-IT" altLang="zh-CN" b="1" dirty="0">
                <a:solidFill>
                  <a:srgbClr val="FF0000"/>
                </a:solidFill>
              </a:rPr>
              <a:t>/&gt;</a:t>
            </a:r>
            <a:endParaRPr lang="it-IT" altLang="zh-CN" dirty="0">
              <a:solidFill>
                <a:srgbClr val="FF0000"/>
              </a:solidFill>
            </a:endParaRPr>
          </a:p>
          <a:p>
            <a:r>
              <a:rPr lang="fr-FR" altLang="zh-CN" b="1" dirty="0">
                <a:solidFill>
                  <a:srgbClr val="FF0000"/>
                </a:solidFill>
              </a:rPr>
              <a:t>&lt;/</a:t>
            </a:r>
            <a:r>
              <a:rPr lang="fr-FR" altLang="zh-CN" b="1" dirty="0" err="1">
                <a:solidFill>
                  <a:srgbClr val="FF0000"/>
                </a:solidFill>
              </a:rPr>
              <a:t>iq</a:t>
            </a:r>
            <a:r>
              <a:rPr lang="fr-FR" altLang="zh-CN" b="1" dirty="0">
                <a:solidFill>
                  <a:srgbClr val="FF0000"/>
                </a:solidFill>
              </a:rPr>
              <a:t>&gt;</a:t>
            </a:r>
            <a:endParaRPr kumimoji="1" lang="en-US" altLang="zh-CN" dirty="0">
              <a:solidFill>
                <a:srgbClr val="FF0000"/>
              </a:solidFill>
            </a:endParaRPr>
          </a:p>
          <a:p>
            <a:pPr marL="36576" indent="0">
              <a:buNone/>
            </a:pPr>
            <a:r>
              <a:rPr kumimoji="1" lang="zh-CN" altLang="en-US" dirty="0" smtClean="0"/>
              <a:t>返回</a:t>
            </a:r>
            <a:r>
              <a:rPr kumimoji="1" lang="en-US" altLang="zh-CN" dirty="0" smtClean="0"/>
              <a:t>xml</a:t>
            </a:r>
            <a:r>
              <a:rPr kumimoji="1" lang="zh-CN" altLang="en-US" dirty="0" smtClean="0"/>
              <a:t>：</a:t>
            </a:r>
            <a:endParaRPr kumimoji="1" lang="en-US" altLang="zh-CN" dirty="0" smtClean="0"/>
          </a:p>
          <a:p>
            <a:r>
              <a:rPr lang="en-US" altLang="zh-CN" b="1" dirty="0">
                <a:solidFill>
                  <a:srgbClr val="FF0000"/>
                </a:solidFill>
              </a:rPr>
              <a:t>&lt;iq</a:t>
            </a:r>
            <a:r>
              <a:rPr lang="en-US" altLang="zh-CN" dirty="0">
                <a:solidFill>
                  <a:srgbClr val="FF0000"/>
                </a:solidFill>
              </a:rPr>
              <a:t> from='</a:t>
            </a:r>
            <a:r>
              <a:rPr lang="en-US" altLang="zh-CN" dirty="0" err="1">
                <a:solidFill>
                  <a:srgbClr val="FF0000"/>
                </a:solidFill>
              </a:rPr>
              <a:t>macbeth.shakespeare.lit</a:t>
            </a:r>
            <a:r>
              <a:rPr lang="en-US" altLang="zh-CN" dirty="0">
                <a:solidFill>
                  <a:srgbClr val="FF0000"/>
                </a:solidFill>
              </a:rPr>
              <a:t>'</a:t>
            </a:r>
          </a:p>
          <a:p>
            <a:r>
              <a:rPr lang="tr-TR" altLang="zh-CN" dirty="0">
                <a:solidFill>
                  <a:srgbClr val="FF0000"/>
                </a:solidFill>
              </a:rPr>
              <a:t>    </a:t>
            </a:r>
            <a:r>
              <a:rPr lang="tr-TR" altLang="zh-CN" dirty="0" err="1">
                <a:solidFill>
                  <a:srgbClr val="FF0000"/>
                </a:solidFill>
              </a:rPr>
              <a:t>id</a:t>
            </a:r>
            <a:r>
              <a:rPr lang="tr-TR" altLang="zh-CN" dirty="0">
                <a:solidFill>
                  <a:srgbClr val="FF0000"/>
                </a:solidFill>
              </a:rPr>
              <a:t>='disco2'</a:t>
            </a:r>
          </a:p>
          <a:p>
            <a:r>
              <a:rPr lang="tr-TR" altLang="zh-CN" dirty="0">
                <a:solidFill>
                  <a:srgbClr val="FF0000"/>
                </a:solidFill>
              </a:rPr>
              <a:t>    </a:t>
            </a:r>
            <a:r>
              <a:rPr lang="tr-TR" altLang="zh-CN" dirty="0" err="1">
                <a:solidFill>
                  <a:srgbClr val="FF0000"/>
                </a:solidFill>
              </a:rPr>
              <a:t>to</a:t>
            </a:r>
            <a:r>
              <a:rPr lang="tr-TR" altLang="zh-CN" dirty="0">
                <a:solidFill>
                  <a:srgbClr val="FF0000"/>
                </a:solidFill>
              </a:rPr>
              <a:t>='hag66@shakespeare.lit/</a:t>
            </a:r>
            <a:r>
              <a:rPr lang="tr-TR" altLang="zh-CN" dirty="0" err="1">
                <a:solidFill>
                  <a:srgbClr val="FF0000"/>
                </a:solidFill>
              </a:rPr>
              <a:t>pda</a:t>
            </a:r>
            <a:r>
              <a:rPr lang="tr-TR" altLang="zh-CN" dirty="0">
                <a:solidFill>
                  <a:srgbClr val="FF0000"/>
                </a:solidFill>
              </a:rPr>
              <a:t>'</a:t>
            </a:r>
          </a:p>
          <a:p>
            <a:r>
              <a:rPr lang="tr-TR" altLang="zh-CN" dirty="0">
                <a:solidFill>
                  <a:srgbClr val="FF0000"/>
                </a:solidFill>
              </a:rPr>
              <a:t>    </a:t>
            </a:r>
            <a:r>
              <a:rPr lang="tr-TR" altLang="zh-CN" dirty="0" err="1">
                <a:solidFill>
                  <a:srgbClr val="FF0000"/>
                </a:solidFill>
              </a:rPr>
              <a:t>type</a:t>
            </a:r>
            <a:r>
              <a:rPr lang="tr-TR" altLang="zh-CN" dirty="0">
                <a:solidFill>
                  <a:srgbClr val="FF0000"/>
                </a:solidFill>
              </a:rPr>
              <a:t>='</a:t>
            </a:r>
            <a:r>
              <a:rPr lang="tr-TR" altLang="zh-CN" dirty="0" err="1">
                <a:solidFill>
                  <a:srgbClr val="FF0000"/>
                </a:solidFill>
              </a:rPr>
              <a:t>result</a:t>
            </a:r>
            <a:r>
              <a:rPr lang="tr-TR" altLang="zh-CN" dirty="0">
                <a:solidFill>
                  <a:srgbClr val="FF0000"/>
                </a:solidFill>
              </a:rPr>
              <a:t>'</a:t>
            </a:r>
            <a:r>
              <a:rPr lang="tr-TR" altLang="zh-CN" b="1" dirty="0">
                <a:solidFill>
                  <a:srgbClr val="FF0000"/>
                </a:solidFill>
              </a:rPr>
              <a:t>&gt;</a:t>
            </a:r>
            <a:endParaRPr lang="tr-TR" altLang="zh-CN" dirty="0">
              <a:solidFill>
                <a:srgbClr val="FF0000"/>
              </a:solidFill>
            </a:endParaRPr>
          </a:p>
          <a:p>
            <a:r>
              <a:rPr lang="tr-TR" altLang="zh-CN" dirty="0">
                <a:solidFill>
                  <a:srgbClr val="FF0000"/>
                </a:solidFill>
              </a:rPr>
              <a:t>  </a:t>
            </a:r>
            <a:r>
              <a:rPr lang="tr-TR" altLang="zh-CN" b="1" dirty="0">
                <a:solidFill>
                  <a:srgbClr val="FF0000"/>
                </a:solidFill>
              </a:rPr>
              <a:t>&lt;</a:t>
            </a:r>
            <a:r>
              <a:rPr lang="tr-TR" altLang="zh-CN" b="1" dirty="0" err="1">
                <a:solidFill>
                  <a:srgbClr val="FF0000"/>
                </a:solidFill>
              </a:rPr>
              <a:t>query</a:t>
            </a:r>
            <a:r>
              <a:rPr lang="tr-TR" altLang="zh-CN" dirty="0">
                <a:solidFill>
                  <a:srgbClr val="FF0000"/>
                </a:solidFill>
              </a:rPr>
              <a:t> </a:t>
            </a:r>
            <a:r>
              <a:rPr lang="tr-TR" altLang="zh-CN" dirty="0" err="1">
                <a:solidFill>
                  <a:srgbClr val="FF0000"/>
                </a:solidFill>
              </a:rPr>
              <a:t>xmlns</a:t>
            </a:r>
            <a:r>
              <a:rPr lang="tr-TR" altLang="zh-CN" dirty="0">
                <a:solidFill>
                  <a:srgbClr val="FF0000"/>
                </a:solidFill>
              </a:rPr>
              <a:t>='http://</a:t>
            </a:r>
            <a:r>
              <a:rPr lang="tr-TR" altLang="zh-CN" dirty="0" err="1">
                <a:solidFill>
                  <a:srgbClr val="FF0000"/>
                </a:solidFill>
              </a:rPr>
              <a:t>jabber.org</a:t>
            </a:r>
            <a:r>
              <a:rPr lang="tr-TR" altLang="zh-CN" dirty="0">
                <a:solidFill>
                  <a:srgbClr val="FF0000"/>
                </a:solidFill>
              </a:rPr>
              <a:t>/</a:t>
            </a:r>
            <a:r>
              <a:rPr lang="tr-TR" altLang="zh-CN" dirty="0" err="1">
                <a:solidFill>
                  <a:srgbClr val="FF0000"/>
                </a:solidFill>
              </a:rPr>
              <a:t>protocol</a:t>
            </a:r>
            <a:r>
              <a:rPr lang="tr-TR" altLang="zh-CN" dirty="0">
                <a:solidFill>
                  <a:srgbClr val="FF0000"/>
                </a:solidFill>
              </a:rPr>
              <a:t>/</a:t>
            </a:r>
            <a:r>
              <a:rPr lang="tr-TR" altLang="zh-CN" dirty="0" err="1">
                <a:solidFill>
                  <a:srgbClr val="FF0000"/>
                </a:solidFill>
              </a:rPr>
              <a:t>disco#items</a:t>
            </a:r>
            <a:r>
              <a:rPr lang="tr-TR" altLang="zh-CN" dirty="0">
                <a:solidFill>
                  <a:srgbClr val="FF0000"/>
                </a:solidFill>
              </a:rPr>
              <a:t>'</a:t>
            </a:r>
            <a:r>
              <a:rPr lang="tr-TR" altLang="zh-CN" b="1" dirty="0">
                <a:solidFill>
                  <a:srgbClr val="FF0000"/>
                </a:solidFill>
              </a:rPr>
              <a:t>&gt;</a:t>
            </a:r>
            <a:endParaRPr lang="tr-TR" altLang="zh-CN" dirty="0">
              <a:solidFill>
                <a:srgbClr val="FF0000"/>
              </a:solidFill>
            </a:endParaRPr>
          </a:p>
          <a:p>
            <a:r>
              <a:rPr lang="tr-TR" altLang="zh-CN" dirty="0">
                <a:solidFill>
                  <a:srgbClr val="FF0000"/>
                </a:solidFill>
              </a:rPr>
              <a:t>    </a:t>
            </a:r>
            <a:r>
              <a:rPr lang="tr-TR" altLang="zh-CN" b="1" dirty="0">
                <a:solidFill>
                  <a:srgbClr val="FF0000"/>
                </a:solidFill>
              </a:rPr>
              <a:t>&lt;</a:t>
            </a:r>
            <a:r>
              <a:rPr lang="tr-TR" altLang="zh-CN" b="1" dirty="0" err="1">
                <a:solidFill>
                  <a:srgbClr val="FF0000"/>
                </a:solidFill>
              </a:rPr>
              <a:t>item</a:t>
            </a:r>
            <a:r>
              <a:rPr lang="tr-TR" altLang="zh-CN" dirty="0">
                <a:solidFill>
                  <a:srgbClr val="FF0000"/>
                </a:solidFill>
              </a:rPr>
              <a:t> </a:t>
            </a:r>
            <a:r>
              <a:rPr lang="tr-TR" altLang="zh-CN" dirty="0" err="1">
                <a:solidFill>
                  <a:srgbClr val="FF0000"/>
                </a:solidFill>
              </a:rPr>
              <a:t>jid</a:t>
            </a:r>
            <a:r>
              <a:rPr lang="tr-TR" altLang="zh-CN" dirty="0">
                <a:solidFill>
                  <a:srgbClr val="FF0000"/>
                </a:solidFill>
              </a:rPr>
              <a:t>='</a:t>
            </a:r>
            <a:r>
              <a:rPr lang="tr-TR" altLang="zh-CN" dirty="0" err="1">
                <a:solidFill>
                  <a:srgbClr val="FF0000"/>
                </a:solidFill>
              </a:rPr>
              <a:t>heath@macbeth.shakespeare.lit</a:t>
            </a:r>
            <a:r>
              <a:rPr lang="tr-TR" altLang="zh-CN" dirty="0">
                <a:solidFill>
                  <a:srgbClr val="FF0000"/>
                </a:solidFill>
              </a:rPr>
              <a:t>'</a:t>
            </a:r>
          </a:p>
          <a:p>
            <a:r>
              <a:rPr lang="en-US" altLang="zh-CN" dirty="0">
                <a:solidFill>
                  <a:srgbClr val="FF0000"/>
                </a:solidFill>
              </a:rPr>
              <a:t>          name='A Lonely Heath'</a:t>
            </a:r>
            <a:r>
              <a:rPr lang="en-US" altLang="zh-CN" b="1" dirty="0">
                <a:solidFill>
                  <a:srgbClr val="FF0000"/>
                </a:solidFill>
              </a:rPr>
              <a:t>/&gt;</a:t>
            </a:r>
            <a:endParaRPr lang="en-US" altLang="zh-CN" dirty="0">
              <a:solidFill>
                <a:srgbClr val="FF0000"/>
              </a:solidFill>
            </a:endParaRPr>
          </a:p>
          <a:p>
            <a:r>
              <a:rPr lang="en-US" altLang="zh-CN" dirty="0">
                <a:solidFill>
                  <a:srgbClr val="FF0000"/>
                </a:solidFill>
              </a:rPr>
              <a:t>    </a:t>
            </a:r>
            <a:r>
              <a:rPr lang="en-US" altLang="zh-CN" b="1" dirty="0">
                <a:solidFill>
                  <a:srgbClr val="FF0000"/>
                </a:solidFill>
              </a:rPr>
              <a:t>&lt;item</a:t>
            </a:r>
            <a:r>
              <a:rPr lang="en-US" altLang="zh-CN" dirty="0">
                <a:solidFill>
                  <a:srgbClr val="FF0000"/>
                </a:solidFill>
              </a:rPr>
              <a:t> jid='</a:t>
            </a:r>
            <a:r>
              <a:rPr lang="en-US" altLang="zh-CN" dirty="0" err="1">
                <a:solidFill>
                  <a:srgbClr val="FF0000"/>
                </a:solidFill>
              </a:rPr>
              <a:t>darkcave@macbeth.shakespeare.lit</a:t>
            </a:r>
            <a:r>
              <a:rPr lang="en-US" altLang="zh-CN" dirty="0">
                <a:solidFill>
                  <a:srgbClr val="FF0000"/>
                </a:solidFill>
              </a:rPr>
              <a:t>'</a:t>
            </a:r>
          </a:p>
          <a:p>
            <a:r>
              <a:rPr lang="en-US" altLang="zh-CN" dirty="0">
                <a:solidFill>
                  <a:srgbClr val="FF0000"/>
                </a:solidFill>
              </a:rPr>
              <a:t>          name='A Dark Cave'</a:t>
            </a:r>
            <a:r>
              <a:rPr lang="en-US" altLang="zh-CN" b="1" dirty="0">
                <a:solidFill>
                  <a:srgbClr val="FF0000"/>
                </a:solidFill>
              </a:rPr>
              <a:t>/&gt;</a:t>
            </a:r>
            <a:endParaRPr lang="en-US" altLang="zh-CN" dirty="0">
              <a:solidFill>
                <a:srgbClr val="FF0000"/>
              </a:solidFill>
            </a:endParaRPr>
          </a:p>
          <a:p>
            <a:r>
              <a:rPr lang="en-US" altLang="zh-CN" dirty="0">
                <a:solidFill>
                  <a:srgbClr val="FF0000"/>
                </a:solidFill>
              </a:rPr>
              <a:t>    </a:t>
            </a:r>
            <a:r>
              <a:rPr lang="en-US" altLang="zh-CN" b="1" dirty="0">
                <a:solidFill>
                  <a:srgbClr val="FF0000"/>
                </a:solidFill>
              </a:rPr>
              <a:t>&lt;item</a:t>
            </a:r>
            <a:r>
              <a:rPr lang="en-US" altLang="zh-CN" dirty="0">
                <a:solidFill>
                  <a:srgbClr val="FF0000"/>
                </a:solidFill>
              </a:rPr>
              <a:t> jid='</a:t>
            </a:r>
            <a:r>
              <a:rPr lang="en-US" altLang="zh-CN" dirty="0" err="1">
                <a:solidFill>
                  <a:srgbClr val="FF0000"/>
                </a:solidFill>
              </a:rPr>
              <a:t>forres@macbeth.shakespeare.lit</a:t>
            </a:r>
            <a:r>
              <a:rPr lang="en-US" altLang="zh-CN" dirty="0">
                <a:solidFill>
                  <a:srgbClr val="FF0000"/>
                </a:solidFill>
              </a:rPr>
              <a:t>'</a:t>
            </a:r>
          </a:p>
          <a:p>
            <a:r>
              <a:rPr lang="en-US" altLang="zh-CN" dirty="0">
                <a:solidFill>
                  <a:srgbClr val="FF0000"/>
                </a:solidFill>
              </a:rPr>
              <a:t>          name='The Palace'</a:t>
            </a:r>
            <a:r>
              <a:rPr lang="en-US" altLang="zh-CN" b="1" dirty="0">
                <a:solidFill>
                  <a:srgbClr val="FF0000"/>
                </a:solidFill>
              </a:rPr>
              <a:t>/&gt;</a:t>
            </a:r>
            <a:endParaRPr lang="en-US" altLang="zh-CN" dirty="0">
              <a:solidFill>
                <a:srgbClr val="FF0000"/>
              </a:solidFill>
            </a:endParaRPr>
          </a:p>
          <a:p>
            <a:r>
              <a:rPr lang="en-US" altLang="zh-CN" dirty="0">
                <a:solidFill>
                  <a:srgbClr val="FF0000"/>
                </a:solidFill>
              </a:rPr>
              <a:t>    </a:t>
            </a:r>
            <a:r>
              <a:rPr lang="en-US" altLang="zh-CN" b="1" dirty="0">
                <a:solidFill>
                  <a:srgbClr val="FF0000"/>
                </a:solidFill>
              </a:rPr>
              <a:t>&lt;item</a:t>
            </a:r>
            <a:r>
              <a:rPr lang="en-US" altLang="zh-CN" dirty="0">
                <a:solidFill>
                  <a:srgbClr val="FF0000"/>
                </a:solidFill>
              </a:rPr>
              <a:t> jid='</a:t>
            </a:r>
            <a:r>
              <a:rPr lang="en-US" altLang="zh-CN" dirty="0" err="1">
                <a:solidFill>
                  <a:srgbClr val="FF0000"/>
                </a:solidFill>
              </a:rPr>
              <a:t>inverness@macbeth.shakespeare.lit</a:t>
            </a:r>
            <a:r>
              <a:rPr lang="en-US" altLang="zh-CN" dirty="0">
                <a:solidFill>
                  <a:srgbClr val="FF0000"/>
                </a:solidFill>
              </a:rPr>
              <a:t>'</a:t>
            </a:r>
          </a:p>
          <a:p>
            <a:r>
              <a:rPr lang="en-US" altLang="zh-CN" dirty="0">
                <a:solidFill>
                  <a:srgbClr val="FF0000"/>
                </a:solidFill>
              </a:rPr>
              <a:t>          name='</a:t>
            </a:r>
            <a:r>
              <a:rPr lang="en-US" altLang="zh-CN" dirty="0" err="1">
                <a:solidFill>
                  <a:srgbClr val="FF0000"/>
                </a:solidFill>
              </a:rPr>
              <a:t>Macbeth&amp;apos;s</a:t>
            </a:r>
            <a:r>
              <a:rPr lang="en-US" altLang="zh-CN" dirty="0">
                <a:solidFill>
                  <a:srgbClr val="FF0000"/>
                </a:solidFill>
              </a:rPr>
              <a:t> Castle'</a:t>
            </a:r>
            <a:r>
              <a:rPr lang="en-US" altLang="zh-CN" b="1" dirty="0">
                <a:solidFill>
                  <a:srgbClr val="FF0000"/>
                </a:solidFill>
              </a:rPr>
              <a:t>/&gt;</a:t>
            </a:r>
            <a:endParaRPr lang="en-US" altLang="zh-CN" dirty="0">
              <a:solidFill>
                <a:srgbClr val="FF0000"/>
              </a:solidFill>
            </a:endParaRPr>
          </a:p>
          <a:p>
            <a:r>
              <a:rPr lang="en-US" altLang="zh-CN" dirty="0">
                <a:solidFill>
                  <a:srgbClr val="FF0000"/>
                </a:solidFill>
              </a:rPr>
              <a:t>  </a:t>
            </a:r>
            <a:r>
              <a:rPr lang="en-US" altLang="zh-CN" b="1" dirty="0">
                <a:solidFill>
                  <a:srgbClr val="FF0000"/>
                </a:solidFill>
              </a:rPr>
              <a:t>&lt;/query&gt;</a:t>
            </a:r>
            <a:endParaRPr lang="en-US" altLang="zh-CN" dirty="0">
              <a:solidFill>
                <a:srgbClr val="FF0000"/>
              </a:solidFill>
            </a:endParaRPr>
          </a:p>
          <a:p>
            <a:r>
              <a:rPr lang="fr-FR" altLang="zh-CN" b="1" dirty="0">
                <a:solidFill>
                  <a:srgbClr val="FF0000"/>
                </a:solidFill>
              </a:rPr>
              <a:t>&lt;/</a:t>
            </a:r>
            <a:r>
              <a:rPr lang="fr-FR" altLang="zh-CN" b="1" dirty="0" err="1">
                <a:solidFill>
                  <a:srgbClr val="FF0000"/>
                </a:solidFill>
              </a:rPr>
              <a:t>iq</a:t>
            </a:r>
            <a:r>
              <a:rPr lang="fr-FR" altLang="zh-CN" b="1" dirty="0" smtClean="0">
                <a:solidFill>
                  <a:srgbClr val="FF0000"/>
                </a:solidFill>
              </a:rPr>
              <a:t>&gt;</a:t>
            </a:r>
          </a:p>
          <a:p>
            <a:pPr marL="36576" indent="0">
              <a:buNone/>
            </a:pPr>
            <a:endParaRPr kumimoji="1" lang="fr-FR" altLang="zh-CN" b="1" dirty="0">
              <a:solidFill>
                <a:srgbClr val="FF0000"/>
              </a:solidFill>
            </a:endParaRPr>
          </a:p>
          <a:p>
            <a:pPr marL="36576" indent="0">
              <a:buNone/>
            </a:pPr>
            <a:r>
              <a:rPr kumimoji="1" lang="zh-CN" altLang="fr-FR" b="1" dirty="0" smtClean="0">
                <a:solidFill>
                  <a:srgbClr val="008000"/>
                </a:solidFill>
              </a:rPr>
              <a:t>本例</a:t>
            </a:r>
            <a:r>
              <a:rPr kumimoji="1" lang="zh-CN" altLang="en-US" b="1" dirty="0" smtClean="0">
                <a:solidFill>
                  <a:srgbClr val="008000"/>
                </a:solidFill>
              </a:rPr>
              <a:t>封装</a:t>
            </a:r>
            <a:endParaRPr kumimoji="1" lang="en-US" altLang="zh-CN" b="1" dirty="0" smtClean="0">
              <a:solidFill>
                <a:srgbClr val="008000"/>
              </a:solidFill>
            </a:endParaRPr>
          </a:p>
          <a:p>
            <a:pPr marL="36576" indent="0">
              <a:buNone/>
            </a:pPr>
            <a:r>
              <a:rPr lang="en-US" altLang="zh-CN" sz="3200" dirty="0">
                <a:solidFill>
                  <a:srgbClr val="007400"/>
                </a:solidFill>
                <a:latin typeface="Menlo-Regular"/>
              </a:rPr>
              <a:t>[[ZCXMPPManager sharedInstance]</a:t>
            </a:r>
            <a:r>
              <a:rPr lang="en-US" altLang="zh-CN" sz="3200" dirty="0" err="1">
                <a:solidFill>
                  <a:srgbClr val="007400"/>
                </a:solidFill>
                <a:latin typeface="Menlo-Regular"/>
              </a:rPr>
              <a:t>searchXmppRoomBlock</a:t>
            </a:r>
            <a:r>
              <a:rPr lang="en-US" altLang="zh-CN" sz="3200" dirty="0">
                <a:solidFill>
                  <a:srgbClr val="007400"/>
                </a:solidFill>
                <a:latin typeface="Menlo-Regular"/>
              </a:rPr>
              <a:t>:^(</a:t>
            </a:r>
            <a:r>
              <a:rPr lang="en-US" altLang="zh-CN" sz="3200" dirty="0" err="1">
                <a:solidFill>
                  <a:srgbClr val="007400"/>
                </a:solidFill>
                <a:latin typeface="Menlo-Regular"/>
              </a:rPr>
              <a:t>NSMutableDictionary</a:t>
            </a:r>
            <a:r>
              <a:rPr lang="en-US" altLang="zh-CN" sz="3200" dirty="0">
                <a:solidFill>
                  <a:srgbClr val="007400"/>
                </a:solidFill>
                <a:latin typeface="Menlo-Regular"/>
              </a:rPr>
              <a:t> *rooms) {</a:t>
            </a:r>
          </a:p>
          <a:p>
            <a:pPr marL="36576" indent="0">
              <a:buNone/>
            </a:pPr>
            <a:r>
              <a:rPr lang="en-US" altLang="zh-CN" sz="3200" dirty="0">
                <a:solidFill>
                  <a:srgbClr val="007400"/>
                </a:solidFill>
                <a:latin typeface="Menlo-Regular"/>
              </a:rPr>
              <a:t> </a:t>
            </a:r>
            <a:r>
              <a:rPr lang="en-US" altLang="zh-CN" sz="3200" dirty="0" err="1">
                <a:solidFill>
                  <a:srgbClr val="007400"/>
                </a:solidFill>
                <a:latin typeface="Menlo-Regular"/>
              </a:rPr>
              <a:t>NSLog</a:t>
            </a:r>
            <a:r>
              <a:rPr lang="en-US" altLang="zh-CN" sz="3200" dirty="0">
                <a:solidFill>
                  <a:srgbClr val="007400"/>
                </a:solidFill>
                <a:latin typeface="Menlo-Regular"/>
              </a:rPr>
              <a:t>(@"</a:t>
            </a:r>
            <a:r>
              <a:rPr lang="en-US" altLang="zh-CN" sz="3200" dirty="0" err="1">
                <a:solidFill>
                  <a:srgbClr val="007400"/>
                </a:solidFill>
                <a:latin typeface="Menlo-Regular"/>
              </a:rPr>
              <a:t>roomName</a:t>
            </a:r>
            <a:r>
              <a:rPr lang="en-US" altLang="zh-CN" sz="3200" dirty="0">
                <a:solidFill>
                  <a:srgbClr val="007400"/>
                </a:solidFill>
                <a:latin typeface="Menlo-Regular"/>
              </a:rPr>
              <a:t>%@",rooms); }];</a:t>
            </a:r>
            <a:endParaRPr kumimoji="1" lang="en-US" altLang="zh-CN" sz="3200" dirty="0"/>
          </a:p>
          <a:p>
            <a:endParaRPr kumimoji="1" lang="en-US" altLang="zh-CN" dirty="0" smtClean="0">
              <a:solidFill>
                <a:srgbClr val="FF0000"/>
              </a:solidFill>
            </a:endParaRPr>
          </a:p>
          <a:p>
            <a:endParaRPr kumimoji="1" lang="zh-CN" altLang="en-US" dirty="0"/>
          </a:p>
        </p:txBody>
      </p:sp>
      <p:sp>
        <p:nvSpPr>
          <p:cNvPr id="2" name="标题 1"/>
          <p:cNvSpPr>
            <a:spLocks noGrp="1"/>
          </p:cNvSpPr>
          <p:nvPr>
            <p:ph type="title"/>
          </p:nvPr>
        </p:nvSpPr>
        <p:spPr/>
        <p:txBody>
          <a:bodyPr/>
          <a:lstStyle/>
          <a:p>
            <a:r>
              <a:rPr kumimoji="1" lang="zh-CN" altLang="en-US" dirty="0" smtClean="0"/>
              <a:t>获得所有聊天室列表</a:t>
            </a:r>
            <a:endParaRPr kumimoji="1" lang="zh-CN" altLang="en-US" dirty="0"/>
          </a:p>
        </p:txBody>
      </p:sp>
    </p:spTree>
    <p:extLst>
      <p:ext uri="{BB962C8B-B14F-4D97-AF65-F5344CB8AC3E}">
        <p14:creationId xmlns:p14="http://schemas.microsoft.com/office/powerpoint/2010/main" val="33140827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pPr marL="36576" indent="0">
              <a:buNone/>
            </a:pPr>
            <a:r>
              <a:rPr lang="zh-CN" altLang="en-US" b="1" dirty="0" smtClean="0"/>
              <a:t>发送</a:t>
            </a:r>
            <a:r>
              <a:rPr lang="en-US" altLang="zh-CN" b="1" dirty="0" smtClean="0"/>
              <a:t>xml</a:t>
            </a:r>
          </a:p>
          <a:p>
            <a:r>
              <a:rPr lang="en-US" altLang="zh-CN" b="1" dirty="0" smtClean="0">
                <a:solidFill>
                  <a:srgbClr val="FF0000"/>
                </a:solidFill>
              </a:rPr>
              <a:t>&lt;</a:t>
            </a:r>
            <a:r>
              <a:rPr lang="en-US" altLang="zh-CN" b="1" dirty="0">
                <a:solidFill>
                  <a:srgbClr val="FF0000"/>
                </a:solidFill>
              </a:rPr>
              <a:t>presence</a:t>
            </a:r>
            <a:endParaRPr lang="en-US" altLang="zh-CN" dirty="0">
              <a:solidFill>
                <a:srgbClr val="FF0000"/>
              </a:solidFill>
            </a:endParaRPr>
          </a:p>
          <a:p>
            <a:r>
              <a:rPr lang="en-US" altLang="zh-CN" dirty="0">
                <a:solidFill>
                  <a:srgbClr val="FF0000"/>
                </a:solidFill>
              </a:rPr>
              <a:t>    from='hag66@shakespeare.lit/</a:t>
            </a:r>
            <a:r>
              <a:rPr lang="en-US" altLang="zh-CN" dirty="0" err="1">
                <a:solidFill>
                  <a:srgbClr val="FF0000"/>
                </a:solidFill>
              </a:rPr>
              <a:t>pda</a:t>
            </a:r>
            <a:r>
              <a:rPr lang="en-US" altLang="zh-CN" dirty="0">
                <a:solidFill>
                  <a:srgbClr val="FF0000"/>
                </a:solidFill>
              </a:rPr>
              <a:t>'</a:t>
            </a:r>
          </a:p>
          <a:p>
            <a:r>
              <a:rPr lang="en-US" altLang="zh-CN" dirty="0">
                <a:solidFill>
                  <a:srgbClr val="FF0000"/>
                </a:solidFill>
              </a:rPr>
              <a:t>    to='</a:t>
            </a:r>
            <a:r>
              <a:rPr lang="en-US" altLang="zh-CN" dirty="0" err="1">
                <a:solidFill>
                  <a:srgbClr val="FF0000"/>
                </a:solidFill>
              </a:rPr>
              <a:t>darkcave@macbeth.shakespeare.lit</a:t>
            </a:r>
            <a:r>
              <a:rPr lang="en-US" altLang="zh-CN" dirty="0">
                <a:solidFill>
                  <a:srgbClr val="FF0000"/>
                </a:solidFill>
              </a:rPr>
              <a:t>/</a:t>
            </a:r>
            <a:r>
              <a:rPr lang="en-US" altLang="zh-CN" dirty="0" err="1">
                <a:solidFill>
                  <a:srgbClr val="FF0000"/>
                </a:solidFill>
              </a:rPr>
              <a:t>thirdwitch</a:t>
            </a:r>
            <a:r>
              <a:rPr lang="en-US" altLang="zh-CN" dirty="0">
                <a:solidFill>
                  <a:srgbClr val="FF0000"/>
                </a:solidFill>
              </a:rPr>
              <a:t>'</a:t>
            </a:r>
            <a:r>
              <a:rPr lang="en-US" altLang="zh-CN" b="1" dirty="0">
                <a:solidFill>
                  <a:srgbClr val="FF0000"/>
                </a:solidFill>
              </a:rPr>
              <a:t>/&gt;</a:t>
            </a:r>
            <a:endParaRPr lang="en-US" altLang="zh-TW" dirty="0" smtClean="0">
              <a:solidFill>
                <a:srgbClr val="FF0000"/>
              </a:solidFill>
            </a:endParaRPr>
          </a:p>
          <a:p>
            <a:endParaRPr lang="en-US" altLang="zh-TW" dirty="0"/>
          </a:p>
          <a:p>
            <a:pPr marL="36576" indent="0">
              <a:buNone/>
            </a:pPr>
            <a:r>
              <a:rPr lang="zh-CN" altLang="en-US" dirty="0" smtClean="0">
                <a:solidFill>
                  <a:srgbClr val="008000"/>
                </a:solidFill>
              </a:rPr>
              <a:t>本例封装</a:t>
            </a:r>
            <a:endParaRPr lang="en-US" altLang="zh-TW" dirty="0" smtClean="0">
              <a:solidFill>
                <a:srgbClr val="008000"/>
              </a:solidFill>
            </a:endParaRPr>
          </a:p>
          <a:p>
            <a:pPr marL="36576" indent="0">
              <a:buNone/>
            </a:pPr>
            <a:r>
              <a:rPr lang="zh-TW" altLang="en-US" dirty="0" smtClean="0">
                <a:solidFill>
                  <a:srgbClr val="008000"/>
                </a:solidFill>
              </a:rPr>
              <a:t> </a:t>
            </a:r>
            <a:r>
              <a:rPr lang="en-US" altLang="zh-TW" dirty="0">
                <a:solidFill>
                  <a:srgbClr val="008000"/>
                </a:solidFill>
              </a:rPr>
              <a:t>//room2</a:t>
            </a:r>
            <a:r>
              <a:rPr lang="zh-TW" altLang="en-US" dirty="0">
                <a:solidFill>
                  <a:srgbClr val="008000"/>
                </a:solidFill>
              </a:rPr>
              <a:t>为房间名称</a:t>
            </a:r>
          </a:p>
          <a:p>
            <a:pPr marL="36576" indent="0">
              <a:buNone/>
            </a:pPr>
            <a:r>
              <a:rPr lang="en-US" altLang="zh-CN" dirty="0">
                <a:solidFill>
                  <a:srgbClr val="008000"/>
                </a:solidFill>
              </a:rPr>
              <a:t> [[ZCXMPPManager sharedInstance]</a:t>
            </a:r>
            <a:r>
              <a:rPr lang="en-US" altLang="zh-CN" dirty="0" err="1">
                <a:solidFill>
                  <a:srgbClr val="008000"/>
                </a:solidFill>
              </a:rPr>
              <a:t>sendGroupMessage</a:t>
            </a:r>
            <a:r>
              <a:rPr lang="en-US" altLang="zh-CN" dirty="0">
                <a:solidFill>
                  <a:srgbClr val="008000"/>
                </a:solidFill>
              </a:rPr>
              <a:t>:@"</a:t>
            </a:r>
            <a:r>
              <a:rPr lang="zh-CN" altLang="en-US" dirty="0">
                <a:solidFill>
                  <a:srgbClr val="008000"/>
                </a:solidFill>
              </a:rPr>
              <a:t>哈哈哈</a:t>
            </a:r>
            <a:r>
              <a:rPr lang="en-US" altLang="zh-CN" dirty="0">
                <a:solidFill>
                  <a:srgbClr val="008000"/>
                </a:solidFill>
              </a:rPr>
              <a:t>" </a:t>
            </a:r>
            <a:r>
              <a:rPr lang="en-US" altLang="zh-CN" dirty="0" err="1">
                <a:solidFill>
                  <a:srgbClr val="008000"/>
                </a:solidFill>
              </a:rPr>
              <a:t>roomName</a:t>
            </a:r>
            <a:r>
              <a:rPr lang="en-US" altLang="zh-CN" dirty="0">
                <a:solidFill>
                  <a:srgbClr val="008000"/>
                </a:solidFill>
              </a:rPr>
              <a:t>:@"room2"];</a:t>
            </a:r>
            <a:endParaRPr kumimoji="1" lang="zh-CN" altLang="en-US" dirty="0">
              <a:solidFill>
                <a:srgbClr val="008000"/>
              </a:solidFill>
            </a:endParaRPr>
          </a:p>
        </p:txBody>
      </p:sp>
      <p:sp>
        <p:nvSpPr>
          <p:cNvPr id="2" name="标题 1"/>
          <p:cNvSpPr>
            <a:spLocks noGrp="1"/>
          </p:cNvSpPr>
          <p:nvPr>
            <p:ph type="title"/>
          </p:nvPr>
        </p:nvSpPr>
        <p:spPr/>
        <p:txBody>
          <a:bodyPr>
            <a:normAutofit/>
          </a:bodyPr>
          <a:lstStyle/>
          <a:p>
            <a:r>
              <a:rPr lang="zh-TW" altLang="en-US" dirty="0" smtClean="0"/>
              <a:t>发送</a:t>
            </a:r>
            <a:r>
              <a:rPr lang="zh-TW" altLang="en-US" dirty="0"/>
              <a:t>群聊天信息</a:t>
            </a:r>
            <a:endParaRPr kumimoji="1" lang="zh-CN" altLang="en-US" dirty="0"/>
          </a:p>
        </p:txBody>
      </p:sp>
    </p:spTree>
    <p:extLst>
      <p:ext uri="{BB962C8B-B14F-4D97-AF65-F5344CB8AC3E}">
        <p14:creationId xmlns:p14="http://schemas.microsoft.com/office/powerpoint/2010/main" val="40096407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32500" lnSpcReduction="20000"/>
          </a:bodyPr>
          <a:lstStyle/>
          <a:p>
            <a:r>
              <a:rPr lang="zh-CN" altLang="en-US" sz="3200" b="1" dirty="0" smtClean="0"/>
              <a:t>发送</a:t>
            </a:r>
            <a:endParaRPr lang="en-US" altLang="zh-CN" sz="3200" b="1" dirty="0" smtClean="0"/>
          </a:p>
          <a:p>
            <a:r>
              <a:rPr lang="en-US" altLang="zh-CN" sz="3200" b="1" dirty="0" smtClean="0"/>
              <a:t>&lt;</a:t>
            </a:r>
            <a:r>
              <a:rPr lang="en-US" altLang="zh-CN" sz="3200" b="1" dirty="0"/>
              <a:t>message</a:t>
            </a:r>
            <a:endParaRPr lang="en-US" altLang="zh-CN" sz="3200" dirty="0"/>
          </a:p>
          <a:p>
            <a:r>
              <a:rPr lang="en-US" altLang="zh-CN" sz="3200" dirty="0"/>
              <a:t>    from='crone1@shakespeare.lit/desktop'</a:t>
            </a:r>
          </a:p>
          <a:p>
            <a:r>
              <a:rPr lang="en-US" altLang="zh-CN" sz="3200" dirty="0"/>
              <a:t>    to='</a:t>
            </a:r>
            <a:r>
              <a:rPr lang="en-US" altLang="zh-CN" sz="3200" dirty="0" err="1"/>
              <a:t>darkcave@chat.shakespeare.lit</a:t>
            </a:r>
            <a:r>
              <a:rPr lang="en-US" altLang="zh-CN" sz="3200" dirty="0"/>
              <a:t>'</a:t>
            </a:r>
            <a:r>
              <a:rPr lang="en-US" altLang="zh-CN" sz="3200" b="1" dirty="0"/>
              <a:t>&gt;</a:t>
            </a:r>
            <a:endParaRPr lang="en-US" altLang="zh-CN" sz="3200" dirty="0"/>
          </a:p>
          <a:p>
            <a:r>
              <a:rPr lang="en-US" altLang="zh-CN" sz="3200" dirty="0"/>
              <a:t>  </a:t>
            </a:r>
            <a:r>
              <a:rPr lang="en-US" altLang="zh-CN" sz="3200" b="1" dirty="0"/>
              <a:t>&lt;x</a:t>
            </a:r>
            <a:r>
              <a:rPr lang="en-US" altLang="zh-CN" sz="3200" dirty="0"/>
              <a:t> xmlns='http://jabber.org/protocol/</a:t>
            </a:r>
            <a:r>
              <a:rPr lang="en-US" altLang="zh-CN" sz="3200" dirty="0" err="1"/>
              <a:t>muc#user</a:t>
            </a:r>
            <a:r>
              <a:rPr lang="en-US" altLang="zh-CN" sz="3200" dirty="0"/>
              <a:t>'</a:t>
            </a:r>
            <a:r>
              <a:rPr lang="en-US" altLang="zh-CN" sz="3200" b="1" dirty="0"/>
              <a:t>&gt;</a:t>
            </a:r>
            <a:endParaRPr lang="en-US" altLang="zh-CN" sz="3200" dirty="0"/>
          </a:p>
          <a:p>
            <a:r>
              <a:rPr lang="en-US" altLang="zh-CN" sz="3200" dirty="0"/>
              <a:t>    </a:t>
            </a:r>
            <a:r>
              <a:rPr lang="en-US" altLang="zh-CN" sz="3200" b="1" dirty="0"/>
              <a:t>&lt;invite</a:t>
            </a:r>
            <a:r>
              <a:rPr lang="en-US" altLang="zh-CN" sz="3200" dirty="0"/>
              <a:t> to='</a:t>
            </a:r>
            <a:r>
              <a:rPr lang="en-US" altLang="zh-CN" sz="3200" dirty="0" err="1"/>
              <a:t>hecate@shakespeare.lit</a:t>
            </a:r>
            <a:r>
              <a:rPr lang="en-US" altLang="zh-CN" sz="3200" dirty="0"/>
              <a:t>'</a:t>
            </a:r>
            <a:r>
              <a:rPr lang="en-US" altLang="zh-CN" sz="3200" b="1" dirty="0"/>
              <a:t>&gt;</a:t>
            </a:r>
            <a:endParaRPr lang="en-US" altLang="zh-CN" sz="3200" dirty="0"/>
          </a:p>
          <a:p>
            <a:r>
              <a:rPr lang="en-US" altLang="zh-CN" sz="3200" dirty="0"/>
              <a:t>      </a:t>
            </a:r>
            <a:r>
              <a:rPr lang="en-US" altLang="zh-CN" sz="3200" b="1" dirty="0"/>
              <a:t>&lt;reason&gt;</a:t>
            </a:r>
            <a:endParaRPr lang="en-US" altLang="zh-CN" sz="3200" dirty="0"/>
          </a:p>
          <a:p>
            <a:r>
              <a:rPr lang="en-US" altLang="zh-CN" sz="3200" dirty="0"/>
              <a:t>        Hey Hecate, this is the place for all good witches!</a:t>
            </a:r>
          </a:p>
          <a:p>
            <a:r>
              <a:rPr lang="en-US" altLang="zh-CN" sz="3200" dirty="0"/>
              <a:t>      </a:t>
            </a:r>
            <a:r>
              <a:rPr lang="en-US" altLang="zh-CN" sz="3200" b="1" dirty="0"/>
              <a:t>&lt;/reason&gt;</a:t>
            </a:r>
            <a:endParaRPr lang="en-US" altLang="zh-CN" sz="3200" dirty="0"/>
          </a:p>
          <a:p>
            <a:r>
              <a:rPr lang="en-US" altLang="zh-CN" sz="3200" dirty="0"/>
              <a:t>    </a:t>
            </a:r>
            <a:r>
              <a:rPr lang="en-US" altLang="zh-CN" sz="3200" b="1" dirty="0"/>
              <a:t>&lt;/invite&gt;</a:t>
            </a:r>
            <a:endParaRPr lang="en-US" altLang="zh-CN" sz="3200" dirty="0"/>
          </a:p>
          <a:p>
            <a:r>
              <a:rPr lang="en-US" altLang="zh-CN" sz="3200" dirty="0"/>
              <a:t>  </a:t>
            </a:r>
            <a:r>
              <a:rPr lang="en-US" altLang="zh-CN" sz="3200" b="1" dirty="0"/>
              <a:t>&lt;/x&gt;</a:t>
            </a:r>
            <a:endParaRPr lang="en-US" altLang="zh-CN" sz="3200" dirty="0"/>
          </a:p>
          <a:p>
            <a:r>
              <a:rPr lang="en-US" altLang="zh-CN" sz="3200" b="1" dirty="0"/>
              <a:t>&lt;/message&gt;</a:t>
            </a:r>
            <a:endParaRPr lang="en-US" altLang="zh-CN" sz="3200" dirty="0" smtClean="0">
              <a:solidFill>
                <a:srgbClr val="007400"/>
              </a:solidFill>
              <a:latin typeface="Menlo-Regular"/>
            </a:endParaRPr>
          </a:p>
          <a:p>
            <a:endParaRPr lang="en-US" altLang="zh-CN" sz="3200" dirty="0">
              <a:solidFill>
                <a:srgbClr val="007400"/>
              </a:solidFill>
              <a:latin typeface="Menlo-Regular"/>
            </a:endParaRPr>
          </a:p>
          <a:p>
            <a:endParaRPr lang="en-US" altLang="zh-CN" sz="3200" dirty="0" smtClean="0">
              <a:solidFill>
                <a:srgbClr val="007400"/>
              </a:solidFill>
              <a:latin typeface="Menlo-Regular"/>
            </a:endParaRPr>
          </a:p>
          <a:p>
            <a:r>
              <a:rPr lang="zh-CN" altLang="en-US" sz="3200" dirty="0" smtClean="0">
                <a:solidFill>
                  <a:srgbClr val="007400"/>
                </a:solidFill>
                <a:latin typeface="Menlo-Regular"/>
              </a:rPr>
              <a:t>本例封装</a:t>
            </a:r>
            <a:endParaRPr lang="en-US" altLang="zh-CN" sz="3200" dirty="0" smtClean="0">
              <a:solidFill>
                <a:srgbClr val="007400"/>
              </a:solidFill>
              <a:latin typeface="Menlo-Regular"/>
            </a:endParaRPr>
          </a:p>
          <a:p>
            <a:r>
              <a:rPr lang="zh-CN" altLang="en-US" sz="3200" dirty="0" smtClean="0">
                <a:solidFill>
                  <a:srgbClr val="007400"/>
                </a:solidFill>
                <a:latin typeface="Menlo-Regular"/>
              </a:rPr>
              <a:t>第一个参数为房间名称 第二个参数为加入房间后其他人看到的昵称</a:t>
            </a:r>
            <a:r>
              <a:rPr lang="en-US" altLang="zh-CN" sz="3200" dirty="0" smtClean="0">
                <a:solidFill>
                  <a:srgbClr val="007400"/>
                </a:solidFill>
                <a:latin typeface="Menlo-Regular"/>
              </a:rPr>
              <a:t> </a:t>
            </a:r>
          </a:p>
          <a:p>
            <a:r>
              <a:rPr lang="en-US" altLang="zh-CN" sz="3200" dirty="0" smtClean="0">
                <a:solidFill>
                  <a:srgbClr val="007400"/>
                </a:solidFill>
                <a:latin typeface="Menlo-Regular"/>
              </a:rPr>
              <a:t>[</a:t>
            </a:r>
            <a:r>
              <a:rPr lang="en-US" altLang="zh-CN" sz="3200" dirty="0">
                <a:solidFill>
                  <a:srgbClr val="007400"/>
                </a:solidFill>
                <a:latin typeface="Menlo-Regular"/>
              </a:rPr>
              <a:t>[ZCXMPPManager sharedInstance]</a:t>
            </a:r>
            <a:r>
              <a:rPr lang="en-US" altLang="zh-CN" sz="3200" dirty="0" err="1">
                <a:solidFill>
                  <a:srgbClr val="007400"/>
                </a:solidFill>
                <a:latin typeface="Menlo-Regular"/>
              </a:rPr>
              <a:t>xmppRoomCreateRoomName</a:t>
            </a:r>
            <a:r>
              <a:rPr lang="en-US" altLang="zh-CN" sz="3200" dirty="0">
                <a:solidFill>
                  <a:srgbClr val="007400"/>
                </a:solidFill>
                <a:latin typeface="Menlo-Regular"/>
              </a:rPr>
              <a:t>:@"room2" </a:t>
            </a:r>
            <a:r>
              <a:rPr lang="en-US" altLang="zh-CN" sz="3200" dirty="0" err="1">
                <a:solidFill>
                  <a:srgbClr val="007400"/>
                </a:solidFill>
                <a:latin typeface="Menlo-Regular"/>
              </a:rPr>
              <a:t>nickName</a:t>
            </a:r>
            <a:r>
              <a:rPr lang="en-US" altLang="zh-CN" sz="3200" dirty="0">
                <a:solidFill>
                  <a:srgbClr val="007400"/>
                </a:solidFill>
                <a:latin typeface="Menlo-Regular"/>
              </a:rPr>
              <a:t>:@"</a:t>
            </a:r>
            <a:r>
              <a:rPr lang="en-US" altLang="zh-CN" sz="3200" dirty="0" err="1">
                <a:solidFill>
                  <a:srgbClr val="007400"/>
                </a:solidFill>
                <a:latin typeface="Menlo-Regular"/>
              </a:rPr>
              <a:t>zhangcheng</a:t>
            </a:r>
            <a:r>
              <a:rPr lang="en-US" altLang="zh-CN" sz="3200" dirty="0">
                <a:solidFill>
                  <a:srgbClr val="007400"/>
                </a:solidFill>
                <a:latin typeface="Menlo-Regular"/>
              </a:rPr>
              <a:t>"]; </a:t>
            </a:r>
            <a:endParaRPr kumimoji="1" lang="zh-CN" altLang="en-US" dirty="0"/>
          </a:p>
        </p:txBody>
      </p:sp>
      <p:sp>
        <p:nvSpPr>
          <p:cNvPr id="2" name="标题 1"/>
          <p:cNvSpPr>
            <a:spLocks noGrp="1"/>
          </p:cNvSpPr>
          <p:nvPr>
            <p:ph type="title"/>
          </p:nvPr>
        </p:nvSpPr>
        <p:spPr/>
        <p:txBody>
          <a:bodyPr/>
          <a:lstStyle/>
          <a:p>
            <a:r>
              <a:rPr lang="zh-CN" altLang="en-US" dirty="0"/>
              <a:t>加入或创建聊天室</a:t>
            </a:r>
            <a:endParaRPr kumimoji="1" lang="zh-CN" altLang="en-US" dirty="0"/>
          </a:p>
        </p:txBody>
      </p:sp>
    </p:spTree>
    <p:extLst>
      <p:ext uri="{BB962C8B-B14F-4D97-AF65-F5344CB8AC3E}">
        <p14:creationId xmlns:p14="http://schemas.microsoft.com/office/powerpoint/2010/main" val="40752808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36576" indent="0">
              <a:buNone/>
            </a:pPr>
            <a:r>
              <a:rPr lang="zh-CN" altLang="en-US" sz="3200" dirty="0" smtClean="0">
                <a:solidFill>
                  <a:srgbClr val="007400"/>
                </a:solidFill>
                <a:latin typeface="Menlo-Regular"/>
              </a:rPr>
              <a:t>第一个参数为那个房间的</a:t>
            </a:r>
            <a:r>
              <a:rPr lang="en-US" altLang="zh-CN" sz="3200" dirty="0" smtClean="0">
                <a:solidFill>
                  <a:srgbClr val="007400"/>
                </a:solidFill>
                <a:latin typeface="Menlo-Regular"/>
              </a:rPr>
              <a:t>jid</a:t>
            </a:r>
          </a:p>
          <a:p>
            <a:pPr marL="36576" indent="0">
              <a:buNone/>
            </a:pPr>
            <a:r>
              <a:rPr lang="en-US" altLang="zh-CN" sz="3200" dirty="0" smtClean="0">
                <a:solidFill>
                  <a:srgbClr val="007400"/>
                </a:solidFill>
                <a:latin typeface="Menlo-Regular"/>
              </a:rPr>
              <a:t>[</a:t>
            </a:r>
            <a:r>
              <a:rPr lang="en-US" altLang="zh-CN" sz="3200" dirty="0">
                <a:solidFill>
                  <a:srgbClr val="007400"/>
                </a:solidFill>
                <a:latin typeface="Menlo-Regular"/>
              </a:rPr>
              <a:t>[ZCXMPPManager sharedInstance]</a:t>
            </a:r>
            <a:r>
              <a:rPr lang="en-US" altLang="zh-CN" sz="3200" dirty="0" err="1">
                <a:solidFill>
                  <a:srgbClr val="007400"/>
                </a:solidFill>
                <a:latin typeface="Menlo-Regular"/>
              </a:rPr>
              <a:t>rejectRoom</a:t>
            </a:r>
            <a:r>
              <a:rPr lang="en-US" altLang="zh-CN" sz="3200" dirty="0">
                <a:solidFill>
                  <a:srgbClr val="007400"/>
                </a:solidFill>
                <a:latin typeface="Menlo-Regular"/>
              </a:rPr>
              <a:t>:@"room2@conference.admin-88ixf99az"];</a:t>
            </a:r>
            <a:endParaRPr kumimoji="1" lang="zh-CN" altLang="en-US" dirty="0"/>
          </a:p>
        </p:txBody>
      </p:sp>
      <p:sp>
        <p:nvSpPr>
          <p:cNvPr id="2" name="标题 1"/>
          <p:cNvSpPr>
            <a:spLocks noGrp="1"/>
          </p:cNvSpPr>
          <p:nvPr>
            <p:ph type="title"/>
          </p:nvPr>
        </p:nvSpPr>
        <p:spPr/>
        <p:txBody>
          <a:bodyPr/>
          <a:lstStyle/>
          <a:p>
            <a:r>
              <a:rPr lang="zh-CN" altLang="en-US" dirty="0"/>
              <a:t>拒绝加入聊天室</a:t>
            </a:r>
            <a:endParaRPr kumimoji="1" lang="zh-CN" altLang="en-US" dirty="0"/>
          </a:p>
        </p:txBody>
      </p:sp>
    </p:spTree>
    <p:extLst>
      <p:ext uri="{BB962C8B-B14F-4D97-AF65-F5344CB8AC3E}">
        <p14:creationId xmlns:p14="http://schemas.microsoft.com/office/powerpoint/2010/main" val="28758243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[[ZCXMPPManager sharedInstance]</a:t>
            </a:r>
            <a:r>
              <a:rPr lang="en-US" altLang="zh-CN" dirty="0" err="1"/>
              <a:t>inviteRoom:room</a:t>
            </a:r>
            <a:r>
              <a:rPr lang="en-US" altLang="zh-CN" dirty="0"/>
              <a:t> userName:@"123"];</a:t>
            </a:r>
            <a:endParaRPr kumimoji="1" lang="zh-CN" altLang="en-US" dirty="0"/>
          </a:p>
        </p:txBody>
      </p:sp>
      <p:sp>
        <p:nvSpPr>
          <p:cNvPr id="2" name="标题 1"/>
          <p:cNvSpPr>
            <a:spLocks noGrp="1"/>
          </p:cNvSpPr>
          <p:nvPr>
            <p:ph type="title"/>
          </p:nvPr>
        </p:nvSpPr>
        <p:spPr/>
        <p:txBody>
          <a:bodyPr/>
          <a:lstStyle/>
          <a:p>
            <a:r>
              <a:rPr lang="zh-CN" altLang="en-US" dirty="0"/>
              <a:t>发送邀请群</a:t>
            </a:r>
            <a:endParaRPr kumimoji="1" lang="zh-CN" altLang="en-US" dirty="0"/>
          </a:p>
        </p:txBody>
      </p:sp>
    </p:spTree>
    <p:extLst>
      <p:ext uri="{BB962C8B-B14F-4D97-AF65-F5344CB8AC3E}">
        <p14:creationId xmlns:p14="http://schemas.microsoft.com/office/powerpoint/2010/main" val="29846971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代理可以返回消息是否发送成功</a:t>
            </a:r>
          </a:p>
          <a:p>
            <a:r>
              <a:rPr lang="zh-CN" altLang="en-US" dirty="0"/>
              <a:t>回执的作用是得到对方是否已经读取消息</a:t>
            </a:r>
            <a:endParaRPr kumimoji="1" lang="zh-CN" altLang="en-US" dirty="0"/>
          </a:p>
        </p:txBody>
      </p:sp>
      <p:sp>
        <p:nvSpPr>
          <p:cNvPr id="2" name="标题 1"/>
          <p:cNvSpPr>
            <a:spLocks noGrp="1"/>
          </p:cNvSpPr>
          <p:nvPr>
            <p:ph type="title"/>
          </p:nvPr>
        </p:nvSpPr>
        <p:spPr/>
        <p:txBody>
          <a:bodyPr/>
          <a:lstStyle/>
          <a:p>
            <a:r>
              <a:rPr kumimoji="1" lang="en-US" altLang="en-US" dirty="0" smtClean="0"/>
              <a:t>消息发送与回执</a:t>
            </a:r>
            <a:endParaRPr kumimoji="1" lang="zh-CN" altLang="en-US" dirty="0"/>
          </a:p>
        </p:txBody>
      </p:sp>
    </p:spTree>
    <p:extLst>
      <p:ext uri="{BB962C8B-B14F-4D97-AF65-F5344CB8AC3E}">
        <p14:creationId xmlns:p14="http://schemas.microsoft.com/office/powerpoint/2010/main" val="12021479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en-US" altLang="zh-CN" dirty="0" err="1"/>
              <a:t>NSString</a:t>
            </a:r>
            <a:r>
              <a:rPr lang="en-US" altLang="zh-CN" dirty="0"/>
              <a:t> *</a:t>
            </a:r>
            <a:r>
              <a:rPr lang="en-US" altLang="zh-CN" dirty="0" err="1"/>
              <a:t>siID</a:t>
            </a:r>
            <a:r>
              <a:rPr lang="en-US" altLang="zh-CN" dirty="0"/>
              <a:t> = [XMPPStream </a:t>
            </a:r>
            <a:r>
              <a:rPr lang="en-US" altLang="zh-CN" dirty="0" err="1"/>
              <a:t>generateUUID</a:t>
            </a:r>
            <a:r>
              <a:rPr lang="en-US" altLang="zh-CN" dirty="0"/>
              <a:t>];  </a:t>
            </a:r>
          </a:p>
          <a:p>
            <a:r>
              <a:rPr lang="en-US" altLang="zh-TW" dirty="0"/>
              <a:t>//</a:t>
            </a:r>
            <a:r>
              <a:rPr lang="zh-TW" altLang="en-US" dirty="0"/>
              <a:t>发送消息  </a:t>
            </a:r>
          </a:p>
          <a:p>
            <a:r>
              <a:rPr lang="fi-FI" altLang="zh-CN" dirty="0" err="1"/>
              <a:t>XMPPMessage</a:t>
            </a:r>
            <a:r>
              <a:rPr lang="fi-FI" altLang="zh-CN" dirty="0"/>
              <a:t> *</a:t>
            </a:r>
            <a:r>
              <a:rPr lang="fi-FI" altLang="zh-CN" dirty="0" err="1"/>
              <a:t>message</a:t>
            </a:r>
            <a:r>
              <a:rPr lang="fi-FI" altLang="zh-CN" dirty="0"/>
              <a:t> = [</a:t>
            </a:r>
            <a:r>
              <a:rPr lang="fi-FI" altLang="zh-CN" dirty="0" err="1"/>
              <a:t>XMPPMessage</a:t>
            </a:r>
            <a:r>
              <a:rPr lang="fi-FI" altLang="zh-CN" dirty="0"/>
              <a:t> </a:t>
            </a:r>
            <a:r>
              <a:rPr lang="fi-FI" altLang="zh-CN" dirty="0" err="1"/>
              <a:t>messageWithType:@"chat</a:t>
            </a:r>
            <a:r>
              <a:rPr lang="fi-FI" altLang="zh-CN" dirty="0"/>
              <a:t>" </a:t>
            </a:r>
            <a:r>
              <a:rPr lang="fi-FI" altLang="zh-CN" dirty="0" err="1"/>
              <a:t>to:jid</a:t>
            </a:r>
            <a:r>
              <a:rPr lang="fi-FI" altLang="zh-CN" dirty="0"/>
              <a:t> </a:t>
            </a:r>
            <a:r>
              <a:rPr lang="fi-FI" altLang="zh-CN" dirty="0" err="1"/>
              <a:t>elementID:siID</a:t>
            </a:r>
            <a:r>
              <a:rPr lang="fi-FI" altLang="zh-CN" dirty="0"/>
              <a:t>];  </a:t>
            </a:r>
          </a:p>
          <a:p>
            <a:r>
              <a:rPr lang="fi-FI" altLang="zh-CN" dirty="0" err="1"/>
              <a:t>NSXMLElement</a:t>
            </a:r>
            <a:r>
              <a:rPr lang="fi-FI" altLang="zh-CN" dirty="0"/>
              <a:t> *</a:t>
            </a:r>
            <a:r>
              <a:rPr lang="fi-FI" altLang="zh-CN" dirty="0" err="1"/>
              <a:t>receipt</a:t>
            </a:r>
            <a:r>
              <a:rPr lang="fi-FI" altLang="zh-CN" dirty="0"/>
              <a:t> = [</a:t>
            </a:r>
            <a:r>
              <a:rPr lang="fi-FI" altLang="zh-CN" dirty="0" err="1"/>
              <a:t>NSXMLElement</a:t>
            </a:r>
            <a:r>
              <a:rPr lang="fi-FI" altLang="zh-CN" dirty="0"/>
              <a:t> </a:t>
            </a:r>
            <a:r>
              <a:rPr lang="fi-FI" altLang="zh-CN" dirty="0" err="1"/>
              <a:t>elementWithName:@"request</a:t>
            </a:r>
            <a:r>
              <a:rPr lang="fi-FI" altLang="zh-CN" dirty="0"/>
              <a:t>" </a:t>
            </a:r>
            <a:r>
              <a:rPr lang="fi-FI" altLang="zh-CN" dirty="0" err="1"/>
              <a:t>xmlns:@"urn:xmpp:receipts</a:t>
            </a:r>
            <a:r>
              <a:rPr lang="fi-FI" altLang="zh-CN" dirty="0"/>
              <a:t>"];  </a:t>
            </a:r>
          </a:p>
          <a:p>
            <a:r>
              <a:rPr lang="fi-FI" altLang="zh-CN" dirty="0"/>
              <a:t>[</a:t>
            </a:r>
            <a:r>
              <a:rPr lang="fi-FI" altLang="zh-CN" dirty="0" err="1"/>
              <a:t>message</a:t>
            </a:r>
            <a:r>
              <a:rPr lang="fi-FI" altLang="zh-CN" dirty="0"/>
              <a:t> </a:t>
            </a:r>
            <a:r>
              <a:rPr lang="fi-FI" altLang="zh-CN" dirty="0" err="1"/>
              <a:t>addChild:receipt</a:t>
            </a:r>
            <a:r>
              <a:rPr lang="fi-FI" altLang="zh-CN" dirty="0"/>
              <a:t>];  </a:t>
            </a:r>
          </a:p>
          <a:p>
            <a:r>
              <a:rPr lang="fi-FI" altLang="zh-CN" dirty="0"/>
              <a:t>[</a:t>
            </a:r>
            <a:r>
              <a:rPr lang="fi-FI" altLang="zh-CN" dirty="0" err="1"/>
              <a:t>message</a:t>
            </a:r>
            <a:r>
              <a:rPr lang="fi-FI" altLang="zh-CN" dirty="0"/>
              <a:t> </a:t>
            </a:r>
            <a:r>
              <a:rPr lang="fi-FI" altLang="zh-CN" dirty="0" err="1"/>
              <a:t>addBody</a:t>
            </a:r>
            <a:r>
              <a:rPr lang="fi-FI" altLang="zh-CN" dirty="0"/>
              <a:t>:@"</a:t>
            </a:r>
            <a:r>
              <a:rPr lang="zh-CN" altLang="fi-FI" dirty="0"/>
              <a:t>测试</a:t>
            </a:r>
            <a:r>
              <a:rPr lang="fi-FI" altLang="zh-CN" dirty="0"/>
              <a:t>"];  </a:t>
            </a:r>
          </a:p>
          <a:p>
            <a:r>
              <a:rPr lang="fi-FI" altLang="zh-CN" dirty="0"/>
              <a:t>[</a:t>
            </a:r>
            <a:r>
              <a:rPr lang="fi-FI" altLang="zh-CN" dirty="0" err="1"/>
              <a:t>self.xmppStream</a:t>
            </a:r>
            <a:r>
              <a:rPr lang="fi-FI" altLang="zh-CN" dirty="0"/>
              <a:t> </a:t>
            </a:r>
            <a:r>
              <a:rPr lang="fi-FI" altLang="zh-CN" dirty="0" err="1"/>
              <a:t>sendElement:message</a:t>
            </a:r>
            <a:r>
              <a:rPr lang="fi-FI" altLang="zh-CN" dirty="0"/>
              <a:t>];  </a:t>
            </a:r>
            <a:endParaRPr kumimoji="1" lang="zh-CN" altLang="en-US" dirty="0"/>
          </a:p>
        </p:txBody>
      </p:sp>
      <p:sp>
        <p:nvSpPr>
          <p:cNvPr id="2" name="标题 1"/>
          <p:cNvSpPr>
            <a:spLocks noGrp="1"/>
          </p:cNvSpPr>
          <p:nvPr>
            <p:ph type="title"/>
          </p:nvPr>
        </p:nvSpPr>
        <p:spPr/>
        <p:txBody>
          <a:bodyPr/>
          <a:lstStyle/>
          <a:p>
            <a:r>
              <a:rPr kumimoji="1" lang="zh-CN" altLang="en-US" dirty="0" smtClean="0"/>
              <a:t>消息回执</a:t>
            </a:r>
            <a:endParaRPr kumimoji="1" lang="zh-CN" altLang="en-US" dirty="0"/>
          </a:p>
        </p:txBody>
      </p:sp>
    </p:spTree>
    <p:extLst>
      <p:ext uri="{BB962C8B-B14F-4D97-AF65-F5344CB8AC3E}">
        <p14:creationId xmlns:p14="http://schemas.microsoft.com/office/powerpoint/2010/main" val="17670594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25000" lnSpcReduction="20000"/>
          </a:bodyPr>
          <a:lstStyle/>
          <a:p>
            <a:r>
              <a:rPr lang="en-US" altLang="zh-CN" dirty="0"/>
              <a:t>1.	- (</a:t>
            </a:r>
            <a:r>
              <a:rPr lang="en-US" altLang="zh-CN" b="1" dirty="0"/>
              <a:t>void</a:t>
            </a:r>
            <a:r>
              <a:rPr lang="en-US" altLang="zh-CN" dirty="0"/>
              <a:t>)xmppStream:(XMPPStream *)sender didReceiveMessage:(XMPPMessage *)message  </a:t>
            </a:r>
          </a:p>
          <a:p>
            <a:r>
              <a:rPr lang="en-US" altLang="zh-CN" dirty="0"/>
              <a:t>{     </a:t>
            </a:r>
          </a:p>
          <a:p>
            <a:r>
              <a:rPr lang="zh-TW" altLang="en-US" dirty="0"/>
              <a:t>    </a:t>
            </a:r>
            <a:r>
              <a:rPr lang="en-US" altLang="zh-TW" dirty="0"/>
              <a:t>//</a:t>
            </a:r>
            <a:r>
              <a:rPr lang="zh-TW" altLang="en-US" dirty="0"/>
              <a:t>回执判断  </a:t>
            </a:r>
          </a:p>
          <a:p>
            <a:r>
              <a:rPr lang="it-IT" altLang="zh-CN" dirty="0"/>
              <a:t>    </a:t>
            </a:r>
            <a:r>
              <a:rPr lang="it-IT" altLang="zh-CN" dirty="0" err="1"/>
              <a:t>NSXMLElement</a:t>
            </a:r>
            <a:r>
              <a:rPr lang="it-IT" altLang="zh-CN" dirty="0"/>
              <a:t> *</a:t>
            </a:r>
            <a:r>
              <a:rPr lang="it-IT" altLang="zh-CN" dirty="0" err="1"/>
              <a:t>request</a:t>
            </a:r>
            <a:r>
              <a:rPr lang="it-IT" altLang="zh-CN" dirty="0"/>
              <a:t> = [</a:t>
            </a:r>
            <a:r>
              <a:rPr lang="it-IT" altLang="zh-CN" dirty="0" err="1"/>
              <a:t>message</a:t>
            </a:r>
            <a:r>
              <a:rPr lang="it-IT" altLang="zh-CN" dirty="0"/>
              <a:t> </a:t>
            </a:r>
            <a:r>
              <a:rPr lang="it-IT" altLang="zh-CN" dirty="0" err="1"/>
              <a:t>elementForName</a:t>
            </a:r>
            <a:r>
              <a:rPr lang="it-IT" altLang="zh-CN" dirty="0"/>
              <a:t>:@"</a:t>
            </a:r>
            <a:r>
              <a:rPr lang="it-IT" altLang="zh-CN" dirty="0" err="1"/>
              <a:t>request</a:t>
            </a:r>
            <a:r>
              <a:rPr lang="it-IT" altLang="zh-CN" dirty="0"/>
              <a:t>"];  </a:t>
            </a:r>
          </a:p>
          <a:p>
            <a:r>
              <a:rPr lang="it-IT" altLang="zh-CN" dirty="0"/>
              <a:t>    </a:t>
            </a:r>
            <a:r>
              <a:rPr lang="it-IT" altLang="zh-CN" b="1" dirty="0" err="1"/>
              <a:t>if</a:t>
            </a:r>
            <a:r>
              <a:rPr lang="it-IT" altLang="zh-CN" dirty="0"/>
              <a:t> (</a:t>
            </a:r>
            <a:r>
              <a:rPr lang="it-IT" altLang="zh-CN" dirty="0" err="1"/>
              <a:t>request</a:t>
            </a:r>
            <a:r>
              <a:rPr lang="it-IT" altLang="zh-CN" dirty="0"/>
              <a:t>)  </a:t>
            </a:r>
          </a:p>
          <a:p>
            <a:r>
              <a:rPr lang="it-IT" altLang="zh-CN" dirty="0"/>
              <a:t>    {  </a:t>
            </a:r>
          </a:p>
          <a:p>
            <a:r>
              <a:rPr lang="it-IT" altLang="zh-CN" dirty="0"/>
              <a:t>        </a:t>
            </a:r>
            <a:r>
              <a:rPr lang="it-IT" altLang="zh-CN" b="1" dirty="0" err="1"/>
              <a:t>if</a:t>
            </a:r>
            <a:r>
              <a:rPr lang="it-IT" altLang="zh-CN" dirty="0"/>
              <a:t> ([</a:t>
            </a:r>
            <a:r>
              <a:rPr lang="it-IT" altLang="zh-CN" dirty="0" err="1"/>
              <a:t>request.xmlns</a:t>
            </a:r>
            <a:r>
              <a:rPr lang="it-IT" altLang="zh-CN" dirty="0"/>
              <a:t> </a:t>
            </a:r>
            <a:r>
              <a:rPr lang="it-IT" altLang="zh-CN" dirty="0" err="1"/>
              <a:t>isEqualToString</a:t>
            </a:r>
            <a:r>
              <a:rPr lang="it-IT" altLang="zh-CN" dirty="0"/>
              <a:t>:@"</a:t>
            </a:r>
            <a:r>
              <a:rPr lang="it-IT" altLang="zh-CN" dirty="0" err="1"/>
              <a:t>urn:xmpp:receipts</a:t>
            </a:r>
            <a:r>
              <a:rPr lang="it-IT" altLang="zh-CN" dirty="0"/>
              <a:t>"])//</a:t>
            </a:r>
            <a:r>
              <a:rPr lang="zh-CN" altLang="it-IT" dirty="0"/>
              <a:t>消息回执</a:t>
            </a:r>
            <a:r>
              <a:rPr lang="it-IT" altLang="zh-CN" dirty="0"/>
              <a:t>  </a:t>
            </a:r>
          </a:p>
          <a:p>
            <a:r>
              <a:rPr lang="it-IT" altLang="zh-CN" dirty="0"/>
              <a:t>        {  </a:t>
            </a:r>
          </a:p>
          <a:p>
            <a:r>
              <a:rPr lang="zh-TW" altLang="en-US" dirty="0"/>
              <a:t>            </a:t>
            </a:r>
            <a:r>
              <a:rPr lang="en-US" altLang="zh-TW" dirty="0"/>
              <a:t>//</a:t>
            </a:r>
            <a:r>
              <a:rPr lang="zh-TW" altLang="en-US" dirty="0"/>
              <a:t>组装消息回执  </a:t>
            </a:r>
          </a:p>
          <a:p>
            <a:r>
              <a:rPr lang="en-US" altLang="zh-CN" dirty="0"/>
              <a:t>            XMPPMessage *msg = [XMPPMessage messageWithType:[message </a:t>
            </a:r>
            <a:r>
              <a:rPr lang="en-US" altLang="zh-CN" dirty="0" err="1"/>
              <a:t>attributeStringValueForName</a:t>
            </a:r>
            <a:r>
              <a:rPr lang="en-US" altLang="zh-CN" dirty="0"/>
              <a:t>:@"type"] </a:t>
            </a:r>
            <a:r>
              <a:rPr lang="en-US" altLang="zh-CN" dirty="0" err="1"/>
              <a:t>to:message.from</a:t>
            </a:r>
            <a:r>
              <a:rPr lang="en-US" altLang="zh-CN" dirty="0"/>
              <a:t> </a:t>
            </a:r>
            <a:r>
              <a:rPr lang="en-US" altLang="zh-CN" dirty="0" err="1"/>
              <a:t>elementID</a:t>
            </a:r>
            <a:r>
              <a:rPr lang="en-US" altLang="zh-CN" dirty="0"/>
              <a:t>:[message </a:t>
            </a:r>
            <a:r>
              <a:rPr lang="en-US" altLang="zh-CN" dirty="0" err="1"/>
              <a:t>attributeStringValueForName</a:t>
            </a:r>
            <a:r>
              <a:rPr lang="en-US" altLang="zh-CN" dirty="0"/>
              <a:t>:@"id"]];  </a:t>
            </a:r>
          </a:p>
          <a:p>
            <a:r>
              <a:rPr lang="en-US" altLang="zh-CN" dirty="0"/>
              <a:t>            NSXMLElement *</a:t>
            </a:r>
            <a:r>
              <a:rPr lang="en-US" altLang="zh-CN" dirty="0" err="1"/>
              <a:t>recieved</a:t>
            </a:r>
            <a:r>
              <a:rPr lang="en-US" altLang="zh-CN" dirty="0"/>
              <a:t> = [NSXMLElement elementWithName:@"received" xmlns:@"</a:t>
            </a:r>
            <a:r>
              <a:rPr lang="en-US" altLang="zh-CN" dirty="0" err="1"/>
              <a:t>urn:xmpp:receipts</a:t>
            </a:r>
            <a:r>
              <a:rPr lang="en-US" altLang="zh-CN" dirty="0"/>
              <a:t>"];  </a:t>
            </a:r>
          </a:p>
          <a:p>
            <a:r>
              <a:rPr lang="en-US" altLang="zh-CN" dirty="0"/>
              <a:t>            [msg </a:t>
            </a:r>
            <a:r>
              <a:rPr lang="en-US" altLang="zh-CN" dirty="0" err="1"/>
              <a:t>addChild:recieved</a:t>
            </a:r>
            <a:r>
              <a:rPr lang="en-US" altLang="zh-CN" dirty="0"/>
              <a:t>];  </a:t>
            </a:r>
          </a:p>
          <a:p>
            <a:r>
              <a:rPr lang="en-US" altLang="zh-CN" dirty="0"/>
              <a:t>              </a:t>
            </a:r>
          </a:p>
          <a:p>
            <a:r>
              <a:rPr lang="zh-TW" altLang="en-US" dirty="0"/>
              <a:t>            </a:t>
            </a:r>
            <a:r>
              <a:rPr lang="en-US" altLang="zh-TW" dirty="0"/>
              <a:t>//</a:t>
            </a:r>
            <a:r>
              <a:rPr lang="zh-TW" altLang="en-US" dirty="0"/>
              <a:t>发送回执  </a:t>
            </a:r>
          </a:p>
          <a:p>
            <a:r>
              <a:rPr lang="en-US" altLang="zh-CN" dirty="0"/>
              <a:t>            [</a:t>
            </a:r>
            <a:r>
              <a:rPr lang="en-US" altLang="zh-CN" dirty="0" err="1"/>
              <a:t>self.xmppStream</a:t>
            </a:r>
            <a:r>
              <a:rPr lang="en-US" altLang="zh-CN" dirty="0"/>
              <a:t> </a:t>
            </a:r>
            <a:r>
              <a:rPr lang="en-US" altLang="zh-CN" dirty="0" err="1"/>
              <a:t>sendElement:msg</a:t>
            </a:r>
            <a:r>
              <a:rPr lang="en-US" altLang="zh-CN" dirty="0"/>
              <a:t>];  </a:t>
            </a:r>
          </a:p>
          <a:p>
            <a:r>
              <a:rPr lang="en-US" altLang="zh-CN" dirty="0"/>
              <a:t>        }  </a:t>
            </a:r>
          </a:p>
          <a:p>
            <a:r>
              <a:rPr lang="da-DK" altLang="zh-CN" dirty="0"/>
              <a:t>    }</a:t>
            </a:r>
            <a:r>
              <a:rPr lang="da-DK" altLang="zh-CN" b="1" dirty="0" err="1"/>
              <a:t>else</a:t>
            </a:r>
            <a:r>
              <a:rPr lang="da-DK" altLang="zh-CN" dirty="0"/>
              <a:t>  </a:t>
            </a:r>
          </a:p>
          <a:p>
            <a:r>
              <a:rPr lang="da-DK" altLang="zh-CN" dirty="0"/>
              <a:t>    {  </a:t>
            </a:r>
          </a:p>
          <a:p>
            <a:r>
              <a:rPr lang="da-DK" altLang="zh-CN" dirty="0"/>
              <a:t>        </a:t>
            </a:r>
            <a:r>
              <a:rPr lang="da-DK" altLang="zh-CN" dirty="0" err="1"/>
              <a:t>NSXMLElement</a:t>
            </a:r>
            <a:r>
              <a:rPr lang="da-DK" altLang="zh-CN" dirty="0"/>
              <a:t> *</a:t>
            </a:r>
            <a:r>
              <a:rPr lang="da-DK" altLang="zh-CN" dirty="0" err="1"/>
              <a:t>received</a:t>
            </a:r>
            <a:r>
              <a:rPr lang="da-DK" altLang="zh-CN" dirty="0"/>
              <a:t> = [</a:t>
            </a:r>
            <a:r>
              <a:rPr lang="da-DK" altLang="zh-CN" dirty="0" err="1"/>
              <a:t>message</a:t>
            </a:r>
            <a:r>
              <a:rPr lang="da-DK" altLang="zh-CN" dirty="0"/>
              <a:t> </a:t>
            </a:r>
            <a:r>
              <a:rPr lang="da-DK" altLang="zh-CN" dirty="0" err="1"/>
              <a:t>elementForName</a:t>
            </a:r>
            <a:r>
              <a:rPr lang="da-DK" altLang="zh-CN" dirty="0"/>
              <a:t>:@"</a:t>
            </a:r>
            <a:r>
              <a:rPr lang="da-DK" altLang="zh-CN" dirty="0" err="1"/>
              <a:t>received</a:t>
            </a:r>
            <a:r>
              <a:rPr lang="da-DK" altLang="zh-CN" dirty="0"/>
              <a:t>"];  </a:t>
            </a:r>
          </a:p>
          <a:p>
            <a:r>
              <a:rPr lang="en-US" altLang="zh-CN" dirty="0"/>
              <a:t>        </a:t>
            </a:r>
            <a:r>
              <a:rPr lang="en-US" altLang="zh-CN" b="1" dirty="0"/>
              <a:t>if</a:t>
            </a:r>
            <a:r>
              <a:rPr lang="en-US" altLang="zh-CN" dirty="0"/>
              <a:t> (received)  </a:t>
            </a:r>
          </a:p>
          <a:p>
            <a:r>
              <a:rPr lang="en-US" altLang="zh-CN" dirty="0"/>
              <a:t>        {  </a:t>
            </a:r>
          </a:p>
          <a:p>
            <a:r>
              <a:rPr lang="en-US" altLang="zh-CN" dirty="0"/>
              <a:t>            </a:t>
            </a:r>
            <a:r>
              <a:rPr lang="en-US" altLang="zh-CN" b="1" dirty="0"/>
              <a:t>if</a:t>
            </a:r>
            <a:r>
              <a:rPr lang="en-US" altLang="zh-CN" dirty="0"/>
              <a:t> ([</a:t>
            </a:r>
            <a:r>
              <a:rPr lang="en-US" altLang="zh-CN" dirty="0" err="1"/>
              <a:t>received.xmlns</a:t>
            </a:r>
            <a:r>
              <a:rPr lang="en-US" altLang="zh-CN" dirty="0"/>
              <a:t> isEqualToString:@"</a:t>
            </a:r>
            <a:r>
              <a:rPr lang="en-US" altLang="zh-CN" dirty="0" err="1"/>
              <a:t>urn:xmpp:receipts</a:t>
            </a:r>
            <a:r>
              <a:rPr lang="en-US" altLang="zh-CN" dirty="0"/>
              <a:t>"])//</a:t>
            </a:r>
            <a:r>
              <a:rPr lang="zh-CN" altLang="en-US" dirty="0"/>
              <a:t>消息回执</a:t>
            </a:r>
            <a:r>
              <a:rPr lang="en-US" altLang="zh-CN" dirty="0"/>
              <a:t>  </a:t>
            </a:r>
          </a:p>
          <a:p>
            <a:r>
              <a:rPr lang="en-US" altLang="zh-CN" dirty="0"/>
              <a:t>            {  </a:t>
            </a:r>
          </a:p>
          <a:p>
            <a:r>
              <a:rPr lang="zh-TW" altLang="en-US" dirty="0"/>
              <a:t>                </a:t>
            </a:r>
            <a:r>
              <a:rPr lang="en-US" altLang="zh-TW" dirty="0"/>
              <a:t>//</a:t>
            </a:r>
            <a:r>
              <a:rPr lang="zh-TW" altLang="en-US" dirty="0"/>
              <a:t>发送成功  </a:t>
            </a:r>
          </a:p>
          <a:p>
            <a:r>
              <a:rPr lang="it-IT" altLang="zh-CN" dirty="0"/>
              <a:t>                </a:t>
            </a:r>
            <a:r>
              <a:rPr lang="it-IT" altLang="zh-CN" dirty="0" err="1"/>
              <a:t>NSLog</a:t>
            </a:r>
            <a:r>
              <a:rPr lang="it-IT" altLang="zh-CN" dirty="0"/>
              <a:t>(@"</a:t>
            </a:r>
            <a:r>
              <a:rPr lang="it-IT" altLang="zh-CN" dirty="0" err="1"/>
              <a:t>message</a:t>
            </a:r>
            <a:r>
              <a:rPr lang="it-IT" altLang="zh-CN" dirty="0"/>
              <a:t> </a:t>
            </a:r>
            <a:r>
              <a:rPr lang="it-IT" altLang="zh-CN" dirty="0" err="1"/>
              <a:t>send</a:t>
            </a:r>
            <a:r>
              <a:rPr lang="it-IT" altLang="zh-CN" dirty="0"/>
              <a:t> success!");  </a:t>
            </a:r>
          </a:p>
          <a:p>
            <a:r>
              <a:rPr lang="it-IT" altLang="zh-CN" dirty="0"/>
              <a:t>            }  </a:t>
            </a:r>
          </a:p>
          <a:p>
            <a:r>
              <a:rPr lang="it-IT" altLang="zh-CN" dirty="0"/>
              <a:t>        }  </a:t>
            </a:r>
          </a:p>
          <a:p>
            <a:r>
              <a:rPr lang="it-IT" altLang="zh-CN" dirty="0"/>
              <a:t>    }  </a:t>
            </a:r>
          </a:p>
          <a:p>
            <a:r>
              <a:rPr lang="it-IT" altLang="zh-CN" dirty="0"/>
              <a:t>      </a:t>
            </a:r>
          </a:p>
          <a:p>
            <a:r>
              <a:rPr lang="zh-TW" altLang="en-US" dirty="0"/>
              <a:t>    </a:t>
            </a:r>
            <a:r>
              <a:rPr lang="en-US" altLang="zh-TW" dirty="0"/>
              <a:t>//</a:t>
            </a:r>
            <a:r>
              <a:rPr lang="zh-TW" altLang="en-US" dirty="0"/>
              <a:t>消息处理  </a:t>
            </a:r>
          </a:p>
          <a:p>
            <a:r>
              <a:rPr lang="zh-TW" altLang="en-US" dirty="0"/>
              <a:t>    </a:t>
            </a:r>
            <a:r>
              <a:rPr lang="en-US" altLang="zh-TW" dirty="0"/>
              <a:t>//...  </a:t>
            </a:r>
          </a:p>
          <a:p>
            <a:r>
              <a:rPr lang="en-US" altLang="zh-CN" dirty="0"/>
              <a:t>}  </a:t>
            </a:r>
          </a:p>
          <a:p>
            <a:endParaRPr kumimoji="1" lang="zh-CN" altLang="en-US" dirty="0"/>
          </a:p>
        </p:txBody>
      </p:sp>
      <p:sp>
        <p:nvSpPr>
          <p:cNvPr id="2" name="标题 1"/>
          <p:cNvSpPr>
            <a:spLocks noGrp="1"/>
          </p:cNvSpPr>
          <p:nvPr>
            <p:ph type="title"/>
          </p:nvPr>
        </p:nvSpPr>
        <p:spPr/>
        <p:txBody>
          <a:bodyPr/>
          <a:lstStyle/>
          <a:p>
            <a:r>
              <a:rPr kumimoji="1" lang="zh-CN" altLang="en-US" dirty="0" smtClean="0"/>
              <a:t>收到回执</a:t>
            </a:r>
            <a:endParaRPr kumimoji="1" lang="zh-CN" altLang="en-US" dirty="0"/>
          </a:p>
        </p:txBody>
      </p:sp>
    </p:spTree>
    <p:extLst>
      <p:ext uri="{BB962C8B-B14F-4D97-AF65-F5344CB8AC3E}">
        <p14:creationId xmlns:p14="http://schemas.microsoft.com/office/powerpoint/2010/main" val="38922160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TW" dirty="0" err="1"/>
              <a:t>xmpp</a:t>
            </a:r>
            <a:r>
              <a:rPr lang="zh-TW" altLang="en-US" dirty="0" smtClean="0"/>
              <a:t>中文文档  </a:t>
            </a:r>
            <a:r>
              <a:rPr lang="zh-CN" altLang="zh-TW" dirty="0"/>
              <a:t> </a:t>
            </a:r>
            <a:r>
              <a:rPr lang="en-US" altLang="zh-CN" dirty="0" smtClean="0"/>
              <a:t>jabber</a:t>
            </a:r>
            <a:r>
              <a:rPr lang="zh-CN" altLang="en-US" dirty="0" smtClean="0"/>
              <a:t>中文翻译计划</a:t>
            </a:r>
            <a:endParaRPr lang="zh-TW" altLang="en-US" dirty="0"/>
          </a:p>
          <a:p>
            <a:r>
              <a:rPr lang="en-US" altLang="zh-CN" dirty="0"/>
              <a:t>http://</a:t>
            </a:r>
            <a:r>
              <a:rPr lang="en-US" altLang="zh-CN" dirty="0" err="1"/>
              <a:t>wiki.jabbercn.org</a:t>
            </a:r>
            <a:endParaRPr kumimoji="1" lang="zh-CN" altLang="en-US" dirty="0"/>
          </a:p>
        </p:txBody>
      </p:sp>
      <p:sp>
        <p:nvSpPr>
          <p:cNvPr id="3" name="标题 2"/>
          <p:cNvSpPr>
            <a:spLocks noGrp="1"/>
          </p:cNvSpPr>
          <p:nvPr>
            <p:ph type="title"/>
          </p:nvPr>
        </p:nvSpPr>
        <p:spPr/>
        <p:txBody>
          <a:bodyPr/>
          <a:lstStyle/>
          <a:p>
            <a:r>
              <a:rPr kumimoji="1" lang="zh-CN" altLang="en-US" dirty="0" smtClean="0"/>
              <a:t>更多内容</a:t>
            </a:r>
            <a:endParaRPr kumimoji="1" lang="zh-CN" altLang="en-US" dirty="0"/>
          </a:p>
        </p:txBody>
      </p:sp>
    </p:spTree>
    <p:extLst>
      <p:ext uri="{BB962C8B-B14F-4D97-AF65-F5344CB8AC3E}">
        <p14:creationId xmlns:p14="http://schemas.microsoft.com/office/powerpoint/2010/main" val="241420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591056"/>
            <a:ext cx="9143999" cy="5040131"/>
          </a:xfrm>
        </p:spPr>
        <p:txBody>
          <a:bodyPr>
            <a:normAutofit/>
          </a:bodyPr>
          <a:lstStyle/>
          <a:p>
            <a:r>
              <a:rPr lang="en-US" altLang="zh-CN" dirty="0"/>
              <a:t>XMPP</a:t>
            </a:r>
            <a:r>
              <a:rPr lang="zh-CN" altLang="en-US" dirty="0"/>
              <a:t>是一种基于</a:t>
            </a:r>
            <a:r>
              <a:rPr lang="en-US" altLang="zh-CN" dirty="0"/>
              <a:t>XML</a:t>
            </a:r>
            <a:r>
              <a:rPr lang="zh-CN" altLang="en-US" dirty="0"/>
              <a:t>的协议，它继承了在</a:t>
            </a:r>
            <a:r>
              <a:rPr lang="en-US" altLang="zh-CN" dirty="0"/>
              <a:t>XML</a:t>
            </a:r>
            <a:r>
              <a:rPr lang="zh-CN" altLang="en-US" dirty="0"/>
              <a:t>环境中灵活的发展性。因此，基于</a:t>
            </a:r>
            <a:r>
              <a:rPr lang="en-US" altLang="zh-CN" dirty="0"/>
              <a:t>XMPP</a:t>
            </a:r>
            <a:r>
              <a:rPr lang="zh-CN" altLang="en-US" dirty="0"/>
              <a:t>的应用具有超强的可扩展性。经过扩展以后的</a:t>
            </a:r>
            <a:r>
              <a:rPr lang="en-US" altLang="zh-CN" dirty="0"/>
              <a:t>XMPP</a:t>
            </a:r>
            <a:r>
              <a:rPr lang="zh-CN" altLang="en-US" dirty="0"/>
              <a:t>可以通过发 送扩展的信息来处理用户的需求，以及在</a:t>
            </a:r>
            <a:r>
              <a:rPr lang="en-US" altLang="zh-CN" dirty="0"/>
              <a:t>XMPP</a:t>
            </a:r>
            <a:r>
              <a:rPr lang="zh-CN" altLang="en-US" dirty="0"/>
              <a:t>的顶端建立如内容发布系统和基于地址的服务等应用程 序。而且，</a:t>
            </a:r>
            <a:r>
              <a:rPr lang="en-US" altLang="zh-CN" dirty="0"/>
              <a:t>XMPP</a:t>
            </a:r>
            <a:r>
              <a:rPr lang="zh-CN" altLang="en-US" dirty="0"/>
              <a:t>包含了针对服务器端的软件协议，使之能与另一个进行通话，这使得开发者更容易建立客户应用程序或给一个配好系统添加功能</a:t>
            </a:r>
            <a:r>
              <a:rPr lang="zh-CN" altLang="en-US" dirty="0" smtClean="0"/>
              <a:t>。</a:t>
            </a:r>
            <a:endParaRPr lang="en-US" altLang="zh-CN" dirty="0" smtClean="0"/>
          </a:p>
          <a:p>
            <a:r>
              <a:rPr lang="zh-CN" altLang="en-US" dirty="0"/>
              <a:t>可扩展消息处理现场协议</a:t>
            </a:r>
            <a:r>
              <a:rPr lang="en-US" altLang="zh-CN" dirty="0"/>
              <a:t>(</a:t>
            </a:r>
            <a:r>
              <a:rPr lang="en-US" altLang="zh-CN" dirty="0" err="1"/>
              <a:t>eXtensible</a:t>
            </a:r>
            <a:r>
              <a:rPr lang="en-US" altLang="zh-CN" dirty="0"/>
              <a:t> Messaging and Presence Protocol , </a:t>
            </a:r>
            <a:r>
              <a:rPr lang="en-US" altLang="zh-CN" b="1" dirty="0"/>
              <a:t>XMPP</a:t>
            </a:r>
            <a:r>
              <a:rPr lang="en-US" altLang="zh-CN" dirty="0"/>
              <a:t>) </a:t>
            </a:r>
            <a:r>
              <a:rPr lang="zh-CN" altLang="en-US" dirty="0"/>
              <a:t>是一种基于可扩展标记语言</a:t>
            </a:r>
            <a:r>
              <a:rPr lang="en-US" altLang="zh-CN" dirty="0"/>
              <a:t>(</a:t>
            </a:r>
            <a:r>
              <a:rPr lang="en-US" altLang="zh-CN" dirty="0" err="1"/>
              <a:t>eXtensible</a:t>
            </a:r>
            <a:r>
              <a:rPr lang="en-US" altLang="zh-CN" dirty="0"/>
              <a:t> Markup Language, XML)</a:t>
            </a:r>
            <a:r>
              <a:rPr lang="zh-CN" altLang="en-US" dirty="0"/>
              <a:t>的近端串流式即时通信协议。它将现场和上下文敏感信息标记嵌入到</a:t>
            </a:r>
            <a:r>
              <a:rPr lang="en-US" altLang="zh-CN" dirty="0"/>
              <a:t>XML </a:t>
            </a:r>
            <a:r>
              <a:rPr lang="zh-CN" altLang="en-US" dirty="0"/>
              <a:t>结构化数据中</a:t>
            </a:r>
            <a:r>
              <a:rPr lang="en-US" altLang="zh-CN" dirty="0"/>
              <a:t>, </a:t>
            </a:r>
            <a:r>
              <a:rPr lang="zh-CN" altLang="en-US" dirty="0"/>
              <a:t>使得人与人之间、应用系统之间以及人与应用系统之间能即时相互通信。</a:t>
            </a:r>
            <a:r>
              <a:rPr lang="en-US" altLang="zh-CN" dirty="0"/>
              <a:t>XMPP </a:t>
            </a:r>
            <a:r>
              <a:rPr lang="zh-CN" altLang="en-US" dirty="0"/>
              <a:t>协议已被批准为互联网即时通信协议标准。</a:t>
            </a:r>
            <a:endParaRPr kumimoji="1" lang="zh-CN" altLang="en-US" dirty="0"/>
          </a:p>
        </p:txBody>
      </p:sp>
      <p:sp>
        <p:nvSpPr>
          <p:cNvPr id="3" name="标题 2"/>
          <p:cNvSpPr>
            <a:spLocks noGrp="1"/>
          </p:cNvSpPr>
          <p:nvPr>
            <p:ph type="title"/>
          </p:nvPr>
        </p:nvSpPr>
        <p:spPr/>
        <p:txBody>
          <a:bodyPr/>
          <a:lstStyle/>
          <a:p>
            <a:r>
              <a:rPr lang="en-US" altLang="zh-TW" dirty="0" smtClean="0"/>
              <a:t>XMPP</a:t>
            </a:r>
            <a:r>
              <a:rPr lang="zh-CN" altLang="en-US" dirty="0" smtClean="0"/>
              <a:t>协议概述</a:t>
            </a:r>
            <a:endParaRPr kumimoji="1" lang="zh-CN" altLang="en-US" dirty="0"/>
          </a:p>
        </p:txBody>
      </p:sp>
    </p:spTree>
    <p:extLst>
      <p:ext uri="{BB962C8B-B14F-4D97-AF65-F5344CB8AC3E}">
        <p14:creationId xmlns:p14="http://schemas.microsoft.com/office/powerpoint/2010/main" val="5391500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591056"/>
            <a:ext cx="7408333" cy="4979724"/>
          </a:xfrm>
        </p:spPr>
        <p:txBody>
          <a:bodyPr numCol="2">
            <a:normAutofit/>
          </a:bodyPr>
          <a:lstStyle/>
          <a:p>
            <a:pPr marL="0" indent="0">
              <a:buNone/>
            </a:pPr>
            <a:endParaRPr kumimoji="1" lang="en-US" altLang="zh-CN" dirty="0" smtClean="0"/>
          </a:p>
          <a:p>
            <a:r>
              <a:rPr kumimoji="1" lang="en-US" altLang="zh-CN" dirty="0" smtClean="0"/>
              <a:t>1</a:t>
            </a:r>
            <a:r>
              <a:rPr kumimoji="1" lang="zh-CN" altLang="en-US" dirty="0" smtClean="0"/>
              <a:t>、注册</a:t>
            </a:r>
            <a:endParaRPr kumimoji="1" lang="en-US" altLang="zh-CN" dirty="0" smtClean="0"/>
          </a:p>
          <a:p>
            <a:r>
              <a:rPr kumimoji="1" lang="en-US" altLang="zh-CN" dirty="0" smtClean="0"/>
              <a:t>2</a:t>
            </a:r>
            <a:r>
              <a:rPr kumimoji="1" lang="zh-CN" altLang="en-US" dirty="0" smtClean="0"/>
              <a:t>、登录</a:t>
            </a:r>
            <a:endParaRPr kumimoji="1" lang="en-US" altLang="zh-CN" dirty="0" smtClean="0"/>
          </a:p>
          <a:p>
            <a:r>
              <a:rPr kumimoji="1" lang="en-US" altLang="zh-CN" dirty="0" smtClean="0"/>
              <a:t>3</a:t>
            </a:r>
            <a:r>
              <a:rPr kumimoji="1" lang="zh-CN" altLang="en-US" dirty="0" smtClean="0"/>
              <a:t>、好友列表</a:t>
            </a:r>
            <a:endParaRPr kumimoji="1" lang="en-US" altLang="zh-CN" dirty="0" smtClean="0"/>
          </a:p>
          <a:p>
            <a:r>
              <a:rPr kumimoji="1" lang="en-US" altLang="zh-CN" dirty="0" smtClean="0"/>
              <a:t>4</a:t>
            </a:r>
            <a:r>
              <a:rPr kumimoji="1" lang="zh-CN" altLang="en-US" dirty="0" smtClean="0"/>
              <a:t>、判断是否是好友</a:t>
            </a:r>
            <a:endParaRPr kumimoji="1" lang="en-US" altLang="zh-CN" dirty="0" smtClean="0"/>
          </a:p>
          <a:p>
            <a:r>
              <a:rPr kumimoji="1" lang="en-US" altLang="zh-CN" dirty="0" smtClean="0"/>
              <a:t>5</a:t>
            </a:r>
            <a:r>
              <a:rPr kumimoji="1" lang="zh-CN" altLang="en-US" dirty="0" smtClean="0"/>
              <a:t>、好友资料</a:t>
            </a:r>
            <a:endParaRPr kumimoji="1" lang="en-US" altLang="zh-CN" dirty="0" smtClean="0"/>
          </a:p>
          <a:p>
            <a:r>
              <a:rPr kumimoji="1" lang="zh-CN" altLang="zh-CN" dirty="0" smtClean="0"/>
              <a:t>6</a:t>
            </a:r>
            <a:r>
              <a:rPr kumimoji="1" lang="zh-CN" altLang="en-US" dirty="0" smtClean="0"/>
              <a:t>、验证消息</a:t>
            </a:r>
            <a:endParaRPr kumimoji="1" lang="en-US" altLang="zh-CN" dirty="0" smtClean="0"/>
          </a:p>
          <a:p>
            <a:r>
              <a:rPr kumimoji="1" lang="en-US" altLang="zh-CN" dirty="0" smtClean="0"/>
              <a:t>7</a:t>
            </a:r>
            <a:r>
              <a:rPr kumimoji="1" lang="zh-CN" altLang="en-US" dirty="0" smtClean="0"/>
              <a:t>、好友请求验证消息</a:t>
            </a:r>
            <a:endParaRPr kumimoji="1" lang="en-US" altLang="zh-CN" dirty="0" smtClean="0"/>
          </a:p>
          <a:p>
            <a:r>
              <a:rPr kumimoji="1" lang="en-US" altLang="zh-CN" dirty="0" smtClean="0"/>
              <a:t>8</a:t>
            </a:r>
            <a:r>
              <a:rPr kumimoji="1" lang="zh-CN" altLang="en-US" dirty="0" smtClean="0"/>
              <a:t>、发送消息</a:t>
            </a:r>
            <a:endParaRPr kumimoji="1" lang="en-US" altLang="zh-CN" dirty="0" smtClean="0"/>
          </a:p>
          <a:p>
            <a:r>
              <a:rPr kumimoji="1" lang="en-US" altLang="zh-CN" dirty="0" smtClean="0"/>
              <a:t>9</a:t>
            </a:r>
            <a:r>
              <a:rPr kumimoji="1" lang="zh-CN" altLang="en-US" dirty="0" smtClean="0"/>
              <a:t>、聊天记录</a:t>
            </a:r>
            <a:endParaRPr kumimoji="1" lang="en-US" altLang="zh-CN" dirty="0" smtClean="0"/>
          </a:p>
          <a:p>
            <a:r>
              <a:rPr kumimoji="1" lang="en-US" altLang="zh-CN" dirty="0" smtClean="0"/>
              <a:t>10</a:t>
            </a:r>
            <a:r>
              <a:rPr kumimoji="1" lang="zh-CN" altLang="en-US" dirty="0" smtClean="0"/>
              <a:t>、个人中心</a:t>
            </a:r>
            <a:endParaRPr kumimoji="1" lang="en-US" altLang="zh-CN" dirty="0" smtClean="0"/>
          </a:p>
          <a:p>
            <a:endParaRPr kumimoji="1" lang="en-US" altLang="zh-CN" dirty="0" smtClean="0"/>
          </a:p>
          <a:p>
            <a:r>
              <a:rPr kumimoji="1" lang="en-US" altLang="zh-CN" dirty="0" smtClean="0"/>
              <a:t>11</a:t>
            </a:r>
            <a:r>
              <a:rPr kumimoji="1" lang="zh-CN" altLang="en-US" dirty="0" smtClean="0"/>
              <a:t>、最近联系人</a:t>
            </a:r>
            <a:endParaRPr kumimoji="1" lang="en-US" altLang="zh-CN" dirty="0" smtClean="0"/>
          </a:p>
          <a:p>
            <a:r>
              <a:rPr kumimoji="1" lang="en-US" altLang="zh-CN" dirty="0" smtClean="0"/>
              <a:t>12</a:t>
            </a:r>
            <a:r>
              <a:rPr kumimoji="1" lang="zh-CN" altLang="en-US" dirty="0" smtClean="0"/>
              <a:t>、获</a:t>
            </a:r>
            <a:r>
              <a:rPr kumimoji="1" lang="zh-CN" altLang="en-US" dirty="0"/>
              <a:t>得</a:t>
            </a:r>
            <a:r>
              <a:rPr kumimoji="1" lang="zh-CN" altLang="en-US" dirty="0" smtClean="0"/>
              <a:t>所有聊天室</a:t>
            </a:r>
            <a:endParaRPr kumimoji="1" lang="en-US" altLang="zh-CN" dirty="0" smtClean="0"/>
          </a:p>
          <a:p>
            <a:r>
              <a:rPr kumimoji="1" lang="en-US" altLang="zh-CN" dirty="0" smtClean="0"/>
              <a:t>13</a:t>
            </a:r>
            <a:r>
              <a:rPr kumimoji="1" lang="zh-CN" altLang="en-US" dirty="0" smtClean="0"/>
              <a:t>、发送群聊天信息</a:t>
            </a:r>
            <a:endParaRPr kumimoji="1" lang="en-US" altLang="zh-CN" dirty="0" smtClean="0"/>
          </a:p>
          <a:p>
            <a:r>
              <a:rPr kumimoji="1" lang="en-US" altLang="zh-CN" dirty="0" smtClean="0"/>
              <a:t>14</a:t>
            </a:r>
            <a:r>
              <a:rPr kumimoji="1" lang="zh-CN" altLang="en-US" dirty="0" smtClean="0"/>
              <a:t>、加入聊天室</a:t>
            </a:r>
            <a:endParaRPr kumimoji="1" lang="en-US" altLang="zh-CN" dirty="0" smtClean="0"/>
          </a:p>
          <a:p>
            <a:r>
              <a:rPr kumimoji="1" lang="en-US" altLang="zh-CN" dirty="0" smtClean="0"/>
              <a:t>15</a:t>
            </a:r>
            <a:r>
              <a:rPr kumimoji="1" lang="zh-CN" altLang="en-US" dirty="0" smtClean="0"/>
              <a:t>、创建聊天室</a:t>
            </a:r>
            <a:endParaRPr kumimoji="1" lang="en-US" altLang="zh-CN" dirty="0" smtClean="0"/>
          </a:p>
          <a:p>
            <a:r>
              <a:rPr kumimoji="1" lang="en-US" altLang="zh-CN" dirty="0" smtClean="0"/>
              <a:t>16</a:t>
            </a:r>
            <a:r>
              <a:rPr kumimoji="1" lang="zh-CN" altLang="en-US" dirty="0" smtClean="0"/>
              <a:t>、拒绝加入聊天室</a:t>
            </a:r>
            <a:endParaRPr kumimoji="1" lang="en-US" altLang="zh-CN" dirty="0" smtClean="0"/>
          </a:p>
          <a:p>
            <a:r>
              <a:rPr kumimoji="1" lang="en-US" altLang="zh-CN" dirty="0" smtClean="0"/>
              <a:t>17</a:t>
            </a:r>
            <a:r>
              <a:rPr kumimoji="1" lang="zh-CN" altLang="en-US" dirty="0" smtClean="0"/>
              <a:t>、发送邀请群</a:t>
            </a:r>
            <a:endParaRPr kumimoji="1" lang="zh-CN" altLang="en-US" dirty="0"/>
          </a:p>
        </p:txBody>
      </p:sp>
      <p:sp>
        <p:nvSpPr>
          <p:cNvPr id="3" name="标题 2"/>
          <p:cNvSpPr>
            <a:spLocks noGrp="1"/>
          </p:cNvSpPr>
          <p:nvPr>
            <p:ph type="title"/>
          </p:nvPr>
        </p:nvSpPr>
        <p:spPr/>
        <p:txBody>
          <a:bodyPr>
            <a:normAutofit/>
          </a:bodyPr>
          <a:lstStyle/>
          <a:p>
            <a:r>
              <a:rPr kumimoji="1" lang="en-US" altLang="zh-CN" dirty="0" err="1" smtClean="0"/>
              <a:t>ZCXMPPManager</a:t>
            </a:r>
            <a:r>
              <a:rPr kumimoji="1" lang="zh-CN" altLang="en-US" dirty="0" smtClean="0"/>
              <a:t>说明</a:t>
            </a:r>
            <a:endParaRPr kumimoji="1" lang="zh-CN" altLang="en-US" dirty="0"/>
          </a:p>
        </p:txBody>
      </p:sp>
    </p:spTree>
    <p:extLst>
      <p:ext uri="{BB962C8B-B14F-4D97-AF65-F5344CB8AC3E}">
        <p14:creationId xmlns:p14="http://schemas.microsoft.com/office/powerpoint/2010/main" val="12473646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591056"/>
            <a:ext cx="7408333" cy="3450696"/>
          </a:xfrm>
        </p:spPr>
        <p:txBody>
          <a:bodyPr>
            <a:normAutofit fontScale="62500" lnSpcReduction="20000"/>
          </a:bodyPr>
          <a:lstStyle/>
          <a:p>
            <a:r>
              <a:rPr lang="en-US" altLang="zh-CN" dirty="0"/>
              <a:t> [[</a:t>
            </a:r>
            <a:r>
              <a:rPr lang="en-US" altLang="zh-CN" dirty="0" err="1"/>
              <a:t>NSUserDefaults</a:t>
            </a:r>
            <a:r>
              <a:rPr lang="en-US" altLang="zh-CN" dirty="0"/>
              <a:t> </a:t>
            </a:r>
            <a:r>
              <a:rPr lang="en-US" altLang="zh-CN" dirty="0" err="1"/>
              <a:t>standardUserDefaults</a:t>
            </a:r>
            <a:r>
              <a:rPr lang="en-US" altLang="zh-CN" dirty="0"/>
              <a:t>]</a:t>
            </a:r>
            <a:r>
              <a:rPr lang="en-US" altLang="zh-CN" dirty="0" err="1"/>
              <a:t>setObject</a:t>
            </a:r>
            <a:r>
              <a:rPr lang="en-US" altLang="zh-CN" dirty="0"/>
              <a:t>:@"qianfeng567" </a:t>
            </a:r>
            <a:r>
              <a:rPr lang="en-US" altLang="zh-CN" dirty="0" err="1"/>
              <a:t>forKey:kXMPPmyJID</a:t>
            </a:r>
            <a:r>
              <a:rPr lang="en-US" altLang="zh-CN" dirty="0"/>
              <a:t> ];</a:t>
            </a:r>
          </a:p>
          <a:p>
            <a:r>
              <a:rPr lang="en-US" altLang="zh-CN" dirty="0"/>
              <a:t> </a:t>
            </a:r>
          </a:p>
          <a:p>
            <a:r>
              <a:rPr lang="en-US" altLang="zh-CN" dirty="0"/>
              <a:t> [[</a:t>
            </a:r>
            <a:r>
              <a:rPr lang="en-US" altLang="zh-CN" dirty="0" err="1"/>
              <a:t>NSUserDefaults</a:t>
            </a:r>
            <a:r>
              <a:rPr lang="en-US" altLang="zh-CN" dirty="0"/>
              <a:t> </a:t>
            </a:r>
            <a:r>
              <a:rPr lang="en-US" altLang="zh-CN" dirty="0" err="1"/>
              <a:t>standardUserDefaults</a:t>
            </a:r>
            <a:r>
              <a:rPr lang="en-US" altLang="zh-CN" dirty="0"/>
              <a:t>] </a:t>
            </a:r>
            <a:r>
              <a:rPr lang="en-US" altLang="zh-CN" dirty="0" err="1"/>
              <a:t>setObject</a:t>
            </a:r>
            <a:r>
              <a:rPr lang="en-US" altLang="zh-CN" dirty="0"/>
              <a:t>:@"123456" </a:t>
            </a:r>
            <a:r>
              <a:rPr lang="en-US" altLang="zh-CN" dirty="0" err="1"/>
              <a:t>forKey:kXMPPmyPassword</a:t>
            </a:r>
            <a:r>
              <a:rPr lang="en-US" altLang="zh-CN" dirty="0"/>
              <a:t>];</a:t>
            </a:r>
          </a:p>
          <a:p>
            <a:r>
              <a:rPr lang="en-US" altLang="zh-CN" dirty="0"/>
              <a:t> [[</a:t>
            </a:r>
            <a:r>
              <a:rPr lang="en-US" altLang="zh-CN" dirty="0" err="1"/>
              <a:t>NSUserDefaults</a:t>
            </a:r>
            <a:r>
              <a:rPr lang="en-US" altLang="zh-CN" dirty="0"/>
              <a:t> </a:t>
            </a:r>
            <a:r>
              <a:rPr lang="en-US" altLang="zh-CN" dirty="0" err="1"/>
              <a:t>standardUserDefaults</a:t>
            </a:r>
            <a:r>
              <a:rPr lang="en-US" altLang="zh-CN" dirty="0"/>
              <a:t>]synchronize];</a:t>
            </a:r>
          </a:p>
          <a:p>
            <a:r>
              <a:rPr lang="en-US" altLang="zh-CN" dirty="0"/>
              <a:t> </a:t>
            </a:r>
            <a:r>
              <a:rPr lang="en-US" altLang="zh-CN" dirty="0" err="1"/>
              <a:t>ZCXMPPManager</a:t>
            </a:r>
            <a:r>
              <a:rPr lang="en-US" altLang="zh-CN" dirty="0"/>
              <a:t>*manager=[</a:t>
            </a:r>
            <a:r>
              <a:rPr lang="en-US" altLang="zh-CN" dirty="0" err="1"/>
              <a:t>ZCXMPPManager</a:t>
            </a:r>
            <a:r>
              <a:rPr lang="en-US" altLang="zh-CN" dirty="0"/>
              <a:t> </a:t>
            </a:r>
            <a:r>
              <a:rPr lang="en-US" altLang="zh-CN" dirty="0" err="1"/>
              <a:t>sharedInstance</a:t>
            </a:r>
            <a:r>
              <a:rPr lang="en-US" altLang="zh-CN" dirty="0"/>
              <a:t>];</a:t>
            </a:r>
          </a:p>
          <a:p>
            <a:r>
              <a:rPr lang="en-US" altLang="zh-CN" dirty="0"/>
              <a:t> [manager </a:t>
            </a:r>
            <a:r>
              <a:rPr lang="en-US" altLang="zh-CN" dirty="0" err="1"/>
              <a:t>registerMothod</a:t>
            </a:r>
            <a:r>
              <a:rPr lang="en-US" altLang="zh-CN" dirty="0"/>
              <a:t>:^(BOOL </a:t>
            </a:r>
            <a:r>
              <a:rPr lang="en-US" altLang="zh-CN" dirty="0" err="1"/>
              <a:t>isSucceed</a:t>
            </a:r>
            <a:r>
              <a:rPr lang="en-US" altLang="zh-CN" dirty="0"/>
              <a:t>) {</a:t>
            </a:r>
          </a:p>
          <a:p>
            <a:r>
              <a:rPr lang="en-US" altLang="zh-CN" dirty="0"/>
              <a:t> if (</a:t>
            </a:r>
            <a:r>
              <a:rPr lang="en-US" altLang="zh-CN" dirty="0" err="1"/>
              <a:t>isSucceed</a:t>
            </a:r>
            <a:r>
              <a:rPr lang="en-US" altLang="zh-CN" dirty="0"/>
              <a:t>) {</a:t>
            </a:r>
          </a:p>
          <a:p>
            <a:r>
              <a:rPr lang="zh-TW" altLang="en-US" dirty="0"/>
              <a:t> </a:t>
            </a:r>
            <a:r>
              <a:rPr lang="en-US" altLang="zh-TW" dirty="0" err="1"/>
              <a:t>NSLog</a:t>
            </a:r>
            <a:r>
              <a:rPr lang="en-US" altLang="zh-TW" dirty="0"/>
              <a:t>(@"~~~~~</a:t>
            </a:r>
            <a:r>
              <a:rPr lang="zh-TW" altLang="en-US" dirty="0"/>
              <a:t>注册成功</a:t>
            </a:r>
            <a:r>
              <a:rPr lang="en-US" altLang="zh-TW" dirty="0"/>
              <a:t>");</a:t>
            </a:r>
          </a:p>
          <a:p>
            <a:r>
              <a:rPr lang="da-DK" altLang="zh-CN" dirty="0"/>
              <a:t> }</a:t>
            </a:r>
            <a:r>
              <a:rPr lang="da-DK" altLang="zh-CN" dirty="0" err="1"/>
              <a:t>else</a:t>
            </a:r>
            <a:r>
              <a:rPr lang="da-DK" altLang="zh-CN" dirty="0"/>
              <a:t>{</a:t>
            </a:r>
          </a:p>
          <a:p>
            <a:r>
              <a:rPr lang="zh-TW" altLang="en-US" dirty="0"/>
              <a:t> </a:t>
            </a:r>
            <a:r>
              <a:rPr lang="en-US" altLang="zh-TW" dirty="0" err="1"/>
              <a:t>NSLog</a:t>
            </a:r>
            <a:r>
              <a:rPr lang="en-US" altLang="zh-TW" dirty="0"/>
              <a:t>(@"</a:t>
            </a:r>
            <a:r>
              <a:rPr lang="zh-TW" altLang="en-US" dirty="0"/>
              <a:t>注册失败</a:t>
            </a:r>
            <a:r>
              <a:rPr lang="en-US" altLang="zh-TW" dirty="0"/>
              <a:t>");</a:t>
            </a:r>
          </a:p>
          <a:p>
            <a:r>
              <a:rPr lang="en-US" altLang="zh-CN" dirty="0"/>
              <a:t> }</a:t>
            </a:r>
          </a:p>
          <a:p>
            <a:r>
              <a:rPr lang="en-US" altLang="zh-CN" dirty="0"/>
              <a:t> }];</a:t>
            </a:r>
            <a:endParaRPr kumimoji="1" lang="zh-CN" altLang="en-US" dirty="0"/>
          </a:p>
        </p:txBody>
      </p:sp>
      <p:sp>
        <p:nvSpPr>
          <p:cNvPr id="3" name="标题 2"/>
          <p:cNvSpPr>
            <a:spLocks noGrp="1"/>
          </p:cNvSpPr>
          <p:nvPr>
            <p:ph type="title"/>
          </p:nvPr>
        </p:nvSpPr>
        <p:spPr/>
        <p:txBody>
          <a:bodyPr/>
          <a:lstStyle/>
          <a:p>
            <a:r>
              <a:rPr kumimoji="1" lang="zh-CN" altLang="en-US" dirty="0" smtClean="0"/>
              <a:t>注册</a:t>
            </a:r>
            <a:endParaRPr kumimoji="1" lang="zh-CN" altLang="en-US" dirty="0"/>
          </a:p>
        </p:txBody>
      </p:sp>
      <p:sp>
        <p:nvSpPr>
          <p:cNvPr id="4" name="内容占位符 1"/>
          <p:cNvSpPr txBox="1">
            <a:spLocks/>
          </p:cNvSpPr>
          <p:nvPr/>
        </p:nvSpPr>
        <p:spPr>
          <a:xfrm>
            <a:off x="872067" y="4857539"/>
            <a:ext cx="7408333" cy="1652774"/>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endParaRPr kumimoji="1" lang="zh-CN" altLang="en-US" dirty="0"/>
          </a:p>
        </p:txBody>
      </p:sp>
    </p:spTree>
    <p:extLst>
      <p:ext uri="{BB962C8B-B14F-4D97-AF65-F5344CB8AC3E}">
        <p14:creationId xmlns:p14="http://schemas.microsoft.com/office/powerpoint/2010/main" val="2855323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693514"/>
            <a:ext cx="7408333" cy="4432649"/>
          </a:xfrm>
        </p:spPr>
        <p:txBody>
          <a:bodyPr>
            <a:normAutofit fontScale="55000" lnSpcReduction="20000"/>
          </a:bodyPr>
          <a:lstStyle/>
          <a:p>
            <a:r>
              <a:rPr lang="en-US" altLang="zh-CN" dirty="0"/>
              <a:t>//XMPP</a:t>
            </a:r>
            <a:r>
              <a:rPr lang="zh-CN" altLang="en-US" dirty="0"/>
              <a:t>连接服务器必须要使用账户密码才能够进行连接，否则无法进行连接，密码验证是否成功靠</a:t>
            </a:r>
            <a:r>
              <a:rPr lang="en-US" altLang="zh-CN" dirty="0"/>
              <a:t>block</a:t>
            </a:r>
            <a:r>
              <a:rPr lang="zh-CN" altLang="en-US" dirty="0"/>
              <a:t>进行回调获得</a:t>
            </a:r>
          </a:p>
          <a:p>
            <a:endParaRPr lang="en-US" altLang="zh-CN" dirty="0"/>
          </a:p>
          <a:p>
            <a:r>
              <a:rPr lang="en-US" altLang="zh-CN" dirty="0"/>
              <a:t> [[</a:t>
            </a:r>
            <a:r>
              <a:rPr lang="en-US" altLang="zh-CN" dirty="0" err="1"/>
              <a:t>NSUserDefaults</a:t>
            </a:r>
            <a:r>
              <a:rPr lang="en-US" altLang="zh-CN" dirty="0"/>
              <a:t> </a:t>
            </a:r>
            <a:r>
              <a:rPr lang="en-US" altLang="zh-CN" dirty="0" err="1"/>
              <a:t>standardUserDefaults</a:t>
            </a:r>
            <a:r>
              <a:rPr lang="en-US" altLang="zh-CN" dirty="0"/>
              <a:t>]</a:t>
            </a:r>
            <a:r>
              <a:rPr lang="en-US" altLang="zh-CN" dirty="0" err="1"/>
              <a:t>setObject</a:t>
            </a:r>
            <a:r>
              <a:rPr lang="en-US" altLang="zh-CN" dirty="0"/>
              <a:t>:@"qianfeng567" </a:t>
            </a:r>
            <a:r>
              <a:rPr lang="en-US" altLang="zh-CN" dirty="0" err="1"/>
              <a:t>forKey:kXMPPmyJID</a:t>
            </a:r>
            <a:r>
              <a:rPr lang="en-US" altLang="zh-CN" dirty="0"/>
              <a:t> ];</a:t>
            </a:r>
          </a:p>
          <a:p>
            <a:r>
              <a:rPr lang="en-US" altLang="zh-CN" dirty="0"/>
              <a:t> </a:t>
            </a:r>
          </a:p>
          <a:p>
            <a:r>
              <a:rPr lang="en-US" altLang="zh-CN" dirty="0"/>
              <a:t> [[</a:t>
            </a:r>
            <a:r>
              <a:rPr lang="en-US" altLang="zh-CN" dirty="0" err="1"/>
              <a:t>NSUserDefaults</a:t>
            </a:r>
            <a:r>
              <a:rPr lang="en-US" altLang="zh-CN" dirty="0"/>
              <a:t> </a:t>
            </a:r>
            <a:r>
              <a:rPr lang="en-US" altLang="zh-CN" dirty="0" err="1"/>
              <a:t>standardUserDefaults</a:t>
            </a:r>
            <a:r>
              <a:rPr lang="en-US" altLang="zh-CN" dirty="0"/>
              <a:t>] </a:t>
            </a:r>
            <a:r>
              <a:rPr lang="en-US" altLang="zh-CN" dirty="0" err="1"/>
              <a:t>setObject</a:t>
            </a:r>
            <a:r>
              <a:rPr lang="en-US" altLang="zh-CN" dirty="0"/>
              <a:t>:@"123456" </a:t>
            </a:r>
            <a:r>
              <a:rPr lang="en-US" altLang="zh-CN" dirty="0" err="1"/>
              <a:t>forKey:kXMPPmyPassword</a:t>
            </a:r>
            <a:r>
              <a:rPr lang="en-US" altLang="zh-CN" dirty="0"/>
              <a:t>];</a:t>
            </a:r>
          </a:p>
          <a:p>
            <a:r>
              <a:rPr lang="en-US" altLang="zh-CN" dirty="0"/>
              <a:t> [[</a:t>
            </a:r>
            <a:r>
              <a:rPr lang="en-US" altLang="zh-CN" dirty="0" err="1"/>
              <a:t>NSUserDefaults</a:t>
            </a:r>
            <a:r>
              <a:rPr lang="en-US" altLang="zh-CN" dirty="0"/>
              <a:t> </a:t>
            </a:r>
            <a:r>
              <a:rPr lang="en-US" altLang="zh-CN" dirty="0" err="1"/>
              <a:t>standardUserDefaults</a:t>
            </a:r>
            <a:r>
              <a:rPr lang="en-US" altLang="zh-CN" dirty="0"/>
              <a:t>]synchronize];</a:t>
            </a:r>
          </a:p>
          <a:p>
            <a:endParaRPr lang="en-US" altLang="zh-CN" dirty="0"/>
          </a:p>
          <a:p>
            <a:r>
              <a:rPr lang="en-US" altLang="zh-CN" dirty="0"/>
              <a:t> </a:t>
            </a:r>
            <a:r>
              <a:rPr lang="en-US" altLang="zh-CN" dirty="0" err="1"/>
              <a:t>ZCXMPPManager</a:t>
            </a:r>
            <a:r>
              <a:rPr lang="en-US" altLang="zh-CN" dirty="0"/>
              <a:t>*manager=[</a:t>
            </a:r>
            <a:r>
              <a:rPr lang="en-US" altLang="zh-CN" dirty="0" err="1"/>
              <a:t>ZCXMPPManager</a:t>
            </a:r>
            <a:r>
              <a:rPr lang="en-US" altLang="zh-CN" dirty="0"/>
              <a:t> </a:t>
            </a:r>
            <a:r>
              <a:rPr lang="en-US" altLang="zh-CN" dirty="0" err="1"/>
              <a:t>sharedInstance</a:t>
            </a:r>
            <a:r>
              <a:rPr lang="en-US" altLang="zh-CN" dirty="0"/>
              <a:t>];</a:t>
            </a:r>
          </a:p>
          <a:p>
            <a:r>
              <a:rPr lang="en-US" altLang="zh-CN" dirty="0"/>
              <a:t> BOOL connect= [manager </a:t>
            </a:r>
            <a:r>
              <a:rPr lang="en-US" altLang="zh-CN" dirty="0" err="1"/>
              <a:t>connectLogoin</a:t>
            </a:r>
            <a:r>
              <a:rPr lang="en-US" altLang="zh-CN" dirty="0"/>
              <a:t>:^(BOOL </a:t>
            </a:r>
            <a:r>
              <a:rPr lang="en-US" altLang="zh-CN" dirty="0" err="1"/>
              <a:t>isSucceed</a:t>
            </a:r>
            <a:r>
              <a:rPr lang="en-US" altLang="zh-CN" dirty="0"/>
              <a:t>) {</a:t>
            </a:r>
          </a:p>
          <a:p>
            <a:r>
              <a:rPr lang="en-US" altLang="zh-CN" dirty="0"/>
              <a:t> if (</a:t>
            </a:r>
            <a:r>
              <a:rPr lang="en-US" altLang="zh-CN" dirty="0" err="1"/>
              <a:t>isSucceed</a:t>
            </a:r>
            <a:r>
              <a:rPr lang="en-US" altLang="zh-CN" dirty="0"/>
              <a:t>) {</a:t>
            </a:r>
          </a:p>
          <a:p>
            <a:r>
              <a:rPr lang="zh-TW" altLang="en-US" dirty="0"/>
              <a:t> </a:t>
            </a:r>
            <a:r>
              <a:rPr lang="en-US" altLang="zh-TW" dirty="0" err="1"/>
              <a:t>NSLog</a:t>
            </a:r>
            <a:r>
              <a:rPr lang="en-US" altLang="zh-TW" dirty="0"/>
              <a:t>(@"</a:t>
            </a:r>
            <a:r>
              <a:rPr lang="zh-TW" altLang="en-US" dirty="0"/>
              <a:t>登录成功</a:t>
            </a:r>
            <a:r>
              <a:rPr lang="en-US" altLang="zh-TW" dirty="0"/>
              <a:t>");</a:t>
            </a:r>
          </a:p>
          <a:p>
            <a:r>
              <a:rPr lang="da-DK" altLang="zh-CN" dirty="0"/>
              <a:t> }</a:t>
            </a:r>
            <a:r>
              <a:rPr lang="da-DK" altLang="zh-CN" dirty="0" err="1"/>
              <a:t>else</a:t>
            </a:r>
            <a:r>
              <a:rPr lang="da-DK" altLang="zh-CN" dirty="0"/>
              <a:t>{</a:t>
            </a:r>
          </a:p>
          <a:p>
            <a:r>
              <a:rPr lang="zh-TW" altLang="en-US" dirty="0"/>
              <a:t> </a:t>
            </a:r>
            <a:r>
              <a:rPr lang="en-US" altLang="zh-TW" dirty="0" err="1"/>
              <a:t>NSLog</a:t>
            </a:r>
            <a:r>
              <a:rPr lang="en-US" altLang="zh-TW" dirty="0"/>
              <a:t>(@"</a:t>
            </a:r>
            <a:r>
              <a:rPr lang="zh-TW" altLang="en-US" dirty="0"/>
              <a:t>请检查哪里出错</a:t>
            </a:r>
            <a:r>
              <a:rPr lang="en-US" altLang="zh-TW" dirty="0"/>
              <a:t>");</a:t>
            </a:r>
          </a:p>
          <a:p>
            <a:r>
              <a:rPr lang="en-US" altLang="zh-CN" dirty="0"/>
              <a:t> }</a:t>
            </a:r>
          </a:p>
          <a:p>
            <a:r>
              <a:rPr lang="en-US" altLang="zh-CN" dirty="0"/>
              <a:t> </a:t>
            </a:r>
          </a:p>
          <a:p>
            <a:r>
              <a:rPr lang="en-US" altLang="zh-CN" dirty="0"/>
              <a:t> }];</a:t>
            </a:r>
          </a:p>
          <a:p>
            <a:r>
              <a:rPr lang="en-US" altLang="zh-CN" dirty="0"/>
              <a:t> if (!connect) {</a:t>
            </a:r>
          </a:p>
          <a:p>
            <a:r>
              <a:rPr lang="zh-TW" altLang="en-US" dirty="0"/>
              <a:t> </a:t>
            </a:r>
            <a:r>
              <a:rPr lang="en-US" altLang="zh-TW" dirty="0" err="1"/>
              <a:t>NSLog</a:t>
            </a:r>
            <a:r>
              <a:rPr lang="en-US" altLang="zh-TW" dirty="0"/>
              <a:t>(@"</a:t>
            </a:r>
            <a:r>
              <a:rPr lang="zh-TW" altLang="en-US" dirty="0"/>
              <a:t>服务器连接失败</a:t>
            </a:r>
            <a:r>
              <a:rPr lang="en-US" altLang="zh-TW" dirty="0"/>
              <a:t>");</a:t>
            </a:r>
          </a:p>
          <a:p>
            <a:r>
              <a:rPr lang="en-US" altLang="zh-CN" dirty="0"/>
              <a:t> }</a:t>
            </a:r>
            <a:endParaRPr kumimoji="1" lang="zh-CN" altLang="en-US" dirty="0"/>
          </a:p>
        </p:txBody>
      </p:sp>
      <p:sp>
        <p:nvSpPr>
          <p:cNvPr id="3" name="标题 2"/>
          <p:cNvSpPr>
            <a:spLocks noGrp="1"/>
          </p:cNvSpPr>
          <p:nvPr>
            <p:ph type="title"/>
          </p:nvPr>
        </p:nvSpPr>
        <p:spPr/>
        <p:txBody>
          <a:bodyPr/>
          <a:lstStyle/>
          <a:p>
            <a:r>
              <a:rPr kumimoji="1" lang="zh-CN" altLang="en-US" dirty="0" smtClean="0"/>
              <a:t>登录</a:t>
            </a:r>
            <a:endParaRPr kumimoji="1" lang="zh-CN" altLang="en-US" dirty="0"/>
          </a:p>
        </p:txBody>
      </p:sp>
    </p:spTree>
    <p:extLst>
      <p:ext uri="{BB962C8B-B14F-4D97-AF65-F5344CB8AC3E}">
        <p14:creationId xmlns:p14="http://schemas.microsoft.com/office/powerpoint/2010/main" val="18025580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26084" y="1307454"/>
            <a:ext cx="7408333" cy="3450696"/>
          </a:xfrm>
        </p:spPr>
        <p:txBody>
          <a:bodyPr>
            <a:normAutofit fontScale="70000" lnSpcReduction="20000"/>
          </a:bodyPr>
          <a:lstStyle/>
          <a:p>
            <a:r>
              <a:rPr lang="zh-TW" altLang="en-US" dirty="0"/>
              <a:t> </a:t>
            </a:r>
            <a:r>
              <a:rPr lang="en-US" altLang="zh-TW" dirty="0"/>
              <a:t>//</a:t>
            </a:r>
            <a:r>
              <a:rPr lang="en-US" altLang="zh-TW" dirty="0" err="1"/>
              <a:t>verifyLabel.text</a:t>
            </a:r>
            <a:r>
              <a:rPr lang="zh-TW" altLang="en-US" dirty="0"/>
              <a:t>代表是验证消息的数量  </a:t>
            </a:r>
          </a:p>
          <a:p>
            <a:r>
              <a:rPr lang="zh-TW" altLang="en-US" dirty="0"/>
              <a:t> </a:t>
            </a:r>
            <a:r>
              <a:rPr lang="en-US" altLang="zh-TW" dirty="0"/>
              <a:t>//</a:t>
            </a:r>
            <a:r>
              <a:rPr lang="en-US" altLang="zh-TW" dirty="0" err="1"/>
              <a:t>self.dataArray</a:t>
            </a:r>
            <a:r>
              <a:rPr lang="zh-TW" altLang="en-US" dirty="0"/>
              <a:t>最终数据源是</a:t>
            </a:r>
            <a:r>
              <a:rPr lang="en-US" altLang="zh-TW" dirty="0" err="1"/>
              <a:t>XMPPUserCoreDataStorageObject</a:t>
            </a:r>
            <a:r>
              <a:rPr lang="zh-TW" altLang="en-US" dirty="0"/>
              <a:t>类</a:t>
            </a:r>
          </a:p>
          <a:p>
            <a:r>
              <a:rPr lang="en-US" altLang="zh-CN" dirty="0"/>
              <a:t> -(void)</a:t>
            </a:r>
            <a:r>
              <a:rPr lang="en-US" altLang="zh-CN" dirty="0" err="1"/>
              <a:t>loadData</a:t>
            </a:r>
            <a:r>
              <a:rPr lang="en-US" altLang="zh-CN" dirty="0"/>
              <a:t>{</a:t>
            </a:r>
          </a:p>
          <a:p>
            <a:r>
              <a:rPr lang="en-US" altLang="zh-CN" dirty="0"/>
              <a:t> </a:t>
            </a:r>
            <a:r>
              <a:rPr lang="en-US" altLang="zh-CN" dirty="0" err="1"/>
              <a:t>NSArray</a:t>
            </a:r>
            <a:r>
              <a:rPr lang="en-US" altLang="zh-CN" dirty="0"/>
              <a:t>*array=[[</a:t>
            </a:r>
            <a:r>
              <a:rPr lang="en-US" altLang="zh-CN" dirty="0" err="1"/>
              <a:t>ZCXMPPManager</a:t>
            </a:r>
            <a:r>
              <a:rPr lang="en-US" altLang="zh-CN" dirty="0"/>
              <a:t> </a:t>
            </a:r>
            <a:r>
              <a:rPr lang="en-US" altLang="zh-CN" dirty="0" err="1"/>
              <a:t>sharedInstance</a:t>
            </a:r>
            <a:r>
              <a:rPr lang="en-US" altLang="zh-CN" dirty="0"/>
              <a:t>] </a:t>
            </a:r>
            <a:r>
              <a:rPr lang="en-US" altLang="zh-CN" dirty="0" err="1"/>
              <a:t>friendsList</a:t>
            </a:r>
            <a:r>
              <a:rPr lang="en-US" altLang="zh-CN" dirty="0"/>
              <a:t>:^(BOOL </a:t>
            </a:r>
            <a:r>
              <a:rPr lang="en-US" altLang="zh-CN" dirty="0" err="1"/>
              <a:t>isRefresh</a:t>
            </a:r>
            <a:r>
              <a:rPr lang="en-US" altLang="zh-CN" dirty="0"/>
              <a:t>) {</a:t>
            </a:r>
          </a:p>
          <a:p>
            <a:r>
              <a:rPr lang="en-US" altLang="zh-CN" dirty="0"/>
              <a:t> </a:t>
            </a:r>
          </a:p>
          <a:p>
            <a:r>
              <a:rPr lang="en-US" altLang="zh-CN" dirty="0"/>
              <a:t> [self </a:t>
            </a:r>
            <a:r>
              <a:rPr lang="en-US" altLang="zh-CN" dirty="0" err="1"/>
              <a:t>loadData</a:t>
            </a:r>
            <a:r>
              <a:rPr lang="en-US" altLang="zh-CN" dirty="0"/>
              <a:t>];</a:t>
            </a:r>
          </a:p>
          <a:p>
            <a:r>
              <a:rPr lang="en-US" altLang="zh-CN" dirty="0"/>
              <a:t> </a:t>
            </a:r>
          </a:p>
          <a:p>
            <a:r>
              <a:rPr lang="en-US" altLang="zh-CN" dirty="0"/>
              <a:t> }];</a:t>
            </a:r>
          </a:p>
          <a:p>
            <a:r>
              <a:rPr lang="en-US" altLang="zh-CN" dirty="0"/>
              <a:t> </a:t>
            </a:r>
            <a:r>
              <a:rPr lang="en-US" altLang="zh-CN" dirty="0" err="1"/>
              <a:t>self.dataArray</a:t>
            </a:r>
            <a:r>
              <a:rPr lang="en-US" altLang="zh-CN" dirty="0"/>
              <a:t>=[</a:t>
            </a:r>
            <a:r>
              <a:rPr lang="en-US" altLang="zh-CN" dirty="0" err="1"/>
              <a:t>NSMutableArray</a:t>
            </a:r>
            <a:r>
              <a:rPr lang="en-US" altLang="zh-CN" dirty="0"/>
              <a:t> </a:t>
            </a:r>
            <a:r>
              <a:rPr lang="en-US" altLang="zh-CN" dirty="0" err="1"/>
              <a:t>arrayWithArray:array</a:t>
            </a:r>
            <a:r>
              <a:rPr lang="en-US" altLang="zh-CN" dirty="0"/>
              <a:t>];</a:t>
            </a:r>
          </a:p>
          <a:p>
            <a:r>
              <a:rPr lang="en-US" altLang="zh-CN" dirty="0"/>
              <a:t> </a:t>
            </a:r>
            <a:r>
              <a:rPr lang="en-US" altLang="zh-CN" dirty="0" err="1"/>
              <a:t>verifyLabel.text</a:t>
            </a:r>
            <a:r>
              <a:rPr lang="en-US" altLang="zh-CN" dirty="0"/>
              <a:t>=[</a:t>
            </a:r>
            <a:r>
              <a:rPr lang="en-US" altLang="zh-CN" dirty="0" err="1"/>
              <a:t>NSString</a:t>
            </a:r>
            <a:r>
              <a:rPr lang="en-US" altLang="zh-CN" dirty="0"/>
              <a:t> </a:t>
            </a:r>
            <a:r>
              <a:rPr lang="en-US" altLang="zh-CN" dirty="0" err="1"/>
              <a:t>stringWithFormat</a:t>
            </a:r>
            <a:r>
              <a:rPr lang="en-US" altLang="zh-CN" dirty="0"/>
              <a:t>:@"%d",[</a:t>
            </a:r>
            <a:r>
              <a:rPr lang="en-US" altLang="zh-CN" dirty="0" err="1"/>
              <a:t>ZCXMPPManager</a:t>
            </a:r>
            <a:r>
              <a:rPr lang="en-US" altLang="zh-CN" dirty="0"/>
              <a:t> </a:t>
            </a:r>
            <a:r>
              <a:rPr lang="en-US" altLang="zh-CN" dirty="0" err="1"/>
              <a:t>sharedInstance</a:t>
            </a:r>
            <a:r>
              <a:rPr lang="en-US" altLang="zh-CN" dirty="0"/>
              <a:t>].</a:t>
            </a:r>
            <a:r>
              <a:rPr lang="en-US" altLang="zh-CN" dirty="0" err="1"/>
              <a:t>subscribeArray.count</a:t>
            </a:r>
            <a:r>
              <a:rPr lang="en-US" altLang="zh-CN" dirty="0"/>
              <a:t>];</a:t>
            </a:r>
          </a:p>
          <a:p>
            <a:r>
              <a:rPr lang="en-US" altLang="zh-CN" dirty="0"/>
              <a:t> [_</a:t>
            </a:r>
            <a:r>
              <a:rPr lang="en-US" altLang="zh-CN" dirty="0" err="1"/>
              <a:t>tableView</a:t>
            </a:r>
            <a:r>
              <a:rPr lang="en-US" altLang="zh-CN" dirty="0"/>
              <a:t> </a:t>
            </a:r>
            <a:r>
              <a:rPr lang="en-US" altLang="zh-CN" dirty="0" err="1"/>
              <a:t>reloadData</a:t>
            </a:r>
            <a:r>
              <a:rPr lang="en-US" altLang="zh-CN" dirty="0"/>
              <a:t>];</a:t>
            </a:r>
            <a:endParaRPr kumimoji="1" lang="zh-CN" altLang="en-US" dirty="0"/>
          </a:p>
        </p:txBody>
      </p:sp>
      <p:sp>
        <p:nvSpPr>
          <p:cNvPr id="3" name="标题 2"/>
          <p:cNvSpPr>
            <a:spLocks noGrp="1"/>
          </p:cNvSpPr>
          <p:nvPr>
            <p:ph type="title"/>
          </p:nvPr>
        </p:nvSpPr>
        <p:spPr/>
        <p:txBody>
          <a:bodyPr/>
          <a:lstStyle/>
          <a:p>
            <a:r>
              <a:rPr kumimoji="1" lang="zh-CN" altLang="en-US" dirty="0" smtClean="0"/>
              <a:t>好友列表</a:t>
            </a:r>
            <a:endParaRPr kumimoji="1" lang="zh-CN" altLang="en-US" dirty="0"/>
          </a:p>
        </p:txBody>
      </p:sp>
      <p:sp>
        <p:nvSpPr>
          <p:cNvPr id="4" name="文本框 3"/>
          <p:cNvSpPr txBox="1"/>
          <p:nvPr/>
        </p:nvSpPr>
        <p:spPr>
          <a:xfrm>
            <a:off x="1" y="4549676"/>
            <a:ext cx="9144000" cy="2308324"/>
          </a:xfrm>
          <a:prstGeom prst="rect">
            <a:avLst/>
          </a:prstGeom>
          <a:noFill/>
        </p:spPr>
        <p:txBody>
          <a:bodyPr wrap="square" rtlCol="0">
            <a:spAutoFit/>
          </a:bodyPr>
          <a:lstStyle/>
          <a:p>
            <a:r>
              <a:rPr lang="en-US" altLang="zh-CN" dirty="0"/>
              <a:t>//</a:t>
            </a:r>
            <a:r>
              <a:rPr lang="zh-CN" altLang="en-US" dirty="0"/>
              <a:t>获得好友列表</a:t>
            </a:r>
          </a:p>
          <a:p>
            <a:r>
              <a:rPr lang="en-US" altLang="zh-CN" dirty="0"/>
              <a:t>//    </a:t>
            </a:r>
            <a:r>
              <a:rPr lang="zh-CN" altLang="en-US" dirty="0"/>
              <a:t>好友列表是一个数组，每个元素是数组</a:t>
            </a:r>
            <a:r>
              <a:rPr lang="en-US" altLang="zh-CN" dirty="0"/>
              <a:t>,</a:t>
            </a:r>
            <a:r>
              <a:rPr lang="zh-CN" altLang="en-US" dirty="0"/>
              <a:t>依次存放的是好友</a:t>
            </a:r>
            <a:r>
              <a:rPr lang="en-US" altLang="zh-CN" dirty="0"/>
              <a:t>~</a:t>
            </a:r>
            <a:r>
              <a:rPr lang="zh-CN" altLang="en-US" dirty="0"/>
              <a:t>关注</a:t>
            </a:r>
            <a:r>
              <a:rPr lang="en-US" altLang="zh-CN" dirty="0"/>
              <a:t>~</a:t>
            </a:r>
            <a:r>
              <a:rPr lang="zh-CN" altLang="en-US" dirty="0"/>
              <a:t>被关注</a:t>
            </a:r>
            <a:r>
              <a:rPr lang="en-US" altLang="zh-CN" dirty="0"/>
              <a:t>~</a:t>
            </a:r>
            <a:r>
              <a:rPr lang="zh-CN" altLang="en-US" dirty="0"/>
              <a:t>我关注对方，对方没同意</a:t>
            </a:r>
          </a:p>
          <a:p>
            <a:r>
              <a:rPr lang="en-US" altLang="zh-TW" dirty="0"/>
              <a:t>//    @dynamic subscription;//</a:t>
            </a:r>
            <a:r>
              <a:rPr lang="zh-TW" altLang="en-US" dirty="0"/>
              <a:t>关注状态</a:t>
            </a:r>
          </a:p>
          <a:p>
            <a:r>
              <a:rPr lang="en-US" altLang="zh-CN" dirty="0"/>
              <a:t>//    from </a:t>
            </a:r>
            <a:r>
              <a:rPr lang="zh-CN" altLang="en-US" dirty="0"/>
              <a:t>你关注我</a:t>
            </a:r>
            <a:endParaRPr lang="en-US" altLang="zh-CN" dirty="0"/>
          </a:p>
          <a:p>
            <a:r>
              <a:rPr lang="en-US" altLang="zh-TW" dirty="0"/>
              <a:t>//    to   </a:t>
            </a:r>
            <a:r>
              <a:rPr lang="zh-TW" altLang="en-US" dirty="0"/>
              <a:t>我关注对方 同意</a:t>
            </a:r>
          </a:p>
          <a:p>
            <a:r>
              <a:rPr lang="en-US" altLang="zh-TW" dirty="0"/>
              <a:t>//    none </a:t>
            </a:r>
            <a:r>
              <a:rPr lang="zh-TW" altLang="en-US" dirty="0"/>
              <a:t>我关注对方 没同意</a:t>
            </a:r>
          </a:p>
          <a:p>
            <a:r>
              <a:rPr lang="en-US" altLang="zh-CN" dirty="0"/>
              <a:t>//    both </a:t>
            </a:r>
            <a:r>
              <a:rPr lang="zh-CN" altLang="en-US" dirty="0"/>
              <a:t>双方都关注了</a:t>
            </a:r>
            <a:endParaRPr kumimoji="1" lang="zh-CN" altLang="en-US" dirty="0"/>
          </a:p>
        </p:txBody>
      </p:sp>
    </p:spTree>
    <p:extLst>
      <p:ext uri="{BB962C8B-B14F-4D97-AF65-F5344CB8AC3E}">
        <p14:creationId xmlns:p14="http://schemas.microsoft.com/office/powerpoint/2010/main" val="21418632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TW" dirty="0"/>
              <a:t>#pragma mark </a:t>
            </a:r>
            <a:r>
              <a:rPr lang="zh-TW" altLang="en-US" dirty="0"/>
              <a:t>判断是否是好友</a:t>
            </a:r>
          </a:p>
          <a:p>
            <a:r>
              <a:rPr lang="en-US" altLang="zh-CN" dirty="0"/>
              <a:t>//-(BOOL)</a:t>
            </a:r>
            <a:r>
              <a:rPr lang="en-US" altLang="zh-CN" dirty="0" err="1"/>
              <a:t>isFriend</a:t>
            </a:r>
            <a:r>
              <a:rPr lang="en-US" altLang="zh-CN" dirty="0"/>
              <a:t>:(</a:t>
            </a:r>
            <a:r>
              <a:rPr lang="en-US" altLang="zh-CN" dirty="0" err="1"/>
              <a:t>NSString</a:t>
            </a:r>
            <a:r>
              <a:rPr lang="en-US" altLang="zh-CN" dirty="0"/>
              <a:t>*)</a:t>
            </a:r>
            <a:r>
              <a:rPr lang="en-US" altLang="zh-CN" dirty="0" err="1"/>
              <a:t>Str</a:t>
            </a:r>
            <a:r>
              <a:rPr lang="en-US" altLang="zh-CN" dirty="0"/>
              <a:t>;</a:t>
            </a:r>
            <a:endParaRPr kumimoji="1" lang="zh-CN" altLang="en-US" dirty="0"/>
          </a:p>
        </p:txBody>
      </p:sp>
      <p:sp>
        <p:nvSpPr>
          <p:cNvPr id="3" name="标题 2"/>
          <p:cNvSpPr>
            <a:spLocks noGrp="1"/>
          </p:cNvSpPr>
          <p:nvPr>
            <p:ph type="title"/>
          </p:nvPr>
        </p:nvSpPr>
        <p:spPr/>
        <p:txBody>
          <a:bodyPr/>
          <a:lstStyle/>
          <a:p>
            <a:r>
              <a:rPr kumimoji="1" lang="zh-CN" altLang="en-US" dirty="0" smtClean="0"/>
              <a:t>判断是否是好友</a:t>
            </a:r>
            <a:endParaRPr kumimoji="1" lang="zh-CN" altLang="en-US" dirty="0"/>
          </a:p>
        </p:txBody>
      </p:sp>
    </p:spTree>
    <p:extLst>
      <p:ext uri="{BB962C8B-B14F-4D97-AF65-F5344CB8AC3E}">
        <p14:creationId xmlns:p14="http://schemas.microsoft.com/office/powerpoint/2010/main" val="21115038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TW" dirty="0"/>
              <a:t>#pragma mark </a:t>
            </a:r>
            <a:r>
              <a:rPr lang="zh-TW" altLang="en-US" dirty="0"/>
              <a:t>获取好友个人资料</a:t>
            </a:r>
          </a:p>
          <a:p>
            <a:r>
              <a:rPr lang="en-US" altLang="zh-TW" dirty="0"/>
              <a:t>/*</a:t>
            </a:r>
          </a:p>
          <a:p>
            <a:r>
              <a:rPr lang="en-US" altLang="zh-CN" dirty="0"/>
              <a:t> [[presence from] user]</a:t>
            </a:r>
            <a:r>
              <a:rPr lang="zh-CN" altLang="en-US" dirty="0"/>
              <a:t>为账号名称，不带主机名</a:t>
            </a:r>
            <a:endParaRPr lang="en-US" altLang="zh-CN" dirty="0"/>
          </a:p>
          <a:p>
            <a:r>
              <a:rPr lang="en-US" altLang="zh-CN" dirty="0"/>
              <a:t>  </a:t>
            </a:r>
            <a:r>
              <a:rPr lang="en-US" altLang="zh-CN" dirty="0" err="1"/>
              <a:t>XMPPvCardTemp</a:t>
            </a:r>
            <a:r>
              <a:rPr lang="en-US" altLang="zh-CN" dirty="0"/>
              <a:t>*temp1=[[</a:t>
            </a:r>
            <a:r>
              <a:rPr lang="en-US" altLang="zh-CN" dirty="0" err="1"/>
              <a:t>ZCXMPPManager</a:t>
            </a:r>
            <a:r>
              <a:rPr lang="en-US" altLang="zh-CN" dirty="0"/>
              <a:t> </a:t>
            </a:r>
            <a:r>
              <a:rPr lang="en-US" altLang="zh-CN" dirty="0" err="1"/>
              <a:t>sharedInstance</a:t>
            </a:r>
            <a:r>
              <a:rPr lang="en-US" altLang="zh-CN" dirty="0"/>
              <a:t>] </a:t>
            </a:r>
            <a:r>
              <a:rPr lang="en-US" altLang="zh-CN" dirty="0" err="1"/>
              <a:t>friendsVcard</a:t>
            </a:r>
            <a:r>
              <a:rPr lang="en-US" altLang="zh-CN" dirty="0"/>
              <a:t>:[[presence from] user]];</a:t>
            </a:r>
          </a:p>
          <a:p>
            <a:r>
              <a:rPr lang="en-US" altLang="zh-CN" dirty="0"/>
              <a:t> */</a:t>
            </a:r>
            <a:endParaRPr kumimoji="1" lang="zh-CN" altLang="en-US" dirty="0"/>
          </a:p>
        </p:txBody>
      </p:sp>
      <p:sp>
        <p:nvSpPr>
          <p:cNvPr id="3" name="标题 2"/>
          <p:cNvSpPr>
            <a:spLocks noGrp="1"/>
          </p:cNvSpPr>
          <p:nvPr>
            <p:ph type="title"/>
          </p:nvPr>
        </p:nvSpPr>
        <p:spPr/>
        <p:txBody>
          <a:bodyPr/>
          <a:lstStyle/>
          <a:p>
            <a:r>
              <a:rPr kumimoji="1" lang="zh-CN" altLang="en-US" dirty="0" smtClean="0"/>
              <a:t>获得好友资料</a:t>
            </a:r>
            <a:endParaRPr kumimoji="1" lang="zh-CN" altLang="en-US" dirty="0"/>
          </a:p>
        </p:txBody>
      </p:sp>
    </p:spTree>
    <p:extLst>
      <p:ext uri="{BB962C8B-B14F-4D97-AF65-F5344CB8AC3E}">
        <p14:creationId xmlns:p14="http://schemas.microsoft.com/office/powerpoint/2010/main" val="28155820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dirty="0"/>
              <a:t> </a:t>
            </a:r>
            <a:r>
              <a:rPr lang="en-US" altLang="zh-CN" dirty="0" err="1"/>
              <a:t>NSArray</a:t>
            </a:r>
            <a:r>
              <a:rPr lang="en-US" altLang="zh-CN" dirty="0"/>
              <a:t>*array=[</a:t>
            </a:r>
            <a:r>
              <a:rPr lang="en-US" altLang="zh-CN" dirty="0" err="1"/>
              <a:t>ZCXMPPManager</a:t>
            </a:r>
            <a:r>
              <a:rPr lang="en-US" altLang="zh-CN" dirty="0"/>
              <a:t> </a:t>
            </a:r>
            <a:r>
              <a:rPr lang="en-US" altLang="zh-CN" dirty="0" err="1"/>
              <a:t>sharedInstance</a:t>
            </a:r>
            <a:r>
              <a:rPr lang="en-US" altLang="zh-CN" dirty="0"/>
              <a:t>].</a:t>
            </a:r>
            <a:r>
              <a:rPr lang="en-US" altLang="zh-CN" dirty="0" err="1"/>
              <a:t>subscribeArray</a:t>
            </a:r>
            <a:r>
              <a:rPr lang="en-US" altLang="zh-CN" dirty="0"/>
              <a:t>;</a:t>
            </a:r>
          </a:p>
          <a:p>
            <a:r>
              <a:rPr lang="en-US" altLang="zh-CN" dirty="0"/>
              <a:t> </a:t>
            </a:r>
          </a:p>
          <a:p>
            <a:r>
              <a:rPr lang="en-US" altLang="zh-CN" dirty="0"/>
              <a:t> </a:t>
            </a:r>
            <a:r>
              <a:rPr lang="en-US" altLang="zh-CN" dirty="0" err="1"/>
              <a:t>XMPPPresence</a:t>
            </a:r>
            <a:r>
              <a:rPr lang="en-US" altLang="zh-CN" dirty="0"/>
              <a:t>*presence=[</a:t>
            </a:r>
            <a:r>
              <a:rPr lang="en-US" altLang="zh-CN" dirty="0" err="1"/>
              <a:t>self.dataArray</a:t>
            </a:r>
            <a:r>
              <a:rPr lang="en-US" altLang="zh-CN" dirty="0"/>
              <a:t> </a:t>
            </a:r>
            <a:r>
              <a:rPr lang="en-US" altLang="zh-CN" dirty="0" err="1"/>
              <a:t>objectAtIndex:indexPath.row</a:t>
            </a:r>
            <a:r>
              <a:rPr lang="en-US" altLang="zh-CN" dirty="0"/>
              <a:t>];</a:t>
            </a:r>
          </a:p>
          <a:p>
            <a:r>
              <a:rPr lang="zh-CN" altLang="en-US" dirty="0"/>
              <a:t> </a:t>
            </a:r>
            <a:r>
              <a:rPr lang="en-US" altLang="zh-CN" dirty="0"/>
              <a:t>//[presence from].user</a:t>
            </a:r>
            <a:r>
              <a:rPr lang="zh-CN" altLang="en-US" dirty="0"/>
              <a:t>获得账号，但是并没有进行拼接的账号</a:t>
            </a:r>
          </a:p>
          <a:p>
            <a:r>
              <a:rPr lang="en-US" altLang="zh-CN" dirty="0"/>
              <a:t> </a:t>
            </a:r>
            <a:r>
              <a:rPr lang="en-US" altLang="zh-CN" dirty="0" err="1"/>
              <a:t>XMPPvCardTemp</a:t>
            </a:r>
            <a:r>
              <a:rPr lang="en-US" altLang="zh-CN" dirty="0"/>
              <a:t>*temp1=[[</a:t>
            </a:r>
            <a:r>
              <a:rPr lang="en-US" altLang="zh-CN" dirty="0" err="1"/>
              <a:t>ZCXMPPManager</a:t>
            </a:r>
            <a:r>
              <a:rPr lang="en-US" altLang="zh-CN" dirty="0"/>
              <a:t> </a:t>
            </a:r>
            <a:r>
              <a:rPr lang="en-US" altLang="zh-CN" dirty="0" err="1"/>
              <a:t>sharedInstance</a:t>
            </a:r>
            <a:r>
              <a:rPr lang="en-US" altLang="zh-CN" dirty="0"/>
              <a:t>] </a:t>
            </a:r>
            <a:r>
              <a:rPr lang="en-US" altLang="zh-CN" dirty="0" err="1"/>
              <a:t>friendsVcard</a:t>
            </a:r>
            <a:r>
              <a:rPr lang="en-US" altLang="zh-CN" dirty="0"/>
              <a:t>:[[presence from] user]];</a:t>
            </a:r>
            <a:endParaRPr kumimoji="1" lang="zh-CN" altLang="en-US" dirty="0"/>
          </a:p>
        </p:txBody>
      </p:sp>
      <p:sp>
        <p:nvSpPr>
          <p:cNvPr id="3" name="标题 2"/>
          <p:cNvSpPr>
            <a:spLocks noGrp="1"/>
          </p:cNvSpPr>
          <p:nvPr>
            <p:ph type="title"/>
          </p:nvPr>
        </p:nvSpPr>
        <p:spPr/>
        <p:txBody>
          <a:bodyPr/>
          <a:lstStyle/>
          <a:p>
            <a:r>
              <a:rPr kumimoji="1" lang="en-US" altLang="en-US" dirty="0" smtClean="0"/>
              <a:t>收到</a:t>
            </a:r>
            <a:r>
              <a:rPr kumimoji="1" lang="zh-CN" altLang="en-US" dirty="0" smtClean="0"/>
              <a:t>好友验证消息数组</a:t>
            </a:r>
            <a:endParaRPr kumimoji="1" lang="zh-CN" altLang="en-US" dirty="0"/>
          </a:p>
        </p:txBody>
      </p:sp>
    </p:spTree>
    <p:extLst>
      <p:ext uri="{BB962C8B-B14F-4D97-AF65-F5344CB8AC3E}">
        <p14:creationId xmlns:p14="http://schemas.microsoft.com/office/powerpoint/2010/main" val="34155754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693514"/>
            <a:ext cx="7408333" cy="4432649"/>
          </a:xfrm>
        </p:spPr>
        <p:txBody>
          <a:bodyPr>
            <a:normAutofit fontScale="85000" lnSpcReduction="20000"/>
          </a:bodyPr>
          <a:lstStyle/>
          <a:p>
            <a:r>
              <a:rPr lang="en-US" altLang="zh-CN" dirty="0"/>
              <a:t>[[</a:t>
            </a:r>
            <a:r>
              <a:rPr lang="en-US" altLang="zh-CN" dirty="0" err="1"/>
              <a:t>ZCXMPPManager</a:t>
            </a:r>
            <a:r>
              <a:rPr lang="en-US" altLang="zh-CN" dirty="0"/>
              <a:t> </a:t>
            </a:r>
            <a:r>
              <a:rPr lang="en-US" altLang="zh-CN" dirty="0" err="1"/>
              <a:t>sharedInstance</a:t>
            </a:r>
            <a:r>
              <a:rPr lang="en-US" altLang="zh-CN" dirty="0"/>
              <a:t>] </a:t>
            </a:r>
            <a:r>
              <a:rPr lang="en-US" altLang="zh-CN" dirty="0" err="1"/>
              <a:t>addSomeBody:text.text</a:t>
            </a:r>
            <a:r>
              <a:rPr lang="en-US" altLang="zh-CN" dirty="0"/>
              <a:t> </a:t>
            </a:r>
            <a:r>
              <a:rPr lang="en-US" altLang="zh-CN" dirty="0" err="1"/>
              <a:t>Newmessage</a:t>
            </a:r>
            <a:r>
              <a:rPr lang="en-US" altLang="zh-CN" dirty="0"/>
              <a:t>:@"xxx</a:t>
            </a:r>
            <a:r>
              <a:rPr lang="zh-CN" altLang="en-US" dirty="0"/>
              <a:t>想添加你为好友</a:t>
            </a:r>
            <a:r>
              <a:rPr lang="en-US" altLang="zh-CN" dirty="0"/>
              <a:t>"];</a:t>
            </a:r>
          </a:p>
          <a:p>
            <a:r>
              <a:rPr lang="en-US" altLang="zh-CN" dirty="0"/>
              <a:t>//</a:t>
            </a:r>
            <a:r>
              <a:rPr lang="zh-CN" altLang="en-US" dirty="0"/>
              <a:t>处理好友消息</a:t>
            </a:r>
            <a:r>
              <a:rPr lang="en-US" altLang="zh-CN" dirty="0"/>
              <a:t> array</a:t>
            </a:r>
            <a:r>
              <a:rPr lang="zh-CN" altLang="en-US" dirty="0"/>
              <a:t>每个元素是</a:t>
            </a:r>
            <a:r>
              <a:rPr lang="en-US" altLang="zh-CN" dirty="0" err="1"/>
              <a:t>XMPPPresence</a:t>
            </a:r>
            <a:endParaRPr lang="en-US" altLang="zh-CN" dirty="0"/>
          </a:p>
          <a:p>
            <a:r>
              <a:rPr lang="en-US" altLang="zh-CN" dirty="0"/>
              <a:t> </a:t>
            </a:r>
            <a:r>
              <a:rPr lang="en-US" altLang="zh-CN" dirty="0" err="1"/>
              <a:t>NSArray</a:t>
            </a:r>
            <a:r>
              <a:rPr lang="en-US" altLang="zh-CN" dirty="0"/>
              <a:t>*array=[</a:t>
            </a:r>
            <a:r>
              <a:rPr lang="en-US" altLang="zh-CN" dirty="0" err="1"/>
              <a:t>ZCXMPPManager</a:t>
            </a:r>
            <a:r>
              <a:rPr lang="en-US" altLang="zh-CN" dirty="0"/>
              <a:t> </a:t>
            </a:r>
            <a:r>
              <a:rPr lang="en-US" altLang="zh-CN" dirty="0" err="1"/>
              <a:t>sharedInstance</a:t>
            </a:r>
            <a:r>
              <a:rPr lang="en-US" altLang="zh-CN" dirty="0"/>
              <a:t>].</a:t>
            </a:r>
            <a:r>
              <a:rPr lang="en-US" altLang="zh-CN" dirty="0" err="1"/>
              <a:t>subscribeArray</a:t>
            </a:r>
            <a:r>
              <a:rPr lang="en-US" altLang="zh-CN" dirty="0"/>
              <a:t>;</a:t>
            </a:r>
          </a:p>
          <a:p>
            <a:r>
              <a:rPr lang="en-US" altLang="zh-CN" dirty="0"/>
              <a:t> </a:t>
            </a:r>
            <a:r>
              <a:rPr lang="en-US" altLang="zh-CN" dirty="0" err="1"/>
              <a:t>self.dataArray</a:t>
            </a:r>
            <a:r>
              <a:rPr lang="en-US" altLang="zh-CN" dirty="0"/>
              <a:t>=[</a:t>
            </a:r>
            <a:r>
              <a:rPr lang="en-US" altLang="zh-CN" dirty="0" err="1"/>
              <a:t>NSMutableArray</a:t>
            </a:r>
            <a:r>
              <a:rPr lang="en-US" altLang="zh-CN" dirty="0"/>
              <a:t> </a:t>
            </a:r>
            <a:r>
              <a:rPr lang="en-US" altLang="zh-CN" dirty="0" err="1"/>
              <a:t>arrayWithArray:array</a:t>
            </a:r>
            <a:r>
              <a:rPr lang="en-US" altLang="zh-CN" dirty="0"/>
              <a:t>];</a:t>
            </a:r>
          </a:p>
          <a:p>
            <a:r>
              <a:rPr lang="zh-CN" altLang="en-US" dirty="0"/>
              <a:t> </a:t>
            </a:r>
            <a:r>
              <a:rPr lang="en-US" altLang="zh-CN" dirty="0"/>
              <a:t>//</a:t>
            </a:r>
            <a:r>
              <a:rPr lang="zh-CN" altLang="en-US" dirty="0"/>
              <a:t>转换成好友名片</a:t>
            </a:r>
          </a:p>
          <a:p>
            <a:r>
              <a:rPr lang="en-US" altLang="zh-CN" dirty="0"/>
              <a:t>  </a:t>
            </a:r>
            <a:r>
              <a:rPr lang="en-US" altLang="zh-CN" dirty="0" err="1"/>
              <a:t>XMPPvCardTemp</a:t>
            </a:r>
            <a:r>
              <a:rPr lang="en-US" altLang="zh-CN" dirty="0"/>
              <a:t>*temp1=[[</a:t>
            </a:r>
            <a:r>
              <a:rPr lang="en-US" altLang="zh-CN" dirty="0" err="1"/>
              <a:t>ZCXMPPManager</a:t>
            </a:r>
            <a:r>
              <a:rPr lang="en-US" altLang="zh-CN" dirty="0"/>
              <a:t> </a:t>
            </a:r>
            <a:r>
              <a:rPr lang="en-US" altLang="zh-CN" dirty="0" err="1"/>
              <a:t>sharedInstance</a:t>
            </a:r>
            <a:r>
              <a:rPr lang="en-US" altLang="zh-CN" dirty="0"/>
              <a:t>] </a:t>
            </a:r>
            <a:r>
              <a:rPr lang="en-US" altLang="zh-CN" dirty="0" err="1"/>
              <a:t>friendsVcard</a:t>
            </a:r>
            <a:r>
              <a:rPr lang="en-US" altLang="zh-CN" dirty="0"/>
              <a:t>:[[presence from] user]];</a:t>
            </a:r>
          </a:p>
          <a:p>
            <a:r>
              <a:rPr lang="en-US" altLang="zh-CN" dirty="0"/>
              <a:t>//</a:t>
            </a:r>
            <a:r>
              <a:rPr lang="zh-CN" altLang="en-US" dirty="0"/>
              <a:t>同意好友请求</a:t>
            </a:r>
          </a:p>
          <a:p>
            <a:r>
              <a:rPr lang="en-US" altLang="zh-CN" dirty="0"/>
              <a:t> [manager </a:t>
            </a:r>
            <a:r>
              <a:rPr lang="en-US" altLang="zh-CN" dirty="0" err="1"/>
              <a:t>agreeRequest:presence.from.user</a:t>
            </a:r>
            <a:r>
              <a:rPr lang="en-US" altLang="zh-CN" dirty="0"/>
              <a:t>];</a:t>
            </a:r>
          </a:p>
          <a:p>
            <a:r>
              <a:rPr lang="en-US" altLang="zh-CN" dirty="0"/>
              <a:t>//</a:t>
            </a:r>
            <a:r>
              <a:rPr lang="zh-CN" altLang="en-US" dirty="0"/>
              <a:t>拒绝好友请求</a:t>
            </a:r>
          </a:p>
          <a:p>
            <a:r>
              <a:rPr lang="en-US" altLang="zh-CN" dirty="0"/>
              <a:t>  [manager </a:t>
            </a:r>
            <a:r>
              <a:rPr lang="en-US" altLang="zh-CN" dirty="0" err="1"/>
              <a:t>reject:presence.from.user</a:t>
            </a:r>
            <a:r>
              <a:rPr lang="en-US" altLang="zh-CN" dirty="0"/>
              <a:t>];</a:t>
            </a:r>
          </a:p>
          <a:p>
            <a:r>
              <a:rPr lang="en-US" altLang="zh-CN" dirty="0"/>
              <a:t>//</a:t>
            </a:r>
            <a:r>
              <a:rPr lang="zh-CN" altLang="en-US" dirty="0"/>
              <a:t>无论同意还是拒绝，请一定要再次刷新数据</a:t>
            </a:r>
            <a:endParaRPr kumimoji="1" lang="zh-CN" altLang="en-US" dirty="0"/>
          </a:p>
        </p:txBody>
      </p:sp>
      <p:sp>
        <p:nvSpPr>
          <p:cNvPr id="3" name="标题 2"/>
          <p:cNvSpPr>
            <a:spLocks noGrp="1"/>
          </p:cNvSpPr>
          <p:nvPr>
            <p:ph type="title"/>
          </p:nvPr>
        </p:nvSpPr>
        <p:spPr/>
        <p:txBody>
          <a:bodyPr/>
          <a:lstStyle/>
          <a:p>
            <a:r>
              <a:rPr kumimoji="1" lang="zh-CN" altLang="en-US" dirty="0" smtClean="0"/>
              <a:t>发送好友验证消息</a:t>
            </a:r>
            <a:endParaRPr kumimoji="1" lang="zh-CN" altLang="en-US" dirty="0"/>
          </a:p>
        </p:txBody>
      </p:sp>
    </p:spTree>
    <p:extLst>
      <p:ext uri="{BB962C8B-B14F-4D97-AF65-F5344CB8AC3E}">
        <p14:creationId xmlns:p14="http://schemas.microsoft.com/office/powerpoint/2010/main" val="22468240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TW" altLang="en-US" dirty="0"/>
              <a:t> </a:t>
            </a:r>
            <a:r>
              <a:rPr lang="en-US" altLang="zh-TW" dirty="0"/>
              <a:t>[[</a:t>
            </a:r>
            <a:r>
              <a:rPr lang="en-US" altLang="zh-TW" dirty="0" err="1"/>
              <a:t>ZCXMPPManager</a:t>
            </a:r>
            <a:r>
              <a:rPr lang="en-US" altLang="zh-TW" dirty="0"/>
              <a:t> </a:t>
            </a:r>
            <a:r>
              <a:rPr lang="en-US" altLang="zh-TW" dirty="0" err="1"/>
              <a:t>sharedInstance</a:t>
            </a:r>
            <a:r>
              <a:rPr lang="en-US" altLang="zh-TW" dirty="0"/>
              <a:t>]</a:t>
            </a:r>
            <a:r>
              <a:rPr lang="en-US" altLang="zh-TW" dirty="0" err="1"/>
              <a:t>sendMessageWithJID</a:t>
            </a:r>
            <a:r>
              <a:rPr lang="en-US" altLang="zh-TW" dirty="0"/>
              <a:t>:[</a:t>
            </a:r>
            <a:r>
              <a:rPr lang="en-US" altLang="zh-TW" dirty="0" err="1"/>
              <a:t>NSString</a:t>
            </a:r>
            <a:r>
              <a:rPr lang="en-US" altLang="zh-TW" dirty="0"/>
              <a:t> </a:t>
            </a:r>
            <a:r>
              <a:rPr lang="en-US" altLang="zh-TW" dirty="0" err="1"/>
              <a:t>stringWithFormat</a:t>
            </a:r>
            <a:r>
              <a:rPr lang="en-US" altLang="zh-TW" dirty="0"/>
              <a:t>:@"%@@1000phone.net",self.myjid] Message:@"</a:t>
            </a:r>
            <a:r>
              <a:rPr lang="zh-TW" altLang="en-US" dirty="0"/>
              <a:t>测试数据，你看不错吧</a:t>
            </a:r>
            <a:r>
              <a:rPr lang="en-US" altLang="zh-TW" dirty="0"/>
              <a:t>" Type:@"[1]"];</a:t>
            </a:r>
            <a:endParaRPr kumimoji="1" lang="zh-CN" altLang="en-US" dirty="0"/>
          </a:p>
        </p:txBody>
      </p:sp>
      <p:sp>
        <p:nvSpPr>
          <p:cNvPr id="3" name="标题 2"/>
          <p:cNvSpPr>
            <a:spLocks noGrp="1"/>
          </p:cNvSpPr>
          <p:nvPr>
            <p:ph type="title"/>
          </p:nvPr>
        </p:nvSpPr>
        <p:spPr/>
        <p:txBody>
          <a:bodyPr/>
          <a:lstStyle/>
          <a:p>
            <a:r>
              <a:rPr lang="zh-CN" altLang="en-US" dirty="0"/>
              <a:t>发送消息</a:t>
            </a:r>
            <a:endParaRPr kumimoji="1" lang="zh-CN" altLang="en-US" dirty="0"/>
          </a:p>
        </p:txBody>
      </p:sp>
    </p:spTree>
    <p:extLst>
      <p:ext uri="{BB962C8B-B14F-4D97-AF65-F5344CB8AC3E}">
        <p14:creationId xmlns:p14="http://schemas.microsoft.com/office/powerpoint/2010/main" val="41584919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91056"/>
            <a:ext cx="8229599" cy="4905612"/>
          </a:xfrm>
        </p:spPr>
        <p:txBody>
          <a:bodyPr>
            <a:normAutofit fontScale="92500" lnSpcReduction="10000"/>
          </a:bodyPr>
          <a:lstStyle/>
          <a:p>
            <a:r>
              <a:rPr lang="zh-CN" altLang="en-US" dirty="0"/>
              <a:t>发送消息界面</a:t>
            </a:r>
          </a:p>
          <a:p>
            <a:r>
              <a:rPr lang="zh-TW" altLang="en-US" dirty="0"/>
              <a:t> </a:t>
            </a:r>
            <a:r>
              <a:rPr lang="en-US" altLang="zh-TW" dirty="0"/>
              <a:t>//</a:t>
            </a:r>
            <a:r>
              <a:rPr lang="zh-TW" altLang="en-US" dirty="0"/>
              <a:t>当退出时候，要把</a:t>
            </a:r>
            <a:r>
              <a:rPr lang="en-US" altLang="zh-TW" dirty="0" err="1"/>
              <a:t>chatPerson</a:t>
            </a:r>
            <a:r>
              <a:rPr lang="en-US" altLang="zh-TW" dirty="0"/>
              <a:t>=@"none" </a:t>
            </a:r>
            <a:r>
              <a:rPr lang="en-US" altLang="zh-TW" dirty="0" err="1"/>
              <a:t>chatPerson</a:t>
            </a:r>
            <a:r>
              <a:rPr lang="zh-TW" altLang="en-US" dirty="0"/>
              <a:t>的格式为</a:t>
            </a:r>
            <a:r>
              <a:rPr lang="en-US" altLang="zh-TW" dirty="0"/>
              <a:t>xxx@1000phone.net</a:t>
            </a:r>
          </a:p>
          <a:p>
            <a:r>
              <a:rPr lang="en-US" altLang="zh-CN" dirty="0"/>
              <a:t> </a:t>
            </a:r>
          </a:p>
          <a:p>
            <a:r>
              <a:rPr lang="zh-CN" altLang="en-US" dirty="0"/>
              <a:t> </a:t>
            </a:r>
            <a:r>
              <a:rPr lang="en-US" altLang="zh-CN" dirty="0"/>
              <a:t>//</a:t>
            </a:r>
            <a:r>
              <a:rPr lang="zh-CN" altLang="en-US" dirty="0"/>
              <a:t>以下接口为获取聊天接口的</a:t>
            </a:r>
          </a:p>
          <a:p>
            <a:r>
              <a:rPr lang="en-US" altLang="zh-CN" dirty="0"/>
              <a:t> [[</a:t>
            </a:r>
            <a:r>
              <a:rPr lang="en-US" altLang="zh-CN" dirty="0" err="1"/>
              <a:t>ZCXMPPManager</a:t>
            </a:r>
            <a:r>
              <a:rPr lang="en-US" altLang="zh-CN" dirty="0"/>
              <a:t> </a:t>
            </a:r>
            <a:r>
              <a:rPr lang="en-US" altLang="zh-CN" dirty="0" err="1"/>
              <a:t>sharedInstance</a:t>
            </a:r>
            <a:r>
              <a:rPr lang="en-US" altLang="zh-CN" dirty="0"/>
              <a:t>] </a:t>
            </a:r>
            <a:r>
              <a:rPr lang="en-US" altLang="zh-CN" dirty="0" err="1"/>
              <a:t>valuationChatPersonName</a:t>
            </a:r>
            <a:r>
              <a:rPr lang="en-US" altLang="zh-CN" dirty="0"/>
              <a:t>:[</a:t>
            </a:r>
            <a:r>
              <a:rPr lang="en-US" altLang="zh-CN" dirty="0" err="1"/>
              <a:t>NSString</a:t>
            </a:r>
            <a:r>
              <a:rPr lang="en-US" altLang="zh-CN" dirty="0"/>
              <a:t> </a:t>
            </a:r>
            <a:r>
              <a:rPr lang="en-US" altLang="zh-CN" dirty="0" err="1"/>
              <a:t>stringWithFormat</a:t>
            </a:r>
            <a:r>
              <a:rPr lang="en-US" altLang="zh-CN" dirty="0"/>
              <a:t>:@"%@@1000phone.net",self.myjid] </a:t>
            </a:r>
            <a:r>
              <a:rPr lang="en-US" altLang="zh-CN" dirty="0" err="1"/>
              <a:t>IsPush:YES</a:t>
            </a:r>
            <a:r>
              <a:rPr lang="en-US" altLang="zh-CN" dirty="0"/>
              <a:t> </a:t>
            </a:r>
            <a:r>
              <a:rPr lang="en-US" altLang="zh-CN" dirty="0" err="1"/>
              <a:t>MessageBlock</a:t>
            </a:r>
            <a:r>
              <a:rPr lang="en-US" altLang="zh-CN" dirty="0"/>
              <a:t>:^(</a:t>
            </a:r>
            <a:r>
              <a:rPr lang="en-US" altLang="zh-CN" dirty="0" err="1"/>
              <a:t>ZCMessageObject</a:t>
            </a:r>
            <a:r>
              <a:rPr lang="en-US" altLang="zh-CN" dirty="0"/>
              <a:t> *a) {</a:t>
            </a:r>
          </a:p>
          <a:p>
            <a:r>
              <a:rPr lang="zh-CN" altLang="en-US" dirty="0"/>
              <a:t> </a:t>
            </a:r>
            <a:r>
              <a:rPr lang="en-US" altLang="zh-CN" dirty="0"/>
              <a:t>//</a:t>
            </a:r>
            <a:r>
              <a:rPr lang="zh-CN" altLang="en-US" dirty="0"/>
              <a:t>最新聊天内容（和当前人的）</a:t>
            </a:r>
          </a:p>
          <a:p>
            <a:r>
              <a:rPr lang="en-US" altLang="zh-CN" dirty="0"/>
              <a:t> </a:t>
            </a:r>
            <a:r>
              <a:rPr lang="en-US" altLang="zh-CN" dirty="0" err="1"/>
              <a:t>NSLog</a:t>
            </a:r>
            <a:r>
              <a:rPr lang="en-US" altLang="zh-CN" dirty="0"/>
              <a:t>(@"~~~%@",</a:t>
            </a:r>
            <a:r>
              <a:rPr lang="en-US" altLang="zh-CN" dirty="0" err="1"/>
              <a:t>a.messageContent</a:t>
            </a:r>
            <a:r>
              <a:rPr lang="en-US" altLang="zh-CN" dirty="0"/>
              <a:t>);</a:t>
            </a:r>
          </a:p>
          <a:p>
            <a:r>
              <a:rPr lang="en-US" altLang="zh-CN" dirty="0"/>
              <a:t> [self </a:t>
            </a:r>
            <a:r>
              <a:rPr lang="en-US" altLang="zh-CN" dirty="0" err="1"/>
              <a:t>loadData</a:t>
            </a:r>
            <a:r>
              <a:rPr lang="en-US" altLang="zh-CN" dirty="0"/>
              <a:t>];</a:t>
            </a:r>
          </a:p>
          <a:p>
            <a:r>
              <a:rPr lang="en-US" altLang="zh-CN" dirty="0"/>
              <a:t> </a:t>
            </a:r>
          </a:p>
          <a:p>
            <a:r>
              <a:rPr lang="en-US" altLang="zh-CN" dirty="0"/>
              <a:t> }];</a:t>
            </a:r>
          </a:p>
          <a:p>
            <a:endParaRPr kumimoji="1" lang="zh-CN" altLang="en-US" dirty="0"/>
          </a:p>
        </p:txBody>
      </p:sp>
      <p:sp>
        <p:nvSpPr>
          <p:cNvPr id="3" name="标题 2"/>
          <p:cNvSpPr>
            <a:spLocks noGrp="1"/>
          </p:cNvSpPr>
          <p:nvPr>
            <p:ph type="title"/>
          </p:nvPr>
        </p:nvSpPr>
        <p:spPr/>
        <p:txBody>
          <a:bodyPr/>
          <a:lstStyle/>
          <a:p>
            <a:r>
              <a:rPr kumimoji="1" lang="zh-CN" altLang="en-US" dirty="0" smtClean="0"/>
              <a:t>接收消息</a:t>
            </a:r>
            <a:endParaRPr kumimoji="1" lang="zh-CN" altLang="en-US" dirty="0"/>
          </a:p>
        </p:txBody>
      </p:sp>
    </p:spTree>
    <p:extLst>
      <p:ext uri="{BB962C8B-B14F-4D97-AF65-F5344CB8AC3E}">
        <p14:creationId xmlns:p14="http://schemas.microsoft.com/office/powerpoint/2010/main" val="3481498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237162"/>
            <a:ext cx="9143999" cy="5620838"/>
          </a:xfrm>
        </p:spPr>
        <p:txBody>
          <a:bodyPr>
            <a:normAutofit fontScale="77500" lnSpcReduction="20000"/>
          </a:bodyPr>
          <a:lstStyle/>
          <a:p>
            <a:r>
              <a:rPr lang="zh-CN" altLang="en-US" b="1" dirty="0"/>
              <a:t>开放</a:t>
            </a:r>
            <a:r>
              <a:rPr lang="en-US" altLang="zh-CN" dirty="0"/>
              <a:t>—XMPP</a:t>
            </a:r>
            <a:r>
              <a:rPr lang="zh-CN" altLang="en-US" dirty="0"/>
              <a:t>协议是自由、开放、公开的，并且易于了解。而且在客户端、服务器、组件、源码库等方面，都已经各自有多种实现。</a:t>
            </a:r>
          </a:p>
          <a:p>
            <a:r>
              <a:rPr lang="zh-CN" altLang="en-US" b="1" dirty="0"/>
              <a:t>标准</a:t>
            </a:r>
            <a:r>
              <a:rPr lang="en-US" altLang="zh-CN" dirty="0"/>
              <a:t>—</a:t>
            </a:r>
            <a:r>
              <a:rPr lang="zh-CN" altLang="en-US" dirty="0"/>
              <a:t>互联网工程工作小组（</a:t>
            </a:r>
            <a:r>
              <a:rPr lang="en-US" altLang="zh-CN" dirty="0"/>
              <a:t>IETF</a:t>
            </a:r>
            <a:r>
              <a:rPr lang="zh-CN" altLang="en-US" dirty="0"/>
              <a:t>）已经将</a:t>
            </a:r>
            <a:r>
              <a:rPr lang="en-US" altLang="zh-CN" dirty="0"/>
              <a:t>Jabber</a:t>
            </a:r>
            <a:r>
              <a:rPr lang="zh-CN" altLang="en-US" dirty="0"/>
              <a:t>的核心</a:t>
            </a:r>
            <a:r>
              <a:rPr lang="en-US" altLang="zh-CN" dirty="0"/>
              <a:t>XML</a:t>
            </a:r>
            <a:r>
              <a:rPr lang="zh-CN" altLang="en-US" dirty="0"/>
              <a:t>流协议以</a:t>
            </a:r>
            <a:r>
              <a:rPr lang="en-US" altLang="zh-CN" dirty="0"/>
              <a:t>XMPP</a:t>
            </a:r>
            <a:r>
              <a:rPr lang="zh-CN" altLang="en-US" dirty="0"/>
              <a:t>之名，正式列为认可的实时通信及</a:t>
            </a:r>
            <a:r>
              <a:rPr lang="en-US" altLang="zh-CN" dirty="0"/>
              <a:t>Presence</a:t>
            </a:r>
            <a:r>
              <a:rPr lang="zh-CN" altLang="en-US" dirty="0"/>
              <a:t>技术。而</a:t>
            </a:r>
            <a:r>
              <a:rPr lang="en-US" altLang="zh-CN" b="1" dirty="0"/>
              <a:t>XMPP</a:t>
            </a:r>
            <a:r>
              <a:rPr lang="zh-CN" altLang="en-US" dirty="0"/>
              <a:t>的技术规格已被定义在</a:t>
            </a:r>
            <a:r>
              <a:rPr lang="en-US" altLang="zh-CN" dirty="0"/>
              <a:t>RFC 3920</a:t>
            </a:r>
            <a:r>
              <a:rPr lang="zh-CN" altLang="en-US" dirty="0"/>
              <a:t>及</a:t>
            </a:r>
            <a:r>
              <a:rPr lang="en-US" altLang="zh-CN" dirty="0"/>
              <a:t>RFC 3921</a:t>
            </a:r>
            <a:r>
              <a:rPr lang="zh-CN" altLang="en-US" dirty="0"/>
              <a:t>。任何</a:t>
            </a:r>
            <a:r>
              <a:rPr lang="en-US" altLang="zh-CN" dirty="0"/>
              <a:t>IM</a:t>
            </a:r>
            <a:r>
              <a:rPr lang="zh-CN" altLang="en-US" dirty="0"/>
              <a:t>供应商在遵循</a:t>
            </a:r>
            <a:r>
              <a:rPr lang="en-US" altLang="zh-CN" dirty="0"/>
              <a:t>XMPP</a:t>
            </a:r>
            <a:r>
              <a:rPr lang="zh-CN" altLang="en-US" dirty="0"/>
              <a:t>协议下，都可与</a:t>
            </a:r>
            <a:r>
              <a:rPr lang="en-US" altLang="zh-CN" dirty="0"/>
              <a:t>Google Talk</a:t>
            </a:r>
            <a:r>
              <a:rPr lang="zh-CN" altLang="en-US" dirty="0"/>
              <a:t>实现连接。</a:t>
            </a:r>
          </a:p>
          <a:p>
            <a:r>
              <a:rPr lang="zh-CN" altLang="en-US" b="1" dirty="0"/>
              <a:t>证实可用</a:t>
            </a:r>
            <a:r>
              <a:rPr lang="en-US" altLang="zh-CN" dirty="0"/>
              <a:t>—</a:t>
            </a:r>
            <a:r>
              <a:rPr lang="zh-CN" altLang="en-US" dirty="0"/>
              <a:t>第一个</a:t>
            </a:r>
            <a:r>
              <a:rPr lang="en-US" altLang="zh-CN" dirty="0"/>
              <a:t>Jabber(</a:t>
            </a:r>
            <a:r>
              <a:rPr lang="zh-CN" altLang="en-US" dirty="0"/>
              <a:t>现在</a:t>
            </a:r>
            <a:r>
              <a:rPr lang="en-US" altLang="zh-CN" dirty="0"/>
              <a:t>XMPP)</a:t>
            </a:r>
            <a:r>
              <a:rPr lang="zh-CN" altLang="en-US" dirty="0"/>
              <a:t>技术是</a:t>
            </a:r>
            <a:r>
              <a:rPr lang="en-US" altLang="zh-CN" dirty="0" err="1"/>
              <a:t>Jeremie</a:t>
            </a:r>
            <a:r>
              <a:rPr lang="en-US" altLang="zh-CN" dirty="0"/>
              <a:t> Miller</a:t>
            </a:r>
            <a:r>
              <a:rPr lang="zh-CN" altLang="en-US" dirty="0"/>
              <a:t>在</a:t>
            </a:r>
            <a:r>
              <a:rPr lang="en-US" altLang="zh-CN" dirty="0"/>
              <a:t>1998</a:t>
            </a:r>
            <a:r>
              <a:rPr lang="zh-CN" altLang="en-US" dirty="0"/>
              <a:t>年开发的，现在已经相当稳定；数以百计的开发者为</a:t>
            </a:r>
            <a:r>
              <a:rPr lang="en-US" altLang="zh-CN" dirty="0"/>
              <a:t>XMPP</a:t>
            </a:r>
            <a:r>
              <a:rPr lang="zh-CN" altLang="en-US" dirty="0"/>
              <a:t>技术而努力。今日的互联网上有数以万计的</a:t>
            </a:r>
            <a:r>
              <a:rPr lang="en-US" altLang="zh-CN" dirty="0"/>
              <a:t>XMPP</a:t>
            </a:r>
            <a:r>
              <a:rPr lang="zh-CN" altLang="en-US" dirty="0"/>
              <a:t>服务器运作著，并有数以百万计的人们使用</a:t>
            </a:r>
            <a:r>
              <a:rPr lang="en-US" altLang="zh-CN" dirty="0"/>
              <a:t>XMPP</a:t>
            </a:r>
            <a:r>
              <a:rPr lang="zh-CN" altLang="en-US" dirty="0"/>
              <a:t>实时传讯软件。</a:t>
            </a:r>
          </a:p>
          <a:p>
            <a:r>
              <a:rPr lang="zh-CN" altLang="en-US" b="1" dirty="0">
                <a:solidFill>
                  <a:srgbClr val="FF0000"/>
                </a:solidFill>
              </a:rPr>
              <a:t>分布式</a:t>
            </a:r>
            <a:r>
              <a:rPr lang="en-US" altLang="zh-CN" dirty="0"/>
              <a:t>—XMPP</a:t>
            </a:r>
            <a:r>
              <a:rPr lang="zh-CN" altLang="en-US" dirty="0"/>
              <a:t>网络的架构和电子邮件十分相像；</a:t>
            </a:r>
            <a:r>
              <a:rPr lang="en-US" altLang="zh-CN" dirty="0"/>
              <a:t>XMPP</a:t>
            </a:r>
            <a:r>
              <a:rPr lang="zh-CN" altLang="en-US" dirty="0"/>
              <a:t>核心协议通信方式是先创建一个</a:t>
            </a:r>
            <a:r>
              <a:rPr lang="en-US" altLang="zh-CN" dirty="0"/>
              <a:t>stream</a:t>
            </a:r>
            <a:r>
              <a:rPr lang="zh-CN" altLang="en-US" dirty="0"/>
              <a:t>，</a:t>
            </a:r>
            <a:r>
              <a:rPr lang="en-US" altLang="zh-CN" dirty="0"/>
              <a:t>XMPP</a:t>
            </a:r>
            <a:r>
              <a:rPr lang="zh-CN" altLang="en-US" dirty="0"/>
              <a:t>以</a:t>
            </a:r>
            <a:r>
              <a:rPr lang="en-US" altLang="zh-CN" dirty="0"/>
              <a:t>TCP</a:t>
            </a:r>
            <a:r>
              <a:rPr lang="zh-CN" altLang="en-US" dirty="0"/>
              <a:t>传递</a:t>
            </a:r>
            <a:r>
              <a:rPr lang="en-US" altLang="zh-CN" dirty="0"/>
              <a:t>XML</a:t>
            </a:r>
            <a:r>
              <a:rPr lang="zh-CN" altLang="en-US" dirty="0"/>
              <a:t>数据流，没有中央主服务器。任何人都可以运行自己的</a:t>
            </a:r>
            <a:r>
              <a:rPr lang="en-US" altLang="zh-CN" dirty="0"/>
              <a:t>XMPP</a:t>
            </a:r>
            <a:r>
              <a:rPr lang="zh-CN" altLang="en-US" dirty="0"/>
              <a:t>服务器，使个人及组织能够掌控他们的实时传讯体验。</a:t>
            </a:r>
          </a:p>
          <a:p>
            <a:r>
              <a:rPr lang="zh-CN" altLang="en-US" b="1" dirty="0">
                <a:solidFill>
                  <a:srgbClr val="FF0000"/>
                </a:solidFill>
              </a:rPr>
              <a:t>安全</a:t>
            </a:r>
            <a:r>
              <a:rPr lang="en-US" altLang="zh-CN" dirty="0"/>
              <a:t>—</a:t>
            </a:r>
            <a:r>
              <a:rPr lang="zh-CN" altLang="en-US" dirty="0"/>
              <a:t>任何</a:t>
            </a:r>
            <a:r>
              <a:rPr lang="en-US" altLang="zh-CN" dirty="0"/>
              <a:t>XMPP</a:t>
            </a:r>
            <a:r>
              <a:rPr lang="zh-CN" altLang="en-US" dirty="0"/>
              <a:t>协议的服务器可以独立于公众</a:t>
            </a:r>
            <a:r>
              <a:rPr lang="en-US" altLang="zh-CN" dirty="0"/>
              <a:t>XMPP</a:t>
            </a:r>
            <a:r>
              <a:rPr lang="zh-CN" altLang="en-US" dirty="0"/>
              <a:t>网络（例如在企业内部网络中），而使用</a:t>
            </a:r>
            <a:r>
              <a:rPr lang="en-US" altLang="zh-CN" dirty="0"/>
              <a:t>SASL</a:t>
            </a:r>
            <a:r>
              <a:rPr lang="zh-CN" altLang="en-US" dirty="0"/>
              <a:t>及</a:t>
            </a:r>
            <a:r>
              <a:rPr lang="en-US" altLang="zh-CN" dirty="0"/>
              <a:t>TLS</a:t>
            </a:r>
            <a:r>
              <a:rPr lang="zh-CN" altLang="en-US" dirty="0"/>
              <a:t>等技术的可靠安全性，已自带于核心</a:t>
            </a:r>
            <a:r>
              <a:rPr lang="en-US" altLang="zh-CN" dirty="0"/>
              <a:t>XMPP</a:t>
            </a:r>
            <a:r>
              <a:rPr lang="zh-CN" altLang="en-US" dirty="0"/>
              <a:t>技术规格中。</a:t>
            </a:r>
          </a:p>
          <a:p>
            <a:r>
              <a:rPr lang="zh-CN" altLang="en-US" b="1" dirty="0">
                <a:solidFill>
                  <a:srgbClr val="FF0000"/>
                </a:solidFill>
              </a:rPr>
              <a:t>可扩展</a:t>
            </a:r>
            <a:r>
              <a:rPr lang="en-US" altLang="zh-CN" dirty="0"/>
              <a:t>—XML</a:t>
            </a:r>
            <a:r>
              <a:rPr lang="zh-CN" altLang="en-US" dirty="0"/>
              <a:t>命名空间的威力可使任何人在核心协议的基础上建造客制化的功能；为了维持通透性，常见的扩展由</a:t>
            </a:r>
            <a:r>
              <a:rPr lang="en-US" altLang="zh-CN" dirty="0"/>
              <a:t>XMPP Standards Foundation</a:t>
            </a:r>
            <a:r>
              <a:rPr lang="zh-CN" altLang="en-US" dirty="0"/>
              <a:t>。</a:t>
            </a:r>
          </a:p>
          <a:p>
            <a:r>
              <a:rPr lang="zh-CN" altLang="en-US" b="1" dirty="0">
                <a:solidFill>
                  <a:srgbClr val="FF0000"/>
                </a:solidFill>
              </a:rPr>
              <a:t>弹性佳</a:t>
            </a:r>
            <a:r>
              <a:rPr lang="en-US" altLang="zh-CN" dirty="0"/>
              <a:t>—XMPP</a:t>
            </a:r>
            <a:r>
              <a:rPr lang="zh-CN" altLang="en-US" dirty="0"/>
              <a:t>除了可用在实时通信的应用程序，还能用在网络管理、内容供稿、协同工具、文件共享、游戏、远程系统监控等。</a:t>
            </a:r>
          </a:p>
          <a:p>
            <a:r>
              <a:rPr lang="zh-CN" altLang="en-US" b="1" dirty="0">
                <a:solidFill>
                  <a:srgbClr val="FF0000"/>
                </a:solidFill>
              </a:rPr>
              <a:t>多样性</a:t>
            </a:r>
            <a:r>
              <a:rPr lang="en-US" altLang="zh-CN" dirty="0"/>
              <a:t>—</a:t>
            </a:r>
            <a:r>
              <a:rPr lang="zh-CN" altLang="en-US" dirty="0"/>
              <a:t>用</a:t>
            </a:r>
            <a:r>
              <a:rPr lang="en-US" altLang="zh-CN" dirty="0"/>
              <a:t>XMPP</a:t>
            </a:r>
            <a:r>
              <a:rPr lang="zh-CN" altLang="en-US" dirty="0"/>
              <a:t>协议来建造及布署实时应用程序及服务的公司及开放源代码计划分布在各种领域；用</a:t>
            </a:r>
            <a:r>
              <a:rPr lang="en-US" altLang="zh-CN" dirty="0"/>
              <a:t>XMPP</a:t>
            </a:r>
            <a:r>
              <a:rPr lang="zh-CN" altLang="en-US" dirty="0"/>
              <a:t>技术开发软件，资源及支持的来源是多样的，使得使你不会陷于被“绑架”的困境。</a:t>
            </a:r>
            <a:endParaRPr kumimoji="1" lang="zh-CN" altLang="en-US" dirty="0"/>
          </a:p>
        </p:txBody>
      </p:sp>
      <p:sp>
        <p:nvSpPr>
          <p:cNvPr id="3" name="标题 2"/>
          <p:cNvSpPr>
            <a:spLocks noGrp="1"/>
          </p:cNvSpPr>
          <p:nvPr>
            <p:ph type="title"/>
          </p:nvPr>
        </p:nvSpPr>
        <p:spPr/>
        <p:txBody>
          <a:bodyPr/>
          <a:lstStyle/>
          <a:p>
            <a:r>
              <a:rPr kumimoji="1" lang="en-US" altLang="zh-CN" dirty="0" smtClean="0"/>
              <a:t>XMPP</a:t>
            </a:r>
            <a:r>
              <a:rPr kumimoji="1" lang="zh-CN" altLang="en-US" dirty="0" smtClean="0"/>
              <a:t>优点</a:t>
            </a:r>
            <a:endParaRPr kumimoji="1" lang="zh-CN" altLang="en-US" dirty="0"/>
          </a:p>
        </p:txBody>
      </p:sp>
    </p:spTree>
    <p:extLst>
      <p:ext uri="{BB962C8B-B14F-4D97-AF65-F5344CB8AC3E}">
        <p14:creationId xmlns:p14="http://schemas.microsoft.com/office/powerpoint/2010/main" val="404529294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t> </a:t>
            </a:r>
            <a:r>
              <a:rPr lang="en-US" altLang="zh-CN" dirty="0"/>
              <a:t>//</a:t>
            </a:r>
            <a:r>
              <a:rPr lang="zh-CN" altLang="en-US" dirty="0"/>
              <a:t>获取当前用户聊天联系人</a:t>
            </a:r>
          </a:p>
          <a:p>
            <a:r>
              <a:rPr lang="en-US" altLang="zh-CN" dirty="0"/>
              <a:t> </a:t>
            </a:r>
            <a:r>
              <a:rPr lang="en-US" altLang="zh-CN" dirty="0" err="1"/>
              <a:t>NSArray</a:t>
            </a:r>
            <a:r>
              <a:rPr lang="en-US" altLang="zh-CN" dirty="0"/>
              <a:t>*array= [manager </a:t>
            </a:r>
            <a:r>
              <a:rPr lang="en-US" altLang="zh-CN" dirty="0" err="1"/>
              <a:t>messageRecord</a:t>
            </a:r>
            <a:r>
              <a:rPr lang="en-US" altLang="zh-CN" dirty="0"/>
              <a:t>];</a:t>
            </a:r>
          </a:p>
          <a:p>
            <a:r>
              <a:rPr lang="en-US" altLang="zh-CN" dirty="0"/>
              <a:t> </a:t>
            </a:r>
            <a:r>
              <a:rPr lang="en-US" altLang="zh-CN" dirty="0" err="1"/>
              <a:t>self.dataArray</a:t>
            </a:r>
            <a:r>
              <a:rPr lang="en-US" altLang="zh-CN" dirty="0"/>
              <a:t>=[</a:t>
            </a:r>
            <a:r>
              <a:rPr lang="en-US" altLang="zh-CN" dirty="0" err="1"/>
              <a:t>NSMutableArray</a:t>
            </a:r>
            <a:r>
              <a:rPr lang="en-US" altLang="zh-CN" dirty="0"/>
              <a:t> </a:t>
            </a:r>
            <a:r>
              <a:rPr lang="en-US" altLang="zh-CN" dirty="0" err="1"/>
              <a:t>arrayWithArray:array</a:t>
            </a:r>
            <a:r>
              <a:rPr lang="en-US" altLang="zh-CN" dirty="0"/>
              <a:t>];</a:t>
            </a:r>
          </a:p>
          <a:p>
            <a:r>
              <a:rPr lang="en-US" altLang="zh-CN" dirty="0"/>
              <a:t> [_</a:t>
            </a:r>
            <a:r>
              <a:rPr lang="en-US" altLang="zh-CN" dirty="0" err="1"/>
              <a:t>tableView</a:t>
            </a:r>
            <a:r>
              <a:rPr lang="en-US" altLang="zh-CN" dirty="0"/>
              <a:t> </a:t>
            </a:r>
            <a:r>
              <a:rPr lang="en-US" altLang="zh-CN" dirty="0" err="1"/>
              <a:t>reloadData</a:t>
            </a:r>
            <a:r>
              <a:rPr lang="en-US" altLang="zh-CN" dirty="0"/>
              <a:t>];</a:t>
            </a:r>
          </a:p>
          <a:p>
            <a:r>
              <a:rPr lang="en-US" altLang="zh-CN" dirty="0"/>
              <a:t> if (</a:t>
            </a:r>
            <a:r>
              <a:rPr lang="en-US" altLang="zh-CN" dirty="0" err="1"/>
              <a:t>self.dataArray.count</a:t>
            </a:r>
            <a:r>
              <a:rPr lang="en-US" altLang="zh-CN" dirty="0"/>
              <a:t>==0) {</a:t>
            </a:r>
          </a:p>
          <a:p>
            <a:r>
              <a:rPr lang="en-US" altLang="zh-CN" dirty="0"/>
              <a:t> return;</a:t>
            </a:r>
          </a:p>
          <a:p>
            <a:r>
              <a:rPr lang="en-US" altLang="zh-CN" dirty="0"/>
              <a:t> }</a:t>
            </a:r>
            <a:endParaRPr kumimoji="1" lang="zh-CN" altLang="en-US" dirty="0"/>
          </a:p>
        </p:txBody>
      </p:sp>
      <p:sp>
        <p:nvSpPr>
          <p:cNvPr id="3" name="标题 2"/>
          <p:cNvSpPr>
            <a:spLocks noGrp="1"/>
          </p:cNvSpPr>
          <p:nvPr>
            <p:ph type="title"/>
          </p:nvPr>
        </p:nvSpPr>
        <p:spPr/>
        <p:txBody>
          <a:bodyPr/>
          <a:lstStyle/>
          <a:p>
            <a:r>
              <a:rPr kumimoji="1" lang="zh-CN" altLang="en-US" dirty="0" smtClean="0"/>
              <a:t>当前用户联系人列表</a:t>
            </a:r>
            <a:endParaRPr kumimoji="1" lang="zh-CN" altLang="en-US" dirty="0"/>
          </a:p>
        </p:txBody>
      </p:sp>
    </p:spTree>
    <p:extLst>
      <p:ext uri="{BB962C8B-B14F-4D97-AF65-F5344CB8AC3E}">
        <p14:creationId xmlns:p14="http://schemas.microsoft.com/office/powerpoint/2010/main" val="1892959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en-US" altLang="zh-TW" dirty="0"/>
              <a:t>array</a:t>
            </a:r>
            <a:r>
              <a:rPr lang="zh-TW" altLang="en-US" dirty="0"/>
              <a:t>的每个元素</a:t>
            </a:r>
            <a:r>
              <a:rPr lang="en-US" altLang="zh-TW" dirty="0" err="1"/>
              <a:t>XMPPMessageArchiving_Message_CoreDataObject</a:t>
            </a:r>
            <a:r>
              <a:rPr lang="zh-TW" altLang="en-US" dirty="0"/>
              <a:t>类</a:t>
            </a:r>
          </a:p>
          <a:p>
            <a:r>
              <a:rPr lang="en-US" altLang="zh-CN" dirty="0"/>
              <a:t> -(void)</a:t>
            </a:r>
            <a:r>
              <a:rPr lang="en-US" altLang="zh-CN" dirty="0" err="1"/>
              <a:t>loadData</a:t>
            </a:r>
            <a:r>
              <a:rPr lang="en-US" altLang="zh-CN" dirty="0"/>
              <a:t>{</a:t>
            </a:r>
          </a:p>
          <a:p>
            <a:r>
              <a:rPr lang="zh-TW" altLang="en-US" dirty="0"/>
              <a:t> </a:t>
            </a:r>
            <a:r>
              <a:rPr lang="en-US" altLang="zh-TW" dirty="0"/>
              <a:t>//</a:t>
            </a:r>
            <a:r>
              <a:rPr lang="zh-TW" altLang="en-US" dirty="0"/>
              <a:t>聊天记录</a:t>
            </a:r>
          </a:p>
          <a:p>
            <a:r>
              <a:rPr lang="en-US" altLang="zh-CN" dirty="0"/>
              <a:t> </a:t>
            </a:r>
            <a:r>
              <a:rPr lang="en-US" altLang="zh-CN" dirty="0" err="1"/>
              <a:t>NSArray</a:t>
            </a:r>
            <a:r>
              <a:rPr lang="en-US" altLang="zh-CN" dirty="0"/>
              <a:t>*array= [[</a:t>
            </a:r>
            <a:r>
              <a:rPr lang="en-US" altLang="zh-CN" dirty="0" err="1"/>
              <a:t>ZCXMPPManager</a:t>
            </a:r>
            <a:r>
              <a:rPr lang="en-US" altLang="zh-CN" dirty="0"/>
              <a:t> </a:t>
            </a:r>
            <a:r>
              <a:rPr lang="en-US" altLang="zh-CN" dirty="0" err="1"/>
              <a:t>sharedInstance</a:t>
            </a:r>
            <a:r>
              <a:rPr lang="en-US" altLang="zh-CN" dirty="0"/>
              <a:t>] </a:t>
            </a:r>
            <a:r>
              <a:rPr lang="en-US" altLang="zh-CN" dirty="0" err="1"/>
              <a:t>messageRecord</a:t>
            </a:r>
            <a:r>
              <a:rPr lang="en-US" altLang="zh-CN" dirty="0"/>
              <a:t>];</a:t>
            </a:r>
          </a:p>
          <a:p>
            <a:r>
              <a:rPr lang="en-US" altLang="zh-CN" dirty="0"/>
              <a:t> </a:t>
            </a:r>
            <a:r>
              <a:rPr lang="en-US" altLang="zh-CN" dirty="0" err="1"/>
              <a:t>self.dataArray</a:t>
            </a:r>
            <a:r>
              <a:rPr lang="en-US" altLang="zh-CN" dirty="0"/>
              <a:t>=[</a:t>
            </a:r>
            <a:r>
              <a:rPr lang="en-US" altLang="zh-CN" dirty="0" err="1"/>
              <a:t>NSMutableArray</a:t>
            </a:r>
            <a:r>
              <a:rPr lang="en-US" altLang="zh-CN" dirty="0"/>
              <a:t> </a:t>
            </a:r>
            <a:r>
              <a:rPr lang="en-US" altLang="zh-CN" dirty="0" err="1"/>
              <a:t>arrayWithArray:array</a:t>
            </a:r>
            <a:r>
              <a:rPr lang="en-US" altLang="zh-CN" dirty="0"/>
              <a:t>];</a:t>
            </a:r>
          </a:p>
          <a:p>
            <a:r>
              <a:rPr lang="en-US" altLang="zh-CN" dirty="0"/>
              <a:t> [_</a:t>
            </a:r>
            <a:r>
              <a:rPr lang="en-US" altLang="zh-CN" dirty="0" err="1"/>
              <a:t>tableView</a:t>
            </a:r>
            <a:r>
              <a:rPr lang="en-US" altLang="zh-CN" dirty="0"/>
              <a:t> </a:t>
            </a:r>
            <a:r>
              <a:rPr lang="en-US" altLang="zh-CN" dirty="0" err="1"/>
              <a:t>reloadData</a:t>
            </a:r>
            <a:r>
              <a:rPr lang="en-US" altLang="zh-CN" dirty="0"/>
              <a:t>];</a:t>
            </a:r>
          </a:p>
          <a:p>
            <a:r>
              <a:rPr lang="en-US" altLang="zh-CN" dirty="0"/>
              <a:t> if (</a:t>
            </a:r>
            <a:r>
              <a:rPr lang="en-US" altLang="zh-CN" dirty="0" err="1"/>
              <a:t>self.dataArray.count</a:t>
            </a:r>
            <a:r>
              <a:rPr lang="en-US" altLang="zh-CN" dirty="0"/>
              <a:t>==0) {</a:t>
            </a:r>
          </a:p>
          <a:p>
            <a:r>
              <a:rPr lang="en-US" altLang="zh-CN" dirty="0"/>
              <a:t> return;</a:t>
            </a:r>
          </a:p>
          <a:p>
            <a:r>
              <a:rPr lang="en-US" altLang="zh-CN" dirty="0"/>
              <a:t> }</a:t>
            </a:r>
          </a:p>
          <a:p>
            <a:r>
              <a:rPr lang="en-US" altLang="zh-CN" dirty="0"/>
              <a:t> [_</a:t>
            </a:r>
            <a:r>
              <a:rPr lang="en-US" altLang="zh-CN" dirty="0" err="1"/>
              <a:t>tableView</a:t>
            </a:r>
            <a:r>
              <a:rPr lang="en-US" altLang="zh-CN" dirty="0"/>
              <a:t> </a:t>
            </a:r>
            <a:r>
              <a:rPr lang="en-US" altLang="zh-CN" dirty="0" err="1"/>
              <a:t>scrollToRowAtIndexPath</a:t>
            </a:r>
            <a:r>
              <a:rPr lang="en-US" altLang="zh-CN" dirty="0"/>
              <a:t>:[</a:t>
            </a:r>
            <a:r>
              <a:rPr lang="en-US" altLang="zh-CN" dirty="0" err="1"/>
              <a:t>NSIndexPath</a:t>
            </a:r>
            <a:r>
              <a:rPr lang="en-US" altLang="zh-CN" dirty="0"/>
              <a:t> indexPathForRow:self.dataArray.count-1 inSection:0] </a:t>
            </a:r>
            <a:r>
              <a:rPr lang="en-US" altLang="zh-CN" dirty="0" err="1"/>
              <a:t>atScrollPosition:UITableViewScrollPositionBottom</a:t>
            </a:r>
            <a:r>
              <a:rPr lang="en-US" altLang="zh-CN" dirty="0"/>
              <a:t> </a:t>
            </a:r>
            <a:r>
              <a:rPr lang="en-US" altLang="zh-CN" dirty="0" err="1"/>
              <a:t>animated:YES</a:t>
            </a:r>
            <a:r>
              <a:rPr lang="en-US" altLang="zh-CN" dirty="0"/>
              <a:t>];</a:t>
            </a:r>
          </a:p>
          <a:p>
            <a:r>
              <a:rPr lang="en-US" altLang="zh-CN" dirty="0"/>
              <a:t> </a:t>
            </a:r>
          </a:p>
          <a:p>
            <a:r>
              <a:rPr lang="en-US" altLang="zh-CN" dirty="0"/>
              <a:t> }</a:t>
            </a:r>
          </a:p>
          <a:p>
            <a:endParaRPr kumimoji="1" lang="zh-CN" altLang="en-US" dirty="0"/>
          </a:p>
        </p:txBody>
      </p:sp>
      <p:sp>
        <p:nvSpPr>
          <p:cNvPr id="3" name="标题 2"/>
          <p:cNvSpPr>
            <a:spLocks noGrp="1"/>
          </p:cNvSpPr>
          <p:nvPr>
            <p:ph type="title"/>
          </p:nvPr>
        </p:nvSpPr>
        <p:spPr/>
        <p:txBody>
          <a:bodyPr/>
          <a:lstStyle/>
          <a:p>
            <a:r>
              <a:rPr kumimoji="1" lang="zh-CN" altLang="en-US" dirty="0" smtClean="0"/>
              <a:t>聊天记录</a:t>
            </a:r>
            <a:endParaRPr kumimoji="1" lang="zh-CN" altLang="en-US" dirty="0"/>
          </a:p>
        </p:txBody>
      </p:sp>
    </p:spTree>
    <p:extLst>
      <p:ext uri="{BB962C8B-B14F-4D97-AF65-F5344CB8AC3E}">
        <p14:creationId xmlns:p14="http://schemas.microsoft.com/office/powerpoint/2010/main" val="36791933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en-US" altLang="zh-CN" dirty="0"/>
              <a:t>//</a:t>
            </a:r>
            <a:r>
              <a:rPr lang="zh-CN" altLang="en-US" dirty="0"/>
              <a:t>获得自己的名片信息</a:t>
            </a:r>
          </a:p>
          <a:p>
            <a:r>
              <a:rPr lang="en-US" altLang="zh-CN" dirty="0"/>
              <a:t> [[</a:t>
            </a:r>
            <a:r>
              <a:rPr lang="en-US" altLang="zh-CN" dirty="0" err="1"/>
              <a:t>ZCXMPPManager</a:t>
            </a:r>
            <a:r>
              <a:rPr lang="en-US" altLang="zh-CN" dirty="0"/>
              <a:t> </a:t>
            </a:r>
            <a:r>
              <a:rPr lang="en-US" altLang="zh-CN" dirty="0" err="1"/>
              <a:t>sharedInstance</a:t>
            </a:r>
            <a:r>
              <a:rPr lang="en-US" altLang="zh-CN" dirty="0"/>
              <a:t>] </a:t>
            </a:r>
            <a:r>
              <a:rPr lang="en-US" altLang="zh-CN" dirty="0" err="1"/>
              <a:t>getMyVcardBlock</a:t>
            </a:r>
            <a:r>
              <a:rPr lang="en-US" altLang="zh-CN" dirty="0"/>
              <a:t>:^(BOOL </a:t>
            </a:r>
            <a:r>
              <a:rPr lang="en-US" altLang="zh-CN" dirty="0" err="1"/>
              <a:t>isSucceed</a:t>
            </a:r>
            <a:r>
              <a:rPr lang="en-US" altLang="zh-CN" dirty="0"/>
              <a:t>, </a:t>
            </a:r>
            <a:r>
              <a:rPr lang="en-US" altLang="zh-CN" dirty="0" err="1"/>
              <a:t>XMPPvCardTemp</a:t>
            </a:r>
            <a:r>
              <a:rPr lang="en-US" altLang="zh-CN" dirty="0"/>
              <a:t> *</a:t>
            </a:r>
            <a:r>
              <a:rPr lang="en-US" altLang="zh-CN" dirty="0" err="1"/>
              <a:t>myVcard</a:t>
            </a:r>
            <a:r>
              <a:rPr lang="en-US" altLang="zh-CN" dirty="0"/>
              <a:t>) {</a:t>
            </a:r>
          </a:p>
          <a:p>
            <a:r>
              <a:rPr lang="en-US" altLang="zh-CN" dirty="0"/>
              <a:t> </a:t>
            </a:r>
            <a:r>
              <a:rPr lang="en-US" altLang="zh-CN" dirty="0" err="1"/>
              <a:t>self.myVcard</a:t>
            </a:r>
            <a:r>
              <a:rPr lang="en-US" altLang="zh-CN" dirty="0"/>
              <a:t>=</a:t>
            </a:r>
            <a:r>
              <a:rPr lang="en-US" altLang="zh-CN" dirty="0" err="1"/>
              <a:t>myVcard</a:t>
            </a:r>
            <a:r>
              <a:rPr lang="en-US" altLang="zh-CN" dirty="0"/>
              <a:t>;</a:t>
            </a:r>
          </a:p>
          <a:p>
            <a:r>
              <a:rPr lang="en-US" altLang="zh-CN" dirty="0"/>
              <a:t> [_</a:t>
            </a:r>
            <a:r>
              <a:rPr lang="en-US" altLang="zh-CN" dirty="0" err="1"/>
              <a:t>tableView</a:t>
            </a:r>
            <a:r>
              <a:rPr lang="en-US" altLang="zh-CN" dirty="0"/>
              <a:t> </a:t>
            </a:r>
            <a:r>
              <a:rPr lang="en-US" altLang="zh-CN" dirty="0" err="1"/>
              <a:t>reloadData</a:t>
            </a:r>
            <a:r>
              <a:rPr lang="en-US" altLang="zh-CN" dirty="0"/>
              <a:t>];</a:t>
            </a:r>
          </a:p>
          <a:p>
            <a:r>
              <a:rPr lang="en-US" altLang="zh-CN" dirty="0"/>
              <a:t> </a:t>
            </a:r>
            <a:r>
              <a:rPr lang="en-US" altLang="zh-CN" dirty="0" err="1"/>
              <a:t>UIImageView</a:t>
            </a:r>
            <a:r>
              <a:rPr lang="en-US" altLang="zh-CN" dirty="0"/>
              <a:t>*</a:t>
            </a:r>
            <a:r>
              <a:rPr lang="en-US" altLang="zh-CN" dirty="0" err="1"/>
              <a:t>imageView</a:t>
            </a:r>
            <a:r>
              <a:rPr lang="en-US" altLang="zh-CN" dirty="0"/>
              <a:t>=(</a:t>
            </a:r>
            <a:r>
              <a:rPr lang="en-US" altLang="zh-CN" dirty="0" err="1"/>
              <a:t>UIImageView</a:t>
            </a:r>
            <a:r>
              <a:rPr lang="en-US" altLang="zh-CN" dirty="0"/>
              <a:t>*)[</a:t>
            </a:r>
            <a:r>
              <a:rPr lang="en-US" altLang="zh-CN" dirty="0" err="1"/>
              <a:t>self.view</a:t>
            </a:r>
            <a:r>
              <a:rPr lang="en-US" altLang="zh-CN" dirty="0"/>
              <a:t> viewWithTag:3456];</a:t>
            </a:r>
          </a:p>
          <a:p>
            <a:r>
              <a:rPr lang="en-US" altLang="zh-CN" dirty="0"/>
              <a:t> </a:t>
            </a:r>
            <a:r>
              <a:rPr lang="en-US" altLang="zh-CN" dirty="0" err="1"/>
              <a:t>imageView.image</a:t>
            </a:r>
            <a:r>
              <a:rPr lang="en-US" altLang="zh-CN" dirty="0"/>
              <a:t>=[</a:t>
            </a:r>
            <a:r>
              <a:rPr lang="en-US" altLang="zh-CN" dirty="0" err="1"/>
              <a:t>UIImage</a:t>
            </a:r>
            <a:r>
              <a:rPr lang="en-US" altLang="zh-CN" dirty="0"/>
              <a:t> </a:t>
            </a:r>
            <a:r>
              <a:rPr lang="en-US" altLang="zh-CN" dirty="0" err="1"/>
              <a:t>imageWithData:self.myVcard.photo</a:t>
            </a:r>
            <a:r>
              <a:rPr lang="en-US" altLang="zh-CN" dirty="0"/>
              <a:t>];</a:t>
            </a:r>
          </a:p>
          <a:p>
            <a:r>
              <a:rPr lang="en-US" altLang="zh-CN" dirty="0"/>
              <a:t> }];</a:t>
            </a:r>
          </a:p>
          <a:p>
            <a:endParaRPr lang="en-US" altLang="zh-CN" dirty="0"/>
          </a:p>
          <a:p>
            <a:r>
              <a:rPr lang="zh-CN" altLang="en-US" dirty="0"/>
              <a:t> </a:t>
            </a:r>
            <a:r>
              <a:rPr lang="en-US" altLang="zh-CN" dirty="0"/>
              <a:t>//</a:t>
            </a:r>
            <a:r>
              <a:rPr lang="zh-CN" altLang="en-US" dirty="0"/>
              <a:t>自定义节点名称</a:t>
            </a:r>
          </a:p>
          <a:p>
            <a:r>
              <a:rPr lang="en-US" altLang="zh-CN" dirty="0"/>
              <a:t> [manager </a:t>
            </a:r>
            <a:r>
              <a:rPr lang="en-US" altLang="zh-CN" dirty="0" err="1"/>
              <a:t>customVcardXML</a:t>
            </a:r>
            <a:r>
              <a:rPr lang="en-US" altLang="zh-CN" dirty="0"/>
              <a:t>:@"11" name:@"NICKNAME" </a:t>
            </a:r>
            <a:r>
              <a:rPr lang="en-US" altLang="zh-CN" dirty="0" err="1"/>
              <a:t>myVcard:myVcard</a:t>
            </a:r>
            <a:r>
              <a:rPr lang="en-US" altLang="zh-CN" dirty="0"/>
              <a:t>];</a:t>
            </a:r>
          </a:p>
          <a:p>
            <a:r>
              <a:rPr lang="en-US" altLang="zh-CN" dirty="0"/>
              <a:t> //</a:t>
            </a:r>
            <a:r>
              <a:rPr lang="zh-CN" altLang="en-US" dirty="0"/>
              <a:t>更新</a:t>
            </a:r>
            <a:r>
              <a:rPr lang="en-US" altLang="zh-CN" dirty="0" err="1"/>
              <a:t>vcard</a:t>
            </a:r>
            <a:endParaRPr lang="en-US" altLang="zh-CN" dirty="0"/>
          </a:p>
          <a:p>
            <a:r>
              <a:rPr lang="en-US" altLang="zh-CN" dirty="0"/>
              <a:t> [manager </a:t>
            </a:r>
            <a:r>
              <a:rPr lang="en-US" altLang="zh-CN" dirty="0" err="1"/>
              <a:t>upData:myVcard</a:t>
            </a:r>
            <a:r>
              <a:rPr lang="en-US" altLang="zh-CN" dirty="0"/>
              <a:t>];</a:t>
            </a:r>
            <a:endParaRPr kumimoji="1" lang="zh-CN" altLang="en-US" dirty="0"/>
          </a:p>
        </p:txBody>
      </p:sp>
      <p:sp>
        <p:nvSpPr>
          <p:cNvPr id="3" name="标题 2"/>
          <p:cNvSpPr>
            <a:spLocks noGrp="1"/>
          </p:cNvSpPr>
          <p:nvPr>
            <p:ph type="title"/>
          </p:nvPr>
        </p:nvSpPr>
        <p:spPr/>
        <p:txBody>
          <a:bodyPr/>
          <a:lstStyle/>
          <a:p>
            <a:r>
              <a:rPr kumimoji="1" lang="zh-CN" altLang="en-US" dirty="0" smtClean="0"/>
              <a:t>获得个人名片信息</a:t>
            </a:r>
            <a:endParaRPr kumimoji="1" lang="zh-CN" altLang="en-US" dirty="0"/>
          </a:p>
        </p:txBody>
      </p:sp>
    </p:spTree>
    <p:extLst>
      <p:ext uri="{BB962C8B-B14F-4D97-AF65-F5344CB8AC3E}">
        <p14:creationId xmlns:p14="http://schemas.microsoft.com/office/powerpoint/2010/main" val="13514062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a:t>
            </a:r>
            <a:r>
              <a:rPr lang="zh-CN" altLang="en-US" dirty="0"/>
              <a:t>从</a:t>
            </a:r>
            <a:r>
              <a:rPr lang="en-US" altLang="zh-CN" dirty="0"/>
              <a:t>FMDB</a:t>
            </a:r>
            <a:r>
              <a:rPr lang="zh-CN" altLang="en-US" dirty="0"/>
              <a:t>数据库中读取数据  每个元素是数组  </a:t>
            </a:r>
            <a:r>
              <a:rPr lang="en-US" altLang="zh-CN" dirty="0"/>
              <a:t>0</a:t>
            </a:r>
            <a:r>
              <a:rPr lang="zh-CN" altLang="en-US" dirty="0"/>
              <a:t>是内容 </a:t>
            </a:r>
            <a:r>
              <a:rPr lang="en-US" altLang="zh-CN" dirty="0"/>
              <a:t>1</a:t>
            </a:r>
            <a:r>
              <a:rPr lang="zh-CN" altLang="en-US" dirty="0"/>
              <a:t>时间 </a:t>
            </a:r>
            <a:r>
              <a:rPr lang="en-US" altLang="zh-CN" dirty="0"/>
              <a:t>2</a:t>
            </a:r>
            <a:r>
              <a:rPr lang="zh-CN" altLang="en-US" dirty="0"/>
              <a:t>是来自谁 顺序按照时间的逆序顺序 第一条是最近的</a:t>
            </a:r>
          </a:p>
          <a:p>
            <a:r>
              <a:rPr lang="en-US" altLang="zh-CN" dirty="0"/>
              <a:t> </a:t>
            </a:r>
            <a:r>
              <a:rPr lang="en-US" altLang="zh-CN" dirty="0" err="1"/>
              <a:t>self.dataArray</a:t>
            </a:r>
            <a:r>
              <a:rPr lang="en-US" altLang="zh-CN" dirty="0"/>
              <a:t>= [</a:t>
            </a:r>
            <a:r>
              <a:rPr lang="en-US" altLang="zh-CN" dirty="0" err="1"/>
              <a:t>ZCMessageObject</a:t>
            </a:r>
            <a:r>
              <a:rPr lang="en-US" altLang="zh-CN" dirty="0"/>
              <a:t> fetchRecentChatByPage:20];</a:t>
            </a:r>
          </a:p>
          <a:p>
            <a:r>
              <a:rPr lang="en-US" altLang="zh-CN" dirty="0"/>
              <a:t> </a:t>
            </a:r>
            <a:r>
              <a:rPr lang="en-US" altLang="zh-CN" dirty="0" err="1"/>
              <a:t>XMPPvCardTemp</a:t>
            </a:r>
            <a:r>
              <a:rPr lang="en-US" altLang="zh-CN" dirty="0"/>
              <a:t>*</a:t>
            </a:r>
            <a:r>
              <a:rPr lang="en-US" altLang="zh-CN" dirty="0" err="1"/>
              <a:t>friendVcard</a:t>
            </a:r>
            <a:r>
              <a:rPr lang="en-US" altLang="zh-CN" dirty="0"/>
              <a:t>=  [[</a:t>
            </a:r>
            <a:r>
              <a:rPr lang="en-US" altLang="zh-CN" dirty="0" err="1"/>
              <a:t>ZCXMPPManager</a:t>
            </a:r>
            <a:r>
              <a:rPr lang="en-US" altLang="zh-CN" dirty="0"/>
              <a:t> </a:t>
            </a:r>
            <a:r>
              <a:rPr lang="en-US" altLang="zh-CN" dirty="0" err="1"/>
              <a:t>sharedInstance</a:t>
            </a:r>
            <a:r>
              <a:rPr lang="en-US" altLang="zh-CN" dirty="0"/>
              <a:t>]</a:t>
            </a:r>
            <a:r>
              <a:rPr lang="en-US" altLang="zh-CN" dirty="0" err="1"/>
              <a:t>friendsVcard</a:t>
            </a:r>
            <a:r>
              <a:rPr lang="en-US" altLang="zh-CN" dirty="0"/>
              <a:t>:[[</a:t>
            </a:r>
            <a:r>
              <a:rPr lang="en-US" altLang="zh-CN" dirty="0" err="1"/>
              <a:t>self.dataArray</a:t>
            </a:r>
            <a:r>
              <a:rPr lang="en-US" altLang="zh-CN" dirty="0"/>
              <a:t> </a:t>
            </a:r>
            <a:r>
              <a:rPr lang="en-US" altLang="zh-CN" dirty="0" err="1"/>
              <a:t>objectAtIndex:indexPath.row</a:t>
            </a:r>
            <a:r>
              <a:rPr lang="en-US" altLang="zh-CN" dirty="0"/>
              <a:t>] objectAtIndex:2]];</a:t>
            </a:r>
          </a:p>
          <a:p>
            <a:endParaRPr kumimoji="1" lang="zh-CN" altLang="en-US" dirty="0"/>
          </a:p>
        </p:txBody>
      </p:sp>
      <p:sp>
        <p:nvSpPr>
          <p:cNvPr id="3" name="标题 2"/>
          <p:cNvSpPr>
            <a:spLocks noGrp="1"/>
          </p:cNvSpPr>
          <p:nvPr>
            <p:ph type="title"/>
          </p:nvPr>
        </p:nvSpPr>
        <p:spPr/>
        <p:txBody>
          <a:bodyPr/>
          <a:lstStyle/>
          <a:p>
            <a:r>
              <a:rPr kumimoji="1" lang="zh-CN" altLang="en-US" dirty="0" smtClean="0"/>
              <a:t>最近联系人</a:t>
            </a:r>
            <a:endParaRPr kumimoji="1" lang="zh-CN" altLang="en-US" dirty="0"/>
          </a:p>
        </p:txBody>
      </p:sp>
    </p:spTree>
    <p:extLst>
      <p:ext uri="{BB962C8B-B14F-4D97-AF65-F5344CB8AC3E}">
        <p14:creationId xmlns:p14="http://schemas.microsoft.com/office/powerpoint/2010/main" val="42368831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a:t>
            </a:r>
            <a:r>
              <a:rPr lang="en-US" altLang="zh-CN" dirty="0" err="1"/>
              <a:t>ZCXMPPManager</a:t>
            </a:r>
            <a:r>
              <a:rPr lang="en-US" altLang="zh-CN" dirty="0"/>
              <a:t> </a:t>
            </a:r>
            <a:r>
              <a:rPr lang="en-US" altLang="zh-CN" dirty="0" err="1"/>
              <a:t>sharedInstance</a:t>
            </a:r>
            <a:r>
              <a:rPr lang="en-US" altLang="zh-CN" dirty="0"/>
              <a:t>]</a:t>
            </a:r>
            <a:r>
              <a:rPr lang="en-US" altLang="zh-CN" dirty="0" err="1"/>
              <a:t>searchXmppRoomBlock</a:t>
            </a:r>
            <a:r>
              <a:rPr lang="en-US" altLang="zh-CN" dirty="0"/>
              <a:t>:^(</a:t>
            </a:r>
            <a:r>
              <a:rPr lang="en-US" altLang="zh-CN" dirty="0" err="1"/>
              <a:t>NSMutableDictionary</a:t>
            </a:r>
            <a:r>
              <a:rPr lang="en-US" altLang="zh-CN" dirty="0"/>
              <a:t> *rooms) {</a:t>
            </a:r>
          </a:p>
          <a:p>
            <a:r>
              <a:rPr lang="en-US" altLang="zh-CN" dirty="0"/>
              <a:t> </a:t>
            </a:r>
          </a:p>
          <a:p>
            <a:r>
              <a:rPr lang="en-US" altLang="zh-CN" dirty="0"/>
              <a:t> </a:t>
            </a:r>
            <a:r>
              <a:rPr lang="en-US" altLang="zh-CN" dirty="0" err="1"/>
              <a:t>NSLog</a:t>
            </a:r>
            <a:r>
              <a:rPr lang="en-US" altLang="zh-CN" dirty="0"/>
              <a:t>(@"</a:t>
            </a:r>
            <a:r>
              <a:rPr lang="en-US" altLang="zh-CN" dirty="0" err="1"/>
              <a:t>roomName</a:t>
            </a:r>
            <a:r>
              <a:rPr lang="en-US" altLang="zh-CN" dirty="0"/>
              <a:t>%@",rooms);</a:t>
            </a:r>
          </a:p>
          <a:p>
            <a:r>
              <a:rPr lang="en-US" altLang="zh-CN" dirty="0"/>
              <a:t> }];</a:t>
            </a:r>
          </a:p>
          <a:p>
            <a:endParaRPr kumimoji="1" lang="zh-CN" altLang="en-US" dirty="0"/>
          </a:p>
        </p:txBody>
      </p:sp>
      <p:sp>
        <p:nvSpPr>
          <p:cNvPr id="3" name="标题 2"/>
          <p:cNvSpPr>
            <a:spLocks noGrp="1"/>
          </p:cNvSpPr>
          <p:nvPr>
            <p:ph type="title"/>
          </p:nvPr>
        </p:nvSpPr>
        <p:spPr/>
        <p:txBody>
          <a:bodyPr/>
          <a:lstStyle/>
          <a:p>
            <a:r>
              <a:rPr kumimoji="1" lang="zh-CN" altLang="en-US" dirty="0" smtClean="0"/>
              <a:t>获得所有聊天室</a:t>
            </a:r>
            <a:endParaRPr kumimoji="1" lang="zh-CN" altLang="en-US" dirty="0"/>
          </a:p>
        </p:txBody>
      </p:sp>
    </p:spTree>
    <p:extLst>
      <p:ext uri="{BB962C8B-B14F-4D97-AF65-F5344CB8AC3E}">
        <p14:creationId xmlns:p14="http://schemas.microsoft.com/office/powerpoint/2010/main" val="27084214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TW" altLang="en-US" dirty="0"/>
              <a:t> </a:t>
            </a:r>
            <a:r>
              <a:rPr lang="en-US" altLang="zh-TW" dirty="0"/>
              <a:t>//room2</a:t>
            </a:r>
            <a:r>
              <a:rPr lang="zh-TW" altLang="en-US" dirty="0"/>
              <a:t>为房间名称</a:t>
            </a:r>
          </a:p>
          <a:p>
            <a:r>
              <a:rPr lang="en-US" altLang="zh-CN" dirty="0"/>
              <a:t> [[</a:t>
            </a:r>
            <a:r>
              <a:rPr lang="en-US" altLang="zh-CN" dirty="0" err="1"/>
              <a:t>ZCXMPPManager</a:t>
            </a:r>
            <a:r>
              <a:rPr lang="en-US" altLang="zh-CN" dirty="0"/>
              <a:t> </a:t>
            </a:r>
            <a:r>
              <a:rPr lang="en-US" altLang="zh-CN" dirty="0" err="1"/>
              <a:t>sharedInstance</a:t>
            </a:r>
            <a:r>
              <a:rPr lang="en-US" altLang="zh-CN" dirty="0"/>
              <a:t>]</a:t>
            </a:r>
            <a:r>
              <a:rPr lang="en-US" altLang="zh-CN" dirty="0" err="1"/>
              <a:t>sendGroupMessage</a:t>
            </a:r>
            <a:r>
              <a:rPr lang="en-US" altLang="zh-CN" dirty="0"/>
              <a:t>:@"</a:t>
            </a:r>
            <a:r>
              <a:rPr lang="zh-CN" altLang="en-US" dirty="0"/>
              <a:t>哈哈哈</a:t>
            </a:r>
            <a:r>
              <a:rPr lang="en-US" altLang="zh-CN" dirty="0"/>
              <a:t>" </a:t>
            </a:r>
            <a:r>
              <a:rPr lang="en-US" altLang="zh-CN" dirty="0" err="1"/>
              <a:t>roomName</a:t>
            </a:r>
            <a:r>
              <a:rPr lang="en-US" altLang="zh-CN" dirty="0"/>
              <a:t>:@"room2"];</a:t>
            </a:r>
          </a:p>
          <a:p>
            <a:endParaRPr kumimoji="1" lang="zh-CN" altLang="en-US" dirty="0"/>
          </a:p>
        </p:txBody>
      </p:sp>
      <p:sp>
        <p:nvSpPr>
          <p:cNvPr id="3" name="标题 2"/>
          <p:cNvSpPr>
            <a:spLocks noGrp="1"/>
          </p:cNvSpPr>
          <p:nvPr>
            <p:ph type="title"/>
          </p:nvPr>
        </p:nvSpPr>
        <p:spPr/>
        <p:txBody>
          <a:bodyPr/>
          <a:lstStyle/>
          <a:p>
            <a:r>
              <a:rPr kumimoji="1" lang="zh-CN" altLang="en-US" dirty="0" smtClean="0"/>
              <a:t>发送群聊天信息</a:t>
            </a:r>
            <a:endParaRPr kumimoji="1" lang="zh-CN" altLang="en-US" dirty="0"/>
          </a:p>
        </p:txBody>
      </p:sp>
    </p:spTree>
    <p:extLst>
      <p:ext uri="{BB962C8B-B14F-4D97-AF65-F5344CB8AC3E}">
        <p14:creationId xmlns:p14="http://schemas.microsoft.com/office/powerpoint/2010/main" val="8784198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 [[</a:t>
            </a:r>
            <a:r>
              <a:rPr lang="en-US" altLang="zh-CN" dirty="0" err="1"/>
              <a:t>ZCXMPPManager</a:t>
            </a:r>
            <a:r>
              <a:rPr lang="en-US" altLang="zh-CN" dirty="0"/>
              <a:t> </a:t>
            </a:r>
            <a:r>
              <a:rPr lang="en-US" altLang="zh-CN" dirty="0" err="1"/>
              <a:t>sharedInstance</a:t>
            </a:r>
            <a:r>
              <a:rPr lang="en-US" altLang="zh-CN" dirty="0"/>
              <a:t>]</a:t>
            </a:r>
            <a:r>
              <a:rPr lang="en-US" altLang="zh-CN" dirty="0" err="1"/>
              <a:t>rejectRoom</a:t>
            </a:r>
            <a:r>
              <a:rPr lang="en-US" altLang="zh-CN" dirty="0"/>
              <a:t>:@"room2@conference.admin-88ixf99az"];</a:t>
            </a:r>
            <a:endParaRPr kumimoji="1" lang="zh-CN" altLang="en-US" dirty="0"/>
          </a:p>
        </p:txBody>
      </p:sp>
      <p:sp>
        <p:nvSpPr>
          <p:cNvPr id="3" name="标题 2"/>
          <p:cNvSpPr>
            <a:spLocks noGrp="1"/>
          </p:cNvSpPr>
          <p:nvPr>
            <p:ph type="title"/>
          </p:nvPr>
        </p:nvSpPr>
        <p:spPr/>
        <p:txBody>
          <a:bodyPr/>
          <a:lstStyle/>
          <a:p>
            <a:r>
              <a:rPr kumimoji="1" lang="zh-CN" altLang="en-US" dirty="0" smtClean="0"/>
              <a:t>拒绝加入聊天室</a:t>
            </a:r>
            <a:endParaRPr kumimoji="1" lang="zh-CN" altLang="en-US" dirty="0"/>
          </a:p>
        </p:txBody>
      </p:sp>
    </p:spTree>
    <p:extLst>
      <p:ext uri="{BB962C8B-B14F-4D97-AF65-F5344CB8AC3E}">
        <p14:creationId xmlns:p14="http://schemas.microsoft.com/office/powerpoint/2010/main" val="40216227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 [[</a:t>
            </a:r>
            <a:r>
              <a:rPr lang="en-US" altLang="zh-CN" dirty="0" err="1"/>
              <a:t>ZCXMPPManager</a:t>
            </a:r>
            <a:r>
              <a:rPr lang="en-US" altLang="zh-CN" dirty="0"/>
              <a:t> </a:t>
            </a:r>
            <a:r>
              <a:rPr lang="en-US" altLang="zh-CN" dirty="0" err="1"/>
              <a:t>sharedInstance</a:t>
            </a:r>
            <a:r>
              <a:rPr lang="en-US" altLang="zh-CN" dirty="0"/>
              <a:t>]</a:t>
            </a:r>
            <a:r>
              <a:rPr lang="en-US" altLang="zh-CN" dirty="0" err="1"/>
              <a:t>inviteRoom:room</a:t>
            </a:r>
            <a:r>
              <a:rPr lang="en-US" altLang="zh-CN" dirty="0"/>
              <a:t> </a:t>
            </a:r>
            <a:r>
              <a:rPr lang="en-US" altLang="zh-CN" dirty="0" err="1"/>
              <a:t>userName</a:t>
            </a:r>
            <a:r>
              <a:rPr lang="en-US" altLang="zh-CN" dirty="0"/>
              <a:t>:@"123"];</a:t>
            </a:r>
          </a:p>
          <a:p>
            <a:endParaRPr kumimoji="1" lang="zh-CN" altLang="en-US" dirty="0"/>
          </a:p>
        </p:txBody>
      </p:sp>
      <p:sp>
        <p:nvSpPr>
          <p:cNvPr id="3" name="标题 2"/>
          <p:cNvSpPr>
            <a:spLocks noGrp="1"/>
          </p:cNvSpPr>
          <p:nvPr>
            <p:ph type="title"/>
          </p:nvPr>
        </p:nvSpPr>
        <p:spPr/>
        <p:txBody>
          <a:bodyPr/>
          <a:lstStyle/>
          <a:p>
            <a:r>
              <a:rPr kumimoji="1" lang="zh-CN" altLang="en-US" dirty="0" smtClean="0"/>
              <a:t>发送群邀请</a:t>
            </a:r>
            <a:endParaRPr kumimoji="1" lang="zh-CN" altLang="en-US" dirty="0"/>
          </a:p>
        </p:txBody>
      </p:sp>
    </p:spTree>
    <p:extLst>
      <p:ext uri="{BB962C8B-B14F-4D97-AF65-F5344CB8AC3E}">
        <p14:creationId xmlns:p14="http://schemas.microsoft.com/office/powerpoint/2010/main" val="14220127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kumimoji="1" lang="en-US" altLang="zh-CN" dirty="0" smtClean="0"/>
              <a:t>1</a:t>
            </a:r>
            <a:r>
              <a:rPr kumimoji="1" lang="zh-CN" altLang="en-US" dirty="0" smtClean="0"/>
              <a:t>、获得好友名片，进行了扩展方法为</a:t>
            </a:r>
            <a:r>
              <a:rPr kumimoji="1" lang="en-US" altLang="zh-CN" dirty="0" smtClean="0"/>
              <a:t>block</a:t>
            </a:r>
            <a:r>
              <a:rPr kumimoji="1" lang="zh-CN" altLang="en-US" dirty="0" smtClean="0"/>
              <a:t>回调，不会在获取不到了</a:t>
            </a:r>
            <a:endParaRPr kumimoji="1" lang="en-US" altLang="zh-CN" dirty="0" smtClean="0"/>
          </a:p>
          <a:p>
            <a:r>
              <a:rPr kumimoji="1" lang="zh-CN" altLang="zh-CN" dirty="0" smtClean="0"/>
              <a:t>2</a:t>
            </a:r>
            <a:r>
              <a:rPr kumimoji="1" lang="zh-CN" altLang="en-US" dirty="0" smtClean="0"/>
              <a:t>、扩展创建聊天室接口</a:t>
            </a:r>
            <a:endParaRPr kumimoji="1" lang="en-US" altLang="zh-CN" dirty="0" smtClean="0"/>
          </a:p>
          <a:p>
            <a:r>
              <a:rPr kumimoji="1" lang="zh-CN" altLang="zh-CN" dirty="0" smtClean="0"/>
              <a:t>3</a:t>
            </a:r>
            <a:r>
              <a:rPr kumimoji="1" lang="zh-CN" altLang="en-US" dirty="0" smtClean="0"/>
              <a:t>、离开房间</a:t>
            </a:r>
            <a:endParaRPr kumimoji="1" lang="en-US" altLang="zh-CN" dirty="0" smtClean="0"/>
          </a:p>
          <a:p>
            <a:r>
              <a:rPr kumimoji="1" lang="zh-CN" altLang="zh-CN" dirty="0" smtClean="0"/>
              <a:t>4</a:t>
            </a:r>
            <a:r>
              <a:rPr kumimoji="1" lang="zh-CN" altLang="en-US" dirty="0" smtClean="0"/>
              <a:t>、修改房间名称</a:t>
            </a:r>
            <a:endParaRPr kumimoji="1" lang="en-US" altLang="zh-CN" dirty="0" smtClean="0"/>
          </a:p>
          <a:p>
            <a:r>
              <a:rPr kumimoji="1" lang="zh-CN" altLang="zh-CN" dirty="0" smtClean="0"/>
              <a:t>5</a:t>
            </a:r>
            <a:r>
              <a:rPr kumimoji="1" lang="zh-CN" altLang="en-US" dirty="0" smtClean="0"/>
              <a:t>、查找特定房间配置</a:t>
            </a:r>
            <a:endParaRPr kumimoji="1" lang="en-US" altLang="zh-CN" dirty="0" smtClean="0"/>
          </a:p>
          <a:p>
            <a:r>
              <a:rPr kumimoji="1" lang="en-US" altLang="zh-CN" dirty="0" smtClean="0"/>
              <a:t>6</a:t>
            </a:r>
            <a:r>
              <a:rPr kumimoji="1" lang="zh-CN" altLang="en-US" dirty="0" smtClean="0"/>
              <a:t>、修复</a:t>
            </a:r>
            <a:r>
              <a:rPr kumimoji="1" lang="en-US" altLang="zh-CN" dirty="0" smtClean="0"/>
              <a:t>BUG</a:t>
            </a:r>
          </a:p>
          <a:p>
            <a:pPr marL="0" indent="0">
              <a:buNone/>
            </a:pPr>
            <a:r>
              <a:rPr lang="zh-CN" altLang="en-US" dirty="0" smtClean="0"/>
              <a:t>            </a:t>
            </a:r>
            <a:r>
              <a:rPr lang="en-US" altLang="zh-CN" dirty="0" smtClean="0"/>
              <a:t>6.1</a:t>
            </a:r>
            <a:r>
              <a:rPr lang="zh-CN" altLang="en-US" dirty="0" smtClean="0"/>
              <a:t> </a:t>
            </a:r>
            <a:r>
              <a:rPr lang="zh-CN" altLang="en-US" dirty="0"/>
              <a:t>修复在读取好友列表时候，卡死情况，在初始化时候预读花名册</a:t>
            </a:r>
            <a:r>
              <a:rPr lang="en-US" altLang="zh-CN" dirty="0" err="1" smtClean="0"/>
              <a:t>coredata</a:t>
            </a:r>
            <a:endParaRPr lang="en-US" altLang="zh-CN" dirty="0"/>
          </a:p>
          <a:p>
            <a:pPr marL="0" indent="0">
              <a:buNone/>
            </a:pPr>
            <a:r>
              <a:rPr lang="zh-CN" altLang="zh-CN" dirty="0"/>
              <a:t> </a:t>
            </a:r>
            <a:r>
              <a:rPr lang="zh-CN" altLang="en-US" dirty="0" smtClean="0"/>
              <a:t>          </a:t>
            </a:r>
            <a:r>
              <a:rPr lang="en-US" altLang="zh-CN" dirty="0" smtClean="0"/>
              <a:t>6.2</a:t>
            </a:r>
            <a:r>
              <a:rPr lang="zh-CN" altLang="en-US" dirty="0" smtClean="0"/>
              <a:t>修复对方发送</a:t>
            </a:r>
            <a:r>
              <a:rPr lang="zh-CN" altLang="en-US" dirty="0"/>
              <a:t>消息，在最近联系人列表中不显示的问题</a:t>
            </a:r>
          </a:p>
          <a:p>
            <a:pPr marL="0" indent="0">
              <a:buNone/>
            </a:pPr>
            <a:r>
              <a:rPr lang="zh-CN" altLang="en-US" dirty="0"/>
              <a:t> </a:t>
            </a:r>
            <a:r>
              <a:rPr lang="zh-CN" altLang="en-US" dirty="0" smtClean="0"/>
              <a:t>          </a:t>
            </a:r>
            <a:r>
              <a:rPr lang="en-US" altLang="zh-CN" dirty="0" smtClean="0"/>
              <a:t>6.3</a:t>
            </a:r>
            <a:r>
              <a:rPr lang="zh-CN" altLang="en-US" dirty="0" smtClean="0"/>
              <a:t>修复最近联</a:t>
            </a:r>
            <a:r>
              <a:rPr lang="zh-CN" altLang="en-US" dirty="0"/>
              <a:t>系人刷新不及时的问题，添加了一个广播</a:t>
            </a:r>
            <a:r>
              <a:rPr lang="en-US" altLang="zh-CN" dirty="0" err="1"/>
              <a:t>kXMPPNewMsgNotifaction</a:t>
            </a:r>
            <a:endParaRPr kumimoji="1" lang="zh-CN" altLang="en-US" dirty="0"/>
          </a:p>
        </p:txBody>
      </p:sp>
      <p:sp>
        <p:nvSpPr>
          <p:cNvPr id="3" name="标题 2"/>
          <p:cNvSpPr>
            <a:spLocks noGrp="1"/>
          </p:cNvSpPr>
          <p:nvPr>
            <p:ph type="title"/>
          </p:nvPr>
        </p:nvSpPr>
        <p:spPr/>
        <p:txBody>
          <a:bodyPr/>
          <a:lstStyle/>
          <a:p>
            <a:r>
              <a:rPr kumimoji="1" lang="en-US" altLang="zh-CN" dirty="0" smtClean="0"/>
              <a:t>2.0</a:t>
            </a:r>
            <a:r>
              <a:rPr kumimoji="1" lang="zh-CN" altLang="en-US" dirty="0" smtClean="0"/>
              <a:t>新封装接口</a:t>
            </a:r>
            <a:endParaRPr kumimoji="1" lang="zh-CN" altLang="en-US" dirty="0"/>
          </a:p>
        </p:txBody>
      </p:sp>
    </p:spTree>
    <p:extLst>
      <p:ext uri="{BB962C8B-B14F-4D97-AF65-F5344CB8AC3E}">
        <p14:creationId xmlns:p14="http://schemas.microsoft.com/office/powerpoint/2010/main" val="36558439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a:t>
            </a:r>
            <a:r>
              <a:rPr lang="en-US" altLang="zh-CN" dirty="0" err="1"/>
              <a:t>ZCXMPPManager</a:t>
            </a:r>
            <a:r>
              <a:rPr lang="en-US" altLang="zh-CN" dirty="0"/>
              <a:t> </a:t>
            </a:r>
            <a:r>
              <a:rPr lang="en-US" altLang="zh-CN" dirty="0" err="1"/>
              <a:t>sharedInstance</a:t>
            </a:r>
            <a:r>
              <a:rPr lang="en-US" altLang="zh-CN" dirty="0"/>
              <a:t>] </a:t>
            </a:r>
            <a:r>
              <a:rPr lang="en-US" altLang="zh-CN" dirty="0" err="1"/>
              <a:t>friendsVcard</a:t>
            </a:r>
            <a:r>
              <a:rPr lang="en-US" altLang="zh-CN" dirty="0"/>
              <a:t>:[</a:t>
            </a:r>
            <a:r>
              <a:rPr lang="en-US" altLang="zh-CN" dirty="0" err="1"/>
              <a:t>NSString</a:t>
            </a:r>
            <a:r>
              <a:rPr lang="en-US" altLang="zh-CN" dirty="0"/>
              <a:t> </a:t>
            </a:r>
            <a:r>
              <a:rPr lang="en-US" altLang="zh-CN" dirty="0" err="1"/>
              <a:t>stringWithFormat</a:t>
            </a:r>
            <a:r>
              <a:rPr lang="en-US" altLang="zh-CN" dirty="0"/>
              <a:t>:@"%</a:t>
            </a:r>
            <a:r>
              <a:rPr lang="en-US" altLang="zh-CN" dirty="0" err="1"/>
              <a:t>d",tag</a:t>
            </a:r>
            <a:r>
              <a:rPr lang="en-US" altLang="zh-CN" dirty="0"/>
              <a:t>] Block:^(BOOL </a:t>
            </a:r>
            <a:r>
              <a:rPr lang="en-US" altLang="zh-CN" dirty="0" err="1"/>
              <a:t>isSucceed</a:t>
            </a:r>
            <a:r>
              <a:rPr lang="en-US" altLang="zh-CN" dirty="0"/>
              <a:t>, </a:t>
            </a:r>
            <a:r>
              <a:rPr lang="en-US" altLang="zh-CN" dirty="0" err="1"/>
              <a:t>XMPPvCardTemp</a:t>
            </a:r>
            <a:r>
              <a:rPr lang="en-US" altLang="zh-CN" dirty="0"/>
              <a:t> *</a:t>
            </a:r>
            <a:r>
              <a:rPr lang="en-US" altLang="zh-CN" dirty="0" err="1"/>
              <a:t>vcard</a:t>
            </a:r>
            <a:r>
              <a:rPr lang="en-US" altLang="zh-CN" dirty="0"/>
              <a:t>) </a:t>
            </a:r>
            <a:r>
              <a:rPr lang="en-US" altLang="zh-CN" dirty="0" smtClean="0"/>
              <a:t>{</a:t>
            </a:r>
          </a:p>
          <a:p>
            <a:r>
              <a:rPr lang="zh-CN" altLang="en-US" dirty="0" smtClean="0"/>
              <a:t>获得好友名片</a:t>
            </a:r>
            <a:endParaRPr lang="en-US" altLang="zh-CN" dirty="0"/>
          </a:p>
          <a:p>
            <a:endParaRPr lang="en-US" altLang="zh-CN" dirty="0" smtClean="0"/>
          </a:p>
          <a:p>
            <a:r>
              <a:rPr lang="en-US" altLang="zh-CN" dirty="0" smtClean="0"/>
              <a:t>}</a:t>
            </a:r>
            <a:endParaRPr kumimoji="1" lang="zh-CN" altLang="en-US" dirty="0"/>
          </a:p>
        </p:txBody>
      </p:sp>
      <p:sp>
        <p:nvSpPr>
          <p:cNvPr id="3" name="标题 2"/>
          <p:cNvSpPr>
            <a:spLocks noGrp="1"/>
          </p:cNvSpPr>
          <p:nvPr>
            <p:ph type="title"/>
          </p:nvPr>
        </p:nvSpPr>
        <p:spPr/>
        <p:txBody>
          <a:bodyPr/>
          <a:lstStyle/>
          <a:p>
            <a:r>
              <a:rPr kumimoji="1" lang="zh-CN" altLang="en-US" dirty="0" smtClean="0"/>
              <a:t>好友名片</a:t>
            </a:r>
            <a:endParaRPr kumimoji="1" lang="zh-CN" altLang="en-US" dirty="0"/>
          </a:p>
        </p:txBody>
      </p:sp>
    </p:spTree>
    <p:extLst>
      <p:ext uri="{BB962C8B-B14F-4D97-AF65-F5344CB8AC3E}">
        <p14:creationId xmlns:p14="http://schemas.microsoft.com/office/powerpoint/2010/main" val="358837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871480"/>
            <a:ext cx="9143999" cy="4535107"/>
          </a:xfrm>
        </p:spPr>
        <p:txBody>
          <a:bodyPr>
            <a:normAutofit/>
          </a:bodyPr>
          <a:lstStyle/>
          <a:p>
            <a:r>
              <a:rPr lang="zh-CN" altLang="en-US" dirty="0"/>
              <a:t>数据负载太重：随着通常超过</a:t>
            </a:r>
            <a:r>
              <a:rPr lang="en-US" altLang="zh-CN" dirty="0"/>
              <a:t>70</a:t>
            </a:r>
            <a:r>
              <a:rPr lang="zh-CN" altLang="en-US" dirty="0"/>
              <a:t>％的</a:t>
            </a:r>
            <a:r>
              <a:rPr lang="en-US" altLang="zh-CN" dirty="0"/>
              <a:t>XMPP</a:t>
            </a:r>
            <a:r>
              <a:rPr lang="zh-CN" altLang="en-US" dirty="0"/>
              <a:t>协议的服务器的数据流量的存在和近</a:t>
            </a:r>
            <a:r>
              <a:rPr lang="en-US" altLang="zh-CN" dirty="0"/>
              <a:t>60</a:t>
            </a:r>
            <a:r>
              <a:rPr lang="zh-CN" altLang="en-US" dirty="0"/>
              <a:t>％的被重复转发，</a:t>
            </a:r>
            <a:r>
              <a:rPr lang="en-US" altLang="zh-CN" dirty="0"/>
              <a:t>XMPP</a:t>
            </a:r>
            <a:r>
              <a:rPr lang="zh-CN" altLang="en-US" dirty="0"/>
              <a:t>协议目前拥有一个大型架空中存在的数据提供给多个收件人。新的议定书正在研究，以减轻这一问题。</a:t>
            </a:r>
          </a:p>
          <a:p>
            <a:r>
              <a:rPr lang="zh-CN" altLang="en-US" dirty="0"/>
              <a:t>没有二进制数据：</a:t>
            </a:r>
            <a:r>
              <a:rPr lang="en-US" altLang="zh-CN" dirty="0"/>
              <a:t>XMPP</a:t>
            </a:r>
            <a:r>
              <a:rPr lang="zh-CN" altLang="en-US" dirty="0"/>
              <a:t>协议的方式被编码为一个单一的长的</a:t>
            </a:r>
            <a:r>
              <a:rPr lang="en-US" altLang="zh-CN" dirty="0"/>
              <a:t>XML</a:t>
            </a:r>
            <a:r>
              <a:rPr lang="zh-CN" altLang="en-US" dirty="0"/>
              <a:t>文件，因此无法提供修改二进制数据。因此， 文件传输协议一样使用外部的</a:t>
            </a:r>
            <a:r>
              <a:rPr lang="en-US" altLang="zh-CN" dirty="0"/>
              <a:t>HTTP</a:t>
            </a:r>
            <a:r>
              <a:rPr lang="zh-CN" altLang="en-US" dirty="0"/>
              <a:t>。如果不可避免，</a:t>
            </a:r>
            <a:r>
              <a:rPr lang="en-US" altLang="zh-CN" dirty="0"/>
              <a:t>XMPP</a:t>
            </a:r>
            <a:r>
              <a:rPr lang="zh-CN" altLang="en-US" dirty="0"/>
              <a:t>协议还提供了带编码的文件传输的所有数据使用的</a:t>
            </a:r>
            <a:r>
              <a:rPr lang="en-US" altLang="zh-CN" dirty="0"/>
              <a:t>Base64</a:t>
            </a:r>
            <a:r>
              <a:rPr lang="zh-CN" altLang="en-US" dirty="0"/>
              <a:t>。至于其他二进制数据加密会话（</a:t>
            </a:r>
            <a:r>
              <a:rPr lang="en-US" altLang="zh-CN" dirty="0"/>
              <a:t>encrypted conversations</a:t>
            </a:r>
            <a:r>
              <a:rPr lang="zh-CN" altLang="en-US" dirty="0"/>
              <a:t>）或图形图标（</a:t>
            </a:r>
            <a:r>
              <a:rPr lang="en-US" altLang="zh-CN" dirty="0"/>
              <a:t>graphic icons</a:t>
            </a:r>
            <a:r>
              <a:rPr lang="zh-CN" altLang="en-US" dirty="0"/>
              <a:t>）以嵌入式使用相同的方法。</a:t>
            </a:r>
            <a:endParaRPr kumimoji="1" lang="zh-CN" altLang="en-US" dirty="0"/>
          </a:p>
        </p:txBody>
      </p:sp>
      <p:sp>
        <p:nvSpPr>
          <p:cNvPr id="3" name="标题 2"/>
          <p:cNvSpPr>
            <a:spLocks noGrp="1"/>
          </p:cNvSpPr>
          <p:nvPr>
            <p:ph type="title"/>
          </p:nvPr>
        </p:nvSpPr>
        <p:spPr/>
        <p:txBody>
          <a:bodyPr/>
          <a:lstStyle/>
          <a:p>
            <a:r>
              <a:rPr lang="en-US" altLang="zh-TW" b="1" dirty="0" smtClean="0"/>
              <a:t>X</a:t>
            </a:r>
            <a:r>
              <a:rPr lang="en-US" altLang="zh-CN" b="1" dirty="0" smtClean="0"/>
              <a:t>MPP</a:t>
            </a:r>
            <a:r>
              <a:rPr lang="zh-TW" altLang="en-US" b="1" dirty="0" smtClean="0"/>
              <a:t>协议缺点</a:t>
            </a:r>
            <a:endParaRPr kumimoji="1" lang="zh-CN" altLang="en-US" dirty="0"/>
          </a:p>
        </p:txBody>
      </p:sp>
    </p:spTree>
    <p:extLst>
      <p:ext uri="{BB962C8B-B14F-4D97-AF65-F5344CB8AC3E}">
        <p14:creationId xmlns:p14="http://schemas.microsoft.com/office/powerpoint/2010/main" val="25124458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40000" lnSpcReduction="20000"/>
          </a:bodyPr>
          <a:lstStyle/>
          <a:p>
            <a:r>
              <a:rPr lang="en-US" altLang="zh-CN" dirty="0"/>
              <a:t>room=[[</a:t>
            </a:r>
            <a:r>
              <a:rPr lang="en-US" altLang="zh-CN" dirty="0" err="1"/>
              <a:t>ZCXMPPManager</a:t>
            </a:r>
            <a:r>
              <a:rPr lang="en-US" altLang="zh-CN" dirty="0"/>
              <a:t> </a:t>
            </a:r>
            <a:r>
              <a:rPr lang="en-US" altLang="zh-CN" dirty="0" err="1"/>
              <a:t>sharedInstance</a:t>
            </a:r>
            <a:r>
              <a:rPr lang="en-US" altLang="zh-CN" dirty="0"/>
              <a:t>]</a:t>
            </a:r>
            <a:r>
              <a:rPr lang="en-US" altLang="zh-CN" dirty="0" err="1"/>
              <a:t>xmppRoomCreateRoomName:self.roomJid</a:t>
            </a:r>
            <a:r>
              <a:rPr lang="en-US" altLang="zh-CN" dirty="0"/>
              <a:t> </a:t>
            </a:r>
            <a:r>
              <a:rPr lang="en-US" altLang="zh-CN" dirty="0" err="1"/>
              <a:t>nickName</a:t>
            </a:r>
            <a:r>
              <a:rPr lang="en-US" altLang="zh-CN" dirty="0"/>
              <a:t>:[[</a:t>
            </a:r>
            <a:r>
              <a:rPr lang="en-US" altLang="zh-CN" dirty="0" err="1"/>
              <a:t>NSUserDefaults</a:t>
            </a:r>
            <a:r>
              <a:rPr lang="en-US" altLang="zh-CN" dirty="0"/>
              <a:t> </a:t>
            </a:r>
            <a:r>
              <a:rPr lang="en-US" altLang="zh-CN" dirty="0" err="1"/>
              <a:t>standardUserDefaults</a:t>
            </a:r>
            <a:r>
              <a:rPr lang="en-US" altLang="zh-CN" dirty="0"/>
              <a:t>]</a:t>
            </a:r>
            <a:r>
              <a:rPr lang="en-US" altLang="zh-CN" dirty="0" err="1"/>
              <a:t>objectForKey:kXMPPmyJID</a:t>
            </a:r>
            <a:r>
              <a:rPr lang="en-US" altLang="zh-CN" dirty="0"/>
              <a:t>]</a:t>
            </a:r>
            <a:r>
              <a:rPr lang="en-US" altLang="zh-CN" dirty="0" err="1"/>
              <a:t>MessageBlock</a:t>
            </a:r>
            <a:r>
              <a:rPr lang="en-US" altLang="zh-CN" dirty="0"/>
              <a:t>:^(</a:t>
            </a:r>
            <a:r>
              <a:rPr lang="en-US" altLang="zh-CN" dirty="0" err="1"/>
              <a:t>NSDictionary</a:t>
            </a:r>
            <a:r>
              <a:rPr lang="en-US" altLang="zh-CN" dirty="0"/>
              <a:t> *message) {</a:t>
            </a:r>
          </a:p>
          <a:p>
            <a:r>
              <a:rPr lang="en-US" altLang="zh-CN" dirty="0"/>
              <a:t>    [</a:t>
            </a:r>
            <a:r>
              <a:rPr lang="en-US" altLang="zh-CN" dirty="0" err="1"/>
              <a:t>self.dataArray</a:t>
            </a:r>
            <a:r>
              <a:rPr lang="en-US" altLang="zh-CN" dirty="0"/>
              <a:t> </a:t>
            </a:r>
            <a:r>
              <a:rPr lang="en-US" altLang="zh-CN" dirty="0" err="1"/>
              <a:t>addObject:message</a:t>
            </a:r>
            <a:r>
              <a:rPr lang="en-US" altLang="zh-CN" dirty="0"/>
              <a:t>];</a:t>
            </a:r>
          </a:p>
          <a:p>
            <a:r>
              <a:rPr lang="en-US" altLang="zh-CN" dirty="0"/>
              <a:t>    [_</a:t>
            </a:r>
            <a:r>
              <a:rPr lang="en-US" altLang="zh-CN" dirty="0" err="1"/>
              <a:t>tableView</a:t>
            </a:r>
            <a:r>
              <a:rPr lang="en-US" altLang="zh-CN" dirty="0"/>
              <a:t> </a:t>
            </a:r>
            <a:r>
              <a:rPr lang="en-US" altLang="zh-CN" dirty="0" err="1"/>
              <a:t>reloadData</a:t>
            </a:r>
            <a:r>
              <a:rPr lang="en-US" altLang="zh-CN" dirty="0"/>
              <a:t>];</a:t>
            </a:r>
          </a:p>
          <a:p>
            <a:r>
              <a:rPr lang="zh-TW" altLang="en-US" dirty="0"/>
              <a:t>    </a:t>
            </a:r>
            <a:r>
              <a:rPr lang="en-US" altLang="zh-TW" dirty="0"/>
              <a:t>//</a:t>
            </a:r>
            <a:r>
              <a:rPr lang="zh-TW" altLang="en-US" dirty="0"/>
              <a:t>产生位移</a:t>
            </a:r>
          </a:p>
          <a:p>
            <a:r>
              <a:rPr lang="en-US" altLang="zh-CN" dirty="0"/>
              <a:t>    if (</a:t>
            </a:r>
            <a:r>
              <a:rPr lang="en-US" altLang="zh-CN" dirty="0" err="1"/>
              <a:t>self.dataArray.count</a:t>
            </a:r>
            <a:r>
              <a:rPr lang="en-US" altLang="zh-CN" dirty="0"/>
              <a:t>) {</a:t>
            </a:r>
          </a:p>
          <a:p>
            <a:r>
              <a:rPr lang="en-US" altLang="zh-CN" dirty="0"/>
              <a:t>        [_</a:t>
            </a:r>
            <a:r>
              <a:rPr lang="en-US" altLang="zh-CN" dirty="0" err="1"/>
              <a:t>tableView</a:t>
            </a:r>
            <a:r>
              <a:rPr lang="en-US" altLang="zh-CN" dirty="0"/>
              <a:t> </a:t>
            </a:r>
            <a:r>
              <a:rPr lang="en-US" altLang="zh-CN" dirty="0" err="1"/>
              <a:t>scrollToRowAtIndexPath</a:t>
            </a:r>
            <a:r>
              <a:rPr lang="en-US" altLang="zh-CN" dirty="0"/>
              <a:t>:[</a:t>
            </a:r>
            <a:r>
              <a:rPr lang="en-US" altLang="zh-CN" dirty="0" err="1"/>
              <a:t>NSIndexPath</a:t>
            </a:r>
            <a:r>
              <a:rPr lang="en-US" altLang="zh-CN" dirty="0"/>
              <a:t> indexPathForRow:self.dataArray.count-1 inSection:0] </a:t>
            </a:r>
            <a:r>
              <a:rPr lang="en-US" altLang="zh-CN" dirty="0" err="1"/>
              <a:t>atScrollPosition:UITableViewScrollPositionBottom</a:t>
            </a:r>
            <a:r>
              <a:rPr lang="en-US" altLang="zh-CN" dirty="0"/>
              <a:t> </a:t>
            </a:r>
            <a:r>
              <a:rPr lang="en-US" altLang="zh-CN" dirty="0" err="1"/>
              <a:t>animated:YES</a:t>
            </a:r>
            <a:r>
              <a:rPr lang="en-US" altLang="zh-CN" dirty="0"/>
              <a:t>];</a:t>
            </a:r>
          </a:p>
          <a:p>
            <a:r>
              <a:rPr lang="en-US" altLang="zh-CN" dirty="0"/>
              <a:t>    }</a:t>
            </a:r>
          </a:p>
          <a:p>
            <a:endParaRPr lang="en-US" altLang="zh-CN" dirty="0"/>
          </a:p>
          <a:p>
            <a:r>
              <a:rPr lang="en-US" altLang="zh-CN" dirty="0"/>
              <a:t>} </a:t>
            </a:r>
            <a:r>
              <a:rPr lang="en-US" altLang="zh-CN" dirty="0" err="1"/>
              <a:t>presentBlock</a:t>
            </a:r>
            <a:r>
              <a:rPr lang="en-US" altLang="zh-CN" dirty="0"/>
              <a:t>:^(</a:t>
            </a:r>
            <a:r>
              <a:rPr lang="en-US" altLang="zh-CN" dirty="0" err="1"/>
              <a:t>NSDictionary</a:t>
            </a:r>
            <a:r>
              <a:rPr lang="en-US" altLang="zh-CN" dirty="0"/>
              <a:t> *present) {</a:t>
            </a:r>
          </a:p>
          <a:p>
            <a:r>
              <a:rPr lang="en-US" altLang="zh-CN" dirty="0"/>
              <a:t>     [self </a:t>
            </a:r>
            <a:r>
              <a:rPr lang="en-US" altLang="zh-CN" dirty="0" err="1"/>
              <a:t>rightNav</a:t>
            </a:r>
            <a:r>
              <a:rPr lang="en-US" altLang="zh-CN" dirty="0"/>
              <a:t>];</a:t>
            </a:r>
          </a:p>
          <a:p>
            <a:r>
              <a:rPr lang="zh-CN" altLang="en-US" dirty="0"/>
              <a:t>    </a:t>
            </a:r>
            <a:r>
              <a:rPr lang="en-US" altLang="zh-CN" dirty="0"/>
              <a:t>//</a:t>
            </a:r>
            <a:r>
              <a:rPr lang="zh-CN" altLang="en-US" dirty="0"/>
              <a:t>进入成功，获取房间配置信息</a:t>
            </a:r>
          </a:p>
          <a:p>
            <a:r>
              <a:rPr lang="en-US" altLang="zh-CN" dirty="0"/>
              <a:t>    [[</a:t>
            </a:r>
            <a:r>
              <a:rPr lang="en-US" altLang="zh-CN" dirty="0" err="1"/>
              <a:t>ZCXMPPManager</a:t>
            </a:r>
            <a:r>
              <a:rPr lang="en-US" altLang="zh-CN" dirty="0"/>
              <a:t> </a:t>
            </a:r>
            <a:r>
              <a:rPr lang="en-US" altLang="zh-CN" dirty="0" err="1"/>
              <a:t>sharedInstance</a:t>
            </a:r>
            <a:r>
              <a:rPr lang="en-US" altLang="zh-CN" dirty="0"/>
              <a:t>]</a:t>
            </a:r>
            <a:r>
              <a:rPr lang="en-US" altLang="zh-CN" dirty="0" err="1"/>
              <a:t>fetchRoomName:self.roomJid</a:t>
            </a:r>
            <a:r>
              <a:rPr lang="en-US" altLang="zh-CN" dirty="0"/>
              <a:t> Block:^(</a:t>
            </a:r>
            <a:r>
              <a:rPr lang="en-US" altLang="zh-CN" dirty="0" err="1"/>
              <a:t>NSDictionary</a:t>
            </a:r>
            <a:r>
              <a:rPr lang="en-US" altLang="zh-CN" dirty="0"/>
              <a:t> *</a:t>
            </a:r>
            <a:r>
              <a:rPr lang="en-US" altLang="zh-CN" dirty="0" err="1"/>
              <a:t>dic</a:t>
            </a:r>
            <a:r>
              <a:rPr lang="en-US" altLang="zh-CN" dirty="0"/>
              <a:t>) {</a:t>
            </a:r>
          </a:p>
          <a:p>
            <a:r>
              <a:rPr lang="en-US" altLang="zh-CN" dirty="0"/>
              <a:t>        </a:t>
            </a:r>
            <a:r>
              <a:rPr lang="en-US" altLang="zh-CN" dirty="0" err="1"/>
              <a:t>self.title</a:t>
            </a:r>
            <a:r>
              <a:rPr lang="en-US" altLang="zh-CN" dirty="0"/>
              <a:t>=[</a:t>
            </a:r>
            <a:r>
              <a:rPr lang="en-US" altLang="zh-CN" dirty="0" err="1"/>
              <a:t>dic</a:t>
            </a:r>
            <a:r>
              <a:rPr lang="en-US" altLang="zh-CN" dirty="0"/>
              <a:t> </a:t>
            </a:r>
            <a:r>
              <a:rPr lang="en-US" altLang="zh-CN" dirty="0" err="1"/>
              <a:t>objectForKey</a:t>
            </a:r>
            <a:r>
              <a:rPr lang="en-US" altLang="zh-CN" dirty="0"/>
              <a:t>:@"des"];</a:t>
            </a:r>
          </a:p>
          <a:p>
            <a:r>
              <a:rPr lang="en-US" altLang="zh-CN" dirty="0"/>
              <a:t>        </a:t>
            </a:r>
          </a:p>
          <a:p>
            <a:r>
              <a:rPr lang="en-US" altLang="zh-CN" dirty="0"/>
              <a:t>        </a:t>
            </a:r>
            <a:r>
              <a:rPr lang="en-US" altLang="zh-CN" dirty="0" err="1"/>
              <a:t>self.roomConifgDic</a:t>
            </a:r>
            <a:r>
              <a:rPr lang="en-US" altLang="zh-CN" dirty="0"/>
              <a:t>=[</a:t>
            </a:r>
            <a:r>
              <a:rPr lang="en-US" altLang="zh-CN" dirty="0" err="1"/>
              <a:t>NSDictionary</a:t>
            </a:r>
            <a:r>
              <a:rPr lang="en-US" altLang="zh-CN" dirty="0"/>
              <a:t> </a:t>
            </a:r>
            <a:r>
              <a:rPr lang="en-US" altLang="zh-CN" dirty="0" err="1"/>
              <a:t>dictionaryWithDictionary:dic</a:t>
            </a:r>
            <a:r>
              <a:rPr lang="en-US" altLang="zh-CN" dirty="0"/>
              <a:t>];</a:t>
            </a:r>
          </a:p>
          <a:p>
            <a:r>
              <a:rPr lang="en-US" altLang="zh-CN" dirty="0"/>
              <a:t>    }];</a:t>
            </a:r>
          </a:p>
          <a:p>
            <a:r>
              <a:rPr lang="en-US" altLang="zh-CN" dirty="0"/>
              <a:t>    </a:t>
            </a:r>
          </a:p>
          <a:p>
            <a:r>
              <a:rPr lang="en-US" altLang="zh-CN" dirty="0"/>
              <a:t>   </a:t>
            </a:r>
          </a:p>
          <a:p>
            <a:r>
              <a:rPr lang="en-US" altLang="zh-CN" dirty="0"/>
              <a:t>}];</a:t>
            </a:r>
            <a:endParaRPr kumimoji="1" lang="zh-CN" altLang="en-US" dirty="0"/>
          </a:p>
        </p:txBody>
      </p:sp>
      <p:sp>
        <p:nvSpPr>
          <p:cNvPr id="3" name="标题 2"/>
          <p:cNvSpPr>
            <a:spLocks noGrp="1"/>
          </p:cNvSpPr>
          <p:nvPr>
            <p:ph type="title"/>
          </p:nvPr>
        </p:nvSpPr>
        <p:spPr/>
        <p:txBody>
          <a:bodyPr/>
          <a:lstStyle/>
          <a:p>
            <a:r>
              <a:rPr kumimoji="1" lang="zh-CN" altLang="en-US" dirty="0" smtClean="0"/>
              <a:t>加入聊天室</a:t>
            </a:r>
            <a:endParaRPr kumimoji="1" lang="zh-CN" altLang="en-US" dirty="0"/>
          </a:p>
        </p:txBody>
      </p:sp>
    </p:spTree>
    <p:extLst>
      <p:ext uri="{BB962C8B-B14F-4D97-AF65-F5344CB8AC3E}">
        <p14:creationId xmlns:p14="http://schemas.microsoft.com/office/powerpoint/2010/main" val="1755483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 [[</a:t>
            </a:r>
            <a:r>
              <a:rPr lang="en-US" altLang="zh-CN" dirty="0" err="1"/>
              <a:t>ZCXMPPManager</a:t>
            </a:r>
            <a:r>
              <a:rPr lang="en-US" altLang="zh-CN" dirty="0"/>
              <a:t> </a:t>
            </a:r>
            <a:r>
              <a:rPr lang="en-US" altLang="zh-CN" dirty="0" err="1"/>
              <a:t>sharedInstance</a:t>
            </a:r>
            <a:r>
              <a:rPr lang="en-US" altLang="zh-CN" dirty="0"/>
              <a:t>]</a:t>
            </a:r>
            <a:r>
              <a:rPr lang="en-US" altLang="zh-CN" dirty="0" err="1"/>
              <a:t>XmppOutRoom:room</a:t>
            </a:r>
            <a:r>
              <a:rPr lang="en-US" altLang="zh-CN" dirty="0"/>
              <a:t>];</a:t>
            </a:r>
            <a:endParaRPr kumimoji="1" lang="zh-CN" altLang="en-US" dirty="0"/>
          </a:p>
        </p:txBody>
      </p:sp>
      <p:sp>
        <p:nvSpPr>
          <p:cNvPr id="3" name="标题 2"/>
          <p:cNvSpPr>
            <a:spLocks noGrp="1"/>
          </p:cNvSpPr>
          <p:nvPr>
            <p:ph type="title"/>
          </p:nvPr>
        </p:nvSpPr>
        <p:spPr/>
        <p:txBody>
          <a:bodyPr/>
          <a:lstStyle/>
          <a:p>
            <a:r>
              <a:rPr kumimoji="1" lang="zh-CN" altLang="en-US" dirty="0" smtClean="0"/>
              <a:t>离开房间</a:t>
            </a:r>
            <a:endParaRPr kumimoji="1" lang="zh-CN" altLang="en-US" dirty="0"/>
          </a:p>
        </p:txBody>
      </p:sp>
    </p:spTree>
    <p:extLst>
      <p:ext uri="{BB962C8B-B14F-4D97-AF65-F5344CB8AC3E}">
        <p14:creationId xmlns:p14="http://schemas.microsoft.com/office/powerpoint/2010/main" val="6268534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47500" lnSpcReduction="20000"/>
          </a:bodyPr>
          <a:lstStyle/>
          <a:p>
            <a:r>
              <a:rPr lang="en-US" altLang="zh-CN" dirty="0"/>
              <a:t> [</a:t>
            </a:r>
            <a:r>
              <a:rPr lang="en-US" altLang="zh-CN" dirty="0" err="1"/>
              <a:t>xmppManager</a:t>
            </a:r>
            <a:r>
              <a:rPr lang="en-US" altLang="zh-CN" dirty="0"/>
              <a:t> </a:t>
            </a:r>
            <a:r>
              <a:rPr lang="en-US" altLang="zh-CN" dirty="0" err="1"/>
              <a:t>connectLogoin</a:t>
            </a:r>
            <a:r>
              <a:rPr lang="en-US" altLang="zh-CN" dirty="0"/>
              <a:t>:^(BOOL </a:t>
            </a:r>
            <a:r>
              <a:rPr lang="en-US" altLang="zh-CN" dirty="0" err="1"/>
              <a:t>isFinish</a:t>
            </a:r>
            <a:r>
              <a:rPr lang="en-US" altLang="zh-CN" dirty="0"/>
              <a:t>) {</a:t>
            </a:r>
          </a:p>
          <a:p>
            <a:r>
              <a:rPr lang="en-US" altLang="zh-CN" dirty="0"/>
              <a:t>        if (</a:t>
            </a:r>
            <a:r>
              <a:rPr lang="en-US" altLang="zh-CN" dirty="0" err="1"/>
              <a:t>isFinish</a:t>
            </a:r>
            <a:r>
              <a:rPr lang="en-US" altLang="zh-CN" dirty="0"/>
              <a:t>) {</a:t>
            </a:r>
          </a:p>
          <a:p>
            <a:r>
              <a:rPr lang="zh-TW" altLang="en-US" dirty="0"/>
              <a:t>            </a:t>
            </a:r>
            <a:r>
              <a:rPr lang="en-US" altLang="zh-TW" dirty="0"/>
              <a:t>//</a:t>
            </a:r>
            <a:r>
              <a:rPr lang="zh-TW" altLang="en-US" dirty="0"/>
              <a:t>登录成功后获取</a:t>
            </a:r>
            <a:r>
              <a:rPr lang="en-US" altLang="zh-TW" dirty="0" err="1"/>
              <a:t>vcard</a:t>
            </a:r>
            <a:r>
              <a:rPr lang="zh-TW" altLang="en-US" dirty="0"/>
              <a:t>，更新</a:t>
            </a:r>
            <a:r>
              <a:rPr lang="en-US" altLang="zh-TW" dirty="0" err="1"/>
              <a:t>vcard</a:t>
            </a:r>
            <a:r>
              <a:rPr lang="zh-TW" altLang="en-US" dirty="0"/>
              <a:t>信息</a:t>
            </a:r>
          </a:p>
          <a:p>
            <a:r>
              <a:rPr lang="en-US" altLang="zh-CN" dirty="0"/>
              <a:t>       [</a:t>
            </a:r>
            <a:r>
              <a:rPr lang="en-US" altLang="zh-CN" dirty="0" err="1"/>
              <a:t>xmppManager</a:t>
            </a:r>
            <a:r>
              <a:rPr lang="en-US" altLang="zh-CN" dirty="0"/>
              <a:t> </a:t>
            </a:r>
            <a:r>
              <a:rPr lang="en-US" altLang="zh-CN" dirty="0" err="1"/>
              <a:t>getMyVcardBlock</a:t>
            </a:r>
            <a:r>
              <a:rPr lang="en-US" altLang="zh-CN" dirty="0"/>
              <a:t>:^(BOOL </a:t>
            </a:r>
            <a:r>
              <a:rPr lang="en-US" altLang="zh-CN" dirty="0" err="1"/>
              <a:t>isFinish</a:t>
            </a:r>
            <a:r>
              <a:rPr lang="en-US" altLang="zh-CN" dirty="0"/>
              <a:t>, </a:t>
            </a:r>
            <a:r>
              <a:rPr lang="en-US" altLang="zh-CN" dirty="0" err="1"/>
              <a:t>XMPPvCardTemp</a:t>
            </a:r>
            <a:r>
              <a:rPr lang="en-US" altLang="zh-CN" dirty="0"/>
              <a:t> *</a:t>
            </a:r>
            <a:r>
              <a:rPr lang="en-US" altLang="zh-CN" dirty="0" err="1"/>
              <a:t>myVcard</a:t>
            </a:r>
            <a:r>
              <a:rPr lang="en-US" altLang="zh-CN" dirty="0"/>
              <a:t>) {</a:t>
            </a:r>
          </a:p>
          <a:p>
            <a:r>
              <a:rPr lang="en-US" altLang="zh-CN" dirty="0"/>
              <a:t>           </a:t>
            </a:r>
            <a:r>
              <a:rPr lang="en-US" altLang="zh-CN" dirty="0" err="1"/>
              <a:t>NSLog</a:t>
            </a:r>
            <a:r>
              <a:rPr lang="en-US" altLang="zh-CN" dirty="0"/>
              <a:t>(@"%d",</a:t>
            </a:r>
            <a:r>
              <a:rPr lang="en-US" altLang="zh-CN" dirty="0" err="1"/>
              <a:t>isFinish</a:t>
            </a:r>
            <a:r>
              <a:rPr lang="en-US" altLang="zh-CN" dirty="0"/>
              <a:t>);</a:t>
            </a:r>
          </a:p>
          <a:p>
            <a:r>
              <a:rPr lang="en-US" altLang="zh-CN" dirty="0"/>
              <a:t>           </a:t>
            </a:r>
          </a:p>
          <a:p>
            <a:r>
              <a:rPr lang="en-US" altLang="zh-CN" dirty="0"/>
              <a:t>           </a:t>
            </a:r>
          </a:p>
          <a:p>
            <a:r>
              <a:rPr lang="en-US" altLang="zh-CN" dirty="0"/>
              <a:t>            </a:t>
            </a:r>
            <a:r>
              <a:rPr lang="en-US" altLang="zh-CN" dirty="0" err="1"/>
              <a:t>myVcard.photo</a:t>
            </a:r>
            <a:r>
              <a:rPr lang="en-US" altLang="zh-CN" dirty="0"/>
              <a:t>=</a:t>
            </a:r>
            <a:r>
              <a:rPr lang="en-US" altLang="zh-CN" dirty="0" err="1"/>
              <a:t>UIImageJPEGRepresentation</a:t>
            </a:r>
            <a:r>
              <a:rPr lang="en-US" altLang="zh-CN" dirty="0"/>
              <a:t>(</a:t>
            </a:r>
            <a:r>
              <a:rPr lang="en-US" altLang="zh-CN" dirty="0" err="1"/>
              <a:t>manager.headerImage</a:t>
            </a:r>
            <a:r>
              <a:rPr lang="en-US" altLang="zh-CN" dirty="0"/>
              <a:t>, 0.001);</a:t>
            </a:r>
          </a:p>
          <a:p>
            <a:r>
              <a:rPr lang="en-US" altLang="zh-CN" dirty="0"/>
              <a:t>            </a:t>
            </a:r>
            <a:r>
              <a:rPr lang="en-US" altLang="zh-CN" dirty="0" err="1"/>
              <a:t>myVcard.nickname</a:t>
            </a:r>
            <a:r>
              <a:rPr lang="en-US" altLang="zh-CN" dirty="0"/>
              <a:t>=</a:t>
            </a:r>
            <a:r>
              <a:rPr lang="en-US" altLang="zh-CN" dirty="0" err="1"/>
              <a:t>manager.nickName</a:t>
            </a:r>
            <a:r>
              <a:rPr lang="en-US" altLang="zh-CN" dirty="0"/>
              <a:t>;</a:t>
            </a:r>
          </a:p>
          <a:p>
            <a:r>
              <a:rPr lang="en-US" altLang="zh-CN" dirty="0"/>
              <a:t>            [</a:t>
            </a:r>
            <a:r>
              <a:rPr lang="en-US" altLang="zh-CN" dirty="0" err="1"/>
              <a:t>xmppManager</a:t>
            </a:r>
            <a:r>
              <a:rPr lang="en-US" altLang="zh-CN" dirty="0"/>
              <a:t> </a:t>
            </a:r>
            <a:r>
              <a:rPr lang="en-US" altLang="zh-CN" dirty="0" err="1"/>
              <a:t>customVcardXML:manager.birthday</a:t>
            </a:r>
            <a:r>
              <a:rPr lang="en-US" altLang="zh-CN" dirty="0"/>
              <a:t> </a:t>
            </a:r>
            <a:r>
              <a:rPr lang="en-US" altLang="zh-CN" dirty="0" err="1"/>
              <a:t>name:BYD</a:t>
            </a:r>
            <a:r>
              <a:rPr lang="en-US" altLang="zh-CN" dirty="0"/>
              <a:t> </a:t>
            </a:r>
            <a:r>
              <a:rPr lang="en-US" altLang="zh-CN" dirty="0" err="1"/>
              <a:t>myVcard:myVcard</a:t>
            </a:r>
            <a:r>
              <a:rPr lang="en-US" altLang="zh-CN" dirty="0"/>
              <a:t>];</a:t>
            </a:r>
          </a:p>
          <a:p>
            <a:r>
              <a:rPr lang="en-US" altLang="zh-CN" dirty="0"/>
              <a:t>            [</a:t>
            </a:r>
            <a:r>
              <a:rPr lang="en-US" altLang="zh-CN" dirty="0" err="1"/>
              <a:t>xmppManager</a:t>
            </a:r>
            <a:r>
              <a:rPr lang="en-US" altLang="zh-CN" dirty="0"/>
              <a:t> </a:t>
            </a:r>
            <a:r>
              <a:rPr lang="en-US" altLang="zh-CN" dirty="0" err="1"/>
              <a:t>customVcardXML:manager.sex</a:t>
            </a:r>
            <a:r>
              <a:rPr lang="en-US" altLang="zh-CN" dirty="0"/>
              <a:t> </a:t>
            </a:r>
            <a:r>
              <a:rPr lang="en-US" altLang="zh-CN" dirty="0" err="1"/>
              <a:t>name:SEX</a:t>
            </a:r>
            <a:r>
              <a:rPr lang="en-US" altLang="zh-CN" dirty="0"/>
              <a:t> </a:t>
            </a:r>
            <a:r>
              <a:rPr lang="en-US" altLang="zh-CN" dirty="0" err="1"/>
              <a:t>myVcard:myVcard</a:t>
            </a:r>
            <a:r>
              <a:rPr lang="en-US" altLang="zh-CN" dirty="0"/>
              <a:t>];</a:t>
            </a:r>
          </a:p>
          <a:p>
            <a:r>
              <a:rPr lang="en-US" altLang="zh-CN" dirty="0"/>
              <a:t>            [</a:t>
            </a:r>
            <a:r>
              <a:rPr lang="en-US" altLang="zh-CN" dirty="0" err="1"/>
              <a:t>xmppManager</a:t>
            </a:r>
            <a:r>
              <a:rPr lang="en-US" altLang="zh-CN" dirty="0"/>
              <a:t> </a:t>
            </a:r>
            <a:r>
              <a:rPr lang="en-US" altLang="zh-CN" dirty="0" err="1"/>
              <a:t>customVcardXML:manager.phoneNum</a:t>
            </a:r>
            <a:r>
              <a:rPr lang="en-US" altLang="zh-CN" dirty="0"/>
              <a:t> </a:t>
            </a:r>
            <a:r>
              <a:rPr lang="en-US" altLang="zh-CN" dirty="0" err="1"/>
              <a:t>name:PHOTONUM</a:t>
            </a:r>
            <a:r>
              <a:rPr lang="en-US" altLang="zh-CN" dirty="0"/>
              <a:t> </a:t>
            </a:r>
            <a:r>
              <a:rPr lang="en-US" altLang="zh-CN" dirty="0" err="1"/>
              <a:t>myVcard:myVcard</a:t>
            </a:r>
            <a:r>
              <a:rPr lang="en-US" altLang="zh-CN" dirty="0"/>
              <a:t>];</a:t>
            </a:r>
          </a:p>
          <a:p>
            <a:r>
              <a:rPr lang="en-US" altLang="zh-CN" dirty="0"/>
              <a:t>            [</a:t>
            </a:r>
            <a:r>
              <a:rPr lang="en-US" altLang="zh-CN" dirty="0" err="1"/>
              <a:t>xmppManager</a:t>
            </a:r>
            <a:r>
              <a:rPr lang="en-US" altLang="zh-CN" dirty="0"/>
              <a:t> </a:t>
            </a:r>
            <a:r>
              <a:rPr lang="en-US" altLang="zh-CN" dirty="0" err="1"/>
              <a:t>customVcardXML:manager.qmd</a:t>
            </a:r>
            <a:r>
              <a:rPr lang="en-US" altLang="zh-CN" dirty="0"/>
              <a:t> </a:t>
            </a:r>
            <a:r>
              <a:rPr lang="en-US" altLang="zh-CN" dirty="0" err="1"/>
              <a:t>name:QMD</a:t>
            </a:r>
            <a:r>
              <a:rPr lang="en-US" altLang="zh-CN" dirty="0"/>
              <a:t> </a:t>
            </a:r>
            <a:r>
              <a:rPr lang="en-US" altLang="zh-CN" dirty="0" err="1"/>
              <a:t>myVcard:myVcard</a:t>
            </a:r>
            <a:r>
              <a:rPr lang="en-US" altLang="zh-CN" dirty="0"/>
              <a:t>];</a:t>
            </a:r>
          </a:p>
          <a:p>
            <a:r>
              <a:rPr lang="en-US" altLang="zh-CN" dirty="0"/>
              <a:t>            [</a:t>
            </a:r>
            <a:r>
              <a:rPr lang="en-US" altLang="zh-CN" dirty="0" err="1"/>
              <a:t>xmppManager</a:t>
            </a:r>
            <a:r>
              <a:rPr lang="en-US" altLang="zh-CN" dirty="0"/>
              <a:t> </a:t>
            </a:r>
            <a:r>
              <a:rPr lang="en-US" altLang="zh-CN" dirty="0" err="1"/>
              <a:t>customVcardXML:manager.address</a:t>
            </a:r>
            <a:r>
              <a:rPr lang="en-US" altLang="zh-CN" dirty="0"/>
              <a:t> </a:t>
            </a:r>
            <a:r>
              <a:rPr lang="en-US" altLang="zh-CN" dirty="0" err="1"/>
              <a:t>name:ADDRESS</a:t>
            </a:r>
            <a:r>
              <a:rPr lang="en-US" altLang="zh-CN" dirty="0"/>
              <a:t> </a:t>
            </a:r>
            <a:r>
              <a:rPr lang="en-US" altLang="zh-CN" dirty="0" err="1"/>
              <a:t>myVcard:myVcard</a:t>
            </a:r>
            <a:r>
              <a:rPr lang="en-US" altLang="zh-CN" dirty="0"/>
              <a:t>];</a:t>
            </a:r>
          </a:p>
          <a:p>
            <a:r>
              <a:rPr lang="en-US" altLang="zh-CN" dirty="0"/>
              <a:t>            [</a:t>
            </a:r>
            <a:r>
              <a:rPr lang="en-US" altLang="zh-CN" dirty="0" err="1"/>
              <a:t>xmppManager</a:t>
            </a:r>
            <a:r>
              <a:rPr lang="en-US" altLang="zh-CN" dirty="0"/>
              <a:t> </a:t>
            </a:r>
            <a:r>
              <a:rPr lang="en-US" altLang="zh-CN" dirty="0" err="1"/>
              <a:t>upData:myVcard</a:t>
            </a:r>
            <a:r>
              <a:rPr lang="en-US" altLang="zh-CN" dirty="0"/>
              <a:t>];</a:t>
            </a:r>
          </a:p>
          <a:p>
            <a:r>
              <a:rPr lang="en-US" altLang="zh-CN" dirty="0"/>
              <a:t>           </a:t>
            </a:r>
            <a:r>
              <a:rPr lang="en-US" altLang="zh-CN" dirty="0" err="1"/>
              <a:t>xmppManager.myVcardBlock</a:t>
            </a:r>
            <a:r>
              <a:rPr lang="en-US" altLang="zh-CN" dirty="0"/>
              <a:t>=nil;</a:t>
            </a:r>
          </a:p>
          <a:p>
            <a:endParaRPr lang="en-US" altLang="zh-CN" dirty="0"/>
          </a:p>
          <a:p>
            <a:r>
              <a:rPr lang="en-US" altLang="zh-CN" dirty="0"/>
              <a:t>           </a:t>
            </a:r>
          </a:p>
          <a:p>
            <a:r>
              <a:rPr lang="en-US" altLang="zh-CN" dirty="0"/>
              <a:t>           </a:t>
            </a:r>
          </a:p>
          <a:p>
            <a:r>
              <a:rPr lang="en-US" altLang="zh-CN" dirty="0"/>
              <a:t>        }];</a:t>
            </a:r>
          </a:p>
          <a:p>
            <a:endParaRPr kumimoji="1" lang="zh-CN" altLang="en-US" dirty="0"/>
          </a:p>
        </p:txBody>
      </p:sp>
      <p:sp>
        <p:nvSpPr>
          <p:cNvPr id="3" name="标题 2"/>
          <p:cNvSpPr>
            <a:spLocks noGrp="1"/>
          </p:cNvSpPr>
          <p:nvPr>
            <p:ph type="title"/>
          </p:nvPr>
        </p:nvSpPr>
        <p:spPr/>
        <p:txBody>
          <a:bodyPr/>
          <a:lstStyle/>
          <a:p>
            <a:r>
              <a:rPr kumimoji="1" lang="zh-CN" altLang="en-US" dirty="0" smtClean="0"/>
              <a:t>第一次注册登录后更新</a:t>
            </a:r>
            <a:r>
              <a:rPr kumimoji="1" lang="en-US" altLang="zh-CN" dirty="0" err="1" smtClean="0"/>
              <a:t>Vcard</a:t>
            </a:r>
            <a:endParaRPr kumimoji="1" lang="zh-CN" altLang="en-US" dirty="0"/>
          </a:p>
        </p:txBody>
      </p:sp>
    </p:spTree>
    <p:extLst>
      <p:ext uri="{BB962C8B-B14F-4D97-AF65-F5344CB8AC3E}">
        <p14:creationId xmlns:p14="http://schemas.microsoft.com/office/powerpoint/2010/main" val="26680670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altLang="zh-CN" dirty="0"/>
              <a:t> </a:t>
            </a:r>
            <a:r>
              <a:rPr lang="en-US" altLang="zh-CN" dirty="0" err="1"/>
              <a:t>NSMutableDictionary</a:t>
            </a:r>
            <a:r>
              <a:rPr lang="en-US" altLang="zh-CN" dirty="0"/>
              <a:t>*</a:t>
            </a:r>
            <a:r>
              <a:rPr lang="en-US" altLang="zh-CN" dirty="0" err="1"/>
              <a:t>dic</a:t>
            </a:r>
            <a:r>
              <a:rPr lang="en-US" altLang="zh-CN" dirty="0"/>
              <a:t>=[</a:t>
            </a:r>
            <a:r>
              <a:rPr lang="en-US" altLang="zh-CN" dirty="0" err="1"/>
              <a:t>NSMutableDictionary</a:t>
            </a:r>
            <a:r>
              <a:rPr lang="en-US" altLang="zh-CN" dirty="0"/>
              <a:t> </a:t>
            </a:r>
            <a:r>
              <a:rPr lang="en-US" altLang="zh-CN" dirty="0" err="1"/>
              <a:t>dictionaryWithDictionary:self.roomConfigDic</a:t>
            </a:r>
            <a:r>
              <a:rPr lang="en-US" altLang="zh-CN" dirty="0"/>
              <a:t>];</a:t>
            </a:r>
          </a:p>
          <a:p>
            <a:r>
              <a:rPr lang="en-US" altLang="zh-CN" dirty="0"/>
              <a:t> [</a:t>
            </a:r>
            <a:r>
              <a:rPr lang="en-US" altLang="zh-CN" dirty="0" err="1"/>
              <a:t>dic</a:t>
            </a:r>
            <a:r>
              <a:rPr lang="en-US" altLang="zh-CN" dirty="0"/>
              <a:t> </a:t>
            </a:r>
            <a:r>
              <a:rPr lang="en-US" altLang="zh-CN" dirty="0" err="1"/>
              <a:t>setObject:textField.text</a:t>
            </a:r>
            <a:r>
              <a:rPr lang="en-US" altLang="zh-CN" dirty="0"/>
              <a:t> </a:t>
            </a:r>
            <a:r>
              <a:rPr lang="en-US" altLang="zh-CN" dirty="0" err="1"/>
              <a:t>forKey</a:t>
            </a:r>
            <a:r>
              <a:rPr lang="en-US" altLang="zh-CN" dirty="0"/>
              <a:t>:@"</a:t>
            </a:r>
            <a:r>
              <a:rPr lang="en-US" altLang="zh-CN" dirty="0" err="1"/>
              <a:t>desName</a:t>
            </a:r>
            <a:r>
              <a:rPr lang="en-US" altLang="zh-CN" dirty="0"/>
              <a:t>"];</a:t>
            </a:r>
          </a:p>
          <a:p>
            <a:r>
              <a:rPr lang="en-US" altLang="zh-CN" dirty="0"/>
              <a:t> </a:t>
            </a:r>
            <a:r>
              <a:rPr lang="en-US" altLang="zh-CN" dirty="0" err="1"/>
              <a:t>NSUserDefaults</a:t>
            </a:r>
            <a:r>
              <a:rPr lang="en-US" altLang="zh-CN" dirty="0"/>
              <a:t>*user=[</a:t>
            </a:r>
            <a:r>
              <a:rPr lang="en-US" altLang="zh-CN" dirty="0" err="1"/>
              <a:t>NSUserDefaults</a:t>
            </a:r>
            <a:r>
              <a:rPr lang="en-US" altLang="zh-CN" dirty="0"/>
              <a:t> </a:t>
            </a:r>
            <a:r>
              <a:rPr lang="en-US" altLang="zh-CN" dirty="0" err="1"/>
              <a:t>standardUserDefaults</a:t>
            </a:r>
            <a:r>
              <a:rPr lang="en-US" altLang="zh-CN" dirty="0"/>
              <a:t>];</a:t>
            </a:r>
          </a:p>
          <a:p>
            <a:r>
              <a:rPr lang="en-US" altLang="zh-CN" dirty="0"/>
              <a:t> [user </a:t>
            </a:r>
            <a:r>
              <a:rPr lang="en-US" altLang="zh-CN" dirty="0" err="1"/>
              <a:t>setObject:dic</a:t>
            </a:r>
            <a:r>
              <a:rPr lang="en-US" altLang="zh-CN" dirty="0"/>
              <a:t> </a:t>
            </a:r>
            <a:r>
              <a:rPr lang="en-US" altLang="zh-CN" dirty="0" err="1"/>
              <a:t>forKey:GROUNDNAME</a:t>
            </a:r>
            <a:r>
              <a:rPr lang="en-US" altLang="zh-CN" dirty="0"/>
              <a:t>];</a:t>
            </a:r>
          </a:p>
          <a:p>
            <a:r>
              <a:rPr lang="en-US" altLang="zh-CN" dirty="0"/>
              <a:t> [user synchronize];</a:t>
            </a:r>
          </a:p>
          <a:p>
            <a:r>
              <a:rPr lang="en-US" altLang="zh-CN" dirty="0"/>
              <a:t> [[</a:t>
            </a:r>
            <a:r>
              <a:rPr lang="en-US" altLang="zh-CN" dirty="0" err="1"/>
              <a:t>ZCXMPPManager</a:t>
            </a:r>
            <a:r>
              <a:rPr lang="en-US" altLang="zh-CN" dirty="0"/>
              <a:t> </a:t>
            </a:r>
            <a:r>
              <a:rPr lang="en-US" altLang="zh-CN" dirty="0" err="1"/>
              <a:t>sharedInstance</a:t>
            </a:r>
            <a:r>
              <a:rPr lang="en-US" altLang="zh-CN" dirty="0"/>
              <a:t>]</a:t>
            </a:r>
            <a:r>
              <a:rPr lang="en-US" altLang="zh-CN" dirty="0" err="1"/>
              <a:t>configRoom:self.room</a:t>
            </a:r>
            <a:r>
              <a:rPr lang="en-US" altLang="zh-CN" dirty="0"/>
              <a:t> </a:t>
            </a:r>
            <a:r>
              <a:rPr lang="en-US" altLang="zh-CN" dirty="0" err="1"/>
              <a:t>config:nil</a:t>
            </a:r>
            <a:r>
              <a:rPr lang="en-US" altLang="zh-CN" dirty="0"/>
              <a:t>];</a:t>
            </a:r>
          </a:p>
          <a:p>
            <a:r>
              <a:rPr lang="en-US" altLang="zh-CN" dirty="0"/>
              <a:t> </a:t>
            </a:r>
            <a:r>
              <a:rPr lang="en-US" altLang="zh-CN" dirty="0" err="1"/>
              <a:t>desLabel.text</a:t>
            </a:r>
            <a:r>
              <a:rPr lang="en-US" altLang="zh-CN" dirty="0"/>
              <a:t>=[</a:t>
            </a:r>
            <a:r>
              <a:rPr lang="en-US" altLang="zh-CN" dirty="0" err="1"/>
              <a:t>NSString</a:t>
            </a:r>
            <a:r>
              <a:rPr lang="en-US" altLang="zh-CN" dirty="0"/>
              <a:t> </a:t>
            </a:r>
            <a:r>
              <a:rPr lang="en-US" altLang="zh-CN" dirty="0" err="1"/>
              <a:t>stringWithFormat</a:t>
            </a:r>
            <a:r>
              <a:rPr lang="en-US" altLang="zh-CN" dirty="0"/>
              <a:t>:@"</a:t>
            </a:r>
            <a:r>
              <a:rPr lang="zh-CN" altLang="en-US" dirty="0"/>
              <a:t>描述：</a:t>
            </a:r>
            <a:r>
              <a:rPr lang="en-US" altLang="zh-CN" dirty="0"/>
              <a:t>%@",</a:t>
            </a:r>
            <a:r>
              <a:rPr lang="en-US" altLang="zh-CN" dirty="0" err="1"/>
              <a:t>textField.text</a:t>
            </a:r>
            <a:r>
              <a:rPr lang="en-US" altLang="zh-CN" dirty="0"/>
              <a:t>];</a:t>
            </a:r>
            <a:endParaRPr kumimoji="1" lang="zh-CN" altLang="en-US" dirty="0"/>
          </a:p>
        </p:txBody>
      </p:sp>
      <p:sp>
        <p:nvSpPr>
          <p:cNvPr id="3" name="标题 2"/>
          <p:cNvSpPr>
            <a:spLocks noGrp="1"/>
          </p:cNvSpPr>
          <p:nvPr>
            <p:ph type="title"/>
          </p:nvPr>
        </p:nvSpPr>
        <p:spPr/>
        <p:txBody>
          <a:bodyPr/>
          <a:lstStyle/>
          <a:p>
            <a:r>
              <a:rPr kumimoji="1" lang="zh-CN" altLang="en-US" dirty="0" smtClean="0"/>
              <a:t>修改房间名称</a:t>
            </a:r>
            <a:endParaRPr kumimoji="1" lang="zh-CN" altLang="en-US" dirty="0"/>
          </a:p>
        </p:txBody>
      </p:sp>
    </p:spTree>
    <p:extLst>
      <p:ext uri="{BB962C8B-B14F-4D97-AF65-F5344CB8AC3E}">
        <p14:creationId xmlns:p14="http://schemas.microsoft.com/office/powerpoint/2010/main" val="34252351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 [[</a:t>
            </a:r>
            <a:r>
              <a:rPr lang="en-US" altLang="zh-CN" dirty="0" err="1"/>
              <a:t>ZCXMPPManager</a:t>
            </a:r>
            <a:r>
              <a:rPr lang="en-US" altLang="zh-CN" dirty="0"/>
              <a:t> </a:t>
            </a:r>
            <a:r>
              <a:rPr lang="en-US" altLang="zh-CN" dirty="0" err="1"/>
              <a:t>sharedInstance</a:t>
            </a:r>
            <a:r>
              <a:rPr lang="en-US" altLang="zh-CN" dirty="0"/>
              <a:t>]</a:t>
            </a:r>
            <a:r>
              <a:rPr lang="en-US" altLang="zh-CN" dirty="0" err="1"/>
              <a:t>fetchRoomName:searchBar.text</a:t>
            </a:r>
            <a:r>
              <a:rPr lang="en-US" altLang="zh-CN" dirty="0"/>
              <a:t> Block:^(</a:t>
            </a:r>
            <a:r>
              <a:rPr lang="en-US" altLang="zh-CN" dirty="0" err="1"/>
              <a:t>NSDictionary</a:t>
            </a:r>
            <a:r>
              <a:rPr lang="en-US" altLang="zh-CN" dirty="0"/>
              <a:t> *</a:t>
            </a:r>
            <a:r>
              <a:rPr lang="en-US" altLang="zh-CN" dirty="0" err="1"/>
              <a:t>dic</a:t>
            </a:r>
            <a:r>
              <a:rPr lang="en-US" altLang="zh-CN" dirty="0"/>
              <a:t>) {</a:t>
            </a:r>
          </a:p>
          <a:p>
            <a:r>
              <a:rPr lang="en-US" altLang="zh-CN" dirty="0"/>
              <a:t> [self </a:t>
            </a:r>
            <a:r>
              <a:rPr lang="en-US" altLang="zh-CN" dirty="0" err="1"/>
              <a:t>createSearchResult:dic</a:t>
            </a:r>
            <a:r>
              <a:rPr lang="en-US" altLang="zh-CN" dirty="0"/>
              <a:t>];</a:t>
            </a:r>
          </a:p>
          <a:p>
            <a:r>
              <a:rPr lang="en-US" altLang="zh-CN" dirty="0"/>
              <a:t> }]</a:t>
            </a:r>
            <a:endParaRPr kumimoji="1" lang="zh-CN" altLang="en-US" dirty="0"/>
          </a:p>
        </p:txBody>
      </p:sp>
      <p:sp>
        <p:nvSpPr>
          <p:cNvPr id="3" name="标题 2"/>
          <p:cNvSpPr>
            <a:spLocks noGrp="1"/>
          </p:cNvSpPr>
          <p:nvPr>
            <p:ph type="title"/>
          </p:nvPr>
        </p:nvSpPr>
        <p:spPr/>
        <p:txBody>
          <a:bodyPr/>
          <a:lstStyle/>
          <a:p>
            <a:r>
              <a:rPr lang="zh-CN" altLang="en-US" dirty="0"/>
              <a:t>查找特定房间的配置</a:t>
            </a:r>
            <a:endParaRPr kumimoji="1" lang="zh-CN" altLang="en-US" dirty="0"/>
          </a:p>
        </p:txBody>
      </p:sp>
    </p:spTree>
    <p:extLst>
      <p:ext uri="{BB962C8B-B14F-4D97-AF65-F5344CB8AC3E}">
        <p14:creationId xmlns:p14="http://schemas.microsoft.com/office/powerpoint/2010/main" val="33088372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69879" y="1430727"/>
            <a:ext cx="7408333" cy="4359653"/>
          </a:xfrm>
        </p:spPr>
        <p:txBody>
          <a:bodyPr>
            <a:normAutofit fontScale="55000" lnSpcReduction="20000"/>
          </a:bodyPr>
          <a:lstStyle/>
          <a:p>
            <a:r>
              <a:rPr lang="zh-CN" altLang="en-US" dirty="0"/>
              <a:t> </a:t>
            </a:r>
            <a:r>
              <a:rPr lang="en-US" altLang="zh-CN" dirty="0"/>
              <a:t>//</a:t>
            </a:r>
            <a:r>
              <a:rPr lang="zh-CN" altLang="en-US" dirty="0"/>
              <a:t>群验证消息</a:t>
            </a:r>
          </a:p>
          <a:p>
            <a:r>
              <a:rPr lang="zh-CN" altLang="en-US" dirty="0"/>
              <a:t>    </a:t>
            </a:r>
            <a:r>
              <a:rPr lang="en-US" altLang="zh-CN" dirty="0"/>
              <a:t>//</a:t>
            </a:r>
            <a:r>
              <a:rPr lang="zh-CN" altLang="en-US" dirty="0"/>
              <a:t>设计需求 当收到验证消息时候，保存到数组内，更新</a:t>
            </a:r>
            <a:r>
              <a:rPr lang="en-US" altLang="zh-CN" dirty="0" err="1"/>
              <a:t>plist</a:t>
            </a:r>
            <a:r>
              <a:rPr lang="zh-CN" altLang="en-US" dirty="0"/>
              <a:t>文件</a:t>
            </a:r>
          </a:p>
          <a:p>
            <a:r>
              <a:rPr lang="en-US" altLang="zh-CN" dirty="0"/>
              <a:t>    [</a:t>
            </a:r>
            <a:r>
              <a:rPr lang="en-US" altLang="zh-CN" dirty="0" err="1"/>
              <a:t>ZCXMPPManager</a:t>
            </a:r>
            <a:r>
              <a:rPr lang="en-US" altLang="zh-CN" dirty="0"/>
              <a:t> </a:t>
            </a:r>
            <a:r>
              <a:rPr lang="en-US" altLang="zh-CN" dirty="0" err="1"/>
              <a:t>sharedInstance</a:t>
            </a:r>
            <a:r>
              <a:rPr lang="en-US" altLang="zh-CN" dirty="0"/>
              <a:t>].</a:t>
            </a:r>
            <a:r>
              <a:rPr lang="en-US" altLang="zh-CN" dirty="0" err="1"/>
              <a:t>GroupCheck</a:t>
            </a:r>
            <a:r>
              <a:rPr lang="en-US" altLang="zh-CN" dirty="0"/>
              <a:t>=^(</a:t>
            </a:r>
            <a:r>
              <a:rPr lang="en-US" altLang="zh-CN" dirty="0" err="1"/>
              <a:t>NSDictionary</a:t>
            </a:r>
            <a:r>
              <a:rPr lang="en-US" altLang="zh-CN" dirty="0"/>
              <a:t>*</a:t>
            </a:r>
            <a:r>
              <a:rPr lang="en-US" altLang="zh-CN" dirty="0" err="1"/>
              <a:t>dic</a:t>
            </a:r>
            <a:r>
              <a:rPr lang="en-US" altLang="zh-CN" dirty="0"/>
              <a:t>){       </a:t>
            </a:r>
          </a:p>
          <a:p>
            <a:r>
              <a:rPr lang="en-US" altLang="zh-CN" dirty="0"/>
              <a:t>        BOOL </a:t>
            </a:r>
            <a:r>
              <a:rPr lang="en-US" altLang="zh-CN" dirty="0" err="1"/>
              <a:t>isSucceed</a:t>
            </a:r>
            <a:r>
              <a:rPr lang="en-US" altLang="zh-CN" dirty="0"/>
              <a:t>=NO;</a:t>
            </a:r>
          </a:p>
          <a:p>
            <a:r>
              <a:rPr lang="en-US" altLang="zh-CN" dirty="0"/>
              <a:t>        for (</a:t>
            </a:r>
            <a:r>
              <a:rPr lang="en-US" altLang="zh-CN" dirty="0" err="1"/>
              <a:t>NSDictionary</a:t>
            </a:r>
            <a:r>
              <a:rPr lang="en-US" altLang="zh-CN" dirty="0"/>
              <a:t>*dic1 in </a:t>
            </a:r>
            <a:r>
              <a:rPr lang="en-US" altLang="zh-CN" dirty="0" err="1"/>
              <a:t>self.groupCheckPlist</a:t>
            </a:r>
            <a:r>
              <a:rPr lang="en-US" altLang="zh-CN" dirty="0"/>
              <a:t>) {</a:t>
            </a:r>
          </a:p>
          <a:p>
            <a:r>
              <a:rPr lang="en-US" altLang="zh-CN" dirty="0"/>
              <a:t>             </a:t>
            </a:r>
            <a:r>
              <a:rPr lang="en-US" altLang="zh-CN" dirty="0" err="1"/>
              <a:t>isSucceed</a:t>
            </a:r>
            <a:r>
              <a:rPr lang="en-US" altLang="zh-CN" dirty="0"/>
              <a:t>=[dic1 </a:t>
            </a:r>
            <a:r>
              <a:rPr lang="en-US" altLang="zh-CN" dirty="0" err="1"/>
              <a:t>isEqualToDictionary:dic</a:t>
            </a:r>
            <a:r>
              <a:rPr lang="en-US" altLang="zh-CN" dirty="0"/>
              <a:t>];</a:t>
            </a:r>
          </a:p>
          <a:p>
            <a:r>
              <a:rPr lang="en-US" altLang="zh-CN" dirty="0"/>
              <a:t>            </a:t>
            </a:r>
          </a:p>
          <a:p>
            <a:r>
              <a:rPr lang="en-US" altLang="zh-CN" dirty="0"/>
              <a:t>        }</a:t>
            </a:r>
          </a:p>
          <a:p>
            <a:r>
              <a:rPr lang="en-US" altLang="zh-CN" dirty="0"/>
              <a:t>        if (!</a:t>
            </a:r>
            <a:r>
              <a:rPr lang="en-US" altLang="zh-CN" dirty="0" err="1"/>
              <a:t>isSucceed</a:t>
            </a:r>
            <a:r>
              <a:rPr lang="en-US" altLang="zh-CN" dirty="0"/>
              <a:t>) {</a:t>
            </a:r>
          </a:p>
          <a:p>
            <a:r>
              <a:rPr lang="en-US" altLang="zh-CN" dirty="0"/>
              <a:t>             [</a:t>
            </a:r>
            <a:r>
              <a:rPr lang="en-US" altLang="zh-CN" dirty="0" err="1"/>
              <a:t>self.groupCheckPlist</a:t>
            </a:r>
            <a:r>
              <a:rPr lang="en-US" altLang="zh-CN" dirty="0"/>
              <a:t> </a:t>
            </a:r>
            <a:r>
              <a:rPr lang="en-US" altLang="zh-CN" dirty="0" err="1"/>
              <a:t>addObject:dic</a:t>
            </a:r>
            <a:r>
              <a:rPr lang="en-US" altLang="zh-CN" dirty="0"/>
              <a:t>];</a:t>
            </a:r>
          </a:p>
          <a:p>
            <a:r>
              <a:rPr lang="zh-TW" altLang="en-US" dirty="0"/>
              <a:t>            </a:t>
            </a:r>
            <a:r>
              <a:rPr lang="en-US" altLang="zh-TW" dirty="0"/>
              <a:t>//</a:t>
            </a:r>
            <a:r>
              <a:rPr lang="zh-TW" altLang="en-US" dirty="0"/>
              <a:t>更新本地文件</a:t>
            </a:r>
          </a:p>
          <a:p>
            <a:r>
              <a:rPr lang="en-US" altLang="zh-CN" dirty="0"/>
              <a:t>            </a:t>
            </a:r>
            <a:r>
              <a:rPr lang="en-US" altLang="zh-CN" dirty="0" err="1"/>
              <a:t>NSString</a:t>
            </a:r>
            <a:r>
              <a:rPr lang="en-US" altLang="zh-CN" dirty="0"/>
              <a:t>*path1=[</a:t>
            </a:r>
            <a:r>
              <a:rPr lang="en-US" altLang="zh-CN" dirty="0" err="1"/>
              <a:t>NSString</a:t>
            </a:r>
            <a:r>
              <a:rPr lang="en-US" altLang="zh-CN" dirty="0"/>
              <a:t> </a:t>
            </a:r>
            <a:r>
              <a:rPr lang="en-US" altLang="zh-CN" dirty="0" err="1"/>
              <a:t>stringWithFormat</a:t>
            </a:r>
            <a:r>
              <a:rPr lang="en-US" altLang="zh-CN" dirty="0"/>
              <a:t>:@"%@/Documents/groupCheckPlist.</a:t>
            </a:r>
            <a:r>
              <a:rPr lang="en-US" altLang="zh-CN" dirty="0" err="1"/>
              <a:t>plist</a:t>
            </a:r>
            <a:r>
              <a:rPr lang="en-US" altLang="zh-CN" dirty="0"/>
              <a:t>",</a:t>
            </a:r>
            <a:r>
              <a:rPr lang="en-US" altLang="zh-CN" dirty="0" err="1"/>
              <a:t>NSHomeDirectory</a:t>
            </a:r>
            <a:r>
              <a:rPr lang="en-US" altLang="zh-CN" dirty="0"/>
              <a:t>()];</a:t>
            </a:r>
          </a:p>
          <a:p>
            <a:r>
              <a:rPr lang="zh-TW" altLang="en-US" dirty="0"/>
              <a:t>            </a:t>
            </a:r>
            <a:r>
              <a:rPr lang="en-US" altLang="zh-TW" dirty="0"/>
              <a:t>//</a:t>
            </a:r>
            <a:r>
              <a:rPr lang="zh-TW" altLang="en-US" dirty="0"/>
              <a:t>数据重新写入</a:t>
            </a:r>
          </a:p>
          <a:p>
            <a:r>
              <a:rPr lang="en-US" altLang="zh-CN" dirty="0"/>
              <a:t>            [</a:t>
            </a:r>
            <a:r>
              <a:rPr lang="en-US" altLang="zh-CN" dirty="0" err="1"/>
              <a:t>self.groupCheckPlist</a:t>
            </a:r>
            <a:r>
              <a:rPr lang="en-US" altLang="zh-CN" dirty="0"/>
              <a:t> writeToFile:path1 </a:t>
            </a:r>
            <a:r>
              <a:rPr lang="en-US" altLang="zh-CN" dirty="0" err="1"/>
              <a:t>atomically:YES</a:t>
            </a:r>
            <a:r>
              <a:rPr lang="en-US" altLang="zh-CN" dirty="0"/>
              <a:t>];</a:t>
            </a:r>
          </a:p>
          <a:p>
            <a:r>
              <a:rPr lang="en-US" altLang="zh-CN" dirty="0"/>
              <a:t>            [</a:t>
            </a:r>
            <a:r>
              <a:rPr lang="en-US" altLang="zh-CN" dirty="0" err="1"/>
              <a:t>groupButton</a:t>
            </a:r>
            <a:r>
              <a:rPr lang="en-US" altLang="zh-CN" dirty="0"/>
              <a:t> </a:t>
            </a:r>
            <a:r>
              <a:rPr lang="en-US" altLang="zh-CN" dirty="0" err="1"/>
              <a:t>setTitle</a:t>
            </a:r>
            <a:r>
              <a:rPr lang="en-US" altLang="zh-CN" dirty="0"/>
              <a:t>:[</a:t>
            </a:r>
            <a:r>
              <a:rPr lang="en-US" altLang="zh-CN" dirty="0" err="1"/>
              <a:t>NSString</a:t>
            </a:r>
            <a:r>
              <a:rPr lang="en-US" altLang="zh-CN" dirty="0"/>
              <a:t> </a:t>
            </a:r>
            <a:r>
              <a:rPr lang="en-US" altLang="zh-CN" dirty="0" err="1"/>
              <a:t>stringWithFormat</a:t>
            </a:r>
            <a:r>
              <a:rPr lang="en-US" altLang="zh-CN" dirty="0"/>
              <a:t>:@"</a:t>
            </a:r>
            <a:r>
              <a:rPr lang="zh-CN" altLang="en-US" dirty="0"/>
              <a:t>您有</a:t>
            </a:r>
            <a:r>
              <a:rPr lang="en-US" altLang="zh-CN" dirty="0"/>
              <a:t>%d</a:t>
            </a:r>
            <a:r>
              <a:rPr lang="zh-CN" altLang="en-US" dirty="0"/>
              <a:t>条群验证消息</a:t>
            </a:r>
            <a:r>
              <a:rPr lang="en-US" altLang="zh-CN" dirty="0"/>
              <a:t>",</a:t>
            </a:r>
            <a:r>
              <a:rPr lang="en-US" altLang="zh-CN" dirty="0" err="1"/>
              <a:t>self.groupCheckPlist.count</a:t>
            </a:r>
            <a:r>
              <a:rPr lang="en-US" altLang="zh-CN" dirty="0"/>
              <a:t>] </a:t>
            </a:r>
            <a:r>
              <a:rPr lang="en-US" altLang="zh-CN" dirty="0" err="1"/>
              <a:t>forState:UIControlStateNormal</a:t>
            </a:r>
            <a:r>
              <a:rPr lang="en-US" altLang="zh-CN" dirty="0"/>
              <a:t>];</a:t>
            </a:r>
          </a:p>
          <a:p>
            <a:r>
              <a:rPr lang="en-US" altLang="zh-CN" dirty="0"/>
              <a:t>        }</a:t>
            </a:r>
          </a:p>
          <a:p>
            <a:r>
              <a:rPr lang="en-US" altLang="zh-CN" dirty="0"/>
              <a:t>       </a:t>
            </a:r>
          </a:p>
          <a:p>
            <a:endParaRPr lang="en-US" altLang="zh-CN" dirty="0"/>
          </a:p>
          <a:p>
            <a:r>
              <a:rPr lang="en-US" altLang="zh-CN" dirty="0"/>
              <a:t>    };</a:t>
            </a:r>
          </a:p>
          <a:p>
            <a:endParaRPr kumimoji="1" lang="zh-CN" altLang="en-US" dirty="0"/>
          </a:p>
        </p:txBody>
      </p:sp>
      <p:sp>
        <p:nvSpPr>
          <p:cNvPr id="3" name="标题 2"/>
          <p:cNvSpPr>
            <a:spLocks noGrp="1"/>
          </p:cNvSpPr>
          <p:nvPr>
            <p:ph type="title"/>
          </p:nvPr>
        </p:nvSpPr>
        <p:spPr/>
        <p:txBody>
          <a:bodyPr/>
          <a:lstStyle/>
          <a:p>
            <a:r>
              <a:rPr kumimoji="1" lang="zh-CN" altLang="en-US" dirty="0" smtClean="0"/>
              <a:t>群验证信息</a:t>
            </a:r>
            <a:endParaRPr kumimoji="1" lang="zh-CN" altLang="en-US" dirty="0"/>
          </a:p>
        </p:txBody>
      </p:sp>
    </p:spTree>
    <p:extLst>
      <p:ext uri="{BB962C8B-B14F-4D97-AF65-F5344CB8AC3E}">
        <p14:creationId xmlns:p14="http://schemas.microsoft.com/office/powerpoint/2010/main" val="285586508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591056"/>
            <a:ext cx="9143999" cy="5266944"/>
          </a:xfrm>
        </p:spPr>
        <p:txBody>
          <a:bodyPr>
            <a:normAutofit fontScale="85000" lnSpcReduction="20000"/>
          </a:bodyPr>
          <a:lstStyle/>
          <a:p>
            <a:r>
              <a:rPr kumimoji="1" lang="en-US" altLang="zh-CN" dirty="0" smtClean="0"/>
              <a:t>1</a:t>
            </a:r>
            <a:r>
              <a:rPr kumimoji="1" lang="zh-CN" altLang="en-US" dirty="0" smtClean="0"/>
              <a:t>、</a:t>
            </a:r>
            <a:r>
              <a:rPr lang="zh-CN" altLang="en-US" dirty="0"/>
              <a:t>在注册的时候，</a:t>
            </a:r>
            <a:r>
              <a:rPr lang="zh-CN" altLang="en-US" dirty="0" smtClean="0"/>
              <a:t>写的资料无法显示在个人资料中</a:t>
            </a:r>
            <a:endParaRPr lang="en-US" altLang="zh-CN" dirty="0" smtClean="0"/>
          </a:p>
          <a:p>
            <a:r>
              <a:rPr lang="zh-CN" altLang="en-US" dirty="0" smtClean="0">
                <a:solidFill>
                  <a:srgbClr val="FF0000"/>
                </a:solidFill>
              </a:rPr>
              <a:t>在注册登录后就无法</a:t>
            </a:r>
            <a:r>
              <a:rPr lang="zh-CN" altLang="en-US" dirty="0" smtClean="0">
                <a:solidFill>
                  <a:srgbClr val="FF0000"/>
                </a:solidFill>
              </a:rPr>
              <a:t>立刻</a:t>
            </a:r>
            <a:r>
              <a:rPr lang="zh-CN" altLang="en-US" dirty="0" smtClean="0">
                <a:solidFill>
                  <a:srgbClr val="FF0000"/>
                </a:solidFill>
              </a:rPr>
              <a:t>获</a:t>
            </a:r>
            <a:r>
              <a:rPr lang="zh-CN" altLang="en-US" dirty="0">
                <a:solidFill>
                  <a:srgbClr val="FF0000"/>
                </a:solidFill>
              </a:rPr>
              <a:t>取</a:t>
            </a:r>
            <a:r>
              <a:rPr lang="en-US" altLang="zh-CN" dirty="0">
                <a:solidFill>
                  <a:srgbClr val="FF0000"/>
                </a:solidFill>
              </a:rPr>
              <a:t>card</a:t>
            </a:r>
            <a:r>
              <a:rPr lang="zh-CN" altLang="en-US" dirty="0">
                <a:solidFill>
                  <a:srgbClr val="FF0000"/>
                </a:solidFill>
              </a:rPr>
              <a:t>信</a:t>
            </a:r>
            <a:r>
              <a:rPr lang="zh-CN" altLang="en-US" dirty="0" smtClean="0">
                <a:solidFill>
                  <a:srgbClr val="FF0000"/>
                </a:solidFill>
              </a:rPr>
              <a:t>息</a:t>
            </a:r>
            <a:endParaRPr lang="en-US" altLang="zh-CN" dirty="0" smtClean="0">
              <a:solidFill>
                <a:srgbClr val="FF0000"/>
              </a:solidFill>
            </a:endParaRPr>
          </a:p>
          <a:p>
            <a:r>
              <a:rPr lang="zh-CN" altLang="en-US" dirty="0">
                <a:solidFill>
                  <a:srgbClr val="008000"/>
                </a:solidFill>
              </a:rPr>
              <a:t>原因：在注册成功后，执行登录，执行完登录获取</a:t>
            </a:r>
            <a:r>
              <a:rPr lang="en-US" altLang="zh-CN" dirty="0" err="1">
                <a:solidFill>
                  <a:srgbClr val="008000"/>
                </a:solidFill>
              </a:rPr>
              <a:t>Vcard</a:t>
            </a:r>
            <a:r>
              <a:rPr lang="zh-CN" altLang="en-US" dirty="0">
                <a:solidFill>
                  <a:srgbClr val="008000"/>
                </a:solidFill>
              </a:rPr>
              <a:t>，但是获取</a:t>
            </a:r>
            <a:r>
              <a:rPr lang="en-US" altLang="zh-CN" dirty="0" err="1">
                <a:solidFill>
                  <a:srgbClr val="008000"/>
                </a:solidFill>
              </a:rPr>
              <a:t>Vcard</a:t>
            </a:r>
            <a:r>
              <a:rPr lang="zh-CN" altLang="en-US" dirty="0">
                <a:solidFill>
                  <a:srgbClr val="008000"/>
                </a:solidFill>
              </a:rPr>
              <a:t>需要时间，这时候进入主页面，主页面又继续执行</a:t>
            </a:r>
            <a:r>
              <a:rPr lang="en-US" altLang="zh-CN" dirty="0" err="1">
                <a:solidFill>
                  <a:srgbClr val="008000"/>
                </a:solidFill>
              </a:rPr>
              <a:t>Vcard</a:t>
            </a:r>
            <a:r>
              <a:rPr lang="zh-CN" altLang="en-US" dirty="0">
                <a:solidFill>
                  <a:srgbClr val="008000"/>
                </a:solidFill>
              </a:rPr>
              <a:t>，替换了在切换主页面时候获取的</a:t>
            </a:r>
            <a:r>
              <a:rPr lang="en-US" altLang="zh-CN" dirty="0" err="1">
                <a:solidFill>
                  <a:srgbClr val="008000"/>
                </a:solidFill>
              </a:rPr>
              <a:t>Vcard</a:t>
            </a:r>
            <a:r>
              <a:rPr lang="zh-CN" altLang="en-US" dirty="0">
                <a:solidFill>
                  <a:srgbClr val="008000"/>
                </a:solidFill>
              </a:rPr>
              <a:t>函数，则无法调用，最后无法设置</a:t>
            </a:r>
            <a:r>
              <a:rPr lang="zh-CN" altLang="en-US" dirty="0" smtClean="0">
                <a:solidFill>
                  <a:srgbClr val="008000"/>
                </a:solidFill>
              </a:rPr>
              <a:t>成功</a:t>
            </a:r>
            <a:endParaRPr lang="en-US" altLang="zh-CN" dirty="0" smtClean="0">
              <a:solidFill>
                <a:srgbClr val="008000"/>
              </a:solidFill>
            </a:endParaRPr>
          </a:p>
          <a:p>
            <a:r>
              <a:rPr lang="zh-CN" altLang="zh-CN" dirty="0" smtClean="0">
                <a:solidFill>
                  <a:srgbClr val="008000"/>
                </a:solidFill>
              </a:rPr>
              <a:t>2</a:t>
            </a:r>
            <a:r>
              <a:rPr lang="zh-CN" altLang="en-US" dirty="0" smtClean="0">
                <a:solidFill>
                  <a:srgbClr val="008000"/>
                </a:solidFill>
              </a:rPr>
              <a:t>、</a:t>
            </a:r>
            <a:r>
              <a:rPr lang="en-US" altLang="zh-CN" dirty="0" err="1" smtClean="0">
                <a:solidFill>
                  <a:srgbClr val="FF0000"/>
                </a:solidFill>
              </a:rPr>
              <a:t>tableView</a:t>
            </a:r>
            <a:r>
              <a:rPr lang="zh-CN" altLang="en-US" dirty="0">
                <a:solidFill>
                  <a:srgbClr val="FF0000"/>
                </a:solidFill>
              </a:rPr>
              <a:t>获取好友列表后，读取好友</a:t>
            </a:r>
            <a:r>
              <a:rPr lang="en-US" altLang="zh-CN" dirty="0" err="1">
                <a:solidFill>
                  <a:srgbClr val="FF0000"/>
                </a:solidFill>
              </a:rPr>
              <a:t>Vcard</a:t>
            </a:r>
            <a:r>
              <a:rPr lang="zh-CN" altLang="en-US" dirty="0">
                <a:solidFill>
                  <a:srgbClr val="FF0000"/>
                </a:solidFill>
              </a:rPr>
              <a:t>，</a:t>
            </a:r>
            <a:r>
              <a:rPr lang="zh-CN" altLang="en-US" dirty="0" smtClean="0">
                <a:solidFill>
                  <a:srgbClr val="FF0000"/>
                </a:solidFill>
              </a:rPr>
              <a:t>会导致错乱</a:t>
            </a:r>
            <a:r>
              <a:rPr lang="zh-CN" altLang="en-US" dirty="0" smtClean="0">
                <a:solidFill>
                  <a:srgbClr val="FF0000"/>
                </a:solidFill>
              </a:rPr>
              <a:t>，</a:t>
            </a:r>
            <a:r>
              <a:rPr lang="zh-CN" altLang="en-US" dirty="0" smtClean="0">
                <a:solidFill>
                  <a:srgbClr val="FF0000"/>
                </a:solidFill>
              </a:rPr>
              <a:t>每一个</a:t>
            </a:r>
            <a:r>
              <a:rPr lang="en-US" altLang="zh-CN" dirty="0">
                <a:solidFill>
                  <a:srgbClr val="FF0000"/>
                </a:solidFill>
              </a:rPr>
              <a:t>cell</a:t>
            </a:r>
            <a:r>
              <a:rPr lang="zh-CN" altLang="en-US" dirty="0">
                <a:solidFill>
                  <a:srgbClr val="FF0000"/>
                </a:solidFill>
              </a:rPr>
              <a:t>都会发起一个请求，来获得</a:t>
            </a:r>
            <a:r>
              <a:rPr lang="en-US" altLang="zh-CN" dirty="0">
                <a:solidFill>
                  <a:srgbClr val="FF0000"/>
                </a:solidFill>
              </a:rPr>
              <a:t>card</a:t>
            </a:r>
            <a:r>
              <a:rPr lang="zh-CN" altLang="en-US" dirty="0">
                <a:solidFill>
                  <a:srgbClr val="FF0000"/>
                </a:solidFill>
              </a:rPr>
              <a:t>，网络</a:t>
            </a:r>
            <a:r>
              <a:rPr lang="zh-CN" altLang="en-US" dirty="0" smtClean="0">
                <a:solidFill>
                  <a:srgbClr val="FF0000"/>
                </a:solidFill>
              </a:rPr>
              <a:t>有延迟不会马上返回</a:t>
            </a:r>
            <a:r>
              <a:rPr lang="zh-CN" altLang="en-US" dirty="0" smtClean="0">
                <a:solidFill>
                  <a:srgbClr val="FF0000"/>
                </a:solidFill>
              </a:rPr>
              <a:t>，</a:t>
            </a:r>
            <a:r>
              <a:rPr lang="zh-CN" altLang="en-US" dirty="0" smtClean="0">
                <a:solidFill>
                  <a:srgbClr val="FF0000"/>
                </a:solidFill>
              </a:rPr>
              <a:t>每一个</a:t>
            </a:r>
            <a:r>
              <a:rPr lang="en-US" altLang="zh-CN" dirty="0">
                <a:solidFill>
                  <a:srgbClr val="FF0000"/>
                </a:solidFill>
              </a:rPr>
              <a:t>cell</a:t>
            </a:r>
            <a:r>
              <a:rPr lang="zh-CN" altLang="en-US" dirty="0">
                <a:solidFill>
                  <a:srgbClr val="FF0000"/>
                </a:solidFill>
              </a:rPr>
              <a:t>会复用，造成同一个</a:t>
            </a:r>
            <a:r>
              <a:rPr lang="en-US" altLang="zh-CN" dirty="0">
                <a:solidFill>
                  <a:srgbClr val="FF0000"/>
                </a:solidFill>
              </a:rPr>
              <a:t>cell</a:t>
            </a:r>
            <a:r>
              <a:rPr lang="zh-CN" altLang="en-US" dirty="0" smtClean="0">
                <a:solidFill>
                  <a:srgbClr val="FF0000"/>
                </a:solidFill>
              </a:rPr>
              <a:t>发生多次请求</a:t>
            </a:r>
            <a:r>
              <a:rPr lang="zh-CN" altLang="en-US" dirty="0" smtClean="0">
                <a:solidFill>
                  <a:srgbClr val="FF0000"/>
                </a:solidFill>
              </a:rPr>
              <a:t>，</a:t>
            </a:r>
            <a:r>
              <a:rPr lang="zh-CN" altLang="en-US" dirty="0" smtClean="0">
                <a:solidFill>
                  <a:srgbClr val="FF0000"/>
                </a:solidFill>
              </a:rPr>
              <a:t>发生多次请</a:t>
            </a:r>
            <a:r>
              <a:rPr lang="zh-CN" altLang="en-US" dirty="0">
                <a:solidFill>
                  <a:srgbClr val="FF0000"/>
                </a:solidFill>
              </a:rPr>
              <a:t>求，回调有</a:t>
            </a:r>
            <a:r>
              <a:rPr lang="zh-CN" altLang="en-US" dirty="0" smtClean="0">
                <a:solidFill>
                  <a:srgbClr val="FF0000"/>
                </a:solidFill>
              </a:rPr>
              <a:t>可能不一样</a:t>
            </a:r>
            <a:endParaRPr lang="en-US" altLang="zh-CN" dirty="0" smtClean="0">
              <a:solidFill>
                <a:srgbClr val="FF0000"/>
              </a:solidFill>
            </a:endParaRPr>
          </a:p>
          <a:p>
            <a:r>
              <a:rPr lang="zh-CN" altLang="en-US" dirty="0">
                <a:solidFill>
                  <a:srgbClr val="FF0000"/>
                </a:solidFill>
              </a:rPr>
              <a:t>解决办法</a:t>
            </a:r>
          </a:p>
          <a:p>
            <a:r>
              <a:rPr lang="zh-CN" altLang="en-US" dirty="0">
                <a:solidFill>
                  <a:srgbClr val="008000"/>
                </a:solidFill>
              </a:rPr>
              <a:t>每次请求加入到一个</a:t>
            </a:r>
            <a:r>
              <a:rPr lang="zh-CN" altLang="en-US" dirty="0" smtClean="0">
                <a:solidFill>
                  <a:srgbClr val="008000"/>
                </a:solidFill>
              </a:rPr>
              <a:t>字典中</a:t>
            </a:r>
            <a:r>
              <a:rPr lang="zh-CN" altLang="en-US" dirty="0" smtClean="0">
                <a:solidFill>
                  <a:srgbClr val="008000"/>
                </a:solidFill>
              </a:rPr>
              <a:t>，</a:t>
            </a:r>
            <a:r>
              <a:rPr lang="zh-CN" altLang="en-US" dirty="0" smtClean="0">
                <a:solidFill>
                  <a:srgbClr val="008000"/>
                </a:solidFill>
              </a:rPr>
              <a:t>回调完成后删除该指针</a:t>
            </a:r>
            <a:endParaRPr lang="en-US" altLang="zh-CN" dirty="0">
              <a:solidFill>
                <a:srgbClr val="008000"/>
              </a:solidFill>
            </a:endParaRPr>
          </a:p>
          <a:p>
            <a:r>
              <a:rPr lang="zh-CN" altLang="en-US" dirty="0" smtClean="0">
                <a:solidFill>
                  <a:srgbClr val="008000"/>
                </a:solidFill>
              </a:rPr>
              <a:t>当获</a:t>
            </a:r>
            <a:r>
              <a:rPr lang="zh-CN" altLang="en-US" dirty="0">
                <a:solidFill>
                  <a:srgbClr val="008000"/>
                </a:solidFill>
              </a:rPr>
              <a:t>取列表的时候，我又点击了详情界面，在详情界面获取</a:t>
            </a:r>
            <a:r>
              <a:rPr lang="en-US" altLang="zh-CN" dirty="0" err="1">
                <a:solidFill>
                  <a:srgbClr val="008000"/>
                </a:solidFill>
              </a:rPr>
              <a:t>vcard</a:t>
            </a:r>
            <a:r>
              <a:rPr lang="zh-CN" altLang="en-US" dirty="0">
                <a:solidFill>
                  <a:srgbClr val="008000"/>
                </a:solidFill>
              </a:rPr>
              <a:t>替换了原界面的</a:t>
            </a:r>
            <a:r>
              <a:rPr lang="en-US" altLang="zh-CN" dirty="0" err="1">
                <a:solidFill>
                  <a:srgbClr val="008000"/>
                </a:solidFill>
              </a:rPr>
              <a:t>vcard</a:t>
            </a:r>
            <a:r>
              <a:rPr lang="zh-CN" altLang="en-US" dirty="0">
                <a:solidFill>
                  <a:srgbClr val="008000"/>
                </a:solidFill>
              </a:rPr>
              <a:t>回调，那么原界面的</a:t>
            </a:r>
            <a:r>
              <a:rPr lang="en-US" altLang="zh-CN" dirty="0" err="1">
                <a:solidFill>
                  <a:srgbClr val="008000"/>
                </a:solidFill>
              </a:rPr>
              <a:t>vard</a:t>
            </a:r>
            <a:r>
              <a:rPr lang="zh-CN" altLang="en-US" dirty="0">
                <a:solidFill>
                  <a:srgbClr val="008000"/>
                </a:solidFill>
              </a:rPr>
              <a:t>回调则无法调用</a:t>
            </a:r>
          </a:p>
          <a:p>
            <a:r>
              <a:rPr lang="zh-CN" altLang="en-US" dirty="0">
                <a:solidFill>
                  <a:srgbClr val="008000"/>
                </a:solidFill>
              </a:rPr>
              <a:t>但是又需要考虑</a:t>
            </a:r>
            <a:r>
              <a:rPr lang="en-US" altLang="zh-CN" dirty="0" err="1">
                <a:solidFill>
                  <a:srgbClr val="008000"/>
                </a:solidFill>
              </a:rPr>
              <a:t>tableView</a:t>
            </a:r>
            <a:r>
              <a:rPr lang="zh-CN" altLang="en-US" dirty="0">
                <a:solidFill>
                  <a:srgbClr val="008000"/>
                </a:solidFill>
              </a:rPr>
              <a:t>本身复用所产生的重复的</a:t>
            </a:r>
            <a:r>
              <a:rPr lang="en-US" altLang="zh-CN" dirty="0" err="1">
                <a:solidFill>
                  <a:srgbClr val="008000"/>
                </a:solidFill>
              </a:rPr>
              <a:t>vcard</a:t>
            </a:r>
            <a:r>
              <a:rPr lang="zh-CN" altLang="en-US" dirty="0">
                <a:solidFill>
                  <a:srgbClr val="008000"/>
                </a:solidFill>
              </a:rPr>
              <a:t>回调重复的问题</a:t>
            </a:r>
            <a:r>
              <a:rPr lang="zh-CN" altLang="en-US" dirty="0" smtClean="0">
                <a:solidFill>
                  <a:srgbClr val="008000"/>
                </a:solidFill>
              </a:rPr>
              <a:t>，</a:t>
            </a:r>
            <a:endParaRPr lang="en-US" altLang="zh-CN" dirty="0" smtClean="0">
              <a:solidFill>
                <a:srgbClr val="008000"/>
              </a:solidFill>
            </a:endParaRPr>
          </a:p>
          <a:p>
            <a:r>
              <a:rPr lang="zh-CN" altLang="en-US" dirty="0" smtClean="0">
                <a:solidFill>
                  <a:srgbClr val="008000"/>
                </a:solidFill>
              </a:rPr>
              <a:t>所以设计在获</a:t>
            </a:r>
            <a:r>
              <a:rPr lang="zh-CN" altLang="en-US" dirty="0">
                <a:solidFill>
                  <a:srgbClr val="008000"/>
                </a:solidFill>
              </a:rPr>
              <a:t>取好友</a:t>
            </a:r>
            <a:r>
              <a:rPr lang="en-US" altLang="zh-CN" dirty="0" err="1">
                <a:solidFill>
                  <a:srgbClr val="008000"/>
                </a:solidFill>
              </a:rPr>
              <a:t>vcard</a:t>
            </a:r>
            <a:r>
              <a:rPr lang="zh-CN" altLang="en-US" dirty="0">
                <a:solidFill>
                  <a:srgbClr val="008000"/>
                </a:solidFill>
              </a:rPr>
              <a:t>的时候，在单例中建立一个字典，字典的</a:t>
            </a:r>
            <a:r>
              <a:rPr lang="en-US" altLang="zh-CN" dirty="0">
                <a:solidFill>
                  <a:srgbClr val="008000"/>
                </a:solidFill>
              </a:rPr>
              <a:t>key</a:t>
            </a:r>
            <a:r>
              <a:rPr lang="zh-CN" altLang="en-US" dirty="0">
                <a:solidFill>
                  <a:srgbClr val="008000"/>
                </a:solidFill>
              </a:rPr>
              <a:t>是好友用户名，</a:t>
            </a:r>
            <a:r>
              <a:rPr lang="en-US" altLang="zh-CN" dirty="0">
                <a:solidFill>
                  <a:srgbClr val="008000"/>
                </a:solidFill>
              </a:rPr>
              <a:t>value</a:t>
            </a:r>
            <a:r>
              <a:rPr lang="zh-CN" altLang="en-US" dirty="0">
                <a:solidFill>
                  <a:srgbClr val="008000"/>
                </a:solidFill>
              </a:rPr>
              <a:t>是一个数组，数组依次记录为</a:t>
            </a:r>
            <a:r>
              <a:rPr lang="en-US" altLang="zh-CN" dirty="0" err="1">
                <a:solidFill>
                  <a:srgbClr val="008000"/>
                </a:solidFill>
              </a:rPr>
              <a:t>vcard</a:t>
            </a:r>
            <a:r>
              <a:rPr lang="zh-CN" altLang="en-US" dirty="0">
                <a:solidFill>
                  <a:srgbClr val="008000"/>
                </a:solidFill>
              </a:rPr>
              <a:t>值，当获取好友</a:t>
            </a:r>
            <a:r>
              <a:rPr lang="en-US" altLang="zh-CN" dirty="0" err="1">
                <a:solidFill>
                  <a:srgbClr val="008000"/>
                </a:solidFill>
              </a:rPr>
              <a:t>vard</a:t>
            </a:r>
            <a:r>
              <a:rPr lang="zh-CN" altLang="en-US" dirty="0">
                <a:solidFill>
                  <a:srgbClr val="008000"/>
                </a:solidFill>
              </a:rPr>
              <a:t>后，从字典中取出这个数组，依次遍历后发出，在把这个</a:t>
            </a:r>
            <a:r>
              <a:rPr lang="en-US" altLang="zh-CN" dirty="0">
                <a:solidFill>
                  <a:srgbClr val="008000"/>
                </a:solidFill>
              </a:rPr>
              <a:t>key</a:t>
            </a:r>
            <a:r>
              <a:rPr lang="zh-CN" altLang="en-US" dirty="0" smtClean="0">
                <a:solidFill>
                  <a:srgbClr val="008000"/>
                </a:solidFill>
              </a:rPr>
              <a:t>删除</a:t>
            </a:r>
            <a:endParaRPr lang="zh-CN" altLang="en-US" dirty="0">
              <a:solidFill>
                <a:srgbClr val="008000"/>
              </a:solidFill>
            </a:endParaRPr>
          </a:p>
          <a:p>
            <a:r>
              <a:rPr lang="zh-CN" altLang="en-US" dirty="0">
                <a:solidFill>
                  <a:srgbClr val="008000"/>
                </a:solidFill>
              </a:rPr>
              <a:t>需要注意的是在注销的时候，需要销毁这个字典</a:t>
            </a:r>
            <a:endParaRPr lang="en-US" altLang="zh-CN" dirty="0" smtClean="0">
              <a:solidFill>
                <a:srgbClr val="008000"/>
              </a:solidFill>
            </a:endParaRPr>
          </a:p>
          <a:p>
            <a:endParaRPr lang="en-US" altLang="zh-CN" dirty="0" smtClean="0">
              <a:solidFill>
                <a:srgbClr val="008000"/>
              </a:solidFill>
            </a:endParaRPr>
          </a:p>
          <a:p>
            <a:endParaRPr kumimoji="1" lang="zh-CN" altLang="en-US" dirty="0">
              <a:solidFill>
                <a:srgbClr val="008000"/>
              </a:solidFill>
            </a:endParaRPr>
          </a:p>
        </p:txBody>
      </p:sp>
      <p:sp>
        <p:nvSpPr>
          <p:cNvPr id="3" name="标题 2"/>
          <p:cNvSpPr>
            <a:spLocks noGrp="1"/>
          </p:cNvSpPr>
          <p:nvPr>
            <p:ph type="title"/>
          </p:nvPr>
        </p:nvSpPr>
        <p:spPr/>
        <p:txBody>
          <a:bodyPr>
            <a:normAutofit/>
          </a:bodyPr>
          <a:lstStyle/>
          <a:p>
            <a:r>
              <a:rPr kumimoji="1" lang="zh-CN" altLang="en-US" dirty="0" smtClean="0"/>
              <a:t>经验总结</a:t>
            </a:r>
            <a:r>
              <a:rPr kumimoji="1" lang="en-US" altLang="zh-CN" dirty="0" smtClean="0"/>
              <a:t>1</a:t>
            </a:r>
            <a:endParaRPr kumimoji="1" lang="zh-CN" altLang="en-US" dirty="0"/>
          </a:p>
        </p:txBody>
      </p:sp>
    </p:spTree>
    <p:extLst>
      <p:ext uri="{BB962C8B-B14F-4D97-AF65-F5344CB8AC3E}">
        <p14:creationId xmlns:p14="http://schemas.microsoft.com/office/powerpoint/2010/main" val="32721717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TW" dirty="0" err="1"/>
              <a:t>vcard</a:t>
            </a:r>
            <a:r>
              <a:rPr lang="zh-TW" altLang="en-US" dirty="0"/>
              <a:t>获取问题</a:t>
            </a:r>
          </a:p>
          <a:p>
            <a:r>
              <a:rPr lang="en-US" altLang="zh-TW" dirty="0"/>
              <a:t>block</a:t>
            </a:r>
            <a:r>
              <a:rPr lang="zh-TW" altLang="en-US" dirty="0"/>
              <a:t>中无法释放问题，需要最后把</a:t>
            </a:r>
            <a:r>
              <a:rPr lang="en-US" altLang="zh-TW" dirty="0" err="1"/>
              <a:t>blcok</a:t>
            </a:r>
            <a:r>
              <a:rPr lang="zh-TW" altLang="en-US" dirty="0"/>
              <a:t>指针指空才可以，测试</a:t>
            </a:r>
            <a:r>
              <a:rPr lang="en-US" altLang="zh-TW" dirty="0" err="1"/>
              <a:t>assgin</a:t>
            </a:r>
            <a:r>
              <a:rPr lang="zh-TW" altLang="en-US" dirty="0"/>
              <a:t>是否可以</a:t>
            </a:r>
            <a:endParaRPr kumimoji="1" lang="zh-CN" altLang="en-US" dirty="0"/>
          </a:p>
        </p:txBody>
      </p:sp>
      <p:sp>
        <p:nvSpPr>
          <p:cNvPr id="3" name="标题 2"/>
          <p:cNvSpPr>
            <a:spLocks noGrp="1"/>
          </p:cNvSpPr>
          <p:nvPr>
            <p:ph type="title"/>
          </p:nvPr>
        </p:nvSpPr>
        <p:spPr/>
        <p:txBody>
          <a:bodyPr/>
          <a:lstStyle/>
          <a:p>
            <a:r>
              <a:rPr kumimoji="1" lang="zh-CN" altLang="en-US" dirty="0" smtClean="0"/>
              <a:t>经验总结</a:t>
            </a:r>
            <a:r>
              <a:rPr kumimoji="1" lang="en-US" altLang="zh-CN" dirty="0" smtClean="0"/>
              <a:t>2</a:t>
            </a:r>
            <a:endParaRPr kumimoji="1" lang="zh-CN" altLang="en-US" dirty="0"/>
          </a:p>
        </p:txBody>
      </p:sp>
    </p:spTree>
    <p:extLst>
      <p:ext uri="{BB962C8B-B14F-4D97-AF65-F5344CB8AC3E}">
        <p14:creationId xmlns:p14="http://schemas.microsoft.com/office/powerpoint/2010/main" val="1468761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波形.thmx</Template>
  <TotalTime>455</TotalTime>
  <Words>6826</Words>
  <Application>Microsoft Macintosh PowerPoint</Application>
  <PresentationFormat>全屏显示(4:3)</PresentationFormat>
  <Paragraphs>959</Paragraphs>
  <Slides>97</Slides>
  <Notes>0</Notes>
  <HiddenSlides>0</HiddenSlides>
  <MMClips>0</MMClips>
  <ScaleCrop>false</ScaleCrop>
  <HeadingPairs>
    <vt:vector size="4" baseType="variant">
      <vt:variant>
        <vt:lpstr>主题</vt:lpstr>
      </vt:variant>
      <vt:variant>
        <vt:i4>1</vt:i4>
      </vt:variant>
      <vt:variant>
        <vt:lpstr>幻灯片标题</vt:lpstr>
      </vt:variant>
      <vt:variant>
        <vt:i4>97</vt:i4>
      </vt:variant>
    </vt:vector>
  </HeadingPairs>
  <TitlesOfParts>
    <vt:vector size="98" baseType="lpstr">
      <vt:lpstr>波形</vt:lpstr>
      <vt:lpstr>XMPP简介</vt:lpstr>
      <vt:lpstr>开发背景1</vt:lpstr>
      <vt:lpstr>开发背景2</vt:lpstr>
      <vt:lpstr>为什么选择XMPP协议</vt:lpstr>
      <vt:lpstr>XMPP进化之路</vt:lpstr>
      <vt:lpstr>XMPP进化之路</vt:lpstr>
      <vt:lpstr>XMPP协议概述</vt:lpstr>
      <vt:lpstr>XMPP优点</vt:lpstr>
      <vt:lpstr>XMPP协议缺点</vt:lpstr>
      <vt:lpstr>XMPP提供电子名片协议</vt:lpstr>
      <vt:lpstr>服务器端介绍</vt:lpstr>
      <vt:lpstr>服务器端介绍</vt:lpstr>
      <vt:lpstr>协议内容介绍1</vt:lpstr>
      <vt:lpstr>按照具体分类1</vt:lpstr>
      <vt:lpstr>按照具体分类2</vt:lpstr>
      <vt:lpstr>整体</vt:lpstr>
      <vt:lpstr>XMPP框架基本常识</vt:lpstr>
      <vt:lpstr>XMPPStream通讯示意图</vt:lpstr>
      <vt:lpstr>PowerPoint 演示文稿</vt:lpstr>
      <vt:lpstr>XMPPStream的使用</vt:lpstr>
      <vt:lpstr>setupStream方法</vt:lpstr>
      <vt:lpstr>teardownStream方法</vt:lpstr>
      <vt:lpstr>通知服务器上线和下线</vt:lpstr>
      <vt:lpstr>connect方法</vt:lpstr>
      <vt:lpstr>disconnect方法</vt:lpstr>
      <vt:lpstr>自动重新连接</vt:lpstr>
      <vt:lpstr>电子名片——vCard</vt:lpstr>
      <vt:lpstr>XMPP中电子名片的使用</vt:lpstr>
      <vt:lpstr>定义电子名片属性及成员变量</vt:lpstr>
      <vt:lpstr>为XMPPSteam添加电子名片扩展</vt:lpstr>
      <vt:lpstr>电子名片的使用</vt:lpstr>
      <vt:lpstr>XMPP中花名册的使用</vt:lpstr>
      <vt:lpstr>定义花名册属性及成员变量</vt:lpstr>
      <vt:lpstr>为XMPPSteam添加花名册扩展</vt:lpstr>
      <vt:lpstr>UITableView的数据源方法</vt:lpstr>
      <vt:lpstr>添加&amp;删除好友</vt:lpstr>
      <vt:lpstr>从客户端发送添加好友请求</vt:lpstr>
      <vt:lpstr>从客户端接收添加好友请求</vt:lpstr>
      <vt:lpstr>删除好友</vt:lpstr>
      <vt:lpstr>用户状态</vt:lpstr>
      <vt:lpstr>用户头像</vt:lpstr>
      <vt:lpstr>文本消息聊天</vt:lpstr>
      <vt:lpstr>message消息格式示例</vt:lpstr>
      <vt:lpstr>消息数据处理——XEP-0136</vt:lpstr>
      <vt:lpstr>获取聊天记录</vt:lpstr>
      <vt:lpstr>数据源方法</vt:lpstr>
      <vt:lpstr>发送消息</vt:lpstr>
      <vt:lpstr>表情文字的输入</vt:lpstr>
      <vt:lpstr>XMPP中的文件传输</vt:lpstr>
      <vt:lpstr>PowerPoint 演示文稿</vt:lpstr>
      <vt:lpstr>网络通讯的基本结构</vt:lpstr>
      <vt:lpstr>PowerPoint 演示文稿</vt:lpstr>
      <vt:lpstr>Base64</vt:lpstr>
      <vt:lpstr>直接使用字节流传输</vt:lpstr>
      <vt:lpstr>TURNSocket——XEP65</vt:lpstr>
      <vt:lpstr>PowerPoint 演示文稿</vt:lpstr>
      <vt:lpstr>接收成功代理</vt:lpstr>
      <vt:lpstr>使用jid建立socket连接方法</vt:lpstr>
      <vt:lpstr>其他——判断IQ是否为SI请求</vt:lpstr>
      <vt:lpstr>后台支持</vt:lpstr>
      <vt:lpstr>获得所有聊天室列表</vt:lpstr>
      <vt:lpstr>发送群聊天信息</vt:lpstr>
      <vt:lpstr>加入或创建聊天室</vt:lpstr>
      <vt:lpstr>拒绝加入聊天室</vt:lpstr>
      <vt:lpstr>发送邀请群</vt:lpstr>
      <vt:lpstr>消息发送与回执</vt:lpstr>
      <vt:lpstr>消息回执</vt:lpstr>
      <vt:lpstr>收到回执</vt:lpstr>
      <vt:lpstr>更多内容</vt:lpstr>
      <vt:lpstr>ZCXMPPManager说明</vt:lpstr>
      <vt:lpstr>注册</vt:lpstr>
      <vt:lpstr>登录</vt:lpstr>
      <vt:lpstr>好友列表</vt:lpstr>
      <vt:lpstr>判断是否是好友</vt:lpstr>
      <vt:lpstr>获得好友资料</vt:lpstr>
      <vt:lpstr>收到好友验证消息数组</vt:lpstr>
      <vt:lpstr>发送好友验证消息</vt:lpstr>
      <vt:lpstr>发送消息</vt:lpstr>
      <vt:lpstr>接收消息</vt:lpstr>
      <vt:lpstr>当前用户联系人列表</vt:lpstr>
      <vt:lpstr>聊天记录</vt:lpstr>
      <vt:lpstr>获得个人名片信息</vt:lpstr>
      <vt:lpstr>最近联系人</vt:lpstr>
      <vt:lpstr>获得所有聊天室</vt:lpstr>
      <vt:lpstr>发送群聊天信息</vt:lpstr>
      <vt:lpstr>拒绝加入聊天室</vt:lpstr>
      <vt:lpstr>发送群邀请</vt:lpstr>
      <vt:lpstr>2.0新封装接口</vt:lpstr>
      <vt:lpstr>好友名片</vt:lpstr>
      <vt:lpstr>加入聊天室</vt:lpstr>
      <vt:lpstr>离开房间</vt:lpstr>
      <vt:lpstr>第一次注册登录后更新Vcard</vt:lpstr>
      <vt:lpstr>修改房间名称</vt:lpstr>
      <vt:lpstr>查找特定房间的配置</vt:lpstr>
      <vt:lpstr>群验证信息</vt:lpstr>
      <vt:lpstr>经验总结1</vt:lpstr>
      <vt:lpstr>经验总结2</vt:lpstr>
    </vt:vector>
  </TitlesOfParts>
  <Company>zc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XMPP框架基本常识</dc:title>
  <dc:creator>Cheng Zhang</dc:creator>
  <cp:lastModifiedBy>诚 张</cp:lastModifiedBy>
  <cp:revision>31</cp:revision>
  <dcterms:created xsi:type="dcterms:W3CDTF">2014-05-04T13:38:03Z</dcterms:created>
  <dcterms:modified xsi:type="dcterms:W3CDTF">2014-11-19T09:39:56Z</dcterms:modified>
</cp:coreProperties>
</file>