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78" r:id="rId4"/>
    <p:sldId id="279" r:id="rId5"/>
    <p:sldId id="281" r:id="rId6"/>
    <p:sldId id="282" r:id="rId7"/>
    <p:sldId id="283" r:id="rId8"/>
    <p:sldId id="267" r:id="rId9"/>
    <p:sldId id="284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256" y="-1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7026" y="1046111"/>
            <a:ext cx="3877949" cy="3845255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5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DRAW</a:t>
            </a:r>
            <a:br>
              <a:rPr lang="en-US" altLang="ko-KR" dirty="0"/>
            </a:br>
            <a:r>
              <a:rPr lang="en-US" altLang="ko-KR" dirty="0"/>
              <a:t>YOUR</a:t>
            </a:r>
            <a:br>
              <a:rPr lang="en-US" altLang="ko-KR" dirty="0"/>
            </a:br>
            <a:r>
              <a:rPr lang="en-US" altLang="ko-KR" dirty="0"/>
              <a:t>VISION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5023588"/>
            <a:ext cx="3763344" cy="28712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120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ADSTORE POWERPOINT FREE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3112602"/>
            <a:ext cx="3352800" cy="632796"/>
          </a:xfrm>
          <a:noFill/>
          <a:ln w="3175">
            <a:solidFill>
              <a:schemeClr val="tx1">
                <a:lumMod val="65000"/>
                <a:lumOff val="35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400" b="1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INDEX 1.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14329" y="872400"/>
            <a:ext cx="3763344" cy="347423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defRPr lang="ko-KR" altLang="en-US" sz="28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774" y="6223971"/>
            <a:ext cx="3900452" cy="206104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675641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91" y="287381"/>
            <a:ext cx="4054219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xmlns="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7838" y="1539837"/>
            <a:ext cx="10210352" cy="4719600"/>
          </a:xfrm>
          <a:noFill/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77296" y="1324929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1649809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2814805" y="1324929"/>
            <a:ext cx="656239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xmlns="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>
            <a:off x="596702" y="1319793"/>
            <a:ext cx="0" cy="3650559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xmlns="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xmlns="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10099298" y="122596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xmlns="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8077844" y="6362324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xmlns="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580" y="675641"/>
            <a:ext cx="10571595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defRPr lang="ko-KR" altLang="en-US" sz="2800" b="1" kern="1200" spc="-60" baseline="0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582" y="287381"/>
            <a:ext cx="3509794" cy="380641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99" y="6588856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US" altLang="ko-KR" sz="80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766" y="6588857"/>
            <a:ext cx="290134" cy="204912"/>
          </a:xfrm>
        </p:spPr>
        <p:txBody>
          <a:bodyPr/>
          <a:lstStyle>
            <a:lvl1pPr algn="r"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B745D22F-AE12-4853-AEA4-B353238BD112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213257"/>
            <a:ext cx="24922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3318F22D-E925-474E-A65C-61B51F33DAF3}"/>
              </a:ext>
            </a:extLst>
          </p:cNvPr>
          <p:cNvCxnSpPr>
            <a:cxnSpLocks/>
          </p:cNvCxnSpPr>
          <p:nvPr userDrawn="1"/>
        </p:nvCxnSpPr>
        <p:spPr>
          <a:xfrm>
            <a:off x="177296" y="6524625"/>
            <a:ext cx="2864668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5DF0845-227D-4A7E-9864-D39FAACBBF62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13257"/>
            <a:ext cx="0" cy="21315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662F0AD4-5D6E-42B6-8937-6EE30B7D574F}"/>
              </a:ext>
            </a:extLst>
          </p:cNvPr>
          <p:cNvCxnSpPr>
            <a:cxnSpLocks/>
          </p:cNvCxnSpPr>
          <p:nvPr userDrawn="1"/>
        </p:nvCxnSpPr>
        <p:spPr>
          <a:xfrm>
            <a:off x="334963" y="3189176"/>
            <a:ext cx="0" cy="3668824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65C315E3-4D53-4C15-9BBD-0350CAD7C2A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47339" y="894048"/>
            <a:ext cx="136158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C7D5923E-A544-401C-9671-35E71C6804F8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21325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798C451A-92B3-4AA6-B4A0-481D89026DA5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1801640"/>
            <a:ext cx="0" cy="4327698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829CDED2-637F-42A1-97D6-7EC8B76DA4D4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24625"/>
            <a:ext cx="8382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xmlns="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96625" y="1539836"/>
            <a:ext cx="3508332" cy="4751795"/>
          </a:xfrm>
          <a:solidFill>
            <a:schemeClr val="bg1"/>
          </a:solidFill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C6EA0CA7-541F-4319-B511-954F0D1065F9}"/>
              </a:ext>
            </a:extLst>
          </p:cNvPr>
          <p:cNvCxnSpPr>
            <a:cxnSpLocks/>
          </p:cNvCxnSpPr>
          <p:nvPr userDrawn="1"/>
        </p:nvCxnSpPr>
        <p:spPr>
          <a:xfrm>
            <a:off x="10934394" y="209823"/>
            <a:ext cx="419406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xmlns="" id="{DCD332F8-1823-40A7-A4F4-64AD19CCB21D}"/>
              </a:ext>
            </a:extLst>
          </p:cNvPr>
          <p:cNvCxnSpPr>
            <a:cxnSpLocks/>
          </p:cNvCxnSpPr>
          <p:nvPr userDrawn="1"/>
        </p:nvCxnSpPr>
        <p:spPr>
          <a:xfrm>
            <a:off x="11850020" y="1324929"/>
            <a:ext cx="34198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2FF6B527-8C94-4995-B57D-C2B25769F387}"/>
              </a:ext>
            </a:extLst>
          </p:cNvPr>
          <p:cNvCxnSpPr>
            <a:cxnSpLocks/>
          </p:cNvCxnSpPr>
          <p:nvPr userDrawn="1"/>
        </p:nvCxnSpPr>
        <p:spPr>
          <a:xfrm>
            <a:off x="3902044" y="6524625"/>
            <a:ext cx="4175800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F33349FB-3E06-4D9E-98CB-93B19B856013}"/>
              </a:ext>
            </a:extLst>
          </p:cNvPr>
          <p:cNvCxnSpPr>
            <a:cxnSpLocks/>
          </p:cNvCxnSpPr>
          <p:nvPr userDrawn="1"/>
        </p:nvCxnSpPr>
        <p:spPr>
          <a:xfrm>
            <a:off x="4216616" y="6362324"/>
            <a:ext cx="0" cy="32460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1931403A-1352-474C-AD0D-1EEF3310E6D0}"/>
              </a:ext>
            </a:extLst>
          </p:cNvPr>
          <p:cNvCxnSpPr>
            <a:cxnSpLocks/>
          </p:cNvCxnSpPr>
          <p:nvPr userDrawn="1"/>
        </p:nvCxnSpPr>
        <p:spPr>
          <a:xfrm>
            <a:off x="11868403" y="6524625"/>
            <a:ext cx="0" cy="33337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15388F0A-E954-4B47-BE04-D263978785AA}"/>
              </a:ext>
            </a:extLst>
          </p:cNvPr>
          <p:cNvCxnSpPr>
            <a:cxnSpLocks/>
          </p:cNvCxnSpPr>
          <p:nvPr userDrawn="1"/>
        </p:nvCxnSpPr>
        <p:spPr>
          <a:xfrm>
            <a:off x="596702" y="0"/>
            <a:ext cx="0" cy="45267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9707E8D2-71A1-4EB2-B332-14C0A627DF22}"/>
              </a:ext>
            </a:extLst>
          </p:cNvPr>
          <p:cNvCxnSpPr>
            <a:cxnSpLocks/>
          </p:cNvCxnSpPr>
          <p:nvPr userDrawn="1"/>
        </p:nvCxnSpPr>
        <p:spPr>
          <a:xfrm>
            <a:off x="7588480" y="1233583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34B8084D-DAEC-47E3-876D-95BF7899D6D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95296" y="222570"/>
            <a:ext cx="258005" cy="258005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20B20E4F-D5E4-41D6-A2A5-28EFF1C048DF}"/>
              </a:ext>
            </a:extLst>
          </p:cNvPr>
          <p:cNvCxnSpPr>
            <a:cxnSpLocks/>
          </p:cNvCxnSpPr>
          <p:nvPr userDrawn="1"/>
        </p:nvCxnSpPr>
        <p:spPr>
          <a:xfrm flipH="1">
            <a:off x="333451" y="6261376"/>
            <a:ext cx="263251" cy="26325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6DDD01F8-6FB5-474E-8891-802C65138BEB}"/>
              </a:ext>
            </a:extLst>
          </p:cNvPr>
          <p:cNvCxnSpPr>
            <a:cxnSpLocks/>
          </p:cNvCxnSpPr>
          <p:nvPr userDrawn="1"/>
        </p:nvCxnSpPr>
        <p:spPr>
          <a:xfrm>
            <a:off x="1014580" y="1324929"/>
            <a:ext cx="6562391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xmlns="" id="{C8798594-7243-495C-A625-82EC1CAA000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376342" y="4799578"/>
            <a:ext cx="0" cy="298412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D87AA98E-CAE5-4E56-A00B-1BD689FDC499}"/>
              </a:ext>
            </a:extLst>
          </p:cNvPr>
          <p:cNvCxnSpPr>
            <a:cxnSpLocks/>
          </p:cNvCxnSpPr>
          <p:nvPr userDrawn="1"/>
        </p:nvCxnSpPr>
        <p:spPr>
          <a:xfrm>
            <a:off x="11605553" y="1319793"/>
            <a:ext cx="0" cy="133287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xmlns="" id="{228559A2-D46E-494A-A3F8-79BA7715243A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81077" y="462197"/>
            <a:ext cx="504748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244C6D86-79FB-4CA5-AE27-2681F241562D}"/>
              </a:ext>
            </a:extLst>
          </p:cNvPr>
          <p:cNvCxnSpPr>
            <a:cxnSpLocks/>
          </p:cNvCxnSpPr>
          <p:nvPr userDrawn="1"/>
        </p:nvCxnSpPr>
        <p:spPr>
          <a:xfrm>
            <a:off x="11858547" y="222570"/>
            <a:ext cx="0" cy="38064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xmlns="" id="{9F2B3E24-79EA-4B15-8EE3-7F1524CC3D26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13849" y="3567064"/>
            <a:ext cx="271775" cy="0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xmlns="" id="{B4AD5716-D32F-429C-BB50-11E29EA96D19}"/>
              </a:ext>
            </a:extLst>
          </p:cNvPr>
          <p:cNvCxnSpPr>
            <a:cxnSpLocks/>
          </p:cNvCxnSpPr>
          <p:nvPr userDrawn="1"/>
        </p:nvCxnSpPr>
        <p:spPr>
          <a:xfrm>
            <a:off x="11857950" y="5967037"/>
            <a:ext cx="0" cy="324602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563F2C57-6EAD-4935-9561-AD6B85EC2178}"/>
              </a:ext>
            </a:extLst>
          </p:cNvPr>
          <p:cNvCxnSpPr>
            <a:cxnSpLocks/>
          </p:cNvCxnSpPr>
          <p:nvPr userDrawn="1"/>
        </p:nvCxnSpPr>
        <p:spPr>
          <a:xfrm>
            <a:off x="8077844" y="1243449"/>
            <a:ext cx="0" cy="182692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xmlns="" id="{6B05C09C-F112-4FA5-982A-7897C902599E}"/>
              </a:ext>
            </a:extLst>
          </p:cNvPr>
          <p:cNvCxnSpPr>
            <a:cxnSpLocks/>
          </p:cNvCxnSpPr>
          <p:nvPr userDrawn="1"/>
        </p:nvCxnSpPr>
        <p:spPr>
          <a:xfrm>
            <a:off x="711646" y="1238642"/>
            <a:ext cx="0" cy="162301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xmlns="" id="{7850147E-5584-4C01-A61B-1DD48E2F86B4}"/>
              </a:ext>
            </a:extLst>
          </p:cNvPr>
          <p:cNvCxnSpPr>
            <a:cxnSpLocks/>
          </p:cNvCxnSpPr>
          <p:nvPr userDrawn="1"/>
        </p:nvCxnSpPr>
        <p:spPr>
          <a:xfrm>
            <a:off x="331775" y="6524625"/>
            <a:ext cx="379227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4274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pos="211" userDrawn="1">
          <p15:clr>
            <a:srgbClr val="F26B43"/>
          </p15:clr>
        </p15:guide>
        <p15:guide id="6" pos="74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913408-D8BF-4E0E-8C67-D4386D6DD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VDSR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049E041-8782-4903-ABEE-8B24923A9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경희대학교</a:t>
            </a:r>
            <a:r>
              <a:rPr lang="ko-KR" altLang="en-US" dirty="0" smtClean="0"/>
              <a:t> 산업경영공학과 김태호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37D936C-A423-460A-941F-912FEF4282EF}"/>
              </a:ext>
            </a:extLst>
          </p:cNvPr>
          <p:cNvGrpSpPr/>
          <p:nvPr/>
        </p:nvGrpSpPr>
        <p:grpSpPr>
          <a:xfrm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C162E59A-9B06-463F-BC17-B7ECA49B7D4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1675953F-5445-43BD-B98C-FBC8CA52F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EB61D34E-72CA-4BBD-85FF-ACD7F1FDEE73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DD7014FF-3567-4B24-9335-ABB9776B009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51F73A61-520A-43A1-84F6-6C368678C71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E4A6791B-8EB9-4FB9-ADF4-1DEE62B1DF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2D81D3F4-8E93-4AC6-B6DA-ABB4C2BE61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F9510B9D-3B6E-4151-9597-0F8F74A5B5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9A81EF20-0CF9-4910-99BD-0DAA71E4A6D6}"/>
                </a:ext>
              </a:extLst>
            </p:cNvPr>
            <p:cNvGrpSpPr/>
            <p:nvPr userDrawn="1"/>
          </p:nvGrpSpPr>
          <p:grpSpPr>
            <a:xfrm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xmlns="" id="{A66640EA-FFCE-455B-8DCD-2E074311429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xmlns="" id="{0C1A1314-255F-4CE5-B3FA-3D4415A03B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2D90CF4C-CA39-452E-9C76-3C17F825B4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755D4F15-3827-4350-8768-71DCB321E845}"/>
                </a:ext>
              </a:extLst>
            </p:cNvPr>
            <p:cNvGrpSpPr/>
            <p:nvPr userDrawn="1"/>
          </p:nvGrpSpPr>
          <p:grpSpPr>
            <a:xfrm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xmlns="" id="{79AC4CB1-C281-4CB2-898D-56225834D97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xmlns="" id="{AD34E868-4376-4362-8830-60CAE007A64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xmlns="" id="{370B5963-8B8A-4F27-BB92-230AC861B5C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CA48A6DB-139B-4D89-8368-572B4859EF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A877CCC0-E7E4-448A-B975-F5586887E75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6AB12065-1120-4923-8D41-18CF43FA161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8F170276-A5C8-47A4-A2EE-0F1CAB0A77A3}"/>
                </a:ext>
              </a:extLst>
            </p:cNvPr>
            <p:cNvGrpSpPr/>
            <p:nvPr userDrawn="1"/>
          </p:nvGrpSpPr>
          <p:grpSpPr>
            <a:xfrm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8BA8AF06-ED9E-4FED-8188-103D660E81B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AD3A31B0-1D7E-4BCD-B1AD-9E0C0131044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xmlns="" id="{3DA64C95-80B4-4FFC-9CE9-7915542E02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xmlns="" id="{916645A5-00F8-4856-8ACB-C53DD597DD7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xmlns="" id="{09CE8093-BCE7-4497-8337-7C5F8876E2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xmlns="" id="{94375B2C-1EBB-497B-84A9-0F6ED9ECF7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49FDED3B-7EA6-455F-A9C7-E388909F758E}"/>
              </a:ext>
            </a:extLst>
          </p:cNvPr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46F0DDBD-E884-4CCF-8DFA-E7B0A31C4D5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926C00BF-56E9-4FD2-94DB-1E28F3F57D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F066D1B7-3F9F-4CFE-ADDE-9E6286F66036}"/>
              </a:ext>
            </a:extLst>
          </p:cNvPr>
          <p:cNvGrpSpPr/>
          <p:nvPr/>
        </p:nvGrpSpPr>
        <p:grpSpPr>
          <a:xfrm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D418EAD1-2162-48BB-B8DD-92658F3A9BF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B4B384CF-24D7-469C-A07E-E5CC2C6EF2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8C4A7AA9-4D89-487F-A2FE-171DFF7F1D05}"/>
              </a:ext>
            </a:extLst>
          </p:cNvPr>
          <p:cNvGrpSpPr/>
          <p:nvPr/>
        </p:nvGrpSpPr>
        <p:grpSpPr>
          <a:xfrm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1581703E-9EFC-47FB-9078-B63725A721A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ECECEDF0-AF49-4042-AB35-6943AE9400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84A9C2C0-749F-4CB7-9A85-9E1C3E322562}"/>
              </a:ext>
            </a:extLst>
          </p:cNvPr>
          <p:cNvGrpSpPr/>
          <p:nvPr/>
        </p:nvGrpSpPr>
        <p:grpSpPr>
          <a:xfrm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29725607-1527-4BB7-A9B5-E6C77E61064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F118CD16-6459-4A8A-816E-D60CE427E5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FAE5901D-E3AD-4FC0-80E8-B36FBF23FCDD}"/>
              </a:ext>
            </a:extLst>
          </p:cNvPr>
          <p:cNvGrpSpPr/>
          <p:nvPr/>
        </p:nvGrpSpPr>
        <p:grpSpPr>
          <a:xfrm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8844AC30-79F9-49C6-AFC7-3ABE8A0AB5D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3B3025C4-D781-4A6B-A445-F8688CA9F5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7719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913408-D8BF-4E0E-8C67-D4386D6DD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837D936C-A423-460A-941F-912FEF4282EF}"/>
              </a:ext>
            </a:extLst>
          </p:cNvPr>
          <p:cNvGrpSpPr/>
          <p:nvPr/>
        </p:nvGrpSpPr>
        <p:grpSpPr>
          <a:xfrm>
            <a:off x="3902044" y="0"/>
            <a:ext cx="4379675" cy="6858000"/>
            <a:chOff x="3902044" y="0"/>
            <a:chExt cx="4379675" cy="685800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C162E59A-9B06-463F-BC17-B7ECA49B7D4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157026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1675953F-5445-43BD-B98C-FBC8CA52F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20277" y="821094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EB61D34E-72CA-4BBD-85FF-ACD7F1FDEE73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H="1">
              <a:off x="3904652" y="128329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DD7014FF-3567-4B24-9335-ABB9776B009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151395" y="463336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51F73A61-520A-43A1-84F6-6C368678C71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776970" y="1046111"/>
              <a:ext cx="258005" cy="258005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E4A6791B-8EB9-4FB9-ADF4-1DEE62B1DF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51395" y="3189176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2D81D3F4-8E93-4AC6-B6DA-ABB4C2BE61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46226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F9510B9D-3B6E-4151-9597-0F8F74A5B5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40221" y="5140880"/>
              <a:ext cx="0" cy="380641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9A81EF20-0CF9-4910-99BD-0DAA71E4A6D6}"/>
                </a:ext>
              </a:extLst>
            </p:cNvPr>
            <p:cNvGrpSpPr/>
            <p:nvPr userDrawn="1"/>
          </p:nvGrpSpPr>
          <p:grpSpPr>
            <a:xfrm>
              <a:off x="7776970" y="4688207"/>
              <a:ext cx="504748" cy="452673"/>
              <a:chOff x="333451" y="0"/>
              <a:chExt cx="504748" cy="452673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xmlns="" id="{A66640EA-FFCE-455B-8DCD-2E074311429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333451" y="213257"/>
                <a:ext cx="504748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xmlns="" id="{0C1A1314-255F-4CE5-B3FA-3D4415A03B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6702" y="0"/>
                <a:ext cx="0" cy="45267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4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2D90CF4C-CA39-452E-9C76-3C17F825B4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543675" y="1034351"/>
              <a:ext cx="504748" cy="0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755D4F15-3827-4350-8768-71DCB321E845}"/>
                </a:ext>
              </a:extLst>
            </p:cNvPr>
            <p:cNvGrpSpPr/>
            <p:nvPr userDrawn="1"/>
          </p:nvGrpSpPr>
          <p:grpSpPr>
            <a:xfrm>
              <a:off x="3902044" y="1030917"/>
              <a:ext cx="4369523" cy="5827083"/>
              <a:chOff x="3902044" y="1030917"/>
              <a:chExt cx="4369523" cy="5827083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xmlns="" id="{79AC4CB1-C281-4CB2-898D-56225834D97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902044" y="6524625"/>
                <a:ext cx="4175800" cy="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xmlns="" id="{AD34E868-4376-4362-8830-60CAE007A64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271567" y="1030917"/>
                <a:ext cx="0" cy="5827083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xmlns="" id="{370B5963-8B8A-4F27-BB92-230AC861B5C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077844" y="6362324"/>
                <a:ext cx="0" cy="16230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CA48A6DB-139B-4D89-8368-572B4859EF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02044" y="0"/>
              <a:ext cx="0" cy="3668824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4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A877CCC0-E7E4-448A-B975-F5586887E75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8045271" y="1804193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6AB12065-1120-4923-8D41-18CF43FA161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903696" y="3438640"/>
              <a:ext cx="236448" cy="236447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8F170276-A5C8-47A4-A2EE-0F1CAB0A77A3}"/>
                </a:ext>
              </a:extLst>
            </p:cNvPr>
            <p:cNvGrpSpPr/>
            <p:nvPr userDrawn="1"/>
          </p:nvGrpSpPr>
          <p:grpSpPr>
            <a:xfrm>
              <a:off x="4162648" y="1703212"/>
              <a:ext cx="3894830" cy="2529374"/>
              <a:chOff x="4830585" y="1935633"/>
              <a:chExt cx="2567940" cy="2529374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8BA8AF06-ED9E-4FED-8188-103D660E81B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2191992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AD3A31B0-1D7E-4BCD-B1AD-9E0C0131044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1202170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xmlns="" id="{3DA64C95-80B4-4FFC-9CE9-7915542E02F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1641486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xmlns="" id="{916645A5-00F8-4856-8ACB-C53DD597DD7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651663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xmlns="" id="{09CE8093-BCE7-4497-8337-7C5F8876E27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3181037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xmlns="" id="{94375B2C-1EBB-497B-84A9-0F6ED9ECF7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6114555" y="2630531"/>
                <a:ext cx="0" cy="256794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49FDED3B-7EA6-455F-A9C7-E388909F758E}"/>
              </a:ext>
            </a:extLst>
          </p:cNvPr>
          <p:cNvGrpSpPr/>
          <p:nvPr/>
        </p:nvGrpSpPr>
        <p:grpSpPr>
          <a:xfrm rot="18900000">
            <a:off x="6050653" y="5692772"/>
            <a:ext cx="160828" cy="144235"/>
            <a:chOff x="333451" y="0"/>
            <a:chExt cx="504748" cy="452673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46F0DDBD-E884-4CCF-8DFA-E7B0A31C4D5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926C00BF-56E9-4FD2-94DB-1E28F3F57D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F066D1B7-3F9F-4CFE-ADDE-9E6286F66036}"/>
              </a:ext>
            </a:extLst>
          </p:cNvPr>
          <p:cNvGrpSpPr/>
          <p:nvPr/>
        </p:nvGrpSpPr>
        <p:grpSpPr>
          <a:xfrm>
            <a:off x="267210" y="6450050"/>
            <a:ext cx="160828" cy="144235"/>
            <a:chOff x="333451" y="0"/>
            <a:chExt cx="504748" cy="452673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xmlns="" id="{D418EAD1-2162-48BB-B8DD-92658F3A9BF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xmlns="" id="{B4B384CF-24D7-469C-A07E-E5CC2C6EF2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8C4A7AA9-4D89-487F-A2FE-171DFF7F1D05}"/>
              </a:ext>
            </a:extLst>
          </p:cNvPr>
          <p:cNvGrpSpPr/>
          <p:nvPr/>
        </p:nvGrpSpPr>
        <p:grpSpPr>
          <a:xfrm>
            <a:off x="11692617" y="6450050"/>
            <a:ext cx="160828" cy="144235"/>
            <a:chOff x="333451" y="0"/>
            <a:chExt cx="504748" cy="452673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1581703E-9EFC-47FB-9078-B63725A721A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ECECEDF0-AF49-4042-AB35-6943AE94005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84A9C2C0-749F-4CB7-9A85-9E1C3E322562}"/>
              </a:ext>
            </a:extLst>
          </p:cNvPr>
          <p:cNvGrpSpPr/>
          <p:nvPr/>
        </p:nvGrpSpPr>
        <p:grpSpPr>
          <a:xfrm>
            <a:off x="267210" y="897738"/>
            <a:ext cx="160828" cy="144235"/>
            <a:chOff x="333451" y="0"/>
            <a:chExt cx="504748" cy="452673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29725607-1527-4BB7-A9B5-E6C77E61064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xmlns="" id="{F118CD16-6459-4A8A-816E-D60CE427E52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FAE5901D-E3AD-4FC0-80E8-B36FBF23FCDD}"/>
              </a:ext>
            </a:extLst>
          </p:cNvPr>
          <p:cNvGrpSpPr/>
          <p:nvPr/>
        </p:nvGrpSpPr>
        <p:grpSpPr>
          <a:xfrm>
            <a:off x="11692617" y="897738"/>
            <a:ext cx="160828" cy="144235"/>
            <a:chOff x="333451" y="0"/>
            <a:chExt cx="504748" cy="452673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8844AC30-79F9-49C6-AFC7-3ABE8A0AB5D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33451" y="213257"/>
              <a:ext cx="504748" cy="0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xmlns="" id="{3B3025C4-D781-4A6B-A445-F8688CA9F5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702" y="0"/>
              <a:ext cx="0" cy="452673"/>
            </a:xfrm>
            <a:prstGeom prst="line">
              <a:avLst/>
            </a:prstGeom>
            <a:noFill/>
            <a:ln w="3175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2887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3CA7BCBA-BF0F-46ED-A10C-87D6FBCE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Data_augment.py</a:t>
            </a:r>
            <a:endParaRPr lang="ko-KR" altLang="en-US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4A67DED-E0B2-4B46-9F43-030C632E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xmlns="" id="{B4AABE83-9571-4075-BED0-A9399B210104}"/>
              </a:ext>
            </a:extLst>
          </p:cNvPr>
          <p:cNvSpPr txBox="1">
            <a:spLocks/>
          </p:cNvSpPr>
          <p:nvPr/>
        </p:nvSpPr>
        <p:spPr>
          <a:xfrm>
            <a:off x="8801100" y="1539836"/>
            <a:ext cx="2922451" cy="464252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논문에서와 같이 </a:t>
            </a:r>
            <a:r>
              <a:rPr lang="en-US" altLang="ko-KR" dirty="0" smtClean="0">
                <a:solidFill>
                  <a:schemeClr val="tx1"/>
                </a:solidFill>
              </a:rPr>
              <a:t>291</a:t>
            </a:r>
            <a:r>
              <a:rPr lang="ko-KR" altLang="en-US" dirty="0" smtClean="0">
                <a:solidFill>
                  <a:schemeClr val="tx1"/>
                </a:solidFill>
              </a:rPr>
              <a:t>개의 이미지를 사용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이미지를 받아와서 각각의 이미지를 </a:t>
            </a:r>
            <a:r>
              <a:rPr lang="en-US" altLang="ko-KR" dirty="0" err="1" smtClean="0">
                <a:solidFill>
                  <a:schemeClr val="tx1"/>
                </a:solidFill>
              </a:rPr>
              <a:t>img_rotate</a:t>
            </a:r>
            <a:r>
              <a:rPr lang="en-US" altLang="ko-KR" dirty="0" smtClean="0">
                <a:solidFill>
                  <a:schemeClr val="tx1"/>
                </a:solidFill>
              </a:rPr>
              <a:t>(image, degree)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사용 하여 </a:t>
            </a:r>
            <a:r>
              <a:rPr lang="en-US" altLang="ko-KR" dirty="0" smtClean="0">
                <a:solidFill>
                  <a:schemeClr val="tx1"/>
                </a:solidFill>
              </a:rPr>
              <a:t>0, </a:t>
            </a:r>
            <a:r>
              <a:rPr lang="en-US" altLang="ko-KR" dirty="0" smtClean="0">
                <a:solidFill>
                  <a:schemeClr val="tx1"/>
                </a:solidFill>
              </a:rPr>
              <a:t>90</a:t>
            </a:r>
            <a:r>
              <a:rPr lang="ko-KR" altLang="en-US" dirty="0" smtClean="0">
                <a:solidFill>
                  <a:schemeClr val="tx1"/>
                </a:solidFill>
              </a:rPr>
              <a:t>도로 </a:t>
            </a:r>
            <a:r>
              <a:rPr lang="ko-KR" altLang="en-US" dirty="0" smtClean="0">
                <a:solidFill>
                  <a:schemeClr val="tx1"/>
                </a:solidFill>
              </a:rPr>
              <a:t>회전시킴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회전된 이미지를 각각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 0.8</a:t>
            </a:r>
            <a:r>
              <a:rPr lang="ko-KR" altLang="en-US" dirty="0" smtClean="0">
                <a:solidFill>
                  <a:schemeClr val="tx1"/>
                </a:solidFill>
              </a:rPr>
              <a:t>배의 이미지로 변환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변환된 이미지를 </a:t>
            </a:r>
            <a:r>
              <a:rPr lang="ko-KR" altLang="en-US" dirty="0" smtClean="0">
                <a:solidFill>
                  <a:schemeClr val="tx1"/>
                </a:solidFill>
              </a:rPr>
              <a:t>각각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배</a:t>
            </a:r>
            <a:r>
              <a:rPr lang="en-US" altLang="ko-KR" dirty="0" smtClean="0">
                <a:solidFill>
                  <a:schemeClr val="tx1"/>
                </a:solidFill>
              </a:rPr>
              <a:t>, 3</a:t>
            </a:r>
            <a:r>
              <a:rPr lang="ko-KR" altLang="en-US" dirty="0" smtClean="0">
                <a:solidFill>
                  <a:schemeClr val="tx1"/>
                </a:solidFill>
              </a:rPr>
              <a:t>배</a:t>
            </a:r>
            <a:r>
              <a:rPr lang="en-US" altLang="ko-KR" dirty="0" smtClean="0">
                <a:solidFill>
                  <a:schemeClr val="tx1"/>
                </a:solidFill>
              </a:rPr>
              <a:t>, 4</a:t>
            </a:r>
            <a:r>
              <a:rPr lang="ko-KR" altLang="en-US" dirty="0" smtClean="0">
                <a:solidFill>
                  <a:schemeClr val="tx1"/>
                </a:solidFill>
              </a:rPr>
              <a:t>배로 </a:t>
            </a:r>
            <a:r>
              <a:rPr lang="en-US" altLang="ko-KR" dirty="0" smtClean="0">
                <a:solidFill>
                  <a:schemeClr val="tx1"/>
                </a:solidFill>
              </a:rPr>
              <a:t>LR</a:t>
            </a:r>
            <a:r>
              <a:rPr lang="ko-KR" altLang="en-US" dirty="0" smtClean="0">
                <a:solidFill>
                  <a:schemeClr val="tx1"/>
                </a:solidFill>
              </a:rPr>
              <a:t>을 만든다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Input</a:t>
            </a:r>
            <a:r>
              <a:rPr lang="ko-KR" altLang="en-US" dirty="0" smtClean="0">
                <a:solidFill>
                  <a:schemeClr val="tx1"/>
                </a:solidFill>
              </a:rPr>
              <a:t>과 </a:t>
            </a:r>
            <a:r>
              <a:rPr lang="en-US" altLang="ko-KR" dirty="0" smtClean="0">
                <a:solidFill>
                  <a:schemeClr val="tx1"/>
                </a:solidFill>
              </a:rPr>
              <a:t>label</a:t>
            </a:r>
            <a:r>
              <a:rPr lang="ko-KR" altLang="en-US" dirty="0" smtClean="0">
                <a:solidFill>
                  <a:schemeClr val="tx1"/>
                </a:solidFill>
              </a:rPr>
              <a:t>데이터를 각각 </a:t>
            </a:r>
            <a:r>
              <a:rPr lang="en-US" altLang="ko-KR" dirty="0" smtClean="0">
                <a:solidFill>
                  <a:schemeClr val="tx1"/>
                </a:solidFill>
              </a:rPr>
              <a:t>41*41</a:t>
            </a:r>
            <a:r>
              <a:rPr lang="ko-KR" altLang="en-US" dirty="0" smtClean="0">
                <a:solidFill>
                  <a:schemeClr val="tx1"/>
                </a:solidFill>
              </a:rPr>
              <a:t>으로 자른다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약 </a:t>
            </a:r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r>
              <a:rPr lang="ko-KR" altLang="en-US" dirty="0" smtClean="0">
                <a:solidFill>
                  <a:schemeClr val="tx1"/>
                </a:solidFill>
              </a:rPr>
              <a:t>만장이상으로 데이터를 늘린 </a:t>
            </a:r>
            <a:r>
              <a:rPr lang="ko-KR" altLang="en-US" dirty="0" smtClean="0">
                <a:solidFill>
                  <a:schemeClr val="tx1"/>
                </a:solidFill>
              </a:rPr>
              <a:t>후 </a:t>
            </a:r>
            <a:r>
              <a:rPr lang="en-US" altLang="ko-KR" dirty="0" smtClean="0">
                <a:solidFill>
                  <a:schemeClr val="tx1"/>
                </a:solidFill>
              </a:rPr>
              <a:t>.h5</a:t>
            </a:r>
            <a:r>
              <a:rPr lang="ko-KR" altLang="en-US" dirty="0" smtClean="0">
                <a:solidFill>
                  <a:schemeClr val="tx1"/>
                </a:solidFill>
              </a:rPr>
              <a:t>형태로 저장함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7A89281-C43B-47FD-9BFD-DBBE4C844E23}"/>
              </a:ext>
            </a:extLst>
          </p:cNvPr>
          <p:cNvCxnSpPr>
            <a:cxnSpLocks/>
          </p:cNvCxnSpPr>
          <p:nvPr/>
        </p:nvCxnSpPr>
        <p:spPr>
          <a:xfrm>
            <a:off x="8458292" y="1386468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" t="12613" r="9344" b="15886"/>
          <a:stretch/>
        </p:blipFill>
        <p:spPr bwMode="auto">
          <a:xfrm>
            <a:off x="740227" y="1463152"/>
            <a:ext cx="7652509" cy="47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9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3CA7BCBA-BF0F-46ED-A10C-87D6FBCE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VDSR.py</a:t>
            </a:r>
            <a:endParaRPr lang="ko-KR" altLang="en-US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4A67DED-E0B2-4B46-9F43-030C632E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xmlns="" id="{B4AABE83-9571-4075-BED0-A9399B210104}"/>
              </a:ext>
            </a:extLst>
          </p:cNvPr>
          <p:cNvSpPr txBox="1">
            <a:spLocks/>
          </p:cNvSpPr>
          <p:nvPr/>
        </p:nvSpPr>
        <p:spPr>
          <a:xfrm>
            <a:off x="8801100" y="1539836"/>
            <a:ext cx="2922451" cy="464252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input, output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residual_layer</a:t>
            </a:r>
            <a:r>
              <a:rPr lang="ko-KR" altLang="en-US" sz="2000" dirty="0" smtClean="0">
                <a:solidFill>
                  <a:schemeClr val="tx1"/>
                </a:solidFill>
              </a:rPr>
              <a:t>를 총 </a:t>
            </a:r>
            <a:r>
              <a:rPr lang="en-US" altLang="ko-KR" sz="2000" dirty="0" smtClean="0">
                <a:solidFill>
                  <a:schemeClr val="tx1"/>
                </a:solidFill>
              </a:rPr>
              <a:t>20</a:t>
            </a:r>
            <a:r>
              <a:rPr lang="ko-KR" altLang="en-US" sz="2000" dirty="0" smtClean="0">
                <a:solidFill>
                  <a:schemeClr val="tx1"/>
                </a:solidFill>
              </a:rPr>
              <a:t>개의 </a:t>
            </a:r>
            <a:r>
              <a:rPr lang="en-US" altLang="ko-KR" sz="2000" dirty="0" smtClean="0">
                <a:solidFill>
                  <a:schemeClr val="tx1"/>
                </a:solidFill>
              </a:rPr>
              <a:t>CNN layer</a:t>
            </a:r>
            <a:r>
              <a:rPr lang="ko-KR" altLang="en-US" sz="2000" dirty="0" smtClean="0">
                <a:solidFill>
                  <a:schemeClr val="tx1"/>
                </a:solidFill>
              </a:rPr>
              <a:t>를 쌓아서 모델을 만든다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charset="0"/>
              <a:buChar char="•"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ko-KR" sz="2000" dirty="0" err="1" smtClean="0">
                <a:solidFill>
                  <a:schemeClr val="tx1"/>
                </a:solidFill>
              </a:rPr>
              <a:t>torch.add</a:t>
            </a:r>
            <a:r>
              <a:rPr lang="en-US" altLang="ko-KR" sz="2000" dirty="0" smtClean="0">
                <a:solidFill>
                  <a:schemeClr val="tx1"/>
                </a:solidFill>
              </a:rPr>
              <a:t>(out, ILR)</a:t>
            </a:r>
            <a:r>
              <a:rPr lang="ko-KR" altLang="en-US" sz="2000" dirty="0" smtClean="0">
                <a:solidFill>
                  <a:schemeClr val="tx1"/>
                </a:solidFill>
              </a:rPr>
              <a:t>로 </a:t>
            </a:r>
            <a:r>
              <a:rPr lang="en-US" altLang="ko-KR" sz="2000" dirty="0" smtClean="0">
                <a:solidFill>
                  <a:schemeClr val="tx1"/>
                </a:solidFill>
              </a:rPr>
              <a:t>ILR</a:t>
            </a:r>
            <a:r>
              <a:rPr lang="ko-KR" altLang="en-US" sz="2000" dirty="0" smtClean="0">
                <a:solidFill>
                  <a:schemeClr val="tx1"/>
                </a:solidFill>
              </a:rPr>
              <a:t>과 </a:t>
            </a:r>
            <a:r>
              <a:rPr lang="en-US" altLang="ko-KR" sz="2000" dirty="0" smtClean="0">
                <a:solidFill>
                  <a:schemeClr val="tx1"/>
                </a:solidFill>
              </a:rPr>
              <a:t>residual</a:t>
            </a:r>
            <a:r>
              <a:rPr lang="ko-KR" altLang="en-US" sz="2000" dirty="0" smtClean="0">
                <a:solidFill>
                  <a:schemeClr val="tx1"/>
                </a:solidFill>
              </a:rPr>
              <a:t>을 합친 값을 </a:t>
            </a:r>
            <a:r>
              <a:rPr lang="en-US" altLang="ko-KR" sz="2000" dirty="0" smtClean="0">
                <a:solidFill>
                  <a:schemeClr val="tx1"/>
                </a:solidFill>
              </a:rPr>
              <a:t>return</a:t>
            </a:r>
            <a:r>
              <a:rPr lang="ko-KR" altLang="en-US" sz="2000" dirty="0" smtClean="0">
                <a:solidFill>
                  <a:schemeClr val="tx1"/>
                </a:solidFill>
              </a:rPr>
              <a:t>해준다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7A89281-C43B-47FD-9BFD-DBBE4C844E23}"/>
              </a:ext>
            </a:extLst>
          </p:cNvPr>
          <p:cNvCxnSpPr>
            <a:cxnSpLocks/>
          </p:cNvCxnSpPr>
          <p:nvPr/>
        </p:nvCxnSpPr>
        <p:spPr>
          <a:xfrm>
            <a:off x="8458292" y="1386468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" t="32415" r="24899" b="6906"/>
          <a:stretch/>
        </p:blipFill>
        <p:spPr bwMode="auto">
          <a:xfrm>
            <a:off x="684366" y="1443577"/>
            <a:ext cx="7617805" cy="48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" t="11092" r="62353" b="69764"/>
          <a:stretch/>
        </p:blipFill>
        <p:spPr bwMode="auto">
          <a:xfrm>
            <a:off x="3327036" y="4193808"/>
            <a:ext cx="4975136" cy="208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62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3CA7BCBA-BF0F-46ED-A10C-87D6FBCE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main.py</a:t>
            </a:r>
            <a:endParaRPr lang="ko-KR" altLang="en-US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4A67DED-E0B2-4B46-9F43-030C632E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xmlns="" id="{B4AABE83-9571-4075-BED0-A9399B210104}"/>
              </a:ext>
            </a:extLst>
          </p:cNvPr>
          <p:cNvSpPr txBox="1">
            <a:spLocks/>
          </p:cNvSpPr>
          <p:nvPr/>
        </p:nvSpPr>
        <p:spPr>
          <a:xfrm>
            <a:off x="8801100" y="1539836"/>
            <a:ext cx="2922451" cy="464252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</a:rPr>
              <a:t>Optimizer</a:t>
            </a:r>
            <a:r>
              <a:rPr lang="ko-KR" altLang="en-US" sz="1800" dirty="0" smtClean="0">
                <a:solidFill>
                  <a:schemeClr val="tx1"/>
                </a:solidFill>
              </a:rPr>
              <a:t>가 </a:t>
            </a:r>
            <a:r>
              <a:rPr lang="en-US" altLang="ko-KR" sz="1800" dirty="0" smtClean="0">
                <a:solidFill>
                  <a:schemeClr val="tx1"/>
                </a:solidFill>
              </a:rPr>
              <a:t>SGD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일경우</a:t>
            </a:r>
            <a:r>
              <a:rPr lang="ko-KR" altLang="en-US" sz="1800" dirty="0" smtClean="0">
                <a:solidFill>
                  <a:schemeClr val="tx1"/>
                </a:solidFill>
              </a:rPr>
              <a:t> 입력한 </a:t>
            </a:r>
            <a:r>
              <a:rPr lang="en-US" altLang="ko-KR" sz="1800" dirty="0" smtClean="0">
                <a:solidFill>
                  <a:schemeClr val="tx1"/>
                </a:solidFill>
              </a:rPr>
              <a:t>step</a:t>
            </a:r>
            <a:r>
              <a:rPr lang="ko-KR" altLang="en-US" sz="1800" dirty="0" smtClean="0">
                <a:solidFill>
                  <a:schemeClr val="tx1"/>
                </a:solidFill>
              </a:rPr>
              <a:t>에 맞게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adjusting_lr</a:t>
            </a:r>
            <a:r>
              <a:rPr lang="en-US" altLang="ko-KR" sz="1800" dirty="0" smtClean="0">
                <a:solidFill>
                  <a:schemeClr val="tx1"/>
                </a:solidFill>
              </a:rPr>
              <a:t> </a:t>
            </a:r>
            <a:r>
              <a:rPr lang="ko-KR" altLang="en-US" sz="1800" dirty="0" smtClean="0">
                <a:solidFill>
                  <a:schemeClr val="tx1"/>
                </a:solidFill>
              </a:rPr>
              <a:t>이 되도록 하였고 </a:t>
            </a:r>
            <a:r>
              <a:rPr lang="en-US" altLang="ko-KR" sz="1800" dirty="0" smtClean="0">
                <a:solidFill>
                  <a:schemeClr val="tx1"/>
                </a:solidFill>
              </a:rPr>
              <a:t>gradient clipping</a:t>
            </a:r>
            <a:r>
              <a:rPr lang="ko-KR" altLang="en-US" sz="1800" dirty="0" smtClean="0">
                <a:solidFill>
                  <a:schemeClr val="tx1"/>
                </a:solidFill>
              </a:rPr>
              <a:t>도 가능하게 하였다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charset="0"/>
              <a:buChar char="•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ko-KR" sz="1800" dirty="0" smtClean="0">
                <a:solidFill>
                  <a:schemeClr val="tx1"/>
                </a:solidFill>
              </a:rPr>
              <a:t>Adam</a:t>
            </a:r>
            <a:r>
              <a:rPr lang="ko-KR" altLang="en-US" sz="1800" dirty="0" smtClean="0">
                <a:solidFill>
                  <a:schemeClr val="tx1"/>
                </a:solidFill>
              </a:rPr>
              <a:t>을 사용할 경우 자체 함수와 중복되는 기능들이 있다고 생각이 들어 작동하지 않게 하였다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charset="0"/>
              <a:buChar char="•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ko-KR" altLang="en-US" sz="1800" dirty="0" smtClean="0">
                <a:solidFill>
                  <a:schemeClr val="tx1"/>
                </a:solidFill>
              </a:rPr>
              <a:t>학습 시 </a:t>
            </a:r>
            <a:r>
              <a:rPr lang="en-US" altLang="ko-KR" sz="1800" dirty="0" smtClean="0">
                <a:solidFill>
                  <a:schemeClr val="tx1"/>
                </a:solidFill>
              </a:rPr>
              <a:t>epoch</a:t>
            </a:r>
            <a:r>
              <a:rPr lang="ko-KR" altLang="en-US" sz="1800" dirty="0" smtClean="0">
                <a:solidFill>
                  <a:schemeClr val="tx1"/>
                </a:solidFill>
              </a:rPr>
              <a:t>마다 각 미니배치의 </a:t>
            </a:r>
            <a:r>
              <a:rPr lang="en-US" altLang="ko-KR" sz="1800" dirty="0" smtClean="0">
                <a:solidFill>
                  <a:schemeClr val="tx1"/>
                </a:solidFill>
              </a:rPr>
              <a:t>loss</a:t>
            </a:r>
            <a:r>
              <a:rPr lang="ko-KR" altLang="en-US" sz="1800" dirty="0" smtClean="0">
                <a:solidFill>
                  <a:schemeClr val="tx1"/>
                </a:solidFill>
              </a:rPr>
              <a:t>를 </a:t>
            </a:r>
            <a:r>
              <a:rPr lang="ko-KR" altLang="en-US" sz="1800" dirty="0" err="1" smtClean="0">
                <a:solidFill>
                  <a:schemeClr val="tx1"/>
                </a:solidFill>
              </a:rPr>
              <a:t>평균낸</a:t>
            </a:r>
            <a:r>
              <a:rPr lang="ko-KR" altLang="en-US" sz="1800" dirty="0" smtClean="0">
                <a:solidFill>
                  <a:schemeClr val="tx1"/>
                </a:solidFill>
              </a:rPr>
              <a:t> 값으로 </a:t>
            </a:r>
            <a:r>
              <a:rPr lang="en-US" altLang="ko-KR" sz="1800" dirty="0" err="1" smtClean="0">
                <a:solidFill>
                  <a:schemeClr val="tx1"/>
                </a:solidFill>
              </a:rPr>
              <a:t>psnr</a:t>
            </a:r>
            <a:r>
              <a:rPr lang="ko-KR" altLang="en-US" sz="1800" dirty="0" smtClean="0">
                <a:solidFill>
                  <a:schemeClr val="tx1"/>
                </a:solidFill>
              </a:rPr>
              <a:t>을 출력하도록 하였다</a:t>
            </a:r>
            <a:r>
              <a:rPr lang="en-US" altLang="ko-KR" sz="1800" dirty="0" smtClean="0">
                <a:solidFill>
                  <a:schemeClr val="tx1"/>
                </a:solidFill>
              </a:rPr>
              <a:t>.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7A89281-C43B-47FD-9BFD-DBBE4C844E23}"/>
              </a:ext>
            </a:extLst>
          </p:cNvPr>
          <p:cNvCxnSpPr>
            <a:cxnSpLocks/>
          </p:cNvCxnSpPr>
          <p:nvPr/>
        </p:nvCxnSpPr>
        <p:spPr>
          <a:xfrm>
            <a:off x="8458292" y="1386468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" t="15107" r="29392" b="18804"/>
          <a:stretch/>
        </p:blipFill>
        <p:spPr bwMode="auto">
          <a:xfrm>
            <a:off x="962220" y="1386468"/>
            <a:ext cx="6850294" cy="508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5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3CA7BCBA-BF0F-46ED-A10C-87D6FBCE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a:rPr>
              <a:t>Training settings</a:t>
            </a:r>
            <a:endParaRPr lang="ko-KR" altLang="en-US" sz="36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4A67DED-E0B2-4B46-9F43-030C632E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xmlns="" id="{B4AABE83-9571-4075-BED0-A9399B210104}"/>
              </a:ext>
            </a:extLst>
          </p:cNvPr>
          <p:cNvSpPr txBox="1">
            <a:spLocks/>
          </p:cNvSpPr>
          <p:nvPr/>
        </p:nvSpPr>
        <p:spPr>
          <a:xfrm>
            <a:off x="8801100" y="1539836"/>
            <a:ext cx="2922451" cy="464252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charset="0"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Training</a:t>
            </a:r>
            <a:r>
              <a:rPr lang="ko-KR" altLang="en-US" sz="2000" dirty="0" smtClean="0">
                <a:solidFill>
                  <a:schemeClr val="tx1"/>
                </a:solidFill>
              </a:rPr>
              <a:t>시 여러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파라미터를</a:t>
            </a:r>
            <a:r>
              <a:rPr lang="ko-KR" altLang="en-US" sz="2000" dirty="0" smtClean="0">
                <a:solidFill>
                  <a:schemeClr val="tx1"/>
                </a:solidFill>
              </a:rPr>
              <a:t> 변경하여 학습을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진행할수</a:t>
            </a:r>
            <a:r>
              <a:rPr lang="ko-KR" altLang="en-US" sz="2000" dirty="0" smtClean="0">
                <a:solidFill>
                  <a:schemeClr val="tx1"/>
                </a:solidFill>
              </a:rPr>
              <a:t> 있도록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파라미터를</a:t>
            </a:r>
            <a:r>
              <a:rPr lang="ko-KR" altLang="en-US" sz="2000" dirty="0" smtClean="0">
                <a:solidFill>
                  <a:schemeClr val="tx1"/>
                </a:solidFill>
              </a:rPr>
              <a:t> 직접 </a:t>
            </a:r>
            <a:r>
              <a:rPr lang="ko-KR" altLang="en-US" sz="2000" dirty="0" err="1" smtClean="0">
                <a:solidFill>
                  <a:schemeClr val="tx1"/>
                </a:solidFill>
              </a:rPr>
              <a:t>입력할수</a:t>
            </a:r>
            <a:r>
              <a:rPr lang="ko-KR" altLang="en-US" sz="2000" dirty="0" smtClean="0">
                <a:solidFill>
                  <a:schemeClr val="tx1"/>
                </a:solidFill>
              </a:rPr>
              <a:t> 있도록 하였다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algn="l"/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7A89281-C43B-47FD-9BFD-DBBE4C844E23}"/>
              </a:ext>
            </a:extLst>
          </p:cNvPr>
          <p:cNvCxnSpPr>
            <a:cxnSpLocks/>
          </p:cNvCxnSpPr>
          <p:nvPr/>
        </p:nvCxnSpPr>
        <p:spPr>
          <a:xfrm>
            <a:off x="8458292" y="1386468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8" t="26804" r="41544" b="32789"/>
          <a:stretch/>
        </p:blipFill>
        <p:spPr bwMode="auto">
          <a:xfrm>
            <a:off x="649606" y="1713889"/>
            <a:ext cx="7634513" cy="429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4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3CA7BCBA-BF0F-46ED-A10C-87D6FBCE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a:rPr>
              <a:t>Parameters</a:t>
            </a:r>
            <a:endParaRPr lang="ko-KR" altLang="en-US" sz="3600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4A67DED-E0B2-4B46-9F43-030C632E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934382" y="1564325"/>
            <a:ext cx="2590373" cy="1283649"/>
            <a:chOff x="651682" y="1564325"/>
            <a:chExt cx="2590373" cy="1283649"/>
          </a:xfrm>
        </p:grpSpPr>
        <p:sp>
          <p:nvSpPr>
            <p:cNvPr id="13" name="제목 35">
              <a:extLst>
                <a:ext uri="{FF2B5EF4-FFF2-40B4-BE49-F238E27FC236}">
                  <a16:creationId xmlns:a16="http://schemas.microsoft.com/office/drawing/2014/main" xmlns="" id="{C27FADE3-051F-48E9-880C-F74EC30E0C1B}"/>
                </a:ext>
              </a:extLst>
            </p:cNvPr>
            <p:cNvSpPr txBox="1">
              <a:spLocks/>
            </p:cNvSpPr>
            <p:nvPr/>
          </p:nvSpPr>
          <p:spPr>
            <a:xfrm>
              <a:off x="651682" y="1921462"/>
              <a:ext cx="2590370" cy="926512"/>
            </a:xfrm>
            <a:prstGeom prst="rect">
              <a:avLst/>
            </a:prstGeom>
            <a:ln w="3175">
              <a:solidFill>
                <a:schemeClr val="bg1">
                  <a:lumMod val="85000"/>
                  <a:alpha val="5000"/>
                </a:schemeClr>
              </a:solidFill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2800" b="1" kern="1200" spc="-60" baseline="0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</a:lstStyle>
            <a:p>
              <a:pPr algn="ctr"/>
              <a:r>
                <a:rPr 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SGD</a:t>
              </a:r>
              <a:endParaRPr 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제목 35">
              <a:extLst>
                <a:ext uri="{FF2B5EF4-FFF2-40B4-BE49-F238E27FC236}">
                  <a16:creationId xmlns:a16="http://schemas.microsoft.com/office/drawing/2014/main" xmlns="" id="{664D166D-AA83-4161-8A00-C64E3E3E8523}"/>
                </a:ext>
              </a:extLst>
            </p:cNvPr>
            <p:cNvSpPr txBox="1">
              <a:spLocks/>
            </p:cNvSpPr>
            <p:nvPr/>
          </p:nvSpPr>
          <p:spPr>
            <a:xfrm>
              <a:off x="651688" y="1564325"/>
              <a:ext cx="2590367" cy="287647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91440" tIns="45720" rIns="91440" bIns="4572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3600" b="1" kern="1200" spc="-60" baseline="0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01.</a:t>
              </a:r>
              <a:endParaRPr lang="en-US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4C4EFAB7-BB39-408C-8461-F3F869807369}"/>
                </a:ext>
              </a:extLst>
            </p:cNvPr>
            <p:cNvGrpSpPr/>
            <p:nvPr/>
          </p:nvGrpSpPr>
          <p:grpSpPr>
            <a:xfrm>
              <a:off x="681173" y="1921460"/>
              <a:ext cx="2549192" cy="926514"/>
              <a:chOff x="432751" y="3112601"/>
              <a:chExt cx="3894830" cy="632797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xmlns="" id="{A2167599-C1DA-43F8-AAE1-849D2C6053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2380166" y="1797983"/>
                <a:ext cx="0" cy="389483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3A5EC6CB-B13D-48B7-B85C-81B5C63BF3D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2380166" y="1165186"/>
                <a:ext cx="0" cy="389483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" name="그룹 2"/>
          <p:cNvGrpSpPr/>
          <p:nvPr/>
        </p:nvGrpSpPr>
        <p:grpSpPr>
          <a:xfrm>
            <a:off x="7936644" y="1564325"/>
            <a:ext cx="2140806" cy="1283649"/>
            <a:chOff x="9232044" y="1564325"/>
            <a:chExt cx="2140806" cy="1283649"/>
          </a:xfrm>
        </p:grpSpPr>
        <p:sp>
          <p:nvSpPr>
            <p:cNvPr id="25" name="제목 35">
              <a:extLst>
                <a:ext uri="{FF2B5EF4-FFF2-40B4-BE49-F238E27FC236}">
                  <a16:creationId xmlns:a16="http://schemas.microsoft.com/office/drawing/2014/main" xmlns="" id="{1BE1BB25-7351-4CC5-936A-A01A4228294B}"/>
                </a:ext>
              </a:extLst>
            </p:cNvPr>
            <p:cNvSpPr txBox="1">
              <a:spLocks/>
            </p:cNvSpPr>
            <p:nvPr/>
          </p:nvSpPr>
          <p:spPr>
            <a:xfrm>
              <a:off x="9232044" y="1921462"/>
              <a:ext cx="2140801" cy="926512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65000"/>
                  <a:lumOff val="35000"/>
                  <a:alpha val="5000"/>
                </a:schemeClr>
              </a:solidFill>
              <a:prstDash val="solid"/>
              <a:miter lim="800000"/>
            </a:ln>
            <a:effectLst/>
          </p:spPr>
          <p:txBody>
            <a:bodyPr vert="horz" lIns="91440" tIns="45720" rIns="91440" bIns="4572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2400" b="1" kern="1200" spc="-60" baseline="0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mtClean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Adam</a:t>
              </a:r>
              <a:endParaRPr lang="en-US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제목 35">
              <a:extLst>
                <a:ext uri="{FF2B5EF4-FFF2-40B4-BE49-F238E27FC236}">
                  <a16:creationId xmlns:a16="http://schemas.microsoft.com/office/drawing/2014/main" xmlns="" id="{F8843266-78DE-44C9-8BCF-674BFBAE4439}"/>
                </a:ext>
              </a:extLst>
            </p:cNvPr>
            <p:cNvSpPr txBox="1">
              <a:spLocks/>
            </p:cNvSpPr>
            <p:nvPr/>
          </p:nvSpPr>
          <p:spPr>
            <a:xfrm>
              <a:off x="9232050" y="1564325"/>
              <a:ext cx="2140800" cy="287647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91440" tIns="45720" rIns="91440" bIns="4572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3600" b="1" kern="1200" spc="-60" baseline="0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02.</a:t>
              </a:r>
              <a:endParaRPr lang="en-US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D616330C-358D-495D-82C5-075FAB048742}"/>
                </a:ext>
              </a:extLst>
            </p:cNvPr>
            <p:cNvGrpSpPr/>
            <p:nvPr/>
          </p:nvGrpSpPr>
          <p:grpSpPr>
            <a:xfrm>
              <a:off x="9257962" y="1921460"/>
              <a:ext cx="2106770" cy="926514"/>
              <a:chOff x="432751" y="3112601"/>
              <a:chExt cx="3894830" cy="632797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xmlns="" id="{0CBB9FD2-C170-486C-9DEA-DB3D1CA162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2380166" y="1797983"/>
                <a:ext cx="0" cy="389483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xmlns="" id="{DC759F0F-8507-43A4-995F-C004B15E106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2380166" y="1165186"/>
                <a:ext cx="0" cy="389483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474670" y="3030581"/>
            <a:ext cx="3509794" cy="3167019"/>
          </a:xfrm>
        </p:spPr>
        <p:txBody>
          <a:bodyPr>
            <a:normAutofit/>
          </a:bodyPr>
          <a:lstStyle/>
          <a:p>
            <a:pPr algn="ctr"/>
            <a:r>
              <a:rPr lang="en-US" altLang="ko-KR" sz="1800" b="0" dirty="0" err="1"/>
              <a:t>batchSize</a:t>
            </a:r>
            <a:r>
              <a:rPr lang="en-US" altLang="ko-KR" sz="1800" b="0" dirty="0"/>
              <a:t>=64</a:t>
            </a:r>
          </a:p>
          <a:p>
            <a:pPr algn="ctr"/>
            <a:r>
              <a:rPr lang="en-US" altLang="ko-KR" sz="1800" b="0" dirty="0"/>
              <a:t>clip=0.4</a:t>
            </a:r>
          </a:p>
          <a:p>
            <a:pPr algn="ctr"/>
            <a:r>
              <a:rPr lang="en-US" altLang="ko-KR" sz="1800" b="0" dirty="0" err="1"/>
              <a:t>cuda</a:t>
            </a:r>
            <a:r>
              <a:rPr lang="en-US" altLang="ko-KR" sz="1800" b="0" dirty="0"/>
              <a:t>=True</a:t>
            </a:r>
          </a:p>
          <a:p>
            <a:pPr algn="ctr"/>
            <a:r>
              <a:rPr lang="en-US" altLang="ko-KR" sz="1800" b="0" dirty="0" err="1" smtClean="0"/>
              <a:t>lr</a:t>
            </a:r>
            <a:r>
              <a:rPr lang="en-US" altLang="ko-KR" sz="1800" b="0" dirty="0" smtClean="0"/>
              <a:t>=0.1</a:t>
            </a:r>
            <a:endParaRPr lang="en-US" altLang="ko-KR" sz="1800" b="0" dirty="0"/>
          </a:p>
          <a:p>
            <a:pPr algn="ctr"/>
            <a:r>
              <a:rPr lang="en-US" altLang="ko-KR" sz="1800" b="0" dirty="0" err="1" smtClean="0"/>
              <a:t>nEpochs</a:t>
            </a:r>
            <a:r>
              <a:rPr lang="en-US" altLang="ko-KR" sz="1800" b="0" dirty="0" smtClean="0"/>
              <a:t>=80</a:t>
            </a:r>
            <a:endParaRPr lang="en-US" altLang="ko-KR" sz="1800" b="0" dirty="0"/>
          </a:p>
          <a:p>
            <a:pPr algn="ctr"/>
            <a:r>
              <a:rPr lang="en-US" altLang="ko-KR" sz="1800" b="0" dirty="0" smtClean="0"/>
              <a:t>optimizer=‘SGD‘</a:t>
            </a:r>
          </a:p>
          <a:p>
            <a:pPr algn="ctr"/>
            <a:r>
              <a:rPr lang="en-US" altLang="ko-KR" sz="1800" b="0" dirty="0" smtClean="0"/>
              <a:t>Momentum=0.9</a:t>
            </a:r>
            <a:endParaRPr lang="en-US" altLang="ko-KR" sz="1800" b="0" dirty="0"/>
          </a:p>
          <a:p>
            <a:pPr algn="ctr"/>
            <a:r>
              <a:rPr lang="en-US" altLang="ko-KR" sz="1800" b="0" dirty="0" err="1" smtClean="0"/>
              <a:t>weight_decay</a:t>
            </a:r>
            <a:r>
              <a:rPr lang="en-US" altLang="ko-KR" sz="1800" b="0" dirty="0" smtClean="0"/>
              <a:t>=0.0001</a:t>
            </a:r>
          </a:p>
          <a:p>
            <a:pPr algn="ctr"/>
            <a:r>
              <a:rPr lang="en-US" altLang="ko-KR" sz="1800" b="0" dirty="0" smtClean="0"/>
              <a:t>Step = 20</a:t>
            </a:r>
            <a:endParaRPr lang="ko-KR" altLang="en-US" sz="1800" dirty="0"/>
          </a:p>
        </p:txBody>
      </p:sp>
      <p:sp>
        <p:nvSpPr>
          <p:cNvPr id="30" name="내용 개체 틀 5"/>
          <p:cNvSpPr txBox="1">
            <a:spLocks/>
          </p:cNvSpPr>
          <p:nvPr/>
        </p:nvSpPr>
        <p:spPr>
          <a:xfrm>
            <a:off x="7252153" y="3030581"/>
            <a:ext cx="3509794" cy="3167019"/>
          </a:xfrm>
          <a:prstGeom prst="rect">
            <a:avLst/>
          </a:prstGeom>
          <a:noFill/>
          <a:ln w="3175">
            <a:noFill/>
          </a:ln>
        </p:spPr>
        <p:txBody>
          <a:bodyPr vert="horz" lIns="0" tIns="0" rIns="0" bIns="0" rtlCol="0" anchor="ctr" anchorCtr="0">
            <a:norm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800" b="0" dirty="0" err="1" smtClean="0"/>
              <a:t>batchSize</a:t>
            </a:r>
            <a:r>
              <a:rPr lang="en-US" altLang="ko-KR" sz="1800" b="0" dirty="0" smtClean="0"/>
              <a:t>=64</a:t>
            </a:r>
            <a:endParaRPr lang="en-US" altLang="ko-KR" sz="1800" b="0" dirty="0" smtClean="0"/>
          </a:p>
          <a:p>
            <a:pPr algn="ctr"/>
            <a:r>
              <a:rPr lang="en-US" altLang="ko-KR" sz="1800" b="0" dirty="0" err="1" smtClean="0"/>
              <a:t>cuda</a:t>
            </a:r>
            <a:r>
              <a:rPr lang="en-US" altLang="ko-KR" sz="1800" b="0" dirty="0" smtClean="0"/>
              <a:t>=True</a:t>
            </a:r>
          </a:p>
          <a:p>
            <a:pPr algn="ctr"/>
            <a:r>
              <a:rPr lang="en-US" altLang="ko-KR" sz="1800" b="0" dirty="0" err="1" smtClean="0"/>
              <a:t>lr</a:t>
            </a:r>
            <a:r>
              <a:rPr lang="en-US" altLang="ko-KR" sz="1800" b="0" dirty="0" smtClean="0"/>
              <a:t>=0.001</a:t>
            </a:r>
          </a:p>
          <a:p>
            <a:pPr algn="ctr"/>
            <a:r>
              <a:rPr lang="en-US" altLang="ko-KR" sz="1800" b="0" dirty="0" err="1" smtClean="0"/>
              <a:t>nEpochs</a:t>
            </a:r>
            <a:r>
              <a:rPr lang="en-US" altLang="ko-KR" sz="1800" b="0" dirty="0" smtClean="0"/>
              <a:t>=80</a:t>
            </a:r>
          </a:p>
          <a:p>
            <a:pPr algn="ctr"/>
            <a:r>
              <a:rPr lang="en-US" altLang="ko-KR" sz="1800" b="0" dirty="0" smtClean="0"/>
              <a:t>optimizer='Adam</a:t>
            </a:r>
            <a:r>
              <a:rPr lang="en-US" altLang="ko-KR" sz="1800" b="0" dirty="0" smtClean="0"/>
              <a:t>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28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3CA7BCBA-BF0F-46ED-A10C-87D6FBCE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</a:t>
            </a:r>
            <a:endParaRPr lang="ko-KR" altLang="en-US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4A67DED-E0B2-4B46-9F43-030C632E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xmlns="" id="{B4AABE83-9571-4075-BED0-A9399B210104}"/>
              </a:ext>
            </a:extLst>
          </p:cNvPr>
          <p:cNvSpPr txBox="1">
            <a:spLocks/>
          </p:cNvSpPr>
          <p:nvPr/>
        </p:nvSpPr>
        <p:spPr>
          <a:xfrm>
            <a:off x="8801100" y="1539836"/>
            <a:ext cx="2922451" cy="464252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  <a:alpha val="5000"/>
              </a:schemeClr>
            </a:solidFill>
            <a:prstDash val="solid"/>
            <a:miter lim="800000"/>
          </a:ln>
          <a:effectLst/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데이터는 </a:t>
            </a:r>
            <a:r>
              <a:rPr lang="en-US" altLang="ko-KR" dirty="0" smtClean="0">
                <a:solidFill>
                  <a:schemeClr val="tx1"/>
                </a:solidFill>
              </a:rPr>
              <a:t>set5</a:t>
            </a:r>
            <a:r>
              <a:rPr lang="ko-KR" altLang="en-US" dirty="0" smtClean="0">
                <a:solidFill>
                  <a:schemeClr val="tx1"/>
                </a:solidFill>
              </a:rPr>
              <a:t>를 사용한다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set5</a:t>
            </a:r>
            <a:r>
              <a:rPr lang="ko-KR" altLang="en-US" dirty="0" smtClean="0">
                <a:solidFill>
                  <a:schemeClr val="tx1"/>
                </a:solidFill>
              </a:rPr>
              <a:t>의 모든 이미지를 모델에 넣어 나온 </a:t>
            </a:r>
            <a:r>
              <a:rPr lang="en-US" altLang="ko-KR" dirty="0" smtClean="0">
                <a:solidFill>
                  <a:schemeClr val="tx1"/>
                </a:solidFill>
              </a:rPr>
              <a:t>PSNR</a:t>
            </a:r>
            <a:r>
              <a:rPr lang="ko-KR" altLang="en-US" dirty="0" smtClean="0">
                <a:solidFill>
                  <a:schemeClr val="tx1"/>
                </a:solidFill>
              </a:rPr>
              <a:t>값을 평균 낸다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학습된 값들이 논문에 크게 못 미치고 </a:t>
            </a:r>
            <a:r>
              <a:rPr lang="en-US" altLang="ko-KR" dirty="0" err="1" smtClean="0">
                <a:solidFill>
                  <a:schemeClr val="tx1"/>
                </a:solidFill>
              </a:rPr>
              <a:t>bicubic</a:t>
            </a:r>
            <a:r>
              <a:rPr lang="ko-KR" altLang="en-US" dirty="0" smtClean="0">
                <a:solidFill>
                  <a:schemeClr val="tx1"/>
                </a:solidFill>
              </a:rPr>
              <a:t>과도 크게 차이가 나지는 않았다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학습된 모델을 통해 얻은 값은 다를 수 있지만 </a:t>
            </a:r>
            <a:r>
              <a:rPr lang="en-US" altLang="ko-KR" dirty="0" err="1" smtClean="0">
                <a:solidFill>
                  <a:schemeClr val="tx1"/>
                </a:solidFill>
              </a:rPr>
              <a:t>bicubic</a:t>
            </a:r>
            <a:r>
              <a:rPr lang="ko-KR" altLang="en-US" dirty="0" smtClean="0">
                <a:solidFill>
                  <a:schemeClr val="tx1"/>
                </a:solidFill>
              </a:rPr>
              <a:t>값이 다르게 나온걸 보니 </a:t>
            </a:r>
            <a:r>
              <a:rPr lang="en-US" altLang="ko-KR" dirty="0" smtClean="0">
                <a:solidFill>
                  <a:schemeClr val="tx1"/>
                </a:solidFill>
              </a:rPr>
              <a:t>PSNR</a:t>
            </a:r>
            <a:r>
              <a:rPr lang="ko-KR" altLang="en-US" dirty="0" smtClean="0">
                <a:solidFill>
                  <a:schemeClr val="tx1"/>
                </a:solidFill>
              </a:rPr>
              <a:t>을 구하는 함수에 문제가 있는 것 같다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SGD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en-US" altLang="ko-KR" dirty="0" smtClean="0">
                <a:solidFill>
                  <a:schemeClr val="tx1"/>
                </a:solidFill>
              </a:rPr>
              <a:t>Adam</a:t>
            </a:r>
            <a:r>
              <a:rPr lang="ko-KR" altLang="en-US" dirty="0" smtClean="0">
                <a:solidFill>
                  <a:schemeClr val="tx1"/>
                </a:solidFill>
              </a:rPr>
              <a:t>보다 좋은 값이 나옴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l">
              <a:buFont typeface="Arial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87A89281-C43B-47FD-9BFD-DBBE4C844E23}"/>
              </a:ext>
            </a:extLst>
          </p:cNvPr>
          <p:cNvCxnSpPr>
            <a:cxnSpLocks/>
          </p:cNvCxnSpPr>
          <p:nvPr/>
        </p:nvCxnSpPr>
        <p:spPr>
          <a:xfrm>
            <a:off x="8458292" y="1386468"/>
            <a:ext cx="0" cy="5269063"/>
          </a:xfrm>
          <a:prstGeom prst="line">
            <a:avLst/>
          </a:prstGeom>
          <a:noFill/>
          <a:ln w="3175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3" y="4274999"/>
            <a:ext cx="7448903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765174" y="1981200"/>
            <a:ext cx="6008551" cy="1739900"/>
            <a:chOff x="612774" y="1714500"/>
            <a:chExt cx="6008551" cy="1739900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9" t="61154" r="70764" b="21282"/>
            <a:stretch/>
          </p:blipFill>
          <p:spPr bwMode="auto">
            <a:xfrm>
              <a:off x="612774" y="1714500"/>
              <a:ext cx="3949700" cy="173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56" t="61282" r="12917" b="21282"/>
            <a:stretch/>
          </p:blipFill>
          <p:spPr bwMode="auto">
            <a:xfrm>
              <a:off x="4513125" y="1714500"/>
              <a:ext cx="2108200" cy="173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1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3CA7BCBA-BF0F-46ED-A10C-87D6FBCE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</a:t>
            </a:r>
            <a:endParaRPr lang="ko-KR" altLang="en-US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4A67DED-E0B2-4B46-9F43-030C632E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51682" y="1564325"/>
            <a:ext cx="10721168" cy="1283649"/>
            <a:chOff x="918382" y="2964501"/>
            <a:chExt cx="10171033" cy="876716"/>
          </a:xfrm>
        </p:grpSpPr>
        <p:sp>
          <p:nvSpPr>
            <p:cNvPr id="13" name="제목 35">
              <a:extLst>
                <a:ext uri="{FF2B5EF4-FFF2-40B4-BE49-F238E27FC236}">
                  <a16:creationId xmlns:a16="http://schemas.microsoft.com/office/drawing/2014/main" xmlns="" id="{C27FADE3-051F-48E9-880C-F74EC30E0C1B}"/>
                </a:ext>
              </a:extLst>
            </p:cNvPr>
            <p:cNvSpPr txBox="1">
              <a:spLocks/>
            </p:cNvSpPr>
            <p:nvPr/>
          </p:nvSpPr>
          <p:spPr>
            <a:xfrm>
              <a:off x="918382" y="3208421"/>
              <a:ext cx="2457450" cy="632796"/>
            </a:xfrm>
            <a:prstGeom prst="rect">
              <a:avLst/>
            </a:prstGeom>
            <a:ln w="3175">
              <a:solidFill>
                <a:schemeClr val="bg1">
                  <a:lumMod val="85000"/>
                  <a:alpha val="5000"/>
                </a:schemeClr>
              </a:solidFill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2800" b="1" kern="1200" spc="-60" baseline="0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</a:lstStyle>
            <a:p>
              <a:pPr algn="ctr"/>
              <a:r>
                <a:rPr 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Bicubic</a:t>
              </a:r>
              <a:endParaRPr 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제목 35">
              <a:extLst>
                <a:ext uri="{FF2B5EF4-FFF2-40B4-BE49-F238E27FC236}">
                  <a16:creationId xmlns:a16="http://schemas.microsoft.com/office/drawing/2014/main" xmlns="" id="{664D166D-AA83-4161-8A00-C64E3E3E8523}"/>
                </a:ext>
              </a:extLst>
            </p:cNvPr>
            <p:cNvSpPr txBox="1">
              <a:spLocks/>
            </p:cNvSpPr>
            <p:nvPr/>
          </p:nvSpPr>
          <p:spPr>
            <a:xfrm>
              <a:off x="918388" y="2964501"/>
              <a:ext cx="2457448" cy="19645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91440" tIns="45720" rIns="91440" bIns="4572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3600" b="1" kern="1200" spc="-60" baseline="0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01.</a:t>
              </a:r>
              <a:endParaRPr lang="en-US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4C4EFAB7-BB39-408C-8461-F3F869807369}"/>
                </a:ext>
              </a:extLst>
            </p:cNvPr>
            <p:cNvGrpSpPr/>
            <p:nvPr/>
          </p:nvGrpSpPr>
          <p:grpSpPr>
            <a:xfrm>
              <a:off x="946360" y="3208420"/>
              <a:ext cx="2418385" cy="632797"/>
              <a:chOff x="432751" y="3112601"/>
              <a:chExt cx="3894830" cy="632797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xmlns="" id="{A2167599-C1DA-43F8-AAE1-849D2C6053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2380166" y="1797983"/>
                <a:ext cx="0" cy="389483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3A5EC6CB-B13D-48B7-B85C-81B5C63BF3D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2380166" y="1165186"/>
                <a:ext cx="0" cy="389483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" name="제목 35">
              <a:extLst>
                <a:ext uri="{FF2B5EF4-FFF2-40B4-BE49-F238E27FC236}">
                  <a16:creationId xmlns:a16="http://schemas.microsoft.com/office/drawing/2014/main" xmlns="" id="{D99AA31E-CB40-44E9-B82C-FCCFD2D98F90}"/>
                </a:ext>
              </a:extLst>
            </p:cNvPr>
            <p:cNvSpPr txBox="1">
              <a:spLocks/>
            </p:cNvSpPr>
            <p:nvPr/>
          </p:nvSpPr>
          <p:spPr>
            <a:xfrm>
              <a:off x="4427539" y="3208421"/>
              <a:ext cx="3494785" cy="632796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65000"/>
                  <a:lumOff val="35000"/>
                  <a:alpha val="5000"/>
                </a:schemeClr>
              </a:solidFill>
              <a:prstDash val="solid"/>
              <a:miter lim="800000"/>
            </a:ln>
            <a:effectLst/>
          </p:spPr>
          <p:txBody>
            <a:bodyPr vert="horz" lIns="91440" tIns="45720" rIns="91440" bIns="4572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2400" b="1" kern="1200" spc="-60" baseline="0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SGD</a:t>
              </a:r>
              <a:endParaRPr lang="en-US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제목 35">
              <a:extLst>
                <a:ext uri="{FF2B5EF4-FFF2-40B4-BE49-F238E27FC236}">
                  <a16:creationId xmlns:a16="http://schemas.microsoft.com/office/drawing/2014/main" xmlns="" id="{D5B1ED63-62DA-46B2-9171-36C640BD39F6}"/>
                </a:ext>
              </a:extLst>
            </p:cNvPr>
            <p:cNvSpPr txBox="1">
              <a:spLocks/>
            </p:cNvSpPr>
            <p:nvPr/>
          </p:nvSpPr>
          <p:spPr>
            <a:xfrm>
              <a:off x="3757247" y="2964501"/>
              <a:ext cx="4788870" cy="19645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91440" tIns="45720" rIns="91440" bIns="4572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3600" b="1" kern="1200" spc="-60" baseline="0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02.</a:t>
              </a:r>
              <a:endParaRPr lang="en-US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17AE706F-B65F-4FEF-8559-175ED5FA0964}"/>
                </a:ext>
              </a:extLst>
            </p:cNvPr>
            <p:cNvGrpSpPr/>
            <p:nvPr/>
          </p:nvGrpSpPr>
          <p:grpSpPr>
            <a:xfrm>
              <a:off x="3803748" y="3208421"/>
              <a:ext cx="4742367" cy="632796"/>
              <a:chOff x="432751" y="3112602"/>
              <a:chExt cx="3919308" cy="632796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1E6C7BAD-8127-48B1-BF16-EAF0313A41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2380166" y="1797983"/>
                <a:ext cx="0" cy="389483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39890297-6C4F-460D-9D31-2F332EF7B1C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 flipV="1">
                <a:off x="432752" y="3112602"/>
                <a:ext cx="3919307" cy="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" name="제목 35">
              <a:extLst>
                <a:ext uri="{FF2B5EF4-FFF2-40B4-BE49-F238E27FC236}">
                  <a16:creationId xmlns:a16="http://schemas.microsoft.com/office/drawing/2014/main" xmlns="" id="{1BE1BB25-7351-4CC5-936A-A01A4228294B}"/>
                </a:ext>
              </a:extLst>
            </p:cNvPr>
            <p:cNvSpPr txBox="1">
              <a:spLocks/>
            </p:cNvSpPr>
            <p:nvPr/>
          </p:nvSpPr>
          <p:spPr>
            <a:xfrm>
              <a:off x="9058460" y="3208421"/>
              <a:ext cx="2030950" cy="632796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65000"/>
                  <a:lumOff val="35000"/>
                  <a:alpha val="5000"/>
                </a:schemeClr>
              </a:solidFill>
              <a:prstDash val="solid"/>
              <a:miter lim="800000"/>
            </a:ln>
            <a:effectLst/>
          </p:spPr>
          <p:txBody>
            <a:bodyPr vert="horz" lIns="91440" tIns="45720" rIns="91440" bIns="4572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2400" b="1" kern="1200" spc="-60" baseline="0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Adam</a:t>
              </a:r>
              <a:endParaRPr lang="en-US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제목 35">
              <a:extLst>
                <a:ext uri="{FF2B5EF4-FFF2-40B4-BE49-F238E27FC236}">
                  <a16:creationId xmlns:a16="http://schemas.microsoft.com/office/drawing/2014/main" xmlns="" id="{F8843266-78DE-44C9-8BCF-674BFBAE4439}"/>
                </a:ext>
              </a:extLst>
            </p:cNvPr>
            <p:cNvSpPr txBox="1">
              <a:spLocks/>
            </p:cNvSpPr>
            <p:nvPr/>
          </p:nvSpPr>
          <p:spPr>
            <a:xfrm>
              <a:off x="9058466" y="2964501"/>
              <a:ext cx="2030949" cy="19645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91440" tIns="45720" rIns="91440" bIns="4572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3600" b="1" kern="1200" spc="-60" baseline="0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03.</a:t>
              </a:r>
              <a:endParaRPr lang="en-US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D616330C-358D-495D-82C5-075FAB048742}"/>
                </a:ext>
              </a:extLst>
            </p:cNvPr>
            <p:cNvGrpSpPr/>
            <p:nvPr/>
          </p:nvGrpSpPr>
          <p:grpSpPr>
            <a:xfrm>
              <a:off x="9083048" y="3208420"/>
              <a:ext cx="1998665" cy="632797"/>
              <a:chOff x="432751" y="3112601"/>
              <a:chExt cx="3894830" cy="632797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xmlns="" id="{0CBB9FD2-C170-486C-9DEA-DB3D1CA162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2380166" y="1797983"/>
                <a:ext cx="0" cy="389483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xmlns="" id="{DC759F0F-8507-43A4-995F-C004B15E106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2380166" y="1165186"/>
                <a:ext cx="0" cy="389483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pic>
        <p:nvPicPr>
          <p:cNvPr id="6146" name="Picture 2" descr="C:\Users\study\Documents\GitHub\VDSR_Pytorch_HTM\data\소\Adam_result_b_25.0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0" y="2997199"/>
            <a:ext cx="2964297" cy="19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tudy\Documents\GitHub\VDSR_Pytorch_HTM\data\소\Adam_result_v_25.6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296" y="2997196"/>
            <a:ext cx="2964296" cy="19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study\Documents\GitHub\VDSR_Pytorch_HTM\data\소\result_v_25.63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89" y="2997197"/>
            <a:ext cx="2964296" cy="19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51682" y="5557881"/>
            <a:ext cx="10990127" cy="380641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 smtClean="0"/>
              <a:t>논문과 같이 </a:t>
            </a:r>
            <a:r>
              <a:rPr lang="en-US" altLang="ko-KR" sz="1600" dirty="0" smtClean="0"/>
              <a:t>B100</a:t>
            </a:r>
            <a:r>
              <a:rPr lang="ko-KR" altLang="en-US" sz="1600" dirty="0" smtClean="0"/>
              <a:t>의 사진</a:t>
            </a:r>
            <a:r>
              <a:rPr lang="en-US" altLang="ko-KR" sz="1600" dirty="0" smtClean="0"/>
              <a:t>(Scale=3)</a:t>
            </a:r>
            <a:r>
              <a:rPr lang="ko-KR" altLang="en-US" sz="1600" dirty="0" smtClean="0"/>
              <a:t>을 </a:t>
            </a:r>
            <a:r>
              <a:rPr lang="en-US" altLang="ko-KR" sz="1600" dirty="0" err="1" smtClean="0"/>
              <a:t>Bicubic</a:t>
            </a:r>
            <a:r>
              <a:rPr lang="en-US" altLang="ko-KR" sz="1600" dirty="0" smtClean="0"/>
              <a:t>, SGD, Adam</a:t>
            </a:r>
            <a:r>
              <a:rPr lang="ko-KR" altLang="en-US" sz="1600" dirty="0" smtClean="0"/>
              <a:t>으로 나누어 비교해 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8472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3CA7BCBA-BF0F-46ED-A10C-87D6FBCE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Result</a:t>
            </a:r>
            <a:endParaRPr lang="ko-KR" altLang="en-US" dirty="0"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4A67DED-E0B2-4B46-9F43-030C632E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2C5A-9CF7-4A8D-A41D-9E74470054A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51682" y="1564325"/>
            <a:ext cx="10721168" cy="1283649"/>
            <a:chOff x="918382" y="2964501"/>
            <a:chExt cx="10171033" cy="876716"/>
          </a:xfrm>
        </p:grpSpPr>
        <p:sp>
          <p:nvSpPr>
            <p:cNvPr id="13" name="제목 35">
              <a:extLst>
                <a:ext uri="{FF2B5EF4-FFF2-40B4-BE49-F238E27FC236}">
                  <a16:creationId xmlns:a16="http://schemas.microsoft.com/office/drawing/2014/main" xmlns="" id="{C27FADE3-051F-48E9-880C-F74EC30E0C1B}"/>
                </a:ext>
              </a:extLst>
            </p:cNvPr>
            <p:cNvSpPr txBox="1">
              <a:spLocks/>
            </p:cNvSpPr>
            <p:nvPr/>
          </p:nvSpPr>
          <p:spPr>
            <a:xfrm>
              <a:off x="918382" y="3208421"/>
              <a:ext cx="2457450" cy="632796"/>
            </a:xfrm>
            <a:prstGeom prst="rect">
              <a:avLst/>
            </a:prstGeom>
            <a:ln w="3175">
              <a:solidFill>
                <a:schemeClr val="bg1">
                  <a:lumMod val="85000"/>
                  <a:alpha val="5000"/>
                </a:schemeClr>
              </a:solidFill>
            </a:ln>
          </p:spPr>
          <p:txBody>
            <a:bodyPr vert="horz" lIns="0" tIns="0" rIns="0" bIns="0" rtlCol="0" anchor="ctr" anchorCtr="0">
              <a:noAutofit/>
            </a:bodyPr>
            <a:lstStyle>
              <a:lvl1pPr marL="0" indent="0" algn="l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2800" b="1" kern="1200" spc="-60" baseline="0" dirty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</a:lstStyle>
            <a:p>
              <a:pPr algn="ctr"/>
              <a:r>
                <a:rPr 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Bicubic</a:t>
              </a:r>
              <a:endParaRPr 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제목 35">
              <a:extLst>
                <a:ext uri="{FF2B5EF4-FFF2-40B4-BE49-F238E27FC236}">
                  <a16:creationId xmlns:a16="http://schemas.microsoft.com/office/drawing/2014/main" xmlns="" id="{664D166D-AA83-4161-8A00-C64E3E3E8523}"/>
                </a:ext>
              </a:extLst>
            </p:cNvPr>
            <p:cNvSpPr txBox="1">
              <a:spLocks/>
            </p:cNvSpPr>
            <p:nvPr/>
          </p:nvSpPr>
          <p:spPr>
            <a:xfrm>
              <a:off x="918388" y="2964501"/>
              <a:ext cx="2457448" cy="19645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91440" tIns="45720" rIns="91440" bIns="4572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3600" b="1" kern="1200" spc="-60" baseline="0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01.</a:t>
              </a:r>
              <a:endParaRPr lang="en-US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4C4EFAB7-BB39-408C-8461-F3F869807369}"/>
                </a:ext>
              </a:extLst>
            </p:cNvPr>
            <p:cNvGrpSpPr/>
            <p:nvPr/>
          </p:nvGrpSpPr>
          <p:grpSpPr>
            <a:xfrm>
              <a:off x="946360" y="3208420"/>
              <a:ext cx="2418385" cy="632797"/>
              <a:chOff x="432751" y="3112601"/>
              <a:chExt cx="3894830" cy="632797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xmlns="" id="{A2167599-C1DA-43F8-AAE1-849D2C6053F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2380166" y="1797983"/>
                <a:ext cx="0" cy="389483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3A5EC6CB-B13D-48B7-B85C-81B5C63BF3D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2380166" y="1165186"/>
                <a:ext cx="0" cy="389483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" name="제목 35">
              <a:extLst>
                <a:ext uri="{FF2B5EF4-FFF2-40B4-BE49-F238E27FC236}">
                  <a16:creationId xmlns:a16="http://schemas.microsoft.com/office/drawing/2014/main" xmlns="" id="{D99AA31E-CB40-44E9-B82C-FCCFD2D98F90}"/>
                </a:ext>
              </a:extLst>
            </p:cNvPr>
            <p:cNvSpPr txBox="1">
              <a:spLocks/>
            </p:cNvSpPr>
            <p:nvPr/>
          </p:nvSpPr>
          <p:spPr>
            <a:xfrm>
              <a:off x="4427539" y="3208421"/>
              <a:ext cx="3494785" cy="632796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65000"/>
                  <a:lumOff val="35000"/>
                  <a:alpha val="5000"/>
                </a:schemeClr>
              </a:solidFill>
              <a:prstDash val="solid"/>
              <a:miter lim="800000"/>
            </a:ln>
            <a:effectLst/>
          </p:spPr>
          <p:txBody>
            <a:bodyPr vert="horz" lIns="91440" tIns="45720" rIns="91440" bIns="4572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2400" b="1" kern="1200" spc="-60" baseline="0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SGD</a:t>
              </a:r>
              <a:endParaRPr lang="en-US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제목 35">
              <a:extLst>
                <a:ext uri="{FF2B5EF4-FFF2-40B4-BE49-F238E27FC236}">
                  <a16:creationId xmlns:a16="http://schemas.microsoft.com/office/drawing/2014/main" xmlns="" id="{D5B1ED63-62DA-46B2-9171-36C640BD39F6}"/>
                </a:ext>
              </a:extLst>
            </p:cNvPr>
            <p:cNvSpPr txBox="1">
              <a:spLocks/>
            </p:cNvSpPr>
            <p:nvPr/>
          </p:nvSpPr>
          <p:spPr>
            <a:xfrm>
              <a:off x="3757247" y="2964501"/>
              <a:ext cx="4788870" cy="19645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91440" tIns="45720" rIns="91440" bIns="4572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3600" b="1" kern="1200" spc="-60" baseline="0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02.</a:t>
              </a:r>
              <a:endParaRPr lang="en-US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17AE706F-B65F-4FEF-8559-175ED5FA0964}"/>
                </a:ext>
              </a:extLst>
            </p:cNvPr>
            <p:cNvGrpSpPr/>
            <p:nvPr/>
          </p:nvGrpSpPr>
          <p:grpSpPr>
            <a:xfrm>
              <a:off x="3803748" y="3208421"/>
              <a:ext cx="4742367" cy="632796"/>
              <a:chOff x="432751" y="3112602"/>
              <a:chExt cx="3919308" cy="632796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1E6C7BAD-8127-48B1-BF16-EAF0313A41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2380166" y="1797983"/>
                <a:ext cx="0" cy="389483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39890297-6C4F-460D-9D31-2F332EF7B1C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 flipV="1">
                <a:off x="432752" y="3112602"/>
                <a:ext cx="3919307" cy="1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" name="제목 35">
              <a:extLst>
                <a:ext uri="{FF2B5EF4-FFF2-40B4-BE49-F238E27FC236}">
                  <a16:creationId xmlns:a16="http://schemas.microsoft.com/office/drawing/2014/main" xmlns="" id="{1BE1BB25-7351-4CC5-936A-A01A4228294B}"/>
                </a:ext>
              </a:extLst>
            </p:cNvPr>
            <p:cNvSpPr txBox="1">
              <a:spLocks/>
            </p:cNvSpPr>
            <p:nvPr/>
          </p:nvSpPr>
          <p:spPr>
            <a:xfrm>
              <a:off x="9058460" y="3208421"/>
              <a:ext cx="2030950" cy="632796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65000"/>
                  <a:lumOff val="35000"/>
                  <a:alpha val="5000"/>
                </a:schemeClr>
              </a:solidFill>
              <a:prstDash val="solid"/>
              <a:miter lim="800000"/>
            </a:ln>
            <a:effectLst/>
          </p:spPr>
          <p:txBody>
            <a:bodyPr vert="horz" lIns="91440" tIns="45720" rIns="91440" bIns="4572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2400" b="1" kern="1200" spc="-60" baseline="0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ln w="31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Adam</a:t>
              </a:r>
              <a:endParaRPr lang="en-US" dirty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제목 35">
              <a:extLst>
                <a:ext uri="{FF2B5EF4-FFF2-40B4-BE49-F238E27FC236}">
                  <a16:creationId xmlns:a16="http://schemas.microsoft.com/office/drawing/2014/main" xmlns="" id="{F8843266-78DE-44C9-8BCF-674BFBAE4439}"/>
                </a:ext>
              </a:extLst>
            </p:cNvPr>
            <p:cNvSpPr txBox="1">
              <a:spLocks/>
            </p:cNvSpPr>
            <p:nvPr/>
          </p:nvSpPr>
          <p:spPr>
            <a:xfrm>
              <a:off x="9058466" y="2964501"/>
              <a:ext cx="2030949" cy="196459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vert="horz" lIns="91440" tIns="45720" rIns="91440" bIns="45720" rtlCol="0" anchor="ctr" anchorCtr="0">
              <a:noAutofit/>
            </a:bodyPr>
            <a:lstStyle>
              <a:lvl1pPr marL="0" indent="0" algn="ctr" defTabSz="914400" rtl="0" eaLnBrk="1" latinLnBrk="1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lang="ko-KR" altLang="en-US" sz="3600" b="1" kern="1200" spc="-60" baseline="0" dirty="0"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noFill/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</a:rPr>
                <a:t>03.</a:t>
              </a:r>
              <a:endParaRPr lang="en-US" sz="2000" b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D616330C-358D-495D-82C5-075FAB048742}"/>
                </a:ext>
              </a:extLst>
            </p:cNvPr>
            <p:cNvGrpSpPr/>
            <p:nvPr/>
          </p:nvGrpSpPr>
          <p:grpSpPr>
            <a:xfrm>
              <a:off x="9083048" y="3208420"/>
              <a:ext cx="1998665" cy="632797"/>
              <a:chOff x="432751" y="3112601"/>
              <a:chExt cx="3894830" cy="632797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xmlns="" id="{0CBB9FD2-C170-486C-9DEA-DB3D1CA162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2380166" y="1797983"/>
                <a:ext cx="0" cy="389483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xmlns="" id="{DC759F0F-8507-43A4-995F-C004B15E106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2380166" y="1165186"/>
                <a:ext cx="0" cy="3894830"/>
              </a:xfrm>
              <a:prstGeom prst="line">
                <a:avLst/>
              </a:prstGeom>
              <a:noFill/>
              <a:ln w="3175">
                <a:solidFill>
                  <a:schemeClr val="bg1">
                    <a:lumMod val="50000"/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pic>
        <p:nvPicPr>
          <p:cNvPr id="6146" name="Picture 2" descr="C:\Users\study\Documents\GitHub\VDSR_Pytorch_HTM\data\소\Adam_result_b_25.02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9" t="17938" r="78529" b="70530"/>
          <a:stretch/>
        </p:blipFill>
        <p:spPr bwMode="auto">
          <a:xfrm>
            <a:off x="697317" y="2997194"/>
            <a:ext cx="2516903" cy="19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study\Documents\GitHub\VDSR_Pytorch_HTM\data\소\Adam_result_v_25.6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4" t="17318" r="78992" b="70495"/>
          <a:stretch/>
        </p:blipFill>
        <p:spPr bwMode="auto">
          <a:xfrm>
            <a:off x="9024956" y="2997195"/>
            <a:ext cx="2554975" cy="198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651682" y="5557881"/>
            <a:ext cx="10990127" cy="380641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 smtClean="0"/>
              <a:t>확대하여 보면 소의 뿔 부분의 선명한 정도가 크게 차이 나는 것을 확인 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0" name="Picture 4" descr="C:\Users\study\Documents\GitHub\VDSR_Pytorch_HTM\data\소\result_v_25.634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8" t="17298" r="79407" b="71170"/>
          <a:stretch/>
        </p:blipFill>
        <p:spPr bwMode="auto">
          <a:xfrm>
            <a:off x="4789631" y="2997195"/>
            <a:ext cx="2756824" cy="198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5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바른고딕 BOLD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327</Words>
  <Application>Microsoft Office PowerPoint</Application>
  <PresentationFormat>사용자 지정</PresentationFormat>
  <Paragraphs>86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VDSR</vt:lpstr>
      <vt:lpstr>Data_augment.py</vt:lpstr>
      <vt:lpstr>VDSR.py</vt:lpstr>
      <vt:lpstr>main.py</vt:lpstr>
      <vt:lpstr>Training settings</vt:lpstr>
      <vt:lpstr>Parameters</vt:lpstr>
      <vt:lpstr>Result</vt:lpstr>
      <vt:lpstr>Result</vt:lpstr>
      <vt:lpstr>Result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your vision</dc:title>
  <dc:creator>largo</dc:creator>
  <cp:keywords>adstorepost.com</cp:keywords>
  <cp:lastModifiedBy>study</cp:lastModifiedBy>
  <cp:revision>113</cp:revision>
  <dcterms:created xsi:type="dcterms:W3CDTF">2017-12-10T15:04:34Z</dcterms:created>
  <dcterms:modified xsi:type="dcterms:W3CDTF">2019-10-04T09:27:25Z</dcterms:modified>
</cp:coreProperties>
</file>