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6FA7A-B3E1-46F3-B9A9-8113943055C6}" type="datetimeFigureOut">
              <a:rPr lang="en-US"/>
              <a:t>7/12/2017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3BE25F-A7DE-45AC-A340-5D390290421E}" type="slidenum">
              <a:rPr lang="en-US"/>
              <a:t>‹#›</a:t>
            </a:fld>
            <a:endParaRPr lang="en-US"/>
          </a:p>
        </p:txBody>
      </p:sp>
    </p:spTree>
    <p:extLst>
      <p:ext uri="{BB962C8B-B14F-4D97-AF65-F5344CB8AC3E}">
        <p14:creationId xmlns:p14="http://schemas.microsoft.com/office/powerpoint/2010/main" val="4030176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3BE25F-A7DE-45AC-A340-5D390290421E}" type="slidenum">
              <a:rPr lang="en-US"/>
              <a:t>2</a:t>
            </a:fld>
            <a:endParaRPr lang="en-US"/>
          </a:p>
        </p:txBody>
      </p:sp>
    </p:spTree>
    <p:extLst>
      <p:ext uri="{BB962C8B-B14F-4D97-AF65-F5344CB8AC3E}">
        <p14:creationId xmlns:p14="http://schemas.microsoft.com/office/powerpoint/2010/main" val="504497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3BE25F-A7DE-45AC-A340-5D390290421E}" type="slidenum">
              <a:rPr lang="en-US"/>
              <a:t>6</a:t>
            </a:fld>
            <a:endParaRPr lang="en-US"/>
          </a:p>
        </p:txBody>
      </p:sp>
    </p:spTree>
    <p:extLst>
      <p:ext uri="{BB962C8B-B14F-4D97-AF65-F5344CB8AC3E}">
        <p14:creationId xmlns:p14="http://schemas.microsoft.com/office/powerpoint/2010/main" val="2743234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3BE25F-A7DE-45AC-A340-5D390290421E}" type="slidenum">
              <a:rPr lang="en-US"/>
              <a:t>12</a:t>
            </a:fld>
            <a:endParaRPr lang="en-US"/>
          </a:p>
        </p:txBody>
      </p:sp>
    </p:spTree>
    <p:extLst>
      <p:ext uri="{BB962C8B-B14F-4D97-AF65-F5344CB8AC3E}">
        <p14:creationId xmlns:p14="http://schemas.microsoft.com/office/powerpoint/2010/main" val="3976279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3BE25F-A7DE-45AC-A340-5D390290421E}" type="slidenum">
              <a:rPr lang="en-US"/>
              <a:t>11</a:t>
            </a:fld>
            <a:endParaRPr lang="en-US"/>
          </a:p>
        </p:txBody>
      </p:sp>
    </p:spTree>
    <p:extLst>
      <p:ext uri="{BB962C8B-B14F-4D97-AF65-F5344CB8AC3E}">
        <p14:creationId xmlns:p14="http://schemas.microsoft.com/office/powerpoint/2010/main" val="877469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3BE25F-A7DE-45AC-A340-5D390290421E}" type="slidenum">
              <a:rPr lang="en-US"/>
              <a:t>11</a:t>
            </a:fld>
            <a:endParaRPr lang="en-US"/>
          </a:p>
        </p:txBody>
      </p:sp>
    </p:spTree>
    <p:extLst>
      <p:ext uri="{BB962C8B-B14F-4D97-AF65-F5344CB8AC3E}">
        <p14:creationId xmlns:p14="http://schemas.microsoft.com/office/powerpoint/2010/main" val="721392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3BE25F-A7DE-45AC-A340-5D390290421E}" type="slidenum">
              <a:rPr lang="en-US"/>
              <a:t>13</a:t>
            </a:fld>
            <a:endParaRPr lang="en-US"/>
          </a:p>
        </p:txBody>
      </p:sp>
    </p:spTree>
    <p:extLst>
      <p:ext uri="{BB962C8B-B14F-4D97-AF65-F5344CB8AC3E}">
        <p14:creationId xmlns:p14="http://schemas.microsoft.com/office/powerpoint/2010/main" val="3549033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3BE25F-A7DE-45AC-A340-5D390290421E}" type="slidenum">
              <a:rPr lang="en-US"/>
              <a:t>3</a:t>
            </a:fld>
            <a:endParaRPr lang="en-US"/>
          </a:p>
        </p:txBody>
      </p:sp>
    </p:spTree>
    <p:extLst>
      <p:ext uri="{BB962C8B-B14F-4D97-AF65-F5344CB8AC3E}">
        <p14:creationId xmlns:p14="http://schemas.microsoft.com/office/powerpoint/2010/main" val="3487211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3BE25F-A7DE-45AC-A340-5D390290421E}" type="slidenum">
              <a:rPr lang="en-US"/>
              <a:t>4</a:t>
            </a:fld>
            <a:endParaRPr lang="en-US"/>
          </a:p>
        </p:txBody>
      </p:sp>
    </p:spTree>
    <p:extLst>
      <p:ext uri="{BB962C8B-B14F-4D97-AF65-F5344CB8AC3E}">
        <p14:creationId xmlns:p14="http://schemas.microsoft.com/office/powerpoint/2010/main" val="713499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3BE25F-A7DE-45AC-A340-5D390290421E}" type="slidenum">
              <a:rPr lang="en-US"/>
              <a:t>5</a:t>
            </a:fld>
            <a:endParaRPr lang="en-US"/>
          </a:p>
        </p:txBody>
      </p:sp>
    </p:spTree>
    <p:extLst>
      <p:ext uri="{BB962C8B-B14F-4D97-AF65-F5344CB8AC3E}">
        <p14:creationId xmlns:p14="http://schemas.microsoft.com/office/powerpoint/2010/main" val="546759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3BE25F-A7DE-45AC-A340-5D390290421E}" type="slidenum">
              <a:rPr lang="en-US"/>
              <a:t>6</a:t>
            </a:fld>
            <a:endParaRPr lang="en-US"/>
          </a:p>
        </p:txBody>
      </p:sp>
    </p:spTree>
    <p:extLst>
      <p:ext uri="{BB962C8B-B14F-4D97-AF65-F5344CB8AC3E}">
        <p14:creationId xmlns:p14="http://schemas.microsoft.com/office/powerpoint/2010/main" val="2305737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3BE25F-A7DE-45AC-A340-5D390290421E}" type="slidenum">
              <a:rPr lang="en-US"/>
              <a:t>7</a:t>
            </a:fld>
            <a:endParaRPr lang="en-US"/>
          </a:p>
        </p:txBody>
      </p:sp>
    </p:spTree>
    <p:extLst>
      <p:ext uri="{BB962C8B-B14F-4D97-AF65-F5344CB8AC3E}">
        <p14:creationId xmlns:p14="http://schemas.microsoft.com/office/powerpoint/2010/main" val="9543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3BE25F-A7DE-45AC-A340-5D390290421E}" type="slidenum">
              <a:rPr lang="en-US"/>
              <a:t>8</a:t>
            </a:fld>
            <a:endParaRPr lang="en-US"/>
          </a:p>
        </p:txBody>
      </p:sp>
    </p:spTree>
    <p:extLst>
      <p:ext uri="{BB962C8B-B14F-4D97-AF65-F5344CB8AC3E}">
        <p14:creationId xmlns:p14="http://schemas.microsoft.com/office/powerpoint/2010/main" val="814982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3BE25F-A7DE-45AC-A340-5D390290421E}" type="slidenum">
              <a:rPr lang="en-US"/>
              <a:t>9</a:t>
            </a:fld>
            <a:endParaRPr lang="en-US"/>
          </a:p>
        </p:txBody>
      </p:sp>
    </p:spTree>
    <p:extLst>
      <p:ext uri="{BB962C8B-B14F-4D97-AF65-F5344CB8AC3E}">
        <p14:creationId xmlns:p14="http://schemas.microsoft.com/office/powerpoint/2010/main" val="4222516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3BE25F-A7DE-45AC-A340-5D390290421E}" type="slidenum">
              <a:rPr lang="en-US"/>
              <a:t>10</a:t>
            </a:fld>
            <a:endParaRPr lang="en-US"/>
          </a:p>
        </p:txBody>
      </p:sp>
    </p:spTree>
    <p:extLst>
      <p:ext uri="{BB962C8B-B14F-4D97-AF65-F5344CB8AC3E}">
        <p14:creationId xmlns:p14="http://schemas.microsoft.com/office/powerpoint/2010/main" val="3759181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7/12/2017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7/12/2017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7/12/2017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7/12/2017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7/12/2017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docs.emmet.io/cheat-shee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extLst>
              <p:ext uri="{D42A27DB-BD31-4B8C-83A1-F6EECF244321}">
                <p14:modId xmlns:p14="http://schemas.microsoft.com/office/powerpoint/2010/main" val="1411631674"/>
              </p:ext>
            </p:extLst>
          </p:nvPr>
        </p:nvSpPr>
        <p:spPr>
          <a:xfrm>
            <a:off x="1950194" y="1219200"/>
            <a:ext cx="8359775" cy="933925"/>
          </a:xfrm>
        </p:spPr>
        <p:txBody>
          <a:bodyPr/>
          <a:lstStyle/>
          <a:p>
            <a:r>
              <a:rPr lang="en-US" sz="5400" dirty="0"/>
              <a:t>Visual studio code</a:t>
            </a:r>
          </a:p>
        </p:txBody>
      </p:sp>
      <p:sp>
        <p:nvSpPr>
          <p:cNvPr id="3" name="Subtitle 2"/>
          <p:cNvSpPr>
            <a:spLocks noGrp="1"/>
          </p:cNvSpPr>
          <p:nvPr>
            <p:ph type="subTitle" idx="1"/>
            <p:extLst>
              <p:ext uri="{D42A27DB-BD31-4B8C-83A1-F6EECF244321}">
                <p14:modId xmlns:p14="http://schemas.microsoft.com/office/powerpoint/2010/main" val="3624192040"/>
              </p:ext>
            </p:extLst>
          </p:nvPr>
        </p:nvSpPr>
        <p:spPr>
          <a:xfrm>
            <a:off x="2736658" y="2314575"/>
            <a:ext cx="6831673" cy="1086237"/>
          </a:xfrm>
        </p:spPr>
        <p:txBody>
          <a:bodyPr vert="horz" lIns="91440" tIns="45720" rIns="91440" bIns="45720" rtlCol="0" anchor="t">
            <a:normAutofit/>
          </a:bodyPr>
          <a:lstStyle/>
          <a:p>
            <a:r>
              <a:rPr lang="en-US" dirty="0"/>
              <a:t>Using a modern code editor to improve workflow for creating web applications</a:t>
            </a:r>
          </a:p>
        </p:txBody>
      </p:sp>
      <p:pic>
        <p:nvPicPr>
          <p:cNvPr id="6" name="Picture 6" descr="giphy-downsized.gif"/>
          <p:cNvPicPr>
            <a:picLocks noChangeAspect="1"/>
          </p:cNvPicPr>
          <p:nvPr/>
        </p:nvPicPr>
        <p:blipFill>
          <a:blip r:embed="rId2"/>
          <a:stretch>
            <a:fillRect/>
          </a:stretch>
        </p:blipFill>
        <p:spPr>
          <a:xfrm>
            <a:off x="4779694" y="3629025"/>
            <a:ext cx="2743200" cy="1805026"/>
          </a:xfrm>
          <a:prstGeom prst="rect">
            <a:avLst/>
          </a:prstGeom>
        </p:spPr>
      </p:pic>
    </p:spTree>
    <p:extLst>
      <p:ext uri="{BB962C8B-B14F-4D97-AF65-F5344CB8AC3E}">
        <p14:creationId xmlns:p14="http://schemas.microsoft.com/office/powerpoint/2010/main" val="360108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ext uri="{D42A27DB-BD31-4B8C-83A1-F6EECF244321}">
                <p14:modId xmlns:p14="http://schemas.microsoft.com/office/powerpoint/2010/main" val="1816823141"/>
              </p:ext>
            </p:extLst>
          </p:nvPr>
        </p:nvSpPr>
        <p:spPr/>
        <p:txBody>
          <a:bodyPr/>
          <a:lstStyle/>
          <a:p>
            <a:pPr algn="ctr"/>
            <a:r>
              <a:rPr lang="en-US" dirty="0">
                <a:solidFill>
                  <a:srgbClr val="191B0E"/>
                </a:solidFill>
              </a:rPr>
              <a:t>Multiple cursors (part II)</a:t>
            </a:r>
          </a:p>
        </p:txBody>
      </p:sp>
      <p:pic>
        <p:nvPicPr>
          <p:cNvPr id="5" name="Picture 5" descr="eek.gif"/>
          <p:cNvPicPr>
            <a:picLocks noGrp="1" noChangeAspect="1"/>
          </p:cNvPicPr>
          <p:nvPr>
            <p:ph idx="1"/>
          </p:nvPr>
        </p:nvPicPr>
        <p:blipFill>
          <a:blip r:embed="rId3"/>
          <a:stretch>
            <a:fillRect/>
          </a:stretch>
        </p:blipFill>
        <p:spPr>
          <a:xfrm>
            <a:off x="1391848" y="1757654"/>
            <a:ext cx="6047497" cy="4545702"/>
          </a:xfrm>
          <a:prstGeom prst="rect">
            <a:avLst/>
          </a:prstGeom>
        </p:spPr>
      </p:pic>
      <p:sp>
        <p:nvSpPr>
          <p:cNvPr id="4" name="TextBox 3"/>
          <p:cNvSpPr txBox="1"/>
          <p:nvPr>
            <p:extLst>
              <p:ext uri="{D42A27DB-BD31-4B8C-83A1-F6EECF244321}">
                <p14:modId xmlns:p14="http://schemas.microsoft.com/office/powerpoint/2010/main" val="3030840486"/>
              </p:ext>
            </p:extLst>
          </p:nvPr>
        </p:nvSpPr>
        <p:spPr>
          <a:xfrm>
            <a:off x="7754231" y="1752600"/>
            <a:ext cx="3666702"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Using the '⌥' + with mouse clicks we can have multiple cursors. Each time we left click we get another cursor so long as we are holding the '⌥' key.</a:t>
            </a:r>
          </a:p>
        </p:txBody>
      </p:sp>
    </p:spTree>
    <p:extLst>
      <p:ext uri="{BB962C8B-B14F-4D97-AF65-F5344CB8AC3E}">
        <p14:creationId xmlns:p14="http://schemas.microsoft.com/office/powerpoint/2010/main" val="1002703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ext uri="{D42A27DB-BD31-4B8C-83A1-F6EECF244321}">
                <p14:modId xmlns:p14="http://schemas.microsoft.com/office/powerpoint/2010/main" val="1763548549"/>
              </p:ext>
            </p:extLst>
          </p:nvPr>
        </p:nvSpPr>
        <p:spPr/>
        <p:txBody>
          <a:bodyPr/>
          <a:lstStyle/>
          <a:p>
            <a:pPr algn="ctr"/>
            <a:r>
              <a:rPr lang="en-US" dirty="0"/>
              <a:t>Extensions</a:t>
            </a:r>
            <a:endParaRPr lang="en-US" dirty="0">
              <a:solidFill>
                <a:srgbClr val="191B0E"/>
              </a:solidFill>
            </a:endParaRPr>
          </a:p>
        </p:txBody>
      </p:sp>
      <p:pic>
        <p:nvPicPr>
          <p:cNvPr id="5" name="Picture 5" descr="Screen Shot 2017-07-12 at 9.07.17 pm.png"/>
          <p:cNvPicPr>
            <a:picLocks noGrp="1" noChangeAspect="1"/>
          </p:cNvPicPr>
          <p:nvPr>
            <p:ph idx="1"/>
          </p:nvPr>
        </p:nvPicPr>
        <p:blipFill>
          <a:blip r:embed="rId3"/>
          <a:stretch>
            <a:fillRect/>
          </a:stretch>
        </p:blipFill>
        <p:spPr>
          <a:xfrm>
            <a:off x="1171120" y="1590610"/>
            <a:ext cx="6585424" cy="5101384"/>
          </a:xfrm>
          <a:prstGeom prst="rect">
            <a:avLst/>
          </a:prstGeom>
        </p:spPr>
      </p:pic>
      <p:sp>
        <p:nvSpPr>
          <p:cNvPr id="4" name="TextBox 3"/>
          <p:cNvSpPr txBox="1"/>
          <p:nvPr>
            <p:extLst>
              <p:ext uri="{D42A27DB-BD31-4B8C-83A1-F6EECF244321}">
                <p14:modId xmlns:p14="http://schemas.microsoft.com/office/powerpoint/2010/main" val="620509926"/>
              </p:ext>
            </p:extLst>
          </p:nvPr>
        </p:nvSpPr>
        <p:spPr>
          <a:xfrm>
            <a:off x="7754231" y="1752600"/>
            <a:ext cx="3666702"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Visual Studio Code is open source so anyone can contribute. There are lots of extensions available to help us. We can open the extension sidebar and browse and install any extension we think might help make writing and debugging JavaScript easier.</a:t>
            </a:r>
          </a:p>
        </p:txBody>
      </p:sp>
    </p:spTree>
    <p:extLst>
      <p:ext uri="{BB962C8B-B14F-4D97-AF65-F5344CB8AC3E}">
        <p14:creationId xmlns:p14="http://schemas.microsoft.com/office/powerpoint/2010/main" val="2123752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ext uri="{D42A27DB-BD31-4B8C-83A1-F6EECF244321}">
                <p14:modId xmlns:p14="http://schemas.microsoft.com/office/powerpoint/2010/main" val="56139397"/>
              </p:ext>
            </p:extLst>
          </p:nvPr>
        </p:nvSpPr>
        <p:spPr/>
        <p:txBody>
          <a:bodyPr/>
          <a:lstStyle/>
          <a:p>
            <a:pPr algn="ctr"/>
            <a:r>
              <a:rPr lang="en-US" dirty="0"/>
              <a:t>Integrated </a:t>
            </a:r>
            <a:r>
              <a:rPr lang="en-US" dirty="0">
                <a:solidFill>
                  <a:srgbClr val="191B0E"/>
                </a:solidFill>
              </a:rPr>
              <a:t>Terminal</a:t>
            </a:r>
          </a:p>
        </p:txBody>
      </p:sp>
      <p:pic>
        <p:nvPicPr>
          <p:cNvPr id="5" name="Picture 5" descr="Screen Shot 2017-07-12 at 9.12.35 pm.png"/>
          <p:cNvPicPr>
            <a:picLocks noGrp="1" noChangeAspect="1"/>
          </p:cNvPicPr>
          <p:nvPr>
            <p:ph idx="1"/>
          </p:nvPr>
        </p:nvPicPr>
        <p:blipFill>
          <a:blip r:embed="rId3"/>
          <a:stretch>
            <a:fillRect/>
          </a:stretch>
        </p:blipFill>
        <p:spPr>
          <a:xfrm>
            <a:off x="1171121" y="1590610"/>
            <a:ext cx="6585422" cy="5101384"/>
          </a:xfrm>
          <a:prstGeom prst="rect">
            <a:avLst/>
          </a:prstGeom>
        </p:spPr>
      </p:pic>
      <p:sp>
        <p:nvSpPr>
          <p:cNvPr id="4" name="TextBox 3"/>
          <p:cNvSpPr txBox="1"/>
          <p:nvPr>
            <p:extLst>
              <p:ext uri="{D42A27DB-BD31-4B8C-83A1-F6EECF244321}">
                <p14:modId xmlns:p14="http://schemas.microsoft.com/office/powerpoint/2010/main" val="3901324258"/>
              </p:ext>
            </p:extLst>
          </p:nvPr>
        </p:nvSpPr>
        <p:spPr>
          <a:xfrm>
            <a:off x="7754231" y="1752600"/>
            <a:ext cx="3666702"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Visual Studio Code includes an integrated terminal so we can use bash commands without having to open another window. This allows us to start and shut down our NodeJS server from the code editor.</a:t>
            </a:r>
          </a:p>
        </p:txBody>
      </p:sp>
    </p:spTree>
    <p:extLst>
      <p:ext uri="{BB962C8B-B14F-4D97-AF65-F5344CB8AC3E}">
        <p14:creationId xmlns:p14="http://schemas.microsoft.com/office/powerpoint/2010/main" val="254960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ext uri="{D42A27DB-BD31-4B8C-83A1-F6EECF244321}">
                <p14:modId xmlns:p14="http://schemas.microsoft.com/office/powerpoint/2010/main" val="3416676421"/>
              </p:ext>
            </p:extLst>
          </p:nvPr>
        </p:nvSpPr>
        <p:spPr/>
        <p:txBody>
          <a:bodyPr/>
          <a:lstStyle/>
          <a:p>
            <a:pPr algn="ctr"/>
            <a:r>
              <a:rPr lang="en-US" dirty="0">
                <a:solidFill>
                  <a:srgbClr val="191B0E"/>
                </a:solidFill>
              </a:rPr>
              <a:t>Emmet for HTML</a:t>
            </a:r>
          </a:p>
        </p:txBody>
      </p:sp>
      <p:pic>
        <p:nvPicPr>
          <p:cNvPr id="5" name="Picture 5" descr="emmet.gif"/>
          <p:cNvPicPr>
            <a:picLocks noGrp="1" noChangeAspect="1"/>
          </p:cNvPicPr>
          <p:nvPr>
            <p:ph idx="1"/>
          </p:nvPr>
        </p:nvPicPr>
        <p:blipFill>
          <a:blip r:embed="rId3"/>
          <a:stretch>
            <a:fillRect/>
          </a:stretch>
        </p:blipFill>
        <p:spPr>
          <a:xfrm>
            <a:off x="1398538" y="1757654"/>
            <a:ext cx="6034117" cy="4545702"/>
          </a:xfrm>
          <a:prstGeom prst="rect">
            <a:avLst/>
          </a:prstGeom>
        </p:spPr>
      </p:pic>
      <p:sp>
        <p:nvSpPr>
          <p:cNvPr id="4" name="TextBox 3"/>
          <p:cNvSpPr txBox="1"/>
          <p:nvPr>
            <p:extLst>
              <p:ext uri="{D42A27DB-BD31-4B8C-83A1-F6EECF244321}">
                <p14:modId xmlns:p14="http://schemas.microsoft.com/office/powerpoint/2010/main" val="937248068"/>
              </p:ext>
            </p:extLst>
          </p:nvPr>
        </p:nvSpPr>
        <p:spPr>
          <a:xfrm>
            <a:off x="7754231" y="1752600"/>
            <a:ext cx="3666702" cy="286232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Visual Studio Code includes </a:t>
            </a:r>
            <a:r>
              <a:rPr lang="en-US" dirty="0" err="1"/>
              <a:t>emmet</a:t>
            </a:r>
            <a:r>
              <a:rPr lang="en-US" dirty="0"/>
              <a:t>. By using shortcuts outline in the </a:t>
            </a:r>
            <a:r>
              <a:rPr lang="en-US" dirty="0" err="1"/>
              <a:t>emmet</a:t>
            </a:r>
            <a:r>
              <a:rPr lang="en-US" dirty="0"/>
              <a:t> documentation (</a:t>
            </a:r>
            <a:r>
              <a:rPr lang="en-US" dirty="0">
                <a:hlinkClick r:id="rId4"/>
              </a:rPr>
              <a:t>https://docs.emmet.io/cheat-sheet/</a:t>
            </a:r>
            <a:r>
              <a:rPr lang="en-US" dirty="0"/>
              <a:t>) we can write HTML documents much faster. In the animation to the left by typing '!' And pressing tab </a:t>
            </a:r>
            <a:r>
              <a:rPr lang="en-US" dirty="0" err="1"/>
              <a:t>emmet</a:t>
            </a:r>
            <a:r>
              <a:rPr lang="en-US" dirty="0"/>
              <a:t> gives us the basic structure of a HTML5 document.</a:t>
            </a:r>
          </a:p>
        </p:txBody>
      </p:sp>
    </p:spTree>
    <p:extLst>
      <p:ext uri="{BB962C8B-B14F-4D97-AF65-F5344CB8AC3E}">
        <p14:creationId xmlns:p14="http://schemas.microsoft.com/office/powerpoint/2010/main" val="3747799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ext uri="{D42A27DB-BD31-4B8C-83A1-F6EECF244321}">
                <p14:modId xmlns:p14="http://schemas.microsoft.com/office/powerpoint/2010/main" val="442925320"/>
              </p:ext>
            </p:extLst>
          </p:nvPr>
        </p:nvSpPr>
        <p:spPr/>
        <p:txBody>
          <a:bodyPr/>
          <a:lstStyle/>
          <a:p>
            <a:pPr algn="ctr"/>
            <a:r>
              <a:rPr lang="en-US" dirty="0">
                <a:solidFill>
                  <a:srgbClr val="191B0E"/>
                </a:solidFill>
              </a:rPr>
              <a:t>Markdown preview</a:t>
            </a:r>
          </a:p>
        </p:txBody>
      </p:sp>
      <p:pic>
        <p:nvPicPr>
          <p:cNvPr id="5" name="Picture 5" descr="mdown.gif"/>
          <p:cNvPicPr>
            <a:picLocks noGrp="1" noChangeAspect="1"/>
          </p:cNvPicPr>
          <p:nvPr>
            <p:ph idx="1"/>
          </p:nvPr>
        </p:nvPicPr>
        <p:blipFill>
          <a:blip r:embed="rId3"/>
          <a:stretch>
            <a:fillRect/>
          </a:stretch>
        </p:blipFill>
        <p:spPr>
          <a:xfrm>
            <a:off x="1391848" y="1767733"/>
            <a:ext cx="6047497" cy="4525543"/>
          </a:xfrm>
          <a:prstGeom prst="rect">
            <a:avLst/>
          </a:prstGeom>
        </p:spPr>
      </p:pic>
      <p:sp>
        <p:nvSpPr>
          <p:cNvPr id="4" name="TextBox 3"/>
          <p:cNvSpPr txBox="1"/>
          <p:nvPr>
            <p:extLst>
              <p:ext uri="{D42A27DB-BD31-4B8C-83A1-F6EECF244321}">
                <p14:modId xmlns:p14="http://schemas.microsoft.com/office/powerpoint/2010/main" val="162810800"/>
              </p:ext>
            </p:extLst>
          </p:nvPr>
        </p:nvSpPr>
        <p:spPr>
          <a:xfrm>
            <a:off x="7754231" y="1752600"/>
            <a:ext cx="3666702"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Using '⌘' + Shift + V on a markdown file creates a new window with a preview of the file rendered as it would appear on GitHub. This allows us to check the appearance of our readme files for our repositories before we push to GitHub.</a:t>
            </a:r>
          </a:p>
        </p:txBody>
      </p:sp>
    </p:spTree>
    <p:extLst>
      <p:ext uri="{BB962C8B-B14F-4D97-AF65-F5344CB8AC3E}">
        <p14:creationId xmlns:p14="http://schemas.microsoft.com/office/powerpoint/2010/main" val="2473673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ext uri="{D42A27DB-BD31-4B8C-83A1-F6EECF244321}">
                <p14:modId xmlns:p14="http://schemas.microsoft.com/office/powerpoint/2010/main" val="3871276898"/>
              </p:ext>
            </p:extLst>
          </p:nvPr>
        </p:nvSpPr>
        <p:spPr/>
        <p:txBody>
          <a:bodyPr/>
          <a:lstStyle/>
          <a:p>
            <a:pPr algn="ctr"/>
            <a:r>
              <a:rPr lang="en-US" dirty="0"/>
              <a:t>Summary</a:t>
            </a:r>
            <a:endParaRPr lang="en-US" dirty="0">
              <a:solidFill>
                <a:srgbClr val="191B0E"/>
              </a:solidFill>
            </a:endParaRPr>
          </a:p>
        </p:txBody>
      </p:sp>
      <p:pic>
        <p:nvPicPr>
          <p:cNvPr id="5" name="Picture 5" descr="Screen Shot 2017-07-12 at 9.27.56 pm.png"/>
          <p:cNvPicPr>
            <a:picLocks noGrp="1" noChangeAspect="1"/>
          </p:cNvPicPr>
          <p:nvPr>
            <p:ph idx="1"/>
          </p:nvPr>
        </p:nvPicPr>
        <p:blipFill>
          <a:blip r:embed="rId3"/>
          <a:stretch>
            <a:fillRect/>
          </a:stretch>
        </p:blipFill>
        <p:spPr>
          <a:xfrm>
            <a:off x="1171121" y="1609362"/>
            <a:ext cx="6585422" cy="5063880"/>
          </a:xfrm>
          <a:prstGeom prst="rect">
            <a:avLst/>
          </a:prstGeom>
        </p:spPr>
      </p:pic>
      <p:sp>
        <p:nvSpPr>
          <p:cNvPr id="4" name="TextBox 3"/>
          <p:cNvSpPr txBox="1"/>
          <p:nvPr>
            <p:extLst>
              <p:ext uri="{D42A27DB-BD31-4B8C-83A1-F6EECF244321}">
                <p14:modId xmlns:p14="http://schemas.microsoft.com/office/powerpoint/2010/main" val="3570198494"/>
              </p:ext>
            </p:extLst>
          </p:nvPr>
        </p:nvSpPr>
        <p:spPr>
          <a:xfrm>
            <a:off x="7754231" y="1752600"/>
            <a:ext cx="3666702" cy="203132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This is a brief summary of Visual Studio Code. There is a link on the welcome page to a keyboard shortcuts cheat sheet. There are lots of videos on YouTube and the official site also has lots of information available.</a:t>
            </a:r>
          </a:p>
        </p:txBody>
      </p:sp>
    </p:spTree>
    <p:extLst>
      <p:ext uri="{BB962C8B-B14F-4D97-AF65-F5344CB8AC3E}">
        <p14:creationId xmlns:p14="http://schemas.microsoft.com/office/powerpoint/2010/main" val="282850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ext uri="{D42A27DB-BD31-4B8C-83A1-F6EECF244321}">
                <p14:modId xmlns:p14="http://schemas.microsoft.com/office/powerpoint/2010/main" val="4092577858"/>
              </p:ext>
            </p:extLst>
          </p:nvPr>
        </p:nvSpPr>
        <p:spPr/>
        <p:txBody>
          <a:bodyPr/>
          <a:lstStyle/>
          <a:p>
            <a:pPr algn="ctr"/>
            <a:r>
              <a:rPr lang="en-US" dirty="0"/>
              <a:t>What </a:t>
            </a:r>
            <a:r>
              <a:rPr lang="en-US" dirty="0">
                <a:solidFill>
                  <a:srgbClr val="191B0E"/>
                </a:solidFill>
              </a:rPr>
              <a:t>is Visual Studio Code?</a:t>
            </a:r>
            <a:endParaRPr lang="en-US" dirty="0"/>
          </a:p>
        </p:txBody>
      </p:sp>
      <p:sp>
        <p:nvSpPr>
          <p:cNvPr id="3" name="Content Placeholder 2"/>
          <p:cNvSpPr>
            <a:spLocks noGrp="1"/>
          </p:cNvSpPr>
          <p:nvPr>
            <p:ph idx="1"/>
            <p:extLst>
              <p:ext uri="{D42A27DB-BD31-4B8C-83A1-F6EECF244321}">
                <p14:modId xmlns:p14="http://schemas.microsoft.com/office/powerpoint/2010/main" val="920315603"/>
              </p:ext>
            </p:extLst>
          </p:nvPr>
        </p:nvSpPr>
        <p:spPr/>
        <p:txBody>
          <a:bodyPr vert="horz" lIns="91440" tIns="45720" rIns="91440" bIns="45720" rtlCol="0" anchor="t">
            <a:normAutofit/>
          </a:bodyPr>
          <a:lstStyle/>
          <a:p>
            <a:pPr marL="383540" indent="-383540"/>
            <a:r>
              <a:rPr lang="en-US" b="1" dirty="0">
                <a:solidFill>
                  <a:schemeClr val="tx1"/>
                </a:solidFill>
              </a:rPr>
              <a:t>Visual Studio Code</a:t>
            </a:r>
            <a:r>
              <a:rPr lang="en-US" dirty="0">
                <a:solidFill>
                  <a:schemeClr val="tx1"/>
                </a:solidFill>
              </a:rPr>
              <a:t> is a source code editor developed by Microsoft for Windows, Linux and </a:t>
            </a:r>
            <a:r>
              <a:rPr lang="en-US" dirty="0" err="1">
                <a:solidFill>
                  <a:schemeClr val="tx1"/>
                </a:solidFill>
              </a:rPr>
              <a:t>macOS</a:t>
            </a:r>
            <a:r>
              <a:rPr lang="en-US" dirty="0">
                <a:solidFill>
                  <a:schemeClr val="tx1"/>
                </a:solidFill>
              </a:rPr>
              <a:t>.</a:t>
            </a:r>
          </a:p>
          <a:p>
            <a:pPr marL="383540" indent="-383540"/>
            <a:r>
              <a:rPr lang="en-US" dirty="0">
                <a:solidFill>
                  <a:srgbClr val="000000"/>
                </a:solidFill>
              </a:rPr>
              <a:t>It is one of many popular options for editing code. Other popular options include Sublime text and Atom. Try each and pick your </a:t>
            </a:r>
            <a:r>
              <a:rPr lang="en-US" dirty="0" err="1">
                <a:solidFill>
                  <a:srgbClr val="000000"/>
                </a:solidFill>
              </a:rPr>
              <a:t>favourite</a:t>
            </a:r>
            <a:r>
              <a:rPr lang="en-US" dirty="0">
                <a:solidFill>
                  <a:srgbClr val="000000"/>
                </a:solidFill>
              </a:rPr>
              <a:t>.</a:t>
            </a:r>
          </a:p>
          <a:p>
            <a:pPr marL="383540" indent="-383540"/>
            <a:r>
              <a:rPr lang="en-US" dirty="0">
                <a:solidFill>
                  <a:srgbClr val="000000"/>
                </a:solidFill>
              </a:rPr>
              <a:t>For learning to code it is not necessary to have an editor. You can use an online integrated development environments like </a:t>
            </a:r>
            <a:r>
              <a:rPr lang="en-US" dirty="0" err="1">
                <a:solidFill>
                  <a:srgbClr val="000000"/>
                </a:solidFill>
              </a:rPr>
              <a:t>repl.it</a:t>
            </a:r>
            <a:r>
              <a:rPr lang="en-US" dirty="0">
                <a:solidFill>
                  <a:srgbClr val="000000"/>
                </a:solidFill>
              </a:rPr>
              <a:t> or Cloud 9 which allow you to work in the cloud on a project from any computer with an internet connection.</a:t>
            </a:r>
          </a:p>
          <a:p>
            <a:pPr marL="383540" indent="-383540"/>
            <a:r>
              <a:rPr lang="en-US" dirty="0">
                <a:solidFill>
                  <a:srgbClr val="000000"/>
                </a:solidFill>
              </a:rPr>
              <a:t>How you code isn't important. Use whatever editor suits your needs. Just do it regularly to improve your skills.</a:t>
            </a:r>
          </a:p>
          <a:p>
            <a:pPr marL="383540" indent="-383540"/>
            <a:endParaRPr lang="en-US" dirty="0">
              <a:solidFill>
                <a:srgbClr val="000000"/>
              </a:solidFill>
            </a:endParaRPr>
          </a:p>
        </p:txBody>
      </p:sp>
    </p:spTree>
    <p:extLst>
      <p:ext uri="{BB962C8B-B14F-4D97-AF65-F5344CB8AC3E}">
        <p14:creationId xmlns:p14="http://schemas.microsoft.com/office/powerpoint/2010/main" val="275014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ext uri="{D42A27DB-BD31-4B8C-83A1-F6EECF244321}">
                <p14:modId xmlns:p14="http://schemas.microsoft.com/office/powerpoint/2010/main" val="2686568116"/>
              </p:ext>
            </p:extLst>
          </p:nvPr>
        </p:nvSpPr>
        <p:spPr/>
        <p:txBody>
          <a:bodyPr/>
          <a:lstStyle/>
          <a:p>
            <a:pPr algn="ctr"/>
            <a:r>
              <a:rPr lang="en-US" dirty="0"/>
              <a:t>Highlights</a:t>
            </a:r>
            <a:r>
              <a:rPr lang="en-US" dirty="0">
                <a:solidFill>
                  <a:srgbClr val="191B0E"/>
                </a:solidFill>
              </a:rPr>
              <a:t> syntax errors</a:t>
            </a:r>
          </a:p>
        </p:txBody>
      </p:sp>
      <p:pic>
        <p:nvPicPr>
          <p:cNvPr id="5" name="Picture 5" descr="Screen Shot 2017-07-10 at 7.47.58 pm.png"/>
          <p:cNvPicPr>
            <a:picLocks noGrp="1" noChangeAspect="1"/>
          </p:cNvPicPr>
          <p:nvPr>
            <p:ph idx="1"/>
          </p:nvPr>
        </p:nvPicPr>
        <p:blipFill>
          <a:blip r:embed="rId3"/>
          <a:stretch>
            <a:fillRect/>
          </a:stretch>
        </p:blipFill>
        <p:spPr>
          <a:xfrm>
            <a:off x="1171120" y="1590610"/>
            <a:ext cx="6585425" cy="5101385"/>
          </a:xfrm>
          <a:prstGeom prst="rect">
            <a:avLst/>
          </a:prstGeom>
        </p:spPr>
      </p:pic>
      <p:sp>
        <p:nvSpPr>
          <p:cNvPr id="4" name="TextBox 3"/>
          <p:cNvSpPr txBox="1"/>
          <p:nvPr>
            <p:extLst>
              <p:ext uri="{D42A27DB-BD31-4B8C-83A1-F6EECF244321}">
                <p14:modId xmlns:p14="http://schemas.microsoft.com/office/powerpoint/2010/main" val="3706148031"/>
              </p:ext>
            </p:extLst>
          </p:nvPr>
        </p:nvSpPr>
        <p:spPr>
          <a:xfrm>
            <a:off x="7752186" y="1708150"/>
            <a:ext cx="3666702"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This IF statement has no opening curly bracket. The closing curly bracket has a red squiggle underneath to highlight it is missing an opening curly bracket.</a:t>
            </a:r>
          </a:p>
        </p:txBody>
      </p:sp>
      <p:cxnSp>
        <p:nvCxnSpPr>
          <p:cNvPr id="8" name="Straight Arrow Connector 7"/>
          <p:cNvCxnSpPr/>
          <p:nvPr/>
        </p:nvCxnSpPr>
        <p:spPr>
          <a:xfrm flipH="1">
            <a:off x="2325181" y="1898621"/>
            <a:ext cx="5574432" cy="587701"/>
          </a:xfrm>
          <a:prstGeom prst="straightConnector1">
            <a:avLst/>
          </a:prstGeom>
          <a:ln>
            <a:solidFill>
              <a:srgbClr val="FF0000"/>
            </a:solidFill>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884276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ext uri="{D42A27DB-BD31-4B8C-83A1-F6EECF244321}">
                <p14:modId xmlns:p14="http://schemas.microsoft.com/office/powerpoint/2010/main" val="2378095934"/>
              </p:ext>
            </p:extLst>
          </p:nvPr>
        </p:nvSpPr>
        <p:spPr/>
        <p:txBody>
          <a:bodyPr/>
          <a:lstStyle/>
          <a:p>
            <a:pPr algn="ctr"/>
            <a:r>
              <a:rPr lang="en-US" dirty="0" err="1"/>
              <a:t>Colour</a:t>
            </a:r>
            <a:r>
              <a:rPr lang="en-US" dirty="0">
                <a:solidFill>
                  <a:srgbClr val="191B0E"/>
                </a:solidFill>
              </a:rPr>
              <a:t> coding of JavaScript</a:t>
            </a:r>
          </a:p>
        </p:txBody>
      </p:sp>
      <p:pic>
        <p:nvPicPr>
          <p:cNvPr id="5" name="Picture 5" descr="Screen Shot 2017-07-10 at 7.50.19 pm.png"/>
          <p:cNvPicPr>
            <a:picLocks noGrp="1" noChangeAspect="1"/>
          </p:cNvPicPr>
          <p:nvPr>
            <p:ph idx="1"/>
          </p:nvPr>
        </p:nvPicPr>
        <p:blipFill>
          <a:blip r:embed="rId3"/>
          <a:stretch>
            <a:fillRect/>
          </a:stretch>
        </p:blipFill>
        <p:spPr>
          <a:xfrm>
            <a:off x="1171120" y="1590610"/>
            <a:ext cx="6585425" cy="5101385"/>
          </a:xfrm>
          <a:prstGeom prst="rect">
            <a:avLst/>
          </a:prstGeom>
        </p:spPr>
      </p:pic>
      <p:sp>
        <p:nvSpPr>
          <p:cNvPr id="4" name="TextBox 3"/>
          <p:cNvSpPr txBox="1"/>
          <p:nvPr>
            <p:extLst>
              <p:ext uri="{D42A27DB-BD31-4B8C-83A1-F6EECF244321}">
                <p14:modId xmlns:p14="http://schemas.microsoft.com/office/powerpoint/2010/main" val="15135947"/>
              </p:ext>
            </p:extLst>
          </p:nvPr>
        </p:nvSpPr>
        <p:spPr>
          <a:xfrm>
            <a:off x="7754231" y="1752600"/>
            <a:ext cx="3666702"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Visual Studio Code </a:t>
            </a:r>
            <a:r>
              <a:rPr lang="en-US" dirty="0" err="1"/>
              <a:t>colour</a:t>
            </a:r>
            <a:r>
              <a:rPr lang="en-US" dirty="0"/>
              <a:t> codes strings, integers, logic and methods differently. It makes easier to spot simple errors that can be difficult to debug when learning to code.</a:t>
            </a:r>
          </a:p>
        </p:txBody>
      </p:sp>
    </p:spTree>
    <p:extLst>
      <p:ext uri="{BB962C8B-B14F-4D97-AF65-F5344CB8AC3E}">
        <p14:creationId xmlns:p14="http://schemas.microsoft.com/office/powerpoint/2010/main" val="2172504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ext uri="{D42A27DB-BD31-4B8C-83A1-F6EECF244321}">
                <p14:modId xmlns:p14="http://schemas.microsoft.com/office/powerpoint/2010/main" val="2646453409"/>
              </p:ext>
            </p:extLst>
          </p:nvPr>
        </p:nvSpPr>
        <p:spPr/>
        <p:txBody>
          <a:bodyPr/>
          <a:lstStyle/>
          <a:p>
            <a:pPr algn="ctr"/>
            <a:r>
              <a:rPr lang="en-US" dirty="0"/>
              <a:t>Autocomplete</a:t>
            </a:r>
            <a:r>
              <a:rPr lang="en-US" dirty="0">
                <a:solidFill>
                  <a:srgbClr val="191B0E"/>
                </a:solidFill>
              </a:rPr>
              <a:t> method names</a:t>
            </a:r>
          </a:p>
        </p:txBody>
      </p:sp>
      <p:pic>
        <p:nvPicPr>
          <p:cNvPr id="5" name="Picture 5" descr="Screen Shot 2017-07-10 at 8.02.44 pm.png"/>
          <p:cNvPicPr>
            <a:picLocks noGrp="1" noChangeAspect="1"/>
          </p:cNvPicPr>
          <p:nvPr>
            <p:ph idx="1"/>
          </p:nvPr>
        </p:nvPicPr>
        <p:blipFill>
          <a:blip r:embed="rId3"/>
          <a:stretch>
            <a:fillRect/>
          </a:stretch>
        </p:blipFill>
        <p:spPr>
          <a:xfrm>
            <a:off x="1171120" y="1590610"/>
            <a:ext cx="6585424" cy="5101385"/>
          </a:xfrm>
          <a:prstGeom prst="rect">
            <a:avLst/>
          </a:prstGeom>
        </p:spPr>
      </p:pic>
      <p:sp>
        <p:nvSpPr>
          <p:cNvPr id="4" name="TextBox 3"/>
          <p:cNvSpPr txBox="1"/>
          <p:nvPr>
            <p:extLst>
              <p:ext uri="{D42A27DB-BD31-4B8C-83A1-F6EECF244321}">
                <p14:modId xmlns:p14="http://schemas.microsoft.com/office/powerpoint/2010/main" val="1232062035"/>
              </p:ext>
            </p:extLst>
          </p:nvPr>
        </p:nvSpPr>
        <p:spPr>
          <a:xfrm>
            <a:off x="7754231" y="1752600"/>
            <a:ext cx="3666702" cy="286232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Visual Studio Code includes common methods in JavaScript to allow us to autocomplete them without typing the full name. This is really helpful when learning JavaScript's </a:t>
            </a:r>
            <a:r>
              <a:rPr lang="en-US" dirty="0" err="1"/>
              <a:t>camelcase</a:t>
            </a:r>
            <a:r>
              <a:rPr lang="en-US" dirty="0"/>
              <a:t> convention. 'getElementbyId' as shown here will work but if we make a mistake but using 'getElementByID' the code will not work as expected.</a:t>
            </a:r>
          </a:p>
        </p:txBody>
      </p:sp>
    </p:spTree>
    <p:extLst>
      <p:ext uri="{BB962C8B-B14F-4D97-AF65-F5344CB8AC3E}">
        <p14:creationId xmlns:p14="http://schemas.microsoft.com/office/powerpoint/2010/main" val="938352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ext uri="{D42A27DB-BD31-4B8C-83A1-F6EECF244321}">
                <p14:modId xmlns:p14="http://schemas.microsoft.com/office/powerpoint/2010/main" val="1628837290"/>
              </p:ext>
            </p:extLst>
          </p:nvPr>
        </p:nvSpPr>
        <p:spPr/>
        <p:txBody>
          <a:bodyPr/>
          <a:lstStyle/>
          <a:p>
            <a:pPr algn="ctr"/>
            <a:r>
              <a:rPr lang="en-US" dirty="0"/>
              <a:t>Comment multiple</a:t>
            </a:r>
            <a:r>
              <a:rPr lang="en-US" dirty="0">
                <a:solidFill>
                  <a:srgbClr val="191B0E"/>
                </a:solidFill>
              </a:rPr>
              <a:t> lines</a:t>
            </a:r>
          </a:p>
        </p:txBody>
      </p:sp>
      <p:pic>
        <p:nvPicPr>
          <p:cNvPr id="5" name="Picture 5" descr="comments.gif"/>
          <p:cNvPicPr>
            <a:picLocks noGrp="1" noChangeAspect="1"/>
          </p:cNvPicPr>
          <p:nvPr>
            <p:ph idx="1"/>
          </p:nvPr>
        </p:nvPicPr>
        <p:blipFill>
          <a:blip r:embed="rId3"/>
          <a:stretch>
            <a:fillRect/>
          </a:stretch>
        </p:blipFill>
        <p:spPr>
          <a:xfrm>
            <a:off x="1371600" y="1752600"/>
            <a:ext cx="6087994" cy="4555810"/>
          </a:xfrm>
          <a:prstGeom prst="rect">
            <a:avLst/>
          </a:prstGeom>
        </p:spPr>
      </p:pic>
      <p:sp>
        <p:nvSpPr>
          <p:cNvPr id="4" name="TextBox 3"/>
          <p:cNvSpPr txBox="1"/>
          <p:nvPr>
            <p:extLst>
              <p:ext uri="{D42A27DB-BD31-4B8C-83A1-F6EECF244321}">
                <p14:modId xmlns:p14="http://schemas.microsoft.com/office/powerpoint/2010/main" val="4291722782"/>
              </p:ext>
            </p:extLst>
          </p:nvPr>
        </p:nvSpPr>
        <p:spPr>
          <a:xfrm>
            <a:off x="7754231" y="1752600"/>
            <a:ext cx="3666702" cy="203132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Once we have highlighted multiple lines we can use the '⌘' (command -  apple, ctrl - windows) + '/' to comment out multiple lines of code. Useful when we are getting an error message but not sure what part of the code is causing the error.</a:t>
            </a:r>
          </a:p>
        </p:txBody>
      </p:sp>
    </p:spTree>
    <p:extLst>
      <p:ext uri="{BB962C8B-B14F-4D97-AF65-F5344CB8AC3E}">
        <p14:creationId xmlns:p14="http://schemas.microsoft.com/office/powerpoint/2010/main" val="2489338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ext uri="{D42A27DB-BD31-4B8C-83A1-F6EECF244321}">
                <p14:modId xmlns:p14="http://schemas.microsoft.com/office/powerpoint/2010/main" val="3504565338"/>
              </p:ext>
            </p:extLst>
          </p:nvPr>
        </p:nvSpPr>
        <p:spPr/>
        <p:txBody>
          <a:bodyPr/>
          <a:lstStyle/>
          <a:p>
            <a:pPr algn="ctr"/>
            <a:r>
              <a:rPr lang="en-US" dirty="0"/>
              <a:t>Move multiple</a:t>
            </a:r>
            <a:r>
              <a:rPr lang="en-US" dirty="0">
                <a:solidFill>
                  <a:srgbClr val="191B0E"/>
                </a:solidFill>
              </a:rPr>
              <a:t> lines</a:t>
            </a:r>
          </a:p>
        </p:txBody>
      </p:sp>
      <p:pic>
        <p:nvPicPr>
          <p:cNvPr id="5" name="Picture 5" descr="move text.gif"/>
          <p:cNvPicPr>
            <a:picLocks noGrp="1" noChangeAspect="1"/>
          </p:cNvPicPr>
          <p:nvPr>
            <p:ph idx="1"/>
          </p:nvPr>
        </p:nvPicPr>
        <p:blipFill>
          <a:blip r:embed="rId3"/>
          <a:stretch>
            <a:fillRect/>
          </a:stretch>
        </p:blipFill>
        <p:spPr>
          <a:xfrm>
            <a:off x="1371600" y="1757654"/>
            <a:ext cx="6087994" cy="4545702"/>
          </a:xfrm>
          <a:prstGeom prst="rect">
            <a:avLst/>
          </a:prstGeom>
        </p:spPr>
      </p:pic>
      <p:sp>
        <p:nvSpPr>
          <p:cNvPr id="4" name="TextBox 3"/>
          <p:cNvSpPr txBox="1"/>
          <p:nvPr>
            <p:extLst>
              <p:ext uri="{D42A27DB-BD31-4B8C-83A1-F6EECF244321}">
                <p14:modId xmlns:p14="http://schemas.microsoft.com/office/powerpoint/2010/main" val="1009106198"/>
              </p:ext>
            </p:extLst>
          </p:nvPr>
        </p:nvSpPr>
        <p:spPr>
          <a:xfrm>
            <a:off x="7754231" y="1752600"/>
            <a:ext cx="3666702" cy="203132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Once we have highlighted multiple lines we can use the '⌥' (option -  apple, alt - windows) + ↑ or ↓ arrows to move multiple lines of code. In the example shown we move the function declaration above the line where we call it.</a:t>
            </a:r>
          </a:p>
        </p:txBody>
      </p:sp>
    </p:spTree>
    <p:extLst>
      <p:ext uri="{BB962C8B-B14F-4D97-AF65-F5344CB8AC3E}">
        <p14:creationId xmlns:p14="http://schemas.microsoft.com/office/powerpoint/2010/main" val="2596978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ext uri="{D42A27DB-BD31-4B8C-83A1-F6EECF244321}">
                <p14:modId xmlns:p14="http://schemas.microsoft.com/office/powerpoint/2010/main" val="3200014869"/>
              </p:ext>
            </p:extLst>
          </p:nvPr>
        </p:nvSpPr>
        <p:spPr/>
        <p:txBody>
          <a:bodyPr/>
          <a:lstStyle/>
          <a:p>
            <a:pPr algn="ctr"/>
            <a:r>
              <a:rPr lang="en-US" dirty="0"/>
              <a:t>Indent multiple</a:t>
            </a:r>
            <a:r>
              <a:rPr lang="en-US" dirty="0">
                <a:solidFill>
                  <a:srgbClr val="191B0E"/>
                </a:solidFill>
              </a:rPr>
              <a:t> lines</a:t>
            </a:r>
          </a:p>
        </p:txBody>
      </p:sp>
      <p:pic>
        <p:nvPicPr>
          <p:cNvPr id="5" name="Picture 5" descr="move text.gif"/>
          <p:cNvPicPr>
            <a:picLocks noGrp="1" noChangeAspect="1"/>
          </p:cNvPicPr>
          <p:nvPr>
            <p:ph idx="1"/>
          </p:nvPr>
        </p:nvPicPr>
        <p:blipFill>
          <a:blip r:embed="rId3"/>
          <a:stretch>
            <a:fillRect/>
          </a:stretch>
        </p:blipFill>
        <p:spPr>
          <a:xfrm>
            <a:off x="1371600" y="1757654"/>
            <a:ext cx="6087994" cy="4545702"/>
          </a:xfrm>
          <a:prstGeom prst="rect">
            <a:avLst/>
          </a:prstGeom>
        </p:spPr>
      </p:pic>
      <p:sp>
        <p:nvSpPr>
          <p:cNvPr id="4" name="TextBox 3"/>
          <p:cNvSpPr txBox="1"/>
          <p:nvPr>
            <p:extLst>
              <p:ext uri="{D42A27DB-BD31-4B8C-83A1-F6EECF244321}">
                <p14:modId xmlns:p14="http://schemas.microsoft.com/office/powerpoint/2010/main" val="2965978264"/>
              </p:ext>
            </p:extLst>
          </p:nvPr>
        </p:nvSpPr>
        <p:spPr>
          <a:xfrm>
            <a:off x="7754231" y="1752600"/>
            <a:ext cx="3666702" cy="203132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Once we have highlighted multiple lines we can use the '⌘' + ] or [ increase or decrease the indentation of multiple lines of code. This is useful as we refactor our code moving lines of code into its own function.</a:t>
            </a:r>
          </a:p>
        </p:txBody>
      </p:sp>
    </p:spTree>
    <p:extLst>
      <p:ext uri="{BB962C8B-B14F-4D97-AF65-F5344CB8AC3E}">
        <p14:creationId xmlns:p14="http://schemas.microsoft.com/office/powerpoint/2010/main" val="3397886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ext uri="{D42A27DB-BD31-4B8C-83A1-F6EECF244321}">
                <p14:modId xmlns:p14="http://schemas.microsoft.com/office/powerpoint/2010/main" val="555671989"/>
              </p:ext>
            </p:extLst>
          </p:nvPr>
        </p:nvSpPr>
        <p:spPr/>
        <p:txBody>
          <a:bodyPr/>
          <a:lstStyle/>
          <a:p>
            <a:pPr algn="ctr"/>
            <a:r>
              <a:rPr lang="en-US" dirty="0">
                <a:solidFill>
                  <a:srgbClr val="191B0E"/>
                </a:solidFill>
              </a:rPr>
              <a:t>Multiple cursors</a:t>
            </a:r>
          </a:p>
        </p:txBody>
      </p:sp>
      <p:pic>
        <p:nvPicPr>
          <p:cNvPr id="5" name="Picture 5" descr="commandD.gif"/>
          <p:cNvPicPr>
            <a:picLocks noGrp="1" noChangeAspect="1"/>
          </p:cNvPicPr>
          <p:nvPr>
            <p:ph idx="1"/>
          </p:nvPr>
        </p:nvPicPr>
        <p:blipFill>
          <a:blip r:embed="rId3"/>
          <a:stretch>
            <a:fillRect/>
          </a:stretch>
        </p:blipFill>
        <p:spPr>
          <a:xfrm>
            <a:off x="1385129" y="1757654"/>
            <a:ext cx="6060936" cy="4545702"/>
          </a:xfrm>
          <a:prstGeom prst="rect">
            <a:avLst/>
          </a:prstGeom>
        </p:spPr>
      </p:pic>
      <p:sp>
        <p:nvSpPr>
          <p:cNvPr id="4" name="TextBox 3"/>
          <p:cNvSpPr txBox="1"/>
          <p:nvPr>
            <p:extLst>
              <p:ext uri="{D42A27DB-BD31-4B8C-83A1-F6EECF244321}">
                <p14:modId xmlns:p14="http://schemas.microsoft.com/office/powerpoint/2010/main" val="3159621125"/>
              </p:ext>
            </p:extLst>
          </p:nvPr>
        </p:nvSpPr>
        <p:spPr>
          <a:xfrm>
            <a:off x="7754231" y="1752600"/>
            <a:ext cx="3666702" cy="203132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Using the '⌘' + d combination we can select multiple instances of a variable. Each time we press '⌘' + d we highlight the next instance of the variable. Once we start typing the input of the keyboard modifies each selection we have highlighted.</a:t>
            </a:r>
          </a:p>
        </p:txBody>
      </p:sp>
    </p:spTree>
    <p:extLst>
      <p:ext uri="{BB962C8B-B14F-4D97-AF65-F5344CB8AC3E}">
        <p14:creationId xmlns:p14="http://schemas.microsoft.com/office/powerpoint/2010/main" val="71000824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TF00001241</Template>
  <TotalTime>0</TotalTime>
  <Words>0</Words>
  <Application>Microsoft Office PowerPoint</Application>
  <PresentationFormat>Widescreen</PresentationFormat>
  <Paragraphs>0</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Crop</vt:lpstr>
      <vt:lpstr>Visual studio code</vt:lpstr>
      <vt:lpstr>What is Visual Studio Code?</vt:lpstr>
      <vt:lpstr>Highlights syntax errors</vt:lpstr>
      <vt:lpstr>Colour coding of JavaScript</vt:lpstr>
      <vt:lpstr>Autocomplete method names</vt:lpstr>
      <vt:lpstr>Comment multiple lines</vt:lpstr>
      <vt:lpstr>Move multiple lines</vt:lpstr>
      <vt:lpstr>Indent multiple lines</vt:lpstr>
      <vt:lpstr>Multiple cursors</vt:lpstr>
      <vt:lpstr>Multiple cursors (part II)</vt:lpstr>
      <vt:lpstr>Extensions</vt:lpstr>
      <vt:lpstr>Integrated Terminal</vt:lpstr>
      <vt:lpstr>Emmet for HTML</vt:lpstr>
      <vt:lpstr>Markdown preview</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11</cp:revision>
  <dcterms:created xsi:type="dcterms:W3CDTF">2015-09-21T23:24:45Z</dcterms:created>
  <dcterms:modified xsi:type="dcterms:W3CDTF">2017-07-12T11:39:14Z</dcterms:modified>
</cp:coreProperties>
</file>