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78" r:id="rId8"/>
    <p:sldId id="271" r:id="rId9"/>
    <p:sldId id="279" r:id="rId10"/>
    <p:sldId id="273" r:id="rId11"/>
    <p:sldId id="272" r:id="rId12"/>
    <p:sldId id="277" r:id="rId13"/>
    <p:sldId id="275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2019/9/4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04" y="260648"/>
            <a:ext cx="2123728" cy="67448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497960"/>
            <a:ext cx="91440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>
            <a:off x="2193374" y="6497960"/>
            <a:ext cx="4824536" cy="3600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河南省洞见网络安全科技有限公司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psDevopsOrg/ECommerceCrawlers/tree/master/TaobaoCrawl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阿里系电商商品信息采集思路与实践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621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安全研发组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5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556792"/>
            <a:ext cx="7810127" cy="1614387"/>
          </a:xfrm>
        </p:spPr>
        <p:txBody>
          <a:bodyPr/>
          <a:lstStyle/>
          <a:p>
            <a:pPr algn="ctr"/>
            <a:r>
              <a:rPr lang="zh-CN" altLang="en-US" dirty="0"/>
              <a:t>爬取数据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3848" y="2708920"/>
            <a:ext cx="5472608" cy="30963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0x01 </a:t>
            </a:r>
            <a:r>
              <a:rPr lang="zh-CN" altLang="en-US" dirty="0" smtClean="0"/>
              <a:t>数据采集之登录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0x02 </a:t>
            </a:r>
            <a:r>
              <a:rPr lang="zh-CN" altLang="en-US" dirty="0"/>
              <a:t>数据采集之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0x03 </a:t>
            </a:r>
            <a:r>
              <a:rPr lang="zh-CN" altLang="en-US" dirty="0"/>
              <a:t>数据采集之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0x04 </a:t>
            </a:r>
            <a:r>
              <a:rPr lang="zh-CN" altLang="en-US" dirty="0"/>
              <a:t>数据采集之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0x05 </a:t>
            </a:r>
            <a:r>
              <a:rPr lang="zh-CN" altLang="en-US" dirty="0"/>
              <a:t>数据采集</a:t>
            </a:r>
            <a:r>
              <a:rPr lang="zh-CN" altLang="en-US" dirty="0" smtClean="0"/>
              <a:t>之架构设计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0x01 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1. </a:t>
            </a:r>
            <a:r>
              <a:rPr lang="zh-CN" altLang="en-US" dirty="0"/>
              <a:t>手动登录</a:t>
            </a:r>
            <a:br>
              <a:rPr lang="zh-CN" altLang="en-US" dirty="0"/>
            </a:br>
            <a:r>
              <a:rPr lang="en-US" altLang="zh-CN" dirty="0"/>
              <a:t>2. </a:t>
            </a:r>
            <a:r>
              <a:rPr lang="zh-CN" altLang="en-US" dirty="0"/>
              <a:t>模拟登录 </a:t>
            </a:r>
            <a:r>
              <a:rPr lang="en-US" altLang="zh-CN" dirty="0"/>
              <a:t>[</a:t>
            </a:r>
            <a:r>
              <a:rPr lang="zh-CN" altLang="en-US" dirty="0"/>
              <a:t>淘宝正面登录、三方微博账号登录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3. </a:t>
            </a:r>
            <a:r>
              <a:rPr lang="zh-CN" altLang="en-US" dirty="0"/>
              <a:t>模拟浏览器注入</a:t>
            </a:r>
            <a:r>
              <a:rPr lang="en-US" altLang="zh-CN" dirty="0"/>
              <a:t>cookie</a:t>
            </a:r>
            <a:br>
              <a:rPr lang="en-US" altLang="zh-CN" dirty="0"/>
            </a:br>
            <a:r>
              <a:rPr lang="en-US" altLang="zh-CN" dirty="0"/>
              <a:t>4. </a:t>
            </a:r>
            <a:r>
              <a:rPr lang="zh-CN" altLang="en-US" dirty="0"/>
              <a:t>模拟浏览器加载</a:t>
            </a:r>
            <a:r>
              <a:rPr lang="en-US" altLang="zh-CN" dirty="0"/>
              <a:t>Profiles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Tip</a:t>
            </a:r>
            <a:r>
              <a:rPr lang="zh-CN" alt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：运行</a:t>
            </a:r>
            <a:r>
              <a:rPr lang="zh-CN" altLang="en-US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模拟浏览器</a:t>
            </a:r>
            <a:r>
              <a:rPr lang="en-US" altLang="zh-CN" sz="2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---&gt;</a:t>
            </a:r>
            <a:r>
              <a:rPr lang="zh-CN" alt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空白</a:t>
            </a:r>
            <a:endParaRPr lang="zh-CN" altLang="en-US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模拟登录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暂停程序手动输入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，程序自动输入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问题：淘宝登录频繁出现滑动验证？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程序注入登录后的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绕登录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加载</a:t>
            </a:r>
            <a:r>
              <a:rPr lang="en-US" altLang="zh-CN" dirty="0" smtClean="0"/>
              <a:t>Profiles</a:t>
            </a:r>
            <a:r>
              <a:rPr lang="zh-CN" altLang="en-US" dirty="0" smtClean="0"/>
              <a:t>文件绕过登录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不足： 时间长后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失效。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对抗滑动验证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2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action 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 </a:t>
            </a:r>
            <a:r>
              <a:rPr lang="en-US" altLang="zh-CN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ActionChains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self.browser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b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1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action</a:t>
            </a:r>
            <a:r>
              <a:rPr lang="en-US" altLang="zh-CN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.click_and_hold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getcache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).perform()</a:t>
            </a:r>
            <a:b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1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action</a:t>
            </a:r>
            <a:r>
              <a:rPr lang="en-US" altLang="zh-CN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.move_to_element_with_offset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to_element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</a:t>
            </a:r>
            <a:r>
              <a:rPr lang="en-US" altLang="zh-CN" sz="1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getcache</a:t>
            </a:r>
            <a:r>
              <a:rPr lang="en-US" altLang="zh-CN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,xoffset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=288, </a:t>
            </a:r>
            <a:r>
              <a:rPr lang="en-US" altLang="zh-CN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yoffset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=0).perform()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40733"/>
            <a:ext cx="2448272" cy="24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1208"/>
            <a:ext cx="2619111" cy="244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283968" y="4149080"/>
            <a:ext cx="122413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淘宝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48264" y="4158208"/>
            <a:ext cx="122413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微博</a:t>
            </a:r>
          </a:p>
        </p:txBody>
      </p:sp>
    </p:spTree>
    <p:extLst>
      <p:ext uri="{BB962C8B-B14F-4D97-AF65-F5344CB8AC3E}">
        <p14:creationId xmlns:p14="http://schemas.microsoft.com/office/powerpoint/2010/main" val="38474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0x01 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在操作滑动验证的时候永远滑动失败？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dirty="0" smtClean="0"/>
              <a:t>现象：在真实的浏览器上一滑就过，操作模拟浏览器永远是失败。</a:t>
            </a:r>
            <a:endParaRPr lang="en-US" altLang="zh-CN" sz="2000" dirty="0" smtClean="0"/>
          </a:p>
          <a:p>
            <a:endParaRPr lang="en-US" altLang="zh-CN" dirty="0"/>
          </a:p>
          <a:p>
            <a:r>
              <a:rPr lang="zh-CN" altLang="en-US" sz="2000" dirty="0" smtClean="0"/>
              <a:t>原因：阿里系的其中一个反爬机制、检测用户是不是正常用户、检测浏览器属性。如何让阿里检测不出我是模拟浏览器？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14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浏览器特征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168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模拟</a:t>
            </a:r>
            <a:r>
              <a:rPr lang="zh-CN" altLang="en-US" dirty="0" smtClean="0"/>
              <a:t>浏览器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dirty="0"/>
              <a:t>F12</a:t>
            </a:r>
            <a:r>
              <a:rPr lang="en-US" altLang="zh-CN" sz="1200" dirty="0">
                <a:sym typeface="Wingdings" panose="05000000000000000000" pitchFamily="2" charset="2"/>
              </a:rPr>
              <a:t>console</a:t>
            </a:r>
          </a:p>
          <a:p>
            <a:pPr marL="0" indent="0">
              <a:buNone/>
            </a:pPr>
            <a:r>
              <a:rPr lang="en-US" altLang="zh-CN" sz="1600" dirty="0" smtClean="0"/>
              <a:t>```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window.navigator.webdriver</a:t>
            </a:r>
            <a:r>
              <a:rPr lang="en-US" altLang="zh-CN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true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```</a:t>
            </a:r>
            <a:endParaRPr lang="zh-CN" altLang="en-US" sz="16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11683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真实浏览器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1200" dirty="0"/>
              <a:t>F12</a:t>
            </a:r>
            <a:r>
              <a:rPr lang="en-US" altLang="zh-CN" sz="1200" dirty="0">
                <a:sym typeface="Wingdings" panose="05000000000000000000" pitchFamily="2" charset="2"/>
              </a:rPr>
              <a:t>console </a:t>
            </a:r>
            <a:endParaRPr lang="en-US" altLang="zh-CN" sz="1200" dirty="0" smtClean="0">
              <a:sym typeface="Wingdings" panose="05000000000000000000" pitchFamily="2" charset="2"/>
            </a:endParaRPr>
          </a:p>
          <a:p>
            <a:r>
              <a:rPr lang="en-US" altLang="zh-CN" sz="1600" dirty="0" smtClean="0"/>
              <a:t>```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window.navigator.webdriver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undefined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```</a:t>
            </a:r>
            <a:endParaRPr lang="zh-CN" altLang="en-US" sz="1600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26728" y="3861048"/>
            <a:ext cx="8064896" cy="22322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代码隐藏</a:t>
            </a:r>
            <a:r>
              <a:rPr lang="zh-CN" altLang="en-US" dirty="0"/>
              <a:t>属性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1700" dirty="0"/>
              <a:t>```</a:t>
            </a:r>
            <a:r>
              <a:rPr lang="zh-CN" altLang="en-US" sz="1700" dirty="0"/>
              <a:t/>
            </a:r>
            <a:br>
              <a:rPr lang="zh-CN" altLang="en-US" sz="1700" dirty="0"/>
            </a:br>
            <a:r>
              <a:rPr lang="en-US" altLang="zh-CN" sz="1700" dirty="0" err="1"/>
              <a:t>options.add_experimental_option</a:t>
            </a:r>
            <a:r>
              <a:rPr lang="en-US" altLang="zh-CN" sz="1700" dirty="0"/>
              <a:t>('</a:t>
            </a:r>
            <a:r>
              <a:rPr lang="en-US" altLang="zh-CN" sz="1700" dirty="0" err="1"/>
              <a:t>excludeSwitches</a:t>
            </a:r>
            <a:r>
              <a:rPr lang="en-US" altLang="zh-CN" sz="1700" dirty="0"/>
              <a:t>', ['enable-automation'])</a:t>
            </a:r>
            <a:br>
              <a:rPr lang="en-US" altLang="zh-CN" sz="1700" dirty="0"/>
            </a:br>
            <a:r>
              <a:rPr lang="en-US" altLang="zh-CN" sz="1700" dirty="0"/>
              <a:t>```</a:t>
            </a:r>
            <a:endParaRPr lang="zh-CN" altLang="en-US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1988839"/>
            <a:ext cx="136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endParaRPr lang="zh-CN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728" y="61255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这就够了？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8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阿里系检测其他属性（隐蔽）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'selenium-evaluate', '</a:t>
            </a:r>
            <a:r>
              <a:rPr lang="en-US" altLang="zh-CN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webdriverCommand</a:t>
            </a: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 '</a:t>
            </a:r>
            <a:r>
              <a:rPr lang="en-US" altLang="zh-CN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</a:t>
            </a: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-evaluate-response', '__</a:t>
            </a:r>
            <a:r>
              <a:rPr lang="en-US" altLang="zh-CN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webdriverFunc</a:t>
            </a: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</a:t>
            </a:r>
            <a:b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webdriver_script_fn</a:t>
            </a: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 '__$</a:t>
            </a:r>
            <a:r>
              <a:rPr lang="en-US" altLang="zh-CN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webdriverAsyncExecutor</a:t>
            </a: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 '__</a:t>
            </a:r>
            <a:r>
              <a:rPr lang="en-US" altLang="zh-CN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lastWatirAlert</a:t>
            </a: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</a:t>
            </a:r>
            <a:b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lastWatirConfirm</a:t>
            </a: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 '__</a:t>
            </a:r>
            <a:r>
              <a:rPr lang="en-US" altLang="zh-CN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lastWatirPrompt</a:t>
            </a:r>
            <a:r>
              <a:rPr lang="en-US" altLang="zh-CN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', '$</a:t>
            </a:r>
            <a:r>
              <a:rPr lang="en-US" altLang="zh-CN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chrome_asyncScriptInfo</a:t>
            </a:r>
            <a:r>
              <a:rPr lang="en-US" altLang="zh-CN" sz="1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‘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模拟浏览器自带属性，此时代码层已经难以去除特有属性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使用中间人代理移除属性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63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Mitmproxy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中间人代理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修改请求响应包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容易结合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展示抓包内置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800" dirty="0" smtClean="0"/>
              <a:t>安装方式：</a:t>
            </a:r>
            <a:endParaRPr lang="en-US" altLang="zh-CN" sz="1800" dirty="0" smtClean="0"/>
          </a:p>
          <a:p>
            <a:r>
              <a:rPr lang="zh-CN" altLang="en-US" sz="1600" dirty="0"/>
              <a:t>官</a:t>
            </a:r>
            <a:r>
              <a:rPr lang="zh-CN" altLang="en-US" sz="1600" dirty="0" smtClean="0"/>
              <a:t>网下载 </a:t>
            </a:r>
            <a:r>
              <a:rPr lang="en-US" altLang="zh-CN" sz="1600" dirty="0" smtClean="0"/>
              <a:t>https://</a:t>
            </a:r>
            <a:r>
              <a:rPr lang="zh-CN" altLang="en-US" sz="1600" dirty="0" smtClean="0"/>
              <a:t>百度一下</a:t>
            </a:r>
            <a:r>
              <a:rPr lang="en-US" altLang="zh-CN" sz="1600" dirty="0" smtClean="0"/>
              <a:t>.com</a:t>
            </a:r>
          </a:p>
          <a:p>
            <a:r>
              <a:rPr lang="en-US" altLang="zh-CN" sz="1600" dirty="0" smtClean="0"/>
              <a:t>Python </a:t>
            </a:r>
            <a:r>
              <a:rPr lang="zh-CN" altLang="en-US" sz="1600" dirty="0" smtClean="0"/>
              <a:t>包安装 </a:t>
            </a:r>
            <a:r>
              <a:rPr lang="en-US" altLang="zh-CN" sz="1600" dirty="0" smtClean="0"/>
              <a:t>pip install </a:t>
            </a:r>
            <a:r>
              <a:rPr lang="en-US" altLang="zh-CN" sz="1600" dirty="0" err="1"/>
              <a:t>Mitmproxy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1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Mitmproxy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体验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proxy.py</a:t>
            </a:r>
            <a:r>
              <a:rPr lang="zh-CN" altLang="en-US" dirty="0" smtClean="0"/>
              <a:t>文件拦截数据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sz="17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altLang="zh-CN" sz="17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mitmproxy</a:t>
            </a:r>
            <a:r>
              <a:rPr lang="en-US" altLang="zh-CN" sz="17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7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altLang="zh-CN" sz="17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ctx</a:t>
            </a:r>
            <a:r>
              <a:rPr lang="en-US" altLang="zh-CN" sz="17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sz="17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17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sz="17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17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def</a:t>
            </a:r>
            <a:r>
              <a:rPr lang="en-US" altLang="zh-CN" sz="17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7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response(</a:t>
            </a:r>
            <a:r>
              <a:rPr lang="en-US" altLang="zh-CN" sz="17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):</a:t>
            </a:r>
          </a:p>
          <a:p>
            <a:r>
              <a:rPr lang="en-US" altLang="zh-CN" sz="17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7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zh-CN" sz="17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17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</a:t>
            </a:r>
            <a:r>
              <a:rPr lang="en-US" altLang="zh-CN" sz="17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17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17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.response.text.replace</a:t>
            </a:r>
            <a:r>
              <a:rPr lang="en-US" altLang="zh-CN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7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‘</a:t>
            </a:r>
            <a:r>
              <a:rPr lang="zh-CN" altLang="en-US" sz="17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谷</a:t>
            </a:r>
            <a:r>
              <a:rPr lang="zh-CN" altLang="en-US" sz="17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歌</a:t>
            </a:r>
            <a:r>
              <a:rPr lang="en-US" altLang="zh-CN" sz="17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’</a:t>
            </a:r>
            <a:r>
              <a:rPr lang="en-US" altLang="zh-CN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7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‘</a:t>
            </a:r>
            <a:r>
              <a:rPr lang="zh-CN" altLang="en-US" sz="17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百度</a:t>
            </a:r>
            <a:r>
              <a:rPr lang="en-US" altLang="zh-CN" sz="17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1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700" b="1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 smtClean="0"/>
              <a:t>mitmdump.exe </a:t>
            </a:r>
            <a:r>
              <a:rPr lang="en-US" altLang="zh-CN" b="1" dirty="0"/>
              <a:t>-p 8888 proxy.py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Mitmproxy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去除阿里检测浏览器属性的</a:t>
            </a:r>
            <a:r>
              <a:rPr lang="en-US" altLang="zh-CN" sz="3600" dirty="0" err="1" smtClean="0"/>
              <a:t>js</a:t>
            </a:r>
            <a:r>
              <a:rPr lang="zh-CN" altLang="en-US" sz="3600" dirty="0" smtClean="0"/>
              <a:t>，修改无头浏览器属性</a:t>
            </a:r>
            <a:endParaRPr lang="en-US" altLang="zh-CN" sz="3600" dirty="0" smtClean="0"/>
          </a:p>
          <a:p>
            <a:endParaRPr lang="en-US" altLang="zh-CN" dirty="0"/>
          </a:p>
          <a:p>
            <a:r>
              <a:rPr lang="en-US" altLang="zh-CN" sz="2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-*- coding: utf-8 -*-</a:t>
            </a:r>
            <a:br>
              <a:rPr lang="en-US" altLang="zh-CN" sz="2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mitmproxy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ctx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def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response(</a:t>
            </a:r>
            <a:r>
              <a:rPr lang="en-US" altLang="zh-CN" sz="22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):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if 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um.json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 in </a:t>
            </a:r>
            <a:r>
              <a:rPr lang="en-US" altLang="zh-CN" sz="22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.request.url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or </a:t>
            </a:r>
            <a:r>
              <a:rPr lang="en-US" altLang="zh-CN" sz="22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‘xxx.js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 in </a:t>
            </a:r>
            <a:r>
              <a:rPr lang="en-US" altLang="zh-CN" sz="22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.request.url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or '/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sufei_data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/3.6.12/index.js' in </a:t>
            </a:r>
            <a:r>
              <a:rPr lang="en-US" altLang="zh-CN" sz="22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.request.url: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</a:t>
            </a:r>
            <a:r>
              <a:rPr lang="en-US" altLang="zh-CN" sz="2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</a:t>
            </a:r>
            <a:r>
              <a:rPr lang="zh-CN" altLang="en-US" sz="2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屏蔽</a:t>
            </a:r>
            <a:r>
              <a:rPr lang="en-US" altLang="zh-CN" sz="2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selenium</a:t>
            </a:r>
            <a:r>
              <a:rPr lang="zh-CN" altLang="en-US" sz="2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检测</a:t>
            </a:r>
            <a:br>
              <a:rPr lang="zh-CN" altLang="en-US" sz="2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zh-CN" altLang="en-US" sz="2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+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Object.defineProperties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(navigator,{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:{get:() =&gt; false}}); '</a:t>
            </a:r>
            <a:b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for 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webdriver_key</a:t>
            </a:r>
            <a:r>
              <a:rPr lang="en-US" altLang="zh-CN" sz="22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 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driver_evaluate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webdriver_evaluate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selenium_evaluate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                             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fxdriver_evaluate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driver_unwrapped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webdriver_unwrapped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selenium_unwrapped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                             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fxdriver_unwrapped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Selenium_IDE_Recorder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'_selenium'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calledSelenium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                             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'_WEBDRIVER_ELEM_CACHE'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FirefoxDriverw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'driver-evaluate'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-evaluate'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                             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'selenium-evaluate'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webdriverCommand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-evaluate-response'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webdriverFunc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                             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webdriver_script_fn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'__$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webdriverAsyncExecutor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lastWatirAlert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                             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lastWatirConfirm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'__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lastWatirPrompt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'$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chrome_asyncScriptInfo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                             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'$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cdc_asdjflasutopfhvcZLmcfl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_'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]: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ctx.log.info(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'Remove "{}" from {}.'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.format(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webdriver_key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.request.url))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       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.response.text.replace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'"{}"'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.format(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webdriver_key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'"NO-SUCH-ATTR"'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.response.text.replace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t.webdriver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'false'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b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   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22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flow</a:t>
            </a:r>
            <a:r>
              <a:rPr lang="en-US" altLang="zh-CN" sz="2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.response.text.replace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FirefoxDriver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''</a:t>
            </a:r>
            <a:r>
              <a:rPr lang="en-US" altLang="zh-CN" sz="2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0x01 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注入</a:t>
            </a:r>
            <a:r>
              <a:rPr lang="en-US" altLang="zh-CN" sz="2000" dirty="0" smtClean="0"/>
              <a:t>cookie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800" dirty="0" smtClean="0"/>
              <a:t>简单注入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 </a:t>
            </a:r>
            <a:r>
              <a:rPr lang="en-US" altLang="zh-CN" sz="16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cookie </a:t>
            </a:r>
            <a:r>
              <a:rPr lang="en-US" altLang="zh-CN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 </a:t>
            </a:r>
            <a:r>
              <a:rPr lang="en-US" altLang="zh-CN" sz="16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cookies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b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self.browser.add_cookie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({</a:t>
            </a:r>
            <a:r>
              <a:rPr lang="en-US" altLang="zh-CN" sz="16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sz="16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 </a:t>
            </a:r>
            <a:r>
              <a:rPr lang="en-US" altLang="zh-CN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 </a:t>
            </a:r>
            <a:r>
              <a:rPr lang="en-US" altLang="zh-CN" sz="16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600" b="1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 </a:t>
            </a:r>
            <a:r>
              <a:rPr lang="en-US" altLang="zh-CN" sz="16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 </a:t>
            </a:r>
            <a:r>
              <a:rPr lang="en-US" altLang="zh-CN" sz="1600" b="1" i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cookie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.items</a:t>
            </a:r>
            <a:r>
              <a:rPr lang="en-US" altLang="zh-CN" sz="1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()})</a:t>
            </a:r>
          </a:p>
          <a:p>
            <a:endParaRPr lang="en-US" altLang="zh-CN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zh-CN" altLang="en-US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阿里系产品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反爬力度大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淘</a:t>
            </a:r>
            <a:r>
              <a:rPr lang="zh-CN" altLang="en-US" dirty="0"/>
              <a:t>宝</a:t>
            </a:r>
            <a:r>
              <a:rPr lang="zh-CN" altLang="en-US" dirty="0" smtClean="0"/>
              <a:t>、天</a:t>
            </a:r>
            <a:r>
              <a:rPr lang="zh-CN" altLang="en-US" dirty="0"/>
              <a:t>猫、</a:t>
            </a:r>
            <a:r>
              <a:rPr lang="en-US" altLang="zh-CN" dirty="0" smtClean="0"/>
              <a:t>1688……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反</a:t>
            </a:r>
            <a:r>
              <a:rPr lang="zh-CN" altLang="en-US" dirty="0" smtClean="0"/>
              <a:t>爬力度小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闲</a:t>
            </a:r>
            <a:r>
              <a:rPr lang="zh-CN" altLang="en-US" dirty="0"/>
              <a:t>鱼、一淘、</a:t>
            </a:r>
            <a:r>
              <a:rPr lang="en-US" altLang="zh-CN" dirty="0"/>
              <a:t>……</a:t>
            </a:r>
            <a:r>
              <a:rPr lang="zh-CN" altLang="en-US" dirty="0"/>
              <a:t>子平台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0" y="4472877"/>
            <a:ext cx="1809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7" y="4909523"/>
            <a:ext cx="1319783" cy="70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14" y="3710184"/>
            <a:ext cx="692297" cy="69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3694186"/>
            <a:ext cx="612170" cy="70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0" y="3710184"/>
            <a:ext cx="1362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9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0x01 </a:t>
            </a:r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加载</a:t>
            </a:r>
            <a:r>
              <a:rPr lang="en-US" altLang="zh-CN" sz="2000" dirty="0"/>
              <a:t>Profiles</a:t>
            </a:r>
            <a:r>
              <a:rPr lang="zh-CN" altLang="en-US" sz="2000" dirty="0"/>
              <a:t>文件（火狐为例）</a:t>
            </a:r>
            <a:endParaRPr lang="en-US" altLang="zh-CN" sz="2000" dirty="0"/>
          </a:p>
          <a:p>
            <a:endParaRPr lang="en-US" altLang="zh-CN" dirty="0" smtClean="0"/>
          </a:p>
          <a:p>
            <a:r>
              <a:rPr lang="en-US" altLang="zh-CN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Cmd</a:t>
            </a:r>
            <a:r>
              <a:rPr lang="en-US" altLang="zh-CN" sz="1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&gt; firefox.exe – p  C://1</a:t>
            </a:r>
          </a:p>
          <a:p>
            <a:endParaRPr lang="en-US" altLang="zh-CN" dirty="0"/>
          </a:p>
          <a:p>
            <a:r>
              <a:rPr lang="zh-CN" altLang="en-US" sz="2000" dirty="0" smtClean="0"/>
              <a:t>找到</a:t>
            </a:r>
            <a:r>
              <a:rPr lang="zh-CN" altLang="en-US" sz="1800" dirty="0" smtClean="0"/>
              <a:t>默认</a:t>
            </a:r>
            <a:r>
              <a:rPr lang="zh-CN" altLang="en-US" sz="2000" dirty="0" smtClean="0"/>
              <a:t>的浏览器配置</a:t>
            </a:r>
            <a:endParaRPr lang="en-US" altLang="zh-CN" sz="2000" dirty="0" smtClean="0"/>
          </a:p>
          <a:p>
            <a:r>
              <a:rPr lang="en-US" altLang="zh-CN" sz="1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\Users\Administrator\</a:t>
            </a:r>
            <a:r>
              <a:rPr lang="en-US" altLang="zh-CN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AppData</a:t>
            </a:r>
            <a:r>
              <a:rPr lang="en-US" altLang="zh-CN" sz="1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\Roaming\Mozilla\Firefox\Profiles</a:t>
            </a:r>
          </a:p>
          <a:p>
            <a:endParaRPr lang="en-US" altLang="zh-CN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000" dirty="0"/>
              <a:t>模拟浏览器加载</a:t>
            </a:r>
            <a:r>
              <a:rPr lang="en-US" altLang="zh-CN" sz="2000" dirty="0"/>
              <a:t>ua5yumsf.default</a:t>
            </a:r>
            <a:r>
              <a:rPr lang="zh-CN" altLang="en-US" sz="2000" dirty="0"/>
              <a:t>文件夹</a:t>
            </a:r>
            <a:endParaRPr lang="en-US" altLang="zh-CN" sz="2000" dirty="0"/>
          </a:p>
          <a:p>
            <a:r>
              <a:rPr lang="en-US" altLang="zh-CN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webdriver.FirefoxProfile</a:t>
            </a:r>
            <a:r>
              <a:rPr lang="en-US" altLang="zh-CN" sz="1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(“xxx\</a:t>
            </a:r>
            <a:r>
              <a:rPr lang="en-US" altLang="zh-CN" sz="18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firefoxprofile</a:t>
            </a:r>
            <a:r>
              <a:rPr lang="en-US" altLang="zh-CN" sz="1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")</a:t>
            </a:r>
          </a:p>
          <a:p>
            <a:endParaRPr lang="en-US" altLang="zh-CN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000" dirty="0"/>
              <a:t>这个时候再模拟浏览器操作不再是空白</a:t>
            </a:r>
          </a:p>
        </p:txBody>
      </p:sp>
    </p:spTree>
    <p:extLst>
      <p:ext uri="{BB962C8B-B14F-4D97-AF65-F5344CB8AC3E}">
        <p14:creationId xmlns:p14="http://schemas.microsoft.com/office/powerpoint/2010/main" val="37177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0x02 </a:t>
            </a:r>
            <a:r>
              <a:rPr lang="zh-CN" altLang="en-US" dirty="0"/>
              <a:t>数据采集之接口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模拟浏览器请求接口数据，返回的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。但是请求过快出现</a:t>
            </a:r>
            <a:r>
              <a:rPr lang="en-US" altLang="zh-CN" sz="2000" dirty="0" err="1"/>
              <a:t>Xsign</a:t>
            </a:r>
            <a:r>
              <a:rPr lang="zh-CN" altLang="en-US" sz="2000" dirty="0"/>
              <a:t>验证。</a:t>
            </a:r>
            <a:br>
              <a:rPr lang="zh-CN" altLang="en-US" sz="2000" dirty="0"/>
            </a:b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破解验证方法：时间等待法。</a:t>
            </a:r>
            <a:r>
              <a:rPr lang="en-US" altLang="zh-CN" sz="2000" dirty="0" err="1"/>
              <a:t>Xsign</a:t>
            </a:r>
            <a:r>
              <a:rPr lang="zh-CN" altLang="en-US" sz="2000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3888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0x03 </a:t>
            </a:r>
            <a:r>
              <a:rPr lang="zh-CN" altLang="en-US" dirty="0"/>
              <a:t>数据采集之验证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434908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模拟浏览器模拟用户访问采集数据。</a:t>
            </a:r>
            <a:br>
              <a:rPr lang="zh-CN" altLang="en-US" sz="2000" dirty="0"/>
            </a:b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/>
              <a:t>技巧：</a:t>
            </a:r>
            <a:br>
              <a:rPr lang="zh-CN" altLang="en-US" sz="2000" dirty="0"/>
            </a:br>
            <a:r>
              <a:rPr lang="zh-CN" altLang="en-US" sz="2000" dirty="0"/>
              <a:t>    </a:t>
            </a:r>
            <a:br>
              <a:rPr lang="zh-CN" altLang="en-US" sz="2000" dirty="0"/>
            </a:br>
            <a:r>
              <a:rPr lang="en-US" altLang="zh-CN" sz="2000" dirty="0"/>
              <a:t>1. </a:t>
            </a:r>
            <a:r>
              <a:rPr lang="zh-CN" altLang="en-US" sz="2000" dirty="0"/>
              <a:t>不加载图片，减少响应速度</a:t>
            </a:r>
            <a:br>
              <a:rPr lang="zh-CN" altLang="en-US" sz="2000" dirty="0"/>
            </a:br>
            <a:r>
              <a:rPr lang="en-US" altLang="zh-CN" sz="2000" dirty="0"/>
              <a:t>2. 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mimtproxy</a:t>
            </a:r>
            <a:r>
              <a:rPr lang="zh-CN" altLang="en-US" sz="2000" dirty="0"/>
              <a:t>代理清除模拟浏览器属性</a:t>
            </a:r>
            <a:br>
              <a:rPr lang="zh-CN" altLang="en-US" sz="2000" dirty="0"/>
            </a:br>
            <a:r>
              <a:rPr lang="en-US" altLang="zh-CN" sz="2000" dirty="0"/>
              <a:t>3. </a:t>
            </a:r>
            <a:r>
              <a:rPr lang="zh-CN" altLang="en-US" sz="2000" dirty="0"/>
              <a:t>模拟浏览器加上证书</a:t>
            </a:r>
            <a:br>
              <a:rPr lang="zh-CN" altLang="en-US" sz="2000" dirty="0"/>
            </a:br>
            <a:r>
              <a:rPr lang="en-US" altLang="zh-CN" sz="2000" dirty="0"/>
              <a:t>4. </a:t>
            </a:r>
            <a:r>
              <a:rPr lang="zh-CN" altLang="en-US" sz="2000" dirty="0"/>
              <a:t>模拟浏览器设置代理</a:t>
            </a:r>
            <a:br>
              <a:rPr lang="zh-CN" altLang="en-US" sz="2000" dirty="0"/>
            </a:br>
            <a:r>
              <a:rPr lang="en-US" altLang="zh-CN" sz="2000" dirty="0"/>
              <a:t>5. </a:t>
            </a:r>
            <a:r>
              <a:rPr lang="zh-CN" altLang="en-US" sz="2000" dirty="0"/>
              <a:t>设置爬取时间间隔</a:t>
            </a:r>
            <a:br>
              <a:rPr lang="zh-CN" altLang="en-US" sz="2000" dirty="0"/>
            </a:br>
            <a:r>
              <a:rPr lang="en-US" altLang="zh-CN" sz="2000" dirty="0"/>
              <a:t>6. </a:t>
            </a:r>
            <a:r>
              <a:rPr lang="zh-CN" altLang="en-US" sz="2000" dirty="0"/>
              <a:t>设置超时等待</a:t>
            </a:r>
          </a:p>
        </p:txBody>
      </p:sp>
    </p:spTree>
    <p:extLst>
      <p:ext uri="{BB962C8B-B14F-4D97-AF65-F5344CB8AC3E}">
        <p14:creationId xmlns:p14="http://schemas.microsoft.com/office/powerpoint/2010/main" val="39662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0x03 </a:t>
            </a:r>
            <a:r>
              <a:rPr lang="zh-CN" altLang="en-US" dirty="0"/>
              <a:t>数据采集之验证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71429" cy="41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8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0x03 </a:t>
            </a:r>
            <a:r>
              <a:rPr lang="zh-CN" altLang="en-US" dirty="0"/>
              <a:t>数据采集之验证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滑动验证码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dirty="0" smtClean="0"/>
              <a:t>用完</a:t>
            </a:r>
            <a:r>
              <a:rPr lang="en-US" altLang="zh-CN" sz="2000" dirty="0" err="1" smtClean="0"/>
              <a:t>mimtproxy</a:t>
            </a:r>
            <a:r>
              <a:rPr lang="zh-CN" altLang="en-US" sz="2000" dirty="0" smtClean="0"/>
              <a:t>去除模拟浏览器属性后，滑动通过率</a:t>
            </a:r>
            <a:r>
              <a:rPr lang="en-US" altLang="zh-CN" sz="2000" dirty="0" smtClean="0"/>
              <a:t>70%+</a:t>
            </a:r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219048" cy="16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0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0x04 </a:t>
            </a:r>
            <a:r>
              <a:rPr lang="zh-CN" altLang="en-US" dirty="0"/>
              <a:t>数据采集之存储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数据存储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Excle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1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0x05 </a:t>
            </a:r>
            <a:r>
              <a:rPr lang="zh-CN" altLang="en-US" dirty="0" smtClean="0"/>
              <a:t>数据采集之架构设计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如何设计一个较好的采集架构？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发现存在问题：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单账号长时间采集出现访问频繁（小二滑动）</a:t>
            </a:r>
            <a:endParaRPr lang="en-US" altLang="zh-CN" sz="2000" dirty="0" smtClean="0"/>
          </a:p>
          <a:p>
            <a:r>
              <a:rPr lang="zh-CN" altLang="en-US" sz="2000" dirty="0" smtClean="0"/>
              <a:t>滑动验证存在通过率不高</a:t>
            </a:r>
            <a:endParaRPr lang="en-US" altLang="zh-CN" sz="2000" dirty="0" smtClean="0"/>
          </a:p>
          <a:p>
            <a:r>
              <a:rPr lang="zh-CN" altLang="en-US" sz="2000" dirty="0" smtClean="0"/>
              <a:t>出现频繁后更换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恢复正常</a:t>
            </a:r>
            <a:endParaRPr lang="en-US" altLang="zh-CN" sz="2000" dirty="0" smtClean="0"/>
          </a:p>
          <a:p>
            <a:r>
              <a:rPr lang="zh-CN" altLang="en-US" sz="2000" dirty="0" smtClean="0"/>
              <a:t>采集频率不能过快</a:t>
            </a:r>
            <a:endParaRPr lang="en-US" altLang="zh-CN" sz="2000" dirty="0" smtClean="0"/>
          </a:p>
          <a:p>
            <a:r>
              <a:rPr lang="zh-CN" altLang="en-US" sz="2000" dirty="0" smtClean="0"/>
              <a:t>能找到商品接口，但易失效出现小二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0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0x05 </a:t>
            </a:r>
            <a:r>
              <a:rPr lang="zh-CN" altLang="en-US" dirty="0"/>
              <a:t>数据采集之架构设计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如何设计一个较好的采集架构？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爬虫需求：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dirty="0" smtClean="0"/>
              <a:t>程序能全自动爬取</a:t>
            </a:r>
            <a:endParaRPr lang="en-US" altLang="zh-CN" sz="2000" dirty="0" smtClean="0"/>
          </a:p>
          <a:p>
            <a:r>
              <a:rPr lang="zh-CN" altLang="en-US" sz="2000" dirty="0" smtClean="0"/>
              <a:t>能自动登录淘宝账户</a:t>
            </a:r>
            <a:endParaRPr lang="en-US" altLang="zh-CN" sz="2000" dirty="0" smtClean="0"/>
          </a:p>
          <a:p>
            <a:r>
              <a:rPr lang="zh-CN" altLang="en-US" sz="2000" dirty="0" smtClean="0"/>
              <a:t>判断当前用户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是否失效</a:t>
            </a:r>
            <a:endParaRPr lang="en-US" altLang="zh-CN" sz="2000" dirty="0" smtClean="0"/>
          </a:p>
          <a:p>
            <a:r>
              <a:rPr lang="zh-CN" altLang="en-US" sz="2000" dirty="0" smtClean="0"/>
              <a:t>能检测验证存在并去滑动验证码</a:t>
            </a:r>
            <a:endParaRPr lang="en-US" altLang="zh-CN" sz="2000" dirty="0" smtClean="0"/>
          </a:p>
          <a:p>
            <a:r>
              <a:rPr lang="zh-CN" altLang="en-US" sz="2000" dirty="0" smtClean="0"/>
              <a:t>能在验证失败情况下复验证</a:t>
            </a:r>
            <a:endParaRPr lang="en-US" altLang="zh-CN" sz="2000" dirty="0" smtClean="0"/>
          </a:p>
          <a:p>
            <a:r>
              <a:rPr lang="zh-CN" altLang="en-US" sz="2000" dirty="0" smtClean="0"/>
              <a:t>能完成数据存储展示</a:t>
            </a:r>
            <a:endParaRPr lang="en-US" altLang="zh-CN" sz="2000" dirty="0" smtClean="0"/>
          </a:p>
          <a:p>
            <a:r>
              <a:rPr lang="zh-CN" altLang="en-US" sz="2000" dirty="0" smtClean="0"/>
              <a:t>尽量提高爬虫效率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179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0x05 </a:t>
            </a:r>
            <a:r>
              <a:rPr lang="zh-CN" altLang="en-US" dirty="0"/>
              <a:t>数据采集之架构设计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如何设计一个较好的采集架构？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方案一：单账号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模拟浏览器爬取，检测用户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，失效后或不存在清除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重新登录。到指定关键字或页面爬取。检测是否出现滑动验证，验证滑动。滑动失败进行再次滑动。获取到页面数据使用</a:t>
            </a:r>
            <a:r>
              <a:rPr lang="en-US" altLang="zh-CN" sz="2000" dirty="0" err="1" smtClean="0"/>
              <a:t>xpath</a:t>
            </a:r>
            <a:r>
              <a:rPr lang="zh-CN" altLang="en-US" sz="2000" dirty="0" smtClean="0"/>
              <a:t>解析数据、入库、展示。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18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0x05 </a:t>
            </a:r>
            <a:r>
              <a:rPr lang="zh-CN" altLang="en-US" dirty="0"/>
              <a:t>数据采集之架构设计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如何设计一个较好的采集架构？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方案二：多账号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dirty="0" smtClean="0"/>
              <a:t>使用多淘宝账号，设置用户数据库、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数据库。设计一个爬虫系统、一个登录系统。登录用户保存用户的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。将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加入到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池中。爬虫系统随机选择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用户数据爬取，保存数据。遇到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失效。将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对应的用户交给登录系统，登录系统重新登录获取新的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替换原来的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。爬虫系统选择使用</a:t>
            </a:r>
            <a:r>
              <a:rPr lang="en-US" altLang="zh-CN" sz="2000" dirty="0" err="1" smtClean="0"/>
              <a:t>api</a:t>
            </a:r>
            <a:r>
              <a:rPr lang="zh-CN" altLang="en-US" sz="2000" dirty="0" smtClean="0"/>
              <a:t>接口</a:t>
            </a:r>
            <a:r>
              <a:rPr lang="en-US" altLang="zh-CN" sz="2000" dirty="0" smtClean="0"/>
              <a:t>requests</a:t>
            </a:r>
            <a:r>
              <a:rPr lang="zh-CN" altLang="en-US" sz="2000" dirty="0" smtClean="0"/>
              <a:t>获取数据，模拟浏览器只做登录系统。这样爬取的效率大大增加。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0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模拟请求数据：</a:t>
            </a:r>
            <a:r>
              <a:rPr lang="en-US" altLang="zh-CN" sz="2400" dirty="0" smtClean="0"/>
              <a:t>requests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优点</a:t>
            </a:r>
            <a:r>
              <a:rPr lang="zh-CN" altLang="en-US" sz="2000" dirty="0"/>
              <a:t>：速度快 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缺点</a:t>
            </a:r>
            <a:r>
              <a:rPr lang="zh-CN" altLang="en-US" sz="2000" dirty="0"/>
              <a:t>：不适用反爬超强的</a:t>
            </a:r>
            <a:r>
              <a:rPr lang="zh-CN" altLang="en-US" sz="2000" dirty="0" smtClean="0"/>
              <a:t>网站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400" dirty="0"/>
              <a:t>模拟浏览器操作：</a:t>
            </a:r>
            <a:r>
              <a:rPr lang="en-US" altLang="zh-CN" sz="2400" dirty="0" err="1" smtClean="0"/>
              <a:t>webdriver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优点</a:t>
            </a:r>
            <a:r>
              <a:rPr lang="zh-CN" altLang="en-US" sz="2000" dirty="0"/>
              <a:t>：数据请求完整，被封几率</a:t>
            </a:r>
            <a:r>
              <a:rPr lang="zh-CN" altLang="en-US" sz="2000" dirty="0" smtClean="0"/>
              <a:t>小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缺点</a:t>
            </a:r>
            <a:r>
              <a:rPr lang="zh-CN" altLang="en-US" sz="2000" dirty="0"/>
              <a:t>：爬取速度慢</a:t>
            </a:r>
          </a:p>
        </p:txBody>
      </p:sp>
      <p:sp>
        <p:nvSpPr>
          <p:cNvPr id="4" name="十字形 3"/>
          <p:cNvSpPr/>
          <p:nvPr/>
        </p:nvSpPr>
        <p:spPr>
          <a:xfrm>
            <a:off x="582849" y="1743733"/>
            <a:ext cx="216024" cy="21602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十字形 4"/>
          <p:cNvSpPr/>
          <p:nvPr/>
        </p:nvSpPr>
        <p:spPr>
          <a:xfrm>
            <a:off x="590142" y="3645024"/>
            <a:ext cx="208731" cy="21602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0x05 </a:t>
            </a:r>
            <a:r>
              <a:rPr lang="zh-CN" altLang="en-US" dirty="0"/>
              <a:t>数据采集之架构设计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如何设计一个较好的采集架构？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代码</a:t>
            </a:r>
            <a:r>
              <a:rPr lang="zh-CN" altLang="en-US" dirty="0" smtClean="0"/>
              <a:t>实现：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https://github.com/DropsDevopsOrg/ECommerceCrawlers/tree/master/TaobaoCrawler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91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2492896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/>
              <a:t>谢谢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813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反爬方式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ip</a:t>
            </a:r>
            <a:r>
              <a:rPr lang="zh-CN" altLang="en-US" dirty="0"/>
              <a:t>、请求频率、</a:t>
            </a:r>
            <a:r>
              <a:rPr lang="zh-CN" altLang="en-US" dirty="0" smtClean="0"/>
              <a:t>设备 </a:t>
            </a:r>
            <a:r>
              <a:rPr lang="zh-CN" altLang="en-US" sz="1800" dirty="0" smtClean="0"/>
              <a:t>（代码端限制、伪</a:t>
            </a:r>
            <a:r>
              <a:rPr lang="en-US" altLang="zh-CN" sz="1800" dirty="0" err="1"/>
              <a:t>waf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dirty="0" smtClean="0"/>
              <a:t>账号</a:t>
            </a:r>
            <a:r>
              <a:rPr lang="zh-CN" altLang="en-US" dirty="0"/>
              <a:t>、验证</a:t>
            </a:r>
            <a:r>
              <a:rPr lang="zh-CN" altLang="en-US" dirty="0" smtClean="0"/>
              <a:t>码 </a:t>
            </a:r>
            <a:r>
              <a:rPr lang="zh-CN" altLang="en-US" sz="1800" dirty="0"/>
              <a:t>（</a:t>
            </a:r>
            <a:r>
              <a:rPr lang="en-US" altLang="zh-CN" sz="1800" dirty="0"/>
              <a:t>cookie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**</a:t>
            </a:r>
            <a:r>
              <a:rPr lang="en-US" altLang="zh-CN" b="1" dirty="0"/>
              <a:t>JS</a:t>
            </a:r>
            <a:r>
              <a:rPr lang="en-US" altLang="zh-CN" b="1" dirty="0" smtClean="0"/>
              <a:t>** </a:t>
            </a:r>
            <a:r>
              <a:rPr lang="zh-CN" altLang="en-US" sz="1800" dirty="0"/>
              <a:t>（检测脚本）</a:t>
            </a:r>
            <a:endParaRPr lang="en-US" altLang="zh-CN" sz="1800" dirty="0"/>
          </a:p>
          <a:p>
            <a:endParaRPr lang="en-US" altLang="zh-CN" dirty="0" smtClean="0"/>
          </a:p>
          <a:p>
            <a:r>
              <a:rPr lang="en-US" altLang="zh-CN" dirty="0" smtClean="0"/>
              <a:t>Font-face </a:t>
            </a:r>
            <a:r>
              <a:rPr lang="zh-CN" altLang="en-US" sz="1800" dirty="0"/>
              <a:t>（大众点评）</a:t>
            </a:r>
            <a:endParaRPr lang="en-US" altLang="zh-CN" sz="1800" dirty="0"/>
          </a:p>
          <a:p>
            <a:endParaRPr lang="en-US" altLang="zh-CN" dirty="0" smtClean="0"/>
          </a:p>
          <a:p>
            <a:r>
              <a:rPr lang="en-US" altLang="zh-CN" dirty="0" smtClean="0"/>
              <a:t>Background </a:t>
            </a:r>
            <a:r>
              <a:rPr lang="zh-CN" altLang="en-US" sz="1800" dirty="0"/>
              <a:t>（猫眼数据）</a:t>
            </a:r>
            <a:endParaRPr lang="en-US" altLang="zh-CN" sz="1800" dirty="0"/>
          </a:p>
          <a:p>
            <a:endParaRPr lang="en-US" altLang="zh-CN" dirty="0" smtClean="0"/>
          </a:p>
          <a:p>
            <a:r>
              <a:rPr lang="zh-CN" altLang="en-US" dirty="0" smtClean="0"/>
              <a:t>字符穿插 </a:t>
            </a:r>
            <a:r>
              <a:rPr lang="zh-CN" altLang="en-US" sz="1800" dirty="0"/>
              <a:t>（爬取结果包含脏数据）</a:t>
            </a:r>
            <a:endParaRPr lang="en-US" altLang="zh-CN" sz="1800" dirty="0"/>
          </a:p>
          <a:p>
            <a:endParaRPr lang="en-US" altLang="zh-CN" dirty="0" smtClean="0"/>
          </a:p>
          <a:p>
            <a:r>
              <a:rPr lang="zh-CN" altLang="en-US" dirty="0" smtClean="0"/>
              <a:t>元素覆盖 </a:t>
            </a:r>
            <a:r>
              <a:rPr lang="zh-CN" altLang="en-US" sz="1800" dirty="0"/>
              <a:t>（隐藏数据）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2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如何突破反爬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代理</a:t>
            </a:r>
            <a:endParaRPr lang="en-US" altLang="zh-CN" sz="2200" dirty="0" smtClean="0"/>
          </a:p>
          <a:p>
            <a:endParaRPr lang="en-US" altLang="zh-CN" dirty="0" smtClean="0"/>
          </a:p>
          <a:p>
            <a:r>
              <a:rPr lang="zh-CN" altLang="en-US" sz="2200" dirty="0"/>
              <a:t>伪装</a:t>
            </a:r>
            <a:r>
              <a:rPr lang="zh-CN" altLang="en-US" sz="2200" dirty="0"/>
              <a:t>更完整的</a:t>
            </a:r>
            <a:r>
              <a:rPr lang="zh-CN" altLang="en-US" sz="2200" dirty="0"/>
              <a:t>数据</a:t>
            </a:r>
            <a:r>
              <a:rPr lang="zh-CN" altLang="en-US" sz="2200" dirty="0"/>
              <a:t>（ </a:t>
            </a:r>
            <a:r>
              <a:rPr lang="en-US" altLang="zh-CN" sz="2200" dirty="0"/>
              <a:t>UA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Referer</a:t>
            </a:r>
            <a:r>
              <a:rPr lang="zh-CN" altLang="en-US" sz="2200" dirty="0"/>
              <a:t>、</a:t>
            </a:r>
            <a:r>
              <a:rPr lang="en-US" altLang="zh-CN" sz="2200" dirty="0"/>
              <a:t>Data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endParaRPr lang="en-US" altLang="zh-CN" dirty="0" smtClean="0"/>
          </a:p>
          <a:p>
            <a:r>
              <a:rPr lang="en-US" altLang="zh-CN" sz="2200" dirty="0" err="1"/>
              <a:t>Api</a:t>
            </a:r>
            <a:r>
              <a:rPr lang="zh-CN" altLang="en-US" sz="2200" dirty="0"/>
              <a:t>接口</a:t>
            </a:r>
            <a:endParaRPr lang="en-US" altLang="zh-CN" sz="2200" dirty="0"/>
          </a:p>
          <a:p>
            <a:endParaRPr lang="en-US" altLang="zh-CN" dirty="0" smtClean="0"/>
          </a:p>
          <a:p>
            <a:r>
              <a:rPr lang="zh-CN" altLang="en-US" sz="2200" dirty="0"/>
              <a:t>移动端（</a:t>
            </a:r>
            <a:r>
              <a:rPr lang="en-US" altLang="zh-CN" sz="2200" dirty="0"/>
              <a:t>https://m.xx.com/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endParaRPr lang="en-US" altLang="zh-CN" dirty="0" smtClean="0"/>
          </a:p>
          <a:p>
            <a:r>
              <a:rPr lang="zh-CN" altLang="en-US" sz="2200" dirty="0"/>
              <a:t>反</a:t>
            </a:r>
            <a:r>
              <a:rPr lang="zh-CN" altLang="en-US" sz="2200" dirty="0"/>
              <a:t>编译</a:t>
            </a:r>
            <a:r>
              <a:rPr lang="en-US" altLang="zh-CN" sz="2200" dirty="0"/>
              <a:t>JS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02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阿里系平台选用爬取方式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Requests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Webdirver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</a:t>
            </a:r>
            <a:r>
              <a:rPr lang="en-US" altLang="zh-CN" dirty="0" err="1"/>
              <a:t>Xsign</a:t>
            </a:r>
            <a:r>
              <a:rPr lang="zh-CN" altLang="en-US" dirty="0"/>
              <a:t>算法</a:t>
            </a:r>
            <a:r>
              <a:rPr lang="zh-CN" altLang="en-US" dirty="0" smtClean="0"/>
              <a:t>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18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924944"/>
            <a:ext cx="8229600" cy="103671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b="1" i="1" dirty="0"/>
              <a:t>import requests</a:t>
            </a:r>
            <a:br>
              <a:rPr lang="en-US" altLang="zh-CN" sz="1400" b="1" i="1" dirty="0"/>
            </a:br>
            <a:r>
              <a:rPr lang="en-US" altLang="zh-CN" sz="1400" b="1" i="1" dirty="0"/>
              <a:t/>
            </a:r>
            <a:br>
              <a:rPr lang="en-US" altLang="zh-CN" sz="1400" b="1" i="1" dirty="0"/>
            </a:br>
            <a:r>
              <a:rPr lang="en-US" altLang="zh-CN" sz="1400" b="1" i="1" dirty="0" err="1"/>
              <a:t>req</a:t>
            </a:r>
            <a:r>
              <a:rPr lang="en-US" altLang="zh-CN" sz="1400" b="1" i="1" dirty="0"/>
              <a:t> = </a:t>
            </a:r>
            <a:r>
              <a:rPr lang="en-US" altLang="zh-CN" sz="1400" b="1" i="1" dirty="0" err="1"/>
              <a:t>requests.get</a:t>
            </a:r>
            <a:r>
              <a:rPr lang="en-US" altLang="zh-CN" sz="1400" b="1" i="1" dirty="0"/>
              <a:t>('https</a:t>
            </a:r>
            <a:r>
              <a:rPr lang="en-US" altLang="zh-CN" sz="1400" b="1" i="1" dirty="0" smtClean="0"/>
              <a:t>://www.zut.edu.cn</a:t>
            </a:r>
            <a:r>
              <a:rPr lang="en-US" altLang="zh-CN" sz="1400" b="1" i="1" dirty="0"/>
              <a:t>')</a:t>
            </a:r>
            <a:br>
              <a:rPr lang="en-US" altLang="zh-CN" sz="1400" b="1" i="1" dirty="0"/>
            </a:br>
            <a:r>
              <a:rPr lang="en-US" altLang="zh-CN" sz="1400" b="1" i="1" dirty="0"/>
              <a:t>print(</a:t>
            </a:r>
            <a:r>
              <a:rPr lang="en-US" altLang="zh-CN" sz="1400" b="1" i="1" dirty="0" err="1"/>
              <a:t>req.text</a:t>
            </a:r>
            <a:r>
              <a:rPr lang="en-US" altLang="zh-CN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52601"/>
            <a:ext cx="8229600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简单好用的爬取方式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3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模拟浏览器</a:t>
            </a:r>
            <a:r>
              <a:rPr lang="en-US" altLang="zh-CN" dirty="0"/>
              <a:t>(</a:t>
            </a:r>
            <a:r>
              <a:rPr lang="en-US" altLang="zh-CN" dirty="0" err="1"/>
              <a:t>webdriver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86808" cy="639762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两大核心：</a:t>
            </a:r>
            <a:r>
              <a:rPr lang="en-US" altLang="zh-CN" dirty="0"/>
              <a:t>Chrome</a:t>
            </a:r>
            <a:r>
              <a:rPr lang="zh-CN" altLang="en-US" dirty="0"/>
              <a:t>与</a:t>
            </a:r>
            <a:r>
              <a:rPr lang="en-US" altLang="zh-CN" dirty="0" smtClean="0"/>
              <a:t>Firefox or</a:t>
            </a:r>
            <a:r>
              <a:rPr lang="en-US" altLang="zh-CN" dirty="0"/>
              <a:t> </a:t>
            </a:r>
            <a:r>
              <a:rPr lang="en-US" altLang="zh-CN" dirty="0" smtClean="0"/>
              <a:t>IE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2348880"/>
            <a:ext cx="3960440" cy="15121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400" b="1" dirty="0"/>
              <a:t>from </a:t>
            </a:r>
            <a:r>
              <a:rPr lang="en-US" altLang="zh-CN" sz="1400" dirty="0"/>
              <a:t>selenium </a:t>
            </a:r>
            <a:r>
              <a:rPr lang="en-US" altLang="zh-CN" sz="1400" b="1" dirty="0"/>
              <a:t>import </a:t>
            </a:r>
            <a:r>
              <a:rPr lang="en-US" altLang="zh-CN" sz="1400" dirty="0" err="1"/>
              <a:t>webdriver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b="1" i="1" dirty="0"/>
              <a:t>options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webdriver.ChromeOptions</a:t>
            </a:r>
            <a:r>
              <a:rPr lang="en-US" altLang="zh-CN" sz="1400" dirty="0" smtClean="0"/>
              <a:t>()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b="1" i="1" dirty="0"/>
              <a:t>browser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webdriver.Chrome</a:t>
            </a:r>
            <a:r>
              <a:rPr lang="en-US" altLang="zh-CN" sz="1400" dirty="0"/>
              <a:t>(options=</a:t>
            </a:r>
            <a:r>
              <a:rPr lang="en-US" altLang="zh-CN" sz="1400" b="1" i="1" dirty="0"/>
              <a:t>options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b="1" i="1" dirty="0" err="1"/>
              <a:t>browser</a:t>
            </a:r>
            <a:r>
              <a:rPr lang="en-US" altLang="zh-CN" sz="1400" dirty="0" err="1"/>
              <a:t>.get</a:t>
            </a:r>
            <a:r>
              <a:rPr lang="en-US" altLang="zh-CN" sz="1400" dirty="0"/>
              <a:t>(</a:t>
            </a:r>
            <a:r>
              <a:rPr lang="en-US" altLang="zh-CN" sz="1400" b="1" dirty="0"/>
              <a:t>'https://www.zut.edu.cn/'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i="1" dirty="0"/>
              <a:t># </a:t>
            </a:r>
            <a:r>
              <a:rPr lang="en-US" altLang="zh-CN" sz="1400" i="1" dirty="0" err="1"/>
              <a:t>browser.close</a:t>
            </a:r>
            <a:r>
              <a:rPr lang="en-US" altLang="zh-CN" sz="1400" i="1" dirty="0" smtClean="0"/>
              <a:t>()</a:t>
            </a:r>
          </a:p>
          <a:p>
            <a:endParaRPr lang="en-US" altLang="zh-CN" sz="1400" i="1" dirty="0"/>
          </a:p>
          <a:p>
            <a:endParaRPr lang="en-US" altLang="zh-CN" sz="1400" i="1" dirty="0" smtClean="0"/>
          </a:p>
          <a:p>
            <a:endParaRPr lang="zh-CN" altLang="en-US" sz="1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快慢之分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6017" y="2348880"/>
            <a:ext cx="4032448" cy="15121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400" b="1" i="1" dirty="0">
                <a:solidFill>
                  <a:schemeClr val="lt1"/>
                </a:solidFill>
              </a:rPr>
              <a:t>from selenium import </a:t>
            </a:r>
            <a:r>
              <a:rPr lang="en-US" altLang="zh-CN" sz="1400" b="1" i="1" dirty="0" err="1">
                <a:solidFill>
                  <a:schemeClr val="lt1"/>
                </a:solidFill>
              </a:rPr>
              <a:t>webdriver</a:t>
            </a:r>
            <a:r>
              <a:rPr lang="en-US" altLang="zh-CN" sz="1400" b="1" i="1" dirty="0">
                <a:solidFill>
                  <a:schemeClr val="lt1"/>
                </a:solidFill>
              </a:rPr>
              <a:t/>
            </a:r>
            <a:br>
              <a:rPr lang="en-US" altLang="zh-CN" sz="1400" b="1" i="1" dirty="0">
                <a:solidFill>
                  <a:schemeClr val="lt1"/>
                </a:solidFill>
              </a:rPr>
            </a:br>
            <a:r>
              <a:rPr lang="en-US" altLang="zh-CN" sz="1400" b="1" i="1" dirty="0">
                <a:solidFill>
                  <a:schemeClr val="lt1"/>
                </a:solidFill>
              </a:rPr>
              <a:t>options = </a:t>
            </a:r>
            <a:r>
              <a:rPr lang="en-US" altLang="zh-CN" sz="1400" b="1" i="1" dirty="0" err="1">
                <a:solidFill>
                  <a:schemeClr val="lt1"/>
                </a:solidFill>
              </a:rPr>
              <a:t>webdriver.FirefoxOptions</a:t>
            </a:r>
            <a:r>
              <a:rPr lang="en-US" altLang="zh-CN" sz="1400" b="1" i="1" dirty="0">
                <a:solidFill>
                  <a:schemeClr val="lt1"/>
                </a:solidFill>
              </a:rPr>
              <a:t>()</a:t>
            </a:r>
            <a:br>
              <a:rPr lang="en-US" altLang="zh-CN" sz="1400" b="1" i="1" dirty="0">
                <a:solidFill>
                  <a:schemeClr val="lt1"/>
                </a:solidFill>
              </a:rPr>
            </a:br>
            <a:r>
              <a:rPr lang="en-US" altLang="zh-CN" sz="1400" b="1" i="1" dirty="0">
                <a:solidFill>
                  <a:schemeClr val="lt1"/>
                </a:solidFill>
              </a:rPr>
              <a:t>browser = </a:t>
            </a:r>
            <a:r>
              <a:rPr lang="en-US" altLang="zh-CN" sz="1400" b="1" i="1" dirty="0" err="1">
                <a:solidFill>
                  <a:schemeClr val="lt1"/>
                </a:solidFill>
              </a:rPr>
              <a:t>webdriver.Firefox</a:t>
            </a:r>
            <a:r>
              <a:rPr lang="en-US" altLang="zh-CN" sz="1400" b="1" i="1" dirty="0">
                <a:solidFill>
                  <a:schemeClr val="lt1"/>
                </a:solidFill>
              </a:rPr>
              <a:t>(options=options)</a:t>
            </a:r>
            <a:br>
              <a:rPr lang="en-US" altLang="zh-CN" sz="1400" b="1" i="1" dirty="0">
                <a:solidFill>
                  <a:schemeClr val="lt1"/>
                </a:solidFill>
              </a:rPr>
            </a:br>
            <a:r>
              <a:rPr lang="en-US" altLang="zh-CN" sz="1400" b="1" i="1" dirty="0" err="1">
                <a:solidFill>
                  <a:schemeClr val="lt1"/>
                </a:solidFill>
              </a:rPr>
              <a:t>browser.get</a:t>
            </a:r>
            <a:r>
              <a:rPr lang="en-US" altLang="zh-CN" sz="1400" b="1" i="1" dirty="0">
                <a:solidFill>
                  <a:schemeClr val="lt1"/>
                </a:solidFill>
              </a:rPr>
              <a:t>('https://www.zut.edu.cn/')</a:t>
            </a:r>
            <a:br>
              <a:rPr lang="en-US" altLang="zh-CN" sz="1400" b="1" i="1" dirty="0">
                <a:solidFill>
                  <a:schemeClr val="lt1"/>
                </a:solidFill>
              </a:rPr>
            </a:br>
            <a:r>
              <a:rPr lang="en-US" altLang="zh-CN" sz="1400" b="1" i="1" dirty="0">
                <a:solidFill>
                  <a:schemeClr val="lt1"/>
                </a:solidFill>
              </a:rPr>
              <a:t/>
            </a:r>
            <a:br>
              <a:rPr lang="en-US" altLang="zh-CN" sz="1400" b="1" i="1" dirty="0">
                <a:solidFill>
                  <a:schemeClr val="lt1"/>
                </a:solidFill>
              </a:rPr>
            </a:br>
            <a:r>
              <a:rPr lang="en-US" altLang="zh-CN" sz="1400" b="1" i="1" dirty="0">
                <a:solidFill>
                  <a:schemeClr val="lt1"/>
                </a:solidFill>
              </a:rPr>
              <a:t># </a:t>
            </a:r>
            <a:r>
              <a:rPr lang="en-US" altLang="zh-CN" sz="1400" b="1" i="1" dirty="0" err="1">
                <a:solidFill>
                  <a:schemeClr val="lt1"/>
                </a:solidFill>
              </a:rPr>
              <a:t>browser.close</a:t>
            </a:r>
            <a:r>
              <a:rPr lang="en-US" altLang="zh-CN" sz="1400" b="1" i="1" dirty="0">
                <a:solidFill>
                  <a:schemeClr val="lt1"/>
                </a:solidFill>
              </a:rPr>
              <a:t>()</a:t>
            </a:r>
            <a:endParaRPr lang="zh-CN" altLang="en-US" sz="1400" b="1" i="1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4422497"/>
            <a:ext cx="363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启动比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不止快多少倍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8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r>
              <a:rPr lang="en-US" altLang="zh-CN" dirty="0" err="1"/>
              <a:t>Xsign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解密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文件，对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的数据进行获取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代价高。耗费精力大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app</a:t>
            </a:r>
            <a:r>
              <a:rPr lang="zh-CN" altLang="en-US" dirty="0"/>
              <a:t>筛选数据</a:t>
            </a:r>
            <a:r>
              <a:rPr lang="en-US" altLang="zh-CN" dirty="0"/>
              <a:t>2000</a:t>
            </a:r>
            <a:r>
              <a:rPr lang="zh-CN" altLang="en-US" dirty="0" smtClean="0"/>
              <a:t>条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1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962</Words>
  <Application>Microsoft Office PowerPoint</Application>
  <PresentationFormat>全屏显示(4:3)</PresentationFormat>
  <Paragraphs>220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阿里系电商商品信息采集思路与实践</vt:lpstr>
      <vt:lpstr>阿里系产品</vt:lpstr>
      <vt:lpstr>爬虫方式</vt:lpstr>
      <vt:lpstr>反爬方式</vt:lpstr>
      <vt:lpstr>如何突破反爬</vt:lpstr>
      <vt:lpstr>阿里系平台选用爬取方式</vt:lpstr>
      <vt:lpstr>Requests</vt:lpstr>
      <vt:lpstr>模拟浏览器(webdriver)</vt:lpstr>
      <vt:lpstr>解Xsign算法</vt:lpstr>
      <vt:lpstr>爬取数据</vt:lpstr>
      <vt:lpstr>0x01 登录</vt:lpstr>
      <vt:lpstr>模拟登录</vt:lpstr>
      <vt:lpstr>0x01 登录</vt:lpstr>
      <vt:lpstr>浏览器特征</vt:lpstr>
      <vt:lpstr>阿里系检测其他属性（隐蔽）</vt:lpstr>
      <vt:lpstr>Mitmproxy</vt:lpstr>
      <vt:lpstr>Mitmproxy</vt:lpstr>
      <vt:lpstr>Mitmproxy</vt:lpstr>
      <vt:lpstr>0x01 登录</vt:lpstr>
      <vt:lpstr>0x01 登录</vt:lpstr>
      <vt:lpstr>0x02 数据采集之接口</vt:lpstr>
      <vt:lpstr>0x03 数据采集之验证</vt:lpstr>
      <vt:lpstr>0x03 数据采集之验证</vt:lpstr>
      <vt:lpstr>0x03 数据采集之验证</vt:lpstr>
      <vt:lpstr>0x04 数据采集之存储</vt:lpstr>
      <vt:lpstr>0x05 数据采集之架构设计</vt:lpstr>
      <vt:lpstr>0x05 数据采集之架构设计</vt:lpstr>
      <vt:lpstr>0x05 数据采集之架构设计</vt:lpstr>
      <vt:lpstr>0x05 数据采集之架构设计</vt:lpstr>
      <vt:lpstr>0x05 数据采集之架构设计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阿里系电商商品信息采集思路与实践</dc:title>
  <dc:creator>Administrator</dc:creator>
  <cp:lastModifiedBy>shinelon</cp:lastModifiedBy>
  <cp:revision>31</cp:revision>
  <dcterms:created xsi:type="dcterms:W3CDTF">2019-09-04T06:44:55Z</dcterms:created>
  <dcterms:modified xsi:type="dcterms:W3CDTF">2019-09-04T13:01:42Z</dcterms:modified>
</cp:coreProperties>
</file>