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9144000" cy="51435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6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95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007711" y="3176893"/>
            <a:ext cx="562610" cy="0"/>
          </a:xfrm>
          <a:custGeom>
            <a:avLst/>
            <a:gdLst/>
            <a:ahLst/>
            <a:cxnLst/>
            <a:rect l="l" t="t" r="r" b="b"/>
            <a:pathLst>
              <a:path w="562609">
                <a:moveTo>
                  <a:pt x="0" y="0"/>
                </a:moveTo>
                <a:lnTo>
                  <a:pt x="562198" y="0"/>
                </a:lnTo>
              </a:path>
            </a:pathLst>
          </a:custGeom>
          <a:ln w="76199">
            <a:solidFill>
              <a:srgbClr val="B3A7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75031" y="3158243"/>
            <a:ext cx="562610" cy="0"/>
          </a:xfrm>
          <a:custGeom>
            <a:avLst/>
            <a:gdLst/>
            <a:ahLst/>
            <a:cxnLst/>
            <a:rect l="l" t="t" r="r" b="b"/>
            <a:pathLst>
              <a:path w="562610">
                <a:moveTo>
                  <a:pt x="0" y="0"/>
                </a:moveTo>
                <a:lnTo>
                  <a:pt x="562198" y="0"/>
                </a:lnTo>
              </a:path>
            </a:pathLst>
          </a:custGeom>
          <a:ln w="76199">
            <a:solidFill>
              <a:srgbClr val="B3A7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04142" y="1022022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7136640" y="0"/>
                </a:moveTo>
                <a:lnTo>
                  <a:pt x="0" y="0"/>
                </a:lnTo>
              </a:path>
            </a:pathLst>
          </a:custGeom>
          <a:ln w="76199">
            <a:solidFill>
              <a:srgbClr val="4DB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04142" y="1174422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713664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4DB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04148" y="4121491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0" y="0"/>
                </a:moveTo>
                <a:lnTo>
                  <a:pt x="7136660" y="0"/>
                </a:lnTo>
              </a:path>
            </a:pathLst>
          </a:custGeom>
          <a:ln w="76199">
            <a:solidFill>
              <a:srgbClr val="4DB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04148" y="3969091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0" y="0"/>
                </a:moveTo>
                <a:lnTo>
                  <a:pt x="7136660" y="0"/>
                </a:lnTo>
              </a:path>
            </a:pathLst>
          </a:custGeom>
          <a:ln w="9524">
            <a:solidFill>
              <a:srgbClr val="4DB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35817" y="1829151"/>
            <a:ext cx="307236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EF6B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F6B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FF0000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F6B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F6B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74" y="5045689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81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97799"/>
                </a:lnTo>
                <a:close/>
              </a:path>
            </a:pathLst>
          </a:custGeom>
          <a:solidFill>
            <a:srgbClr val="4DB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4" y="124336"/>
            <a:ext cx="111950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EF6B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0736" y="1330208"/>
            <a:ext cx="8302527" cy="2499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FF0000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quickdraw.withgoog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89409" y="2910869"/>
            <a:ext cx="1962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695D46"/>
                </a:solidFill>
                <a:latin typeface="Noto Sans"/>
                <a:cs typeface="Noto Sans"/>
              </a:rPr>
              <a:t>Quick </a:t>
            </a:r>
            <a:r>
              <a:rPr sz="2400" spc="-5" dirty="0">
                <a:solidFill>
                  <a:srgbClr val="695D46"/>
                </a:solidFill>
                <a:latin typeface="Noto Sans"/>
                <a:cs typeface="Noto Sans"/>
              </a:rPr>
              <a:t>&amp;</a:t>
            </a:r>
            <a:r>
              <a:rPr sz="2400" spc="-6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2400" spc="-15" dirty="0">
                <a:solidFill>
                  <a:srgbClr val="695D46"/>
                </a:solidFill>
                <a:latin typeface="Noto Sans"/>
                <a:cs typeface="Noto Sans"/>
              </a:rPr>
              <a:t>Draw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09800" y="1809750"/>
            <a:ext cx="5867400" cy="2492990"/>
          </a:xfrm>
        </p:spPr>
        <p:txBody>
          <a:bodyPr/>
          <a:lstStyle/>
          <a:p>
            <a:r>
              <a:rPr lang="en-US" altLang="zh-TW" dirty="0"/>
              <a:t>Final Project</a:t>
            </a:r>
            <a:br>
              <a:rPr lang="en-US" altLang="zh-TW" dirty="0"/>
            </a:b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8156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dirty="0"/>
              <a:t>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1330208"/>
            <a:ext cx="6382752" cy="3611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1/</a:t>
            </a:r>
            <a:r>
              <a:rPr lang="en-US" sz="1800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13</a:t>
            </a:r>
            <a:r>
              <a:rPr sz="1800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b="1" spc="-10" dirty="0">
                <a:solidFill>
                  <a:srgbClr val="695D46"/>
                </a:solidFill>
                <a:latin typeface="Noto Sans"/>
                <a:cs typeface="Noto Sans"/>
              </a:rPr>
              <a:t>10:00 </a:t>
            </a:r>
            <a:r>
              <a:rPr sz="1800" b="1" spc="-5" dirty="0">
                <a:solidFill>
                  <a:srgbClr val="695D46"/>
                </a:solidFill>
                <a:latin typeface="Noto Sans"/>
                <a:cs typeface="Noto Sans"/>
              </a:rPr>
              <a:t>~ </a:t>
            </a:r>
            <a:r>
              <a:rPr sz="1800" b="1" spc="-10" dirty="0" smtClean="0">
                <a:solidFill>
                  <a:srgbClr val="695D46"/>
                </a:solidFill>
                <a:latin typeface="Noto Sans"/>
                <a:cs typeface="Noto Sans"/>
              </a:rPr>
              <a:t>12:00</a:t>
            </a:r>
            <a:endParaRPr sz="2000" dirty="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US" spc="-15" dirty="0" smtClean="0">
                <a:solidFill>
                  <a:srgbClr val="695D46"/>
                </a:solidFill>
                <a:latin typeface="Noto Sans"/>
                <a:cs typeface="Noto Sans"/>
              </a:rPr>
              <a:t>Each team should make a video less than </a:t>
            </a:r>
            <a:r>
              <a:rPr lang="en-US" spc="-15" dirty="0" smtClean="0">
                <a:solidFill>
                  <a:srgbClr val="FF0000"/>
                </a:solidFill>
                <a:latin typeface="Noto Sans"/>
                <a:cs typeface="Noto Sans"/>
              </a:rPr>
              <a:t>4 minutes</a:t>
            </a:r>
            <a:r>
              <a:rPr lang="en-US" spc="-15" dirty="0" smtClean="0">
                <a:solidFill>
                  <a:srgbClr val="695D46"/>
                </a:solidFill>
                <a:latin typeface="Noto Sans"/>
                <a:cs typeface="Noto Sans"/>
              </a:rPr>
              <a:t> to present your work and upload it before </a:t>
            </a:r>
            <a:r>
              <a:rPr lang="en-US" altLang="zh-TW" b="1" spc="-10" dirty="0">
                <a:solidFill>
                  <a:srgbClr val="FF0000"/>
                </a:solidFill>
                <a:latin typeface="Noto Sans"/>
                <a:cs typeface="Noto Sans"/>
              </a:rPr>
              <a:t>1/12</a:t>
            </a:r>
            <a:r>
              <a:rPr lang="zh-TW" altLang="en-US" b="1" spc="-10" dirty="0">
                <a:solidFill>
                  <a:srgbClr val="FF0000"/>
                </a:solidFill>
                <a:latin typeface="Noto Sans"/>
                <a:cs typeface="Noto Sans"/>
              </a:rPr>
              <a:t> </a:t>
            </a:r>
            <a:r>
              <a:rPr lang="en-US" altLang="zh-TW" b="1" spc="-10" dirty="0" smtClean="0">
                <a:solidFill>
                  <a:srgbClr val="FF0000"/>
                </a:solidFill>
                <a:latin typeface="Noto Sans"/>
                <a:cs typeface="Noto Sans"/>
              </a:rPr>
              <a:t>11:59</a:t>
            </a:r>
            <a:r>
              <a:rPr lang="en-US" spc="-15" dirty="0" smtClean="0">
                <a:solidFill>
                  <a:srgbClr val="695D46"/>
                </a:solidFill>
                <a:latin typeface="Noto Sans"/>
                <a:cs typeface="Noto Sans"/>
              </a:rPr>
              <a:t>. We will play these on class and there will be a brief QA.</a:t>
            </a:r>
            <a:endParaRPr sz="1800" dirty="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695D46"/>
              </a:buClr>
              <a:buFont typeface="Arial"/>
              <a:buChar char="●"/>
            </a:pPr>
            <a:endParaRPr sz="2000" dirty="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Make sure your content</a:t>
            </a:r>
            <a:r>
              <a:rPr sz="1800" spc="15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include</a:t>
            </a:r>
            <a:endParaRPr sz="1800" dirty="0">
              <a:latin typeface="Noto Sans"/>
              <a:cs typeface="Noto Sans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800" spc="-25" dirty="0">
                <a:solidFill>
                  <a:srgbClr val="695D46"/>
                </a:solidFill>
                <a:latin typeface="Noto Sans"/>
                <a:cs typeface="Noto Sans"/>
              </a:rPr>
              <a:t>Methodology</a:t>
            </a:r>
            <a:endParaRPr sz="1800" dirty="0">
              <a:latin typeface="Noto Sans"/>
              <a:cs typeface="Noto Sans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Evaluation</a:t>
            </a:r>
            <a:endParaRPr sz="1800" dirty="0">
              <a:latin typeface="Noto Sans"/>
              <a:cs typeface="Noto Sans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Test</a:t>
            </a:r>
            <a:r>
              <a:rPr sz="1800" spc="-1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Result</a:t>
            </a:r>
            <a:endParaRPr sz="1800" dirty="0">
              <a:latin typeface="Noto Sans"/>
              <a:cs typeface="Noto Sans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solidFill>
                  <a:srgbClr val="695D46"/>
                </a:solidFill>
                <a:latin typeface="Noto Sans"/>
                <a:cs typeface="Noto Sans"/>
              </a:rPr>
              <a:t>Demo</a:t>
            </a:r>
            <a:r>
              <a:rPr sz="1800" spc="-1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Result</a:t>
            </a:r>
            <a:endParaRPr sz="1800" dirty="0">
              <a:latin typeface="Noto Sans"/>
              <a:cs typeface="Noto Sans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800" spc="-10" dirty="0">
                <a:solidFill>
                  <a:srgbClr val="695D46"/>
                </a:solidFill>
                <a:latin typeface="Noto Sans"/>
                <a:cs typeface="Noto Sans"/>
              </a:rPr>
              <a:t>Discussion</a:t>
            </a:r>
            <a:endParaRPr sz="1800" dirty="0">
              <a:latin typeface="Noto Sans"/>
              <a:cs typeface="Noto Sans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Conclusion</a:t>
            </a:r>
            <a:endParaRPr sz="1800" dirty="0">
              <a:latin typeface="Noto Sans"/>
              <a:cs typeface="No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124336"/>
            <a:ext cx="20536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Report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687624"/>
            <a:ext cx="5102225" cy="43116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66395" marR="3218180" indent="-366395" algn="r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66395" algn="l"/>
                <a:tab pos="367030" algn="l"/>
              </a:tabLst>
            </a:pPr>
            <a:r>
              <a:rPr sz="1800" spc="-25" dirty="0">
                <a:solidFill>
                  <a:srgbClr val="695D46"/>
                </a:solidFill>
                <a:latin typeface="Noto Sans"/>
                <a:cs typeface="Noto Sans"/>
              </a:rPr>
              <a:t>Methodology</a:t>
            </a:r>
            <a:endParaRPr sz="1800">
              <a:latin typeface="Noto Sans"/>
              <a:cs typeface="Noto Sans"/>
            </a:endParaRPr>
          </a:p>
          <a:p>
            <a:pPr marL="366395" marR="3206750" lvl="1" indent="-366395" algn="r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366395" algn="l"/>
                <a:tab pos="3670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Classiﬁer</a:t>
            </a:r>
            <a:endParaRPr sz="1800">
              <a:latin typeface="Noto Sans"/>
              <a:cs typeface="Noto Sans"/>
            </a:endParaRPr>
          </a:p>
          <a:p>
            <a:pPr marL="927100" lvl="1" indent="-367030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800" spc="-10" dirty="0">
                <a:solidFill>
                  <a:srgbClr val="695D46"/>
                </a:solidFill>
                <a:latin typeface="Noto Sans"/>
                <a:cs typeface="Noto Sans"/>
              </a:rPr>
              <a:t>Generator</a:t>
            </a:r>
            <a:endParaRPr sz="1800">
              <a:latin typeface="Noto Sans"/>
              <a:cs typeface="Noto Sans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How to train your</a:t>
            </a:r>
            <a:r>
              <a:rPr sz="1800" spc="2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model</a:t>
            </a:r>
            <a:endParaRPr sz="1800">
              <a:latin typeface="Noto Sans"/>
              <a:cs typeface="Noto Sans"/>
            </a:endParaRPr>
          </a:p>
          <a:p>
            <a:pPr marL="927100" lvl="1" indent="-367030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Parameter</a:t>
            </a:r>
            <a:r>
              <a:rPr sz="1800" spc="-1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30" dirty="0">
                <a:solidFill>
                  <a:srgbClr val="695D46"/>
                </a:solidFill>
                <a:latin typeface="Noto Sans"/>
                <a:cs typeface="Noto Sans"/>
              </a:rPr>
              <a:t>Setting</a:t>
            </a:r>
            <a:endParaRPr sz="1800">
              <a:latin typeface="Noto Sans"/>
              <a:cs typeface="Noto Sans"/>
            </a:endParaRPr>
          </a:p>
          <a:p>
            <a:pPr marL="927100" lvl="1" indent="-367030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Optimizer</a:t>
            </a:r>
            <a:endParaRPr sz="1800">
              <a:latin typeface="Noto Sans"/>
              <a:cs typeface="Noto Sans"/>
            </a:endParaRPr>
          </a:p>
          <a:p>
            <a:pPr marL="927100" lvl="1" indent="-367030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Evaluation</a:t>
            </a:r>
            <a:endParaRPr sz="1800">
              <a:latin typeface="Noto Sans"/>
              <a:cs typeface="Noto Sans"/>
            </a:endParaRPr>
          </a:p>
          <a:p>
            <a:pPr marL="927100" lvl="1" indent="-367030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etc</a:t>
            </a:r>
            <a:endParaRPr sz="1800">
              <a:latin typeface="Noto Sans"/>
              <a:cs typeface="Noto Sans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Test</a:t>
            </a:r>
            <a:r>
              <a:rPr sz="1800" spc="-1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Result</a:t>
            </a:r>
            <a:endParaRPr sz="1800">
              <a:latin typeface="Noto Sans"/>
              <a:cs typeface="Noto Sans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695D46"/>
                </a:solidFill>
                <a:latin typeface="Noto Sans"/>
                <a:cs typeface="Noto Sans"/>
              </a:rPr>
              <a:t>Demo</a:t>
            </a:r>
            <a:r>
              <a:rPr sz="1800" spc="-1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Result</a:t>
            </a:r>
            <a:endParaRPr sz="1800">
              <a:latin typeface="Noto Sans"/>
              <a:cs typeface="Noto Sans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10" dirty="0">
                <a:solidFill>
                  <a:srgbClr val="695D46"/>
                </a:solidFill>
                <a:latin typeface="Noto Sans"/>
                <a:cs typeface="Noto Sans"/>
              </a:rPr>
              <a:t>Discussion</a:t>
            </a:r>
            <a:endParaRPr sz="1800">
              <a:latin typeface="Noto Sans"/>
              <a:cs typeface="Noto Sans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Conclusion</a:t>
            </a:r>
            <a:endParaRPr sz="180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sz="1800" b="1" spc="-5" dirty="0">
                <a:solidFill>
                  <a:srgbClr val="FF0000"/>
                </a:solidFill>
                <a:latin typeface="Noto Sans"/>
                <a:cs typeface="Noto Sans"/>
              </a:rPr>
              <a:t>Less than 3 </a:t>
            </a:r>
            <a:r>
              <a:rPr sz="1800" b="1" spc="-30" dirty="0">
                <a:solidFill>
                  <a:srgbClr val="FF0000"/>
                </a:solidFill>
                <a:latin typeface="Noto Sans"/>
                <a:cs typeface="Noto Sans"/>
              </a:rPr>
              <a:t>pages </a:t>
            </a:r>
            <a:r>
              <a:rPr sz="1800" b="1" spc="-5" dirty="0">
                <a:solidFill>
                  <a:srgbClr val="FF0000"/>
                </a:solidFill>
                <a:latin typeface="Noto Sans"/>
                <a:cs typeface="Noto Sans"/>
              </a:rPr>
              <a:t>to summarize your</a:t>
            </a:r>
            <a:r>
              <a:rPr sz="1800" b="1" spc="-40" dirty="0">
                <a:solidFill>
                  <a:srgbClr val="FF0000"/>
                </a:solidFill>
                <a:latin typeface="Noto Sans"/>
                <a:cs typeface="Noto San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Noto Sans"/>
                <a:cs typeface="Noto Sans"/>
              </a:rPr>
              <a:t>project</a:t>
            </a:r>
            <a:endParaRPr sz="1800">
              <a:latin typeface="Noto Sans"/>
              <a:cs typeface="No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56350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Submission Deadline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1290203"/>
            <a:ext cx="7601952" cy="3418242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lr>
                <a:srgbClr val="695D46"/>
              </a:buClr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 smtClean="0">
                <a:solidFill>
                  <a:srgbClr val="FF0000"/>
                </a:solidFill>
                <a:latin typeface="Noto Sans"/>
                <a:cs typeface="Noto Sans"/>
              </a:rPr>
              <a:t>1/</a:t>
            </a:r>
            <a:r>
              <a:rPr lang="en-US" b="1" spc="-5" dirty="0">
                <a:solidFill>
                  <a:srgbClr val="FF0000"/>
                </a:solidFill>
                <a:latin typeface="Noto Sans"/>
                <a:cs typeface="Noto Sans"/>
              </a:rPr>
              <a:t>7</a:t>
            </a:r>
            <a:r>
              <a:rPr sz="1800" b="1" spc="-5" dirty="0" smtClean="0">
                <a:solidFill>
                  <a:srgbClr val="FF0000"/>
                </a:solidFill>
                <a:latin typeface="Noto Sans"/>
                <a:cs typeface="Noto Sans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Noto Sans"/>
                <a:cs typeface="Noto Sans"/>
              </a:rPr>
              <a:t>23:59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submit your</a:t>
            </a:r>
            <a:r>
              <a:rPr sz="1800" spc="35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Noto Sans"/>
                <a:cs typeface="Noto Sans"/>
              </a:rPr>
              <a:t>code</a:t>
            </a:r>
            <a:endParaRPr sz="1800" dirty="0">
              <a:latin typeface="Noto Sans"/>
              <a:cs typeface="Noto Sans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Python </a:t>
            </a:r>
            <a:r>
              <a:rPr sz="1800" spc="-10" dirty="0">
                <a:solidFill>
                  <a:srgbClr val="695D46"/>
                </a:solidFill>
                <a:latin typeface="Noto Sans"/>
                <a:cs typeface="Noto Sans"/>
              </a:rPr>
              <a:t>code</a:t>
            </a:r>
            <a:r>
              <a:rPr sz="180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(.py)</a:t>
            </a:r>
            <a:endParaRPr sz="1800" dirty="0">
              <a:latin typeface="Noto Sans"/>
              <a:cs typeface="Noto Sans"/>
            </a:endParaRPr>
          </a:p>
          <a:p>
            <a:pPr lvl="1">
              <a:lnSpc>
                <a:spcPct val="100000"/>
              </a:lnSpc>
              <a:spcBef>
                <a:spcPts val="65"/>
              </a:spcBef>
              <a:buClr>
                <a:srgbClr val="695D46"/>
              </a:buClr>
              <a:buFont typeface="Arial"/>
              <a:buChar char="○"/>
            </a:pPr>
            <a:endParaRPr sz="2000" dirty="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buClr>
                <a:srgbClr val="695D46"/>
              </a:buClr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 smtClean="0">
                <a:solidFill>
                  <a:srgbClr val="FF0000"/>
                </a:solidFill>
                <a:latin typeface="Noto Sans"/>
                <a:cs typeface="Noto Sans"/>
              </a:rPr>
              <a:t>1/</a:t>
            </a:r>
            <a:r>
              <a:rPr lang="en-US" sz="1800" b="1" spc="-5" dirty="0" smtClean="0">
                <a:solidFill>
                  <a:srgbClr val="FF0000"/>
                </a:solidFill>
                <a:latin typeface="Noto Sans"/>
                <a:cs typeface="Noto Sans"/>
              </a:rPr>
              <a:t>8</a:t>
            </a:r>
            <a:r>
              <a:rPr sz="1800" b="1" spc="-5" dirty="0" smtClean="0">
                <a:solidFill>
                  <a:srgbClr val="FF0000"/>
                </a:solidFill>
                <a:latin typeface="Noto Sans"/>
                <a:cs typeface="Noto Sans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Noto Sans"/>
                <a:cs typeface="Noto Sans"/>
              </a:rPr>
              <a:t>10:00 </a:t>
            </a:r>
            <a:r>
              <a:rPr sz="1800" b="1" spc="-5" dirty="0">
                <a:solidFill>
                  <a:srgbClr val="FF0000"/>
                </a:solidFill>
                <a:latin typeface="Noto Sans"/>
                <a:cs typeface="Noto Sans"/>
              </a:rPr>
              <a:t>~ </a:t>
            </a:r>
            <a:r>
              <a:rPr sz="1800" b="1" spc="-10" dirty="0" smtClean="0">
                <a:solidFill>
                  <a:srgbClr val="FF0000"/>
                </a:solidFill>
                <a:latin typeface="Noto Sans"/>
                <a:cs typeface="Noto Sans"/>
              </a:rPr>
              <a:t>1</a:t>
            </a:r>
            <a:r>
              <a:rPr lang="en-US" sz="1800" b="1" spc="-10" dirty="0" smtClean="0">
                <a:solidFill>
                  <a:srgbClr val="FF0000"/>
                </a:solidFill>
                <a:latin typeface="Noto Sans"/>
                <a:cs typeface="Noto Sans"/>
              </a:rPr>
              <a:t>1</a:t>
            </a:r>
            <a:r>
              <a:rPr sz="1800" b="1" spc="-10" dirty="0" smtClean="0">
                <a:solidFill>
                  <a:srgbClr val="FF0000"/>
                </a:solidFill>
                <a:latin typeface="Noto Sans"/>
                <a:cs typeface="Noto Sans"/>
              </a:rPr>
              <a:t>:00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submit </a:t>
            </a:r>
            <a:r>
              <a:rPr sz="1800" b="1" spc="-5" dirty="0">
                <a:solidFill>
                  <a:srgbClr val="FF0000"/>
                </a:solidFill>
                <a:latin typeface="Noto Sans"/>
                <a:cs typeface="Noto Sans"/>
              </a:rPr>
              <a:t>your result of</a:t>
            </a:r>
            <a:r>
              <a:rPr sz="1800" b="1" spc="50" dirty="0">
                <a:solidFill>
                  <a:srgbClr val="FF0000"/>
                </a:solidFill>
                <a:latin typeface="Noto Sans"/>
                <a:cs typeface="Noto San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Noto Sans"/>
                <a:cs typeface="Noto Sans"/>
              </a:rPr>
              <a:t>demo</a:t>
            </a:r>
            <a:endParaRPr sz="1800" dirty="0">
              <a:latin typeface="Noto Sans"/>
              <a:cs typeface="Noto Sans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Classiﬁer result</a:t>
            </a:r>
            <a:r>
              <a:rPr sz="180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(.csv)</a:t>
            </a:r>
            <a:endParaRPr sz="1800" dirty="0">
              <a:latin typeface="Noto Sans"/>
              <a:cs typeface="Noto Sans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Generation result </a:t>
            </a:r>
            <a:r>
              <a:rPr sz="1800" spc="-35" dirty="0">
                <a:solidFill>
                  <a:srgbClr val="695D46"/>
                </a:solidFill>
                <a:latin typeface="Noto Sans"/>
                <a:cs typeface="Noto Sans"/>
              </a:rPr>
              <a:t>(.png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and</a:t>
            </a:r>
            <a:r>
              <a:rPr sz="1800" spc="4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.csv)</a:t>
            </a:r>
            <a:endParaRPr sz="1800" dirty="0">
              <a:latin typeface="Noto Sans"/>
              <a:cs typeface="Noto Sans"/>
            </a:endParaRPr>
          </a:p>
          <a:p>
            <a:pPr lvl="1">
              <a:lnSpc>
                <a:spcPct val="100000"/>
              </a:lnSpc>
              <a:spcBef>
                <a:spcPts val="65"/>
              </a:spcBef>
              <a:buClr>
                <a:srgbClr val="695D46"/>
              </a:buClr>
              <a:buFont typeface="Arial"/>
              <a:buChar char="○"/>
            </a:pPr>
            <a:endParaRPr sz="2000" dirty="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buClr>
                <a:srgbClr val="695D46"/>
              </a:buClr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10" dirty="0" smtClean="0">
                <a:solidFill>
                  <a:srgbClr val="FF0000"/>
                </a:solidFill>
                <a:latin typeface="Noto Sans"/>
                <a:cs typeface="Noto Sans"/>
              </a:rPr>
              <a:t>1/1</a:t>
            </a:r>
            <a:r>
              <a:rPr lang="en-US" sz="1800" b="1" spc="-10" dirty="0" smtClean="0">
                <a:solidFill>
                  <a:srgbClr val="FF0000"/>
                </a:solidFill>
                <a:latin typeface="Noto Sans"/>
                <a:cs typeface="Noto Sans"/>
              </a:rPr>
              <a:t>2</a:t>
            </a:r>
            <a:r>
              <a:rPr sz="1800" b="1" spc="-10" dirty="0" smtClean="0">
                <a:solidFill>
                  <a:srgbClr val="FF0000"/>
                </a:solidFill>
                <a:latin typeface="Noto Sans"/>
                <a:cs typeface="Noto Sans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Noto Sans"/>
                <a:cs typeface="Noto Sans"/>
              </a:rPr>
              <a:t>11:59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submit your presentation </a:t>
            </a:r>
            <a:r>
              <a:rPr sz="1800" b="1" spc="-5" dirty="0">
                <a:solidFill>
                  <a:srgbClr val="FF0000"/>
                </a:solidFill>
                <a:latin typeface="Noto Sans"/>
                <a:cs typeface="Noto Sans"/>
              </a:rPr>
              <a:t>ppt slides </a:t>
            </a:r>
            <a:r>
              <a:rPr lang="zh-TW" altLang="en-US" spc="-15" dirty="0" smtClean="0">
                <a:solidFill>
                  <a:srgbClr val="FF0000"/>
                </a:solidFill>
                <a:latin typeface="Noto Sans"/>
                <a:cs typeface="Noto Sans"/>
              </a:rPr>
              <a:t>、</a:t>
            </a:r>
            <a:r>
              <a:rPr sz="1800" b="1" spc="-5" dirty="0" smtClean="0">
                <a:solidFill>
                  <a:srgbClr val="FF0000"/>
                </a:solidFill>
                <a:latin typeface="Noto Sans"/>
                <a:cs typeface="Noto Sans"/>
              </a:rPr>
              <a:t>report</a:t>
            </a:r>
            <a:r>
              <a:rPr lang="zh-TW" altLang="en-US" sz="1800" b="1" spc="-5" dirty="0" smtClean="0">
                <a:solidFill>
                  <a:srgbClr val="FF0000"/>
                </a:solidFill>
                <a:latin typeface="Noto Sans"/>
                <a:cs typeface="Noto Sans"/>
              </a:rPr>
              <a:t> 、</a:t>
            </a:r>
            <a:r>
              <a:rPr lang="en-US" altLang="zh-TW" sz="1800" b="1" spc="-5" dirty="0" smtClean="0">
                <a:solidFill>
                  <a:srgbClr val="FF0000"/>
                </a:solidFill>
                <a:latin typeface="Noto Sans"/>
                <a:cs typeface="Noto Sans"/>
              </a:rPr>
              <a:t>video</a:t>
            </a:r>
            <a:endParaRPr sz="1800" dirty="0">
              <a:latin typeface="Noto Sans"/>
              <a:cs typeface="Noto Sans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800" spc="-10" dirty="0">
                <a:solidFill>
                  <a:srgbClr val="695D46"/>
                </a:solidFill>
                <a:latin typeface="Noto Sans"/>
                <a:cs typeface="Noto Sans"/>
              </a:rPr>
              <a:t>PPT slides</a:t>
            </a:r>
            <a:r>
              <a:rPr sz="1800" spc="-5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(.pdf)</a:t>
            </a:r>
            <a:endParaRPr sz="1800" dirty="0">
              <a:latin typeface="Noto Sans"/>
              <a:cs typeface="Noto Sans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lang="en-US" spc="-15" dirty="0">
                <a:solidFill>
                  <a:srgbClr val="695D46"/>
                </a:solidFill>
                <a:latin typeface="Noto Sans"/>
                <a:cs typeface="Noto Sans"/>
              </a:rPr>
              <a:t>R</a:t>
            </a:r>
            <a:r>
              <a:rPr sz="1800" spc="-15" dirty="0" smtClean="0">
                <a:solidFill>
                  <a:srgbClr val="695D46"/>
                </a:solidFill>
                <a:latin typeface="Noto Sans"/>
                <a:cs typeface="Noto Sans"/>
              </a:rPr>
              <a:t>eport</a:t>
            </a:r>
            <a:r>
              <a:rPr sz="1800" spc="-10" dirty="0" smtClean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(.pdf</a:t>
            </a:r>
            <a:r>
              <a:rPr sz="1800" spc="-15" dirty="0" smtClean="0">
                <a:solidFill>
                  <a:srgbClr val="695D46"/>
                </a:solidFill>
                <a:latin typeface="Noto Sans"/>
                <a:cs typeface="Noto Sans"/>
              </a:rPr>
              <a:t>)</a:t>
            </a:r>
            <a:endParaRPr lang="en-US" sz="1800" spc="-15" dirty="0" smtClean="0">
              <a:solidFill>
                <a:srgbClr val="695D46"/>
              </a:solidFill>
              <a:latin typeface="Noto Sans"/>
              <a:cs typeface="Noto Sans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lang="en-US" spc="-15" dirty="0" smtClean="0">
                <a:solidFill>
                  <a:srgbClr val="695D46"/>
                </a:solidFill>
                <a:latin typeface="Noto Sans"/>
                <a:cs typeface="Noto Sans"/>
              </a:rPr>
              <a:t>Video(.mp4)</a:t>
            </a:r>
            <a:endParaRPr sz="1800" dirty="0">
              <a:latin typeface="Noto Sans"/>
              <a:cs typeface="No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39586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dirty="0"/>
              <a:t>TA Ofﬁce Hour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1330208"/>
            <a:ext cx="5087352" cy="3947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695D46"/>
                </a:solidFill>
                <a:latin typeface="Noto Sans"/>
                <a:cs typeface="Noto Sans"/>
              </a:rPr>
              <a:t>EECS </a:t>
            </a:r>
            <a:r>
              <a:rPr sz="1800" spc="-30" dirty="0">
                <a:solidFill>
                  <a:srgbClr val="695D46"/>
                </a:solidFill>
                <a:latin typeface="Noto Sans"/>
                <a:cs typeface="Noto Sans"/>
              </a:rPr>
              <a:t>Building</a:t>
            </a:r>
            <a:r>
              <a:rPr sz="1800" spc="-2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10" dirty="0" smtClean="0">
                <a:solidFill>
                  <a:srgbClr val="695D46"/>
                </a:solidFill>
                <a:latin typeface="Noto Sans"/>
                <a:cs typeface="Noto Sans"/>
              </a:rPr>
              <a:t>R830</a:t>
            </a:r>
            <a:endParaRPr lang="en-US" sz="1800" spc="-10" dirty="0" smtClean="0">
              <a:solidFill>
                <a:srgbClr val="695D46"/>
              </a:solidFill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endParaRPr sz="1800" dirty="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US" altLang="zh-TW" spc="-15" dirty="0">
                <a:solidFill>
                  <a:srgbClr val="695D46"/>
                </a:solidFill>
                <a:latin typeface="Noto Sans"/>
                <a:cs typeface="Noto Sans"/>
              </a:rPr>
              <a:t>Time</a:t>
            </a:r>
          </a:p>
          <a:p>
            <a:pPr marL="469265" lvl="1">
              <a:tabLst>
                <a:tab pos="379095" algn="l"/>
                <a:tab pos="379730" algn="l"/>
              </a:tabLst>
            </a:pPr>
            <a:r>
              <a:rPr lang="en-US" altLang="zh-TW" spc="-15" dirty="0">
                <a:solidFill>
                  <a:srgbClr val="695D46"/>
                </a:solidFill>
                <a:latin typeface="Noto Sans"/>
                <a:cs typeface="Noto Sans"/>
              </a:rPr>
              <a:t>Thursday 1300-1500</a:t>
            </a: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695D46"/>
              </a:buClr>
              <a:buFont typeface="Arial"/>
              <a:buChar char="●"/>
            </a:pPr>
            <a:endParaRPr sz="2000" dirty="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US" altLang="zh-TW" sz="1800" spc="-15" dirty="0" smtClean="0">
                <a:solidFill>
                  <a:srgbClr val="695D46"/>
                </a:solidFill>
                <a:latin typeface="Noto Sans"/>
                <a:cs typeface="Noto Sans"/>
              </a:rPr>
              <a:t>Please send your arrival time and questions by email in advance.</a:t>
            </a: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endParaRPr lang="en-US" altLang="zh-TW" sz="1800" spc="-15" dirty="0" smtClean="0">
              <a:solidFill>
                <a:srgbClr val="695D46"/>
              </a:solidFill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US" spc="-15" dirty="0" smtClean="0">
                <a:solidFill>
                  <a:srgbClr val="695D46"/>
                </a:solidFill>
                <a:latin typeface="Noto Sans"/>
                <a:cs typeface="Noto Sans"/>
              </a:rPr>
              <a:t>We also encourage you to Google your questions before you come.</a:t>
            </a:r>
            <a:endParaRPr lang="en-US" sz="1800" spc="-15" dirty="0" smtClean="0">
              <a:solidFill>
                <a:srgbClr val="695D46"/>
              </a:solidFill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endParaRPr lang="en-US" sz="1800" spc="-15" dirty="0" smtClean="0">
              <a:solidFill>
                <a:srgbClr val="695D46"/>
              </a:solidFill>
              <a:latin typeface="Noto Sans"/>
              <a:cs typeface="Noto Sans"/>
            </a:endParaRPr>
          </a:p>
          <a:p>
            <a:pPr marL="469265" lvl="1">
              <a:tabLst>
                <a:tab pos="379095" algn="l"/>
                <a:tab pos="379730" algn="l"/>
              </a:tabLst>
            </a:pPr>
            <a:endParaRPr lang="en-US" spc="-15" dirty="0" smtClean="0">
              <a:solidFill>
                <a:srgbClr val="695D46"/>
              </a:solidFill>
              <a:latin typeface="Noto Sans"/>
              <a:cs typeface="Noto Sans"/>
            </a:endParaRPr>
          </a:p>
          <a:p>
            <a:pPr marL="755015" lvl="1" indent="-285750"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endParaRPr lang="en-US" spc="-15" dirty="0" smtClean="0">
              <a:solidFill>
                <a:srgbClr val="695D46"/>
              </a:solidFill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endParaRPr sz="1800" dirty="0">
              <a:latin typeface="Noto Sans"/>
              <a:cs typeface="No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63970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Quick, Draw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1330208"/>
            <a:ext cx="6831330" cy="2499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lr>
                <a:srgbClr val="695D46"/>
              </a:buClr>
              <a:buChar char="●"/>
              <a:tabLst>
                <a:tab pos="379095" algn="l"/>
                <a:tab pos="379730" algn="l"/>
              </a:tabLst>
            </a:pPr>
            <a:r>
              <a:rPr sz="1800" u="heavy" spc="-10" dirty="0">
                <a:solidFill>
                  <a:srgbClr val="CD93D8"/>
                </a:solidFill>
                <a:uFill>
                  <a:solidFill>
                    <a:srgbClr val="CD93D8"/>
                  </a:solidFill>
                </a:uFill>
                <a:latin typeface="Arial"/>
                <a:cs typeface="Arial"/>
                <a:hlinkClick r:id="rId2"/>
              </a:rPr>
              <a:t>https://quickdraw.withgoogle.com/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695D46"/>
              </a:buClr>
              <a:buFont typeface="Arial"/>
              <a:buChar char="●"/>
            </a:pPr>
            <a:endParaRPr sz="2400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695D46"/>
                </a:solidFill>
                <a:latin typeface="Arial"/>
                <a:cs typeface="Arial"/>
              </a:rPr>
              <a:t>AI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can </a:t>
            </a:r>
            <a:r>
              <a:rPr sz="1800" spc="-5" dirty="0">
                <a:solidFill>
                  <a:srgbClr val="695D46"/>
                </a:solidFill>
                <a:latin typeface="Arial"/>
                <a:cs typeface="Arial"/>
              </a:rPr>
              <a:t>draw</a:t>
            </a:r>
            <a:r>
              <a:rPr sz="1800" spc="-2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95D46"/>
                </a:solidFill>
                <a:latin typeface="Arial"/>
                <a:cs typeface="Arial"/>
              </a:rPr>
              <a:t>doodle</a:t>
            </a:r>
            <a:endParaRPr sz="1800" dirty="0">
              <a:latin typeface="Arial"/>
              <a:cs typeface="Arial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solidFill>
                  <a:srgbClr val="695D46"/>
                </a:solidFill>
                <a:latin typeface="Arial"/>
                <a:cs typeface="Arial"/>
              </a:rPr>
              <a:t>Classification</a:t>
            </a:r>
            <a:endParaRPr sz="1800" dirty="0">
              <a:latin typeface="Arial"/>
              <a:cs typeface="Arial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solidFill>
                  <a:srgbClr val="695D46"/>
                </a:solidFill>
                <a:latin typeface="Arial"/>
                <a:cs typeface="Arial"/>
              </a:rPr>
              <a:t>Generation</a:t>
            </a:r>
            <a:endParaRPr sz="18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695D46"/>
              </a:buClr>
              <a:buFont typeface="Arial"/>
              <a:buChar char="○"/>
            </a:pPr>
            <a:endParaRPr sz="2400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695D46"/>
                </a:solidFill>
                <a:latin typeface="Arial"/>
                <a:cs typeface="Arial"/>
              </a:rPr>
              <a:t>Dataset</a:t>
            </a:r>
            <a:endParaRPr sz="1800" dirty="0">
              <a:latin typeface="Arial"/>
              <a:cs typeface="Arial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contains </a:t>
            </a:r>
            <a:r>
              <a:rPr sz="1800" spc="-5" dirty="0">
                <a:solidFill>
                  <a:srgbClr val="695D46"/>
                </a:solidFill>
                <a:latin typeface="Arial"/>
                <a:cs typeface="Arial"/>
              </a:rPr>
              <a:t>50M drawings encompassing 340 label</a:t>
            </a:r>
            <a:r>
              <a:rPr sz="1800" spc="-8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categories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41110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dirty="0"/>
              <a:t>You need to do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1330208"/>
            <a:ext cx="6229350" cy="2814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Train </a:t>
            </a:r>
            <a:r>
              <a:rPr sz="1800" spc="-10" dirty="0">
                <a:solidFill>
                  <a:srgbClr val="695D46"/>
                </a:solidFill>
                <a:latin typeface="Noto Sans"/>
                <a:cs typeface="Noto Sans"/>
              </a:rPr>
              <a:t>a doodle</a:t>
            </a:r>
            <a:r>
              <a:rPr sz="1800" spc="5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65" dirty="0">
                <a:solidFill>
                  <a:srgbClr val="695D46"/>
                </a:solidFill>
                <a:latin typeface="Noto Sans"/>
                <a:cs typeface="Noto Sans"/>
              </a:rPr>
              <a:t>AI</a:t>
            </a:r>
            <a:endParaRPr sz="18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695D46"/>
              </a:buClr>
              <a:buFont typeface="Arial"/>
              <a:buChar char="●"/>
            </a:pPr>
            <a:endParaRPr sz="200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Basic</a:t>
            </a:r>
            <a:endParaRPr sz="1800">
              <a:latin typeface="Noto Sans"/>
              <a:cs typeface="Noto Sans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800" b="1" spc="-5" dirty="0">
                <a:solidFill>
                  <a:srgbClr val="695D46"/>
                </a:solidFill>
                <a:latin typeface="Noto Sans"/>
                <a:cs typeface="Noto Sans"/>
              </a:rPr>
              <a:t>Classiﬁer</a:t>
            </a:r>
            <a:r>
              <a:rPr sz="1800" b="1" spc="-1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b="1" spc="-5" dirty="0">
                <a:solidFill>
                  <a:srgbClr val="695D46"/>
                </a:solidFill>
                <a:latin typeface="Noto Sans"/>
                <a:cs typeface="Noto Sans"/>
              </a:rPr>
              <a:t>(Guess)</a:t>
            </a:r>
            <a:endParaRPr sz="1800">
              <a:latin typeface="Noto Sans"/>
              <a:cs typeface="Noto Sans"/>
            </a:endParaRPr>
          </a:p>
          <a:p>
            <a:pPr marL="836294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Given </a:t>
            </a:r>
            <a:r>
              <a:rPr sz="1800" spc="-10" dirty="0">
                <a:solidFill>
                  <a:srgbClr val="695D46"/>
                </a:solidFill>
                <a:latin typeface="Noto Sans"/>
                <a:cs typeface="Noto Sans"/>
              </a:rPr>
              <a:t>a doodle </a:t>
            </a:r>
            <a:r>
              <a:rPr sz="1800" spc="-20" dirty="0">
                <a:solidFill>
                  <a:srgbClr val="695D46"/>
                </a:solidFill>
                <a:latin typeface="Noto Sans"/>
                <a:cs typeface="Noto Sans"/>
              </a:rPr>
              <a:t>draw,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classify </a:t>
            </a:r>
            <a:r>
              <a:rPr sz="1800" spc="-20" dirty="0">
                <a:solidFill>
                  <a:srgbClr val="695D46"/>
                </a:solidFill>
                <a:latin typeface="Noto Sans"/>
                <a:cs typeface="Noto Sans"/>
              </a:rPr>
              <a:t>what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the </a:t>
            </a:r>
            <a:r>
              <a:rPr sz="1800" spc="-35" dirty="0">
                <a:solidFill>
                  <a:srgbClr val="695D46"/>
                </a:solidFill>
                <a:latin typeface="Noto Sans"/>
                <a:cs typeface="Noto Sans"/>
              </a:rPr>
              <a:t>image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it</a:t>
            </a:r>
            <a:r>
              <a:rPr sz="1800" spc="9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is</a:t>
            </a:r>
            <a:endParaRPr sz="18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00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Advanced</a:t>
            </a:r>
            <a:endParaRPr sz="1800">
              <a:latin typeface="Noto Sans"/>
              <a:cs typeface="Noto Sans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800" b="1" spc="-5" dirty="0">
                <a:solidFill>
                  <a:srgbClr val="695D46"/>
                </a:solidFill>
                <a:latin typeface="Noto Sans"/>
                <a:cs typeface="Noto Sans"/>
              </a:rPr>
              <a:t>Generator</a:t>
            </a:r>
            <a:r>
              <a:rPr sz="1800" b="1" spc="-1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b="1" spc="-5" dirty="0">
                <a:solidFill>
                  <a:srgbClr val="695D46"/>
                </a:solidFill>
                <a:latin typeface="Noto Sans"/>
                <a:cs typeface="Noto Sans"/>
              </a:rPr>
              <a:t>(Draw)</a:t>
            </a:r>
            <a:endParaRPr sz="1800">
              <a:latin typeface="Noto Sans"/>
              <a:cs typeface="Noto Sans"/>
            </a:endParaRPr>
          </a:p>
          <a:p>
            <a:pPr marL="836294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Given the </a:t>
            </a:r>
            <a:r>
              <a:rPr sz="1800" spc="-20" dirty="0">
                <a:solidFill>
                  <a:srgbClr val="695D46"/>
                </a:solidFill>
                <a:latin typeface="Noto Sans"/>
                <a:cs typeface="Noto Sans"/>
              </a:rPr>
              <a:t>topic,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automatically </a:t>
            </a:r>
            <a:r>
              <a:rPr sz="1800" spc="-30" dirty="0">
                <a:solidFill>
                  <a:srgbClr val="695D46"/>
                </a:solidFill>
                <a:latin typeface="Noto Sans"/>
                <a:cs typeface="Noto Sans"/>
              </a:rPr>
              <a:t>generate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ten</a:t>
            </a:r>
            <a:r>
              <a:rPr sz="1800" spc="85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35" dirty="0">
                <a:solidFill>
                  <a:srgbClr val="695D46"/>
                </a:solidFill>
                <a:latin typeface="Noto Sans"/>
                <a:cs typeface="Noto Sans"/>
              </a:rPr>
              <a:t>images</a:t>
            </a:r>
            <a:endParaRPr sz="1800">
              <a:latin typeface="Noto Sans"/>
              <a:cs typeface="Noto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58111" y="2522269"/>
            <a:ext cx="2385870" cy="2463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9680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Database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20736" y="1330208"/>
            <a:ext cx="8302527" cy="2631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070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33705" algn="l"/>
                <a:tab pos="434340" algn="l"/>
              </a:tabLst>
            </a:pPr>
            <a:r>
              <a:rPr b="0" spc="-15" dirty="0">
                <a:solidFill>
                  <a:srgbClr val="695D46"/>
                </a:solidFill>
                <a:latin typeface="Noto Sans"/>
                <a:cs typeface="Noto Sans"/>
              </a:rPr>
              <a:t>TAs provide </a:t>
            </a:r>
            <a:r>
              <a:rPr spc="-5" dirty="0"/>
              <a:t>simpliﬁed</a:t>
            </a:r>
            <a:r>
              <a:rPr spc="35" dirty="0"/>
              <a:t> </a:t>
            </a:r>
            <a:r>
              <a:rPr spc="-5" dirty="0"/>
              <a:t>dataset</a:t>
            </a:r>
          </a:p>
          <a:p>
            <a:pPr marL="53975">
              <a:lnSpc>
                <a:spcPct val="100000"/>
              </a:lnSpc>
              <a:spcBef>
                <a:spcPts val="65"/>
              </a:spcBef>
              <a:buClr>
                <a:srgbClr val="695D46"/>
              </a:buClr>
              <a:buFont typeface="Arial"/>
              <a:buChar char="●"/>
            </a:pPr>
            <a:endParaRPr sz="2000" dirty="0"/>
          </a:p>
          <a:p>
            <a:pPr marL="890269" lvl="1" indent="-367665">
              <a:lnSpc>
                <a:spcPct val="100000"/>
              </a:lnSpc>
              <a:buFont typeface="Arial"/>
              <a:buChar char="○"/>
              <a:tabLst>
                <a:tab pos="890905" algn="l"/>
                <a:tab pos="891540" algn="l"/>
              </a:tabLst>
            </a:pPr>
            <a:r>
              <a:rPr sz="1800" spc="-5" dirty="0">
                <a:solidFill>
                  <a:srgbClr val="695D46"/>
                </a:solidFill>
                <a:latin typeface="Noto Sans"/>
                <a:cs typeface="Noto Sans"/>
              </a:rPr>
              <a:t>30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label</a:t>
            </a:r>
            <a:r>
              <a:rPr sz="1800" spc="-1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25" dirty="0">
                <a:solidFill>
                  <a:srgbClr val="695D46"/>
                </a:solidFill>
                <a:latin typeface="Noto Sans"/>
                <a:cs typeface="Noto Sans"/>
              </a:rPr>
              <a:t>categories</a:t>
            </a:r>
            <a:endParaRPr sz="1800" dirty="0">
              <a:latin typeface="Noto Sans"/>
              <a:cs typeface="Noto Sans"/>
            </a:endParaRPr>
          </a:p>
          <a:p>
            <a:pPr marL="890269" lvl="1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90905" algn="l"/>
                <a:tab pos="89154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Avoid </a:t>
            </a:r>
            <a:r>
              <a:rPr sz="1800" spc="-10" dirty="0">
                <a:solidFill>
                  <a:srgbClr val="695D46"/>
                </a:solidFill>
                <a:latin typeface="Noto Sans"/>
                <a:cs typeface="Noto Sans"/>
              </a:rPr>
              <a:t>some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problems </a:t>
            </a:r>
            <a:r>
              <a:rPr sz="1800" spc="-35" dirty="0">
                <a:solidFill>
                  <a:srgbClr val="695D46"/>
                </a:solidFill>
                <a:latin typeface="Noto Sans"/>
                <a:cs typeface="Noto Sans"/>
              </a:rPr>
              <a:t>during </a:t>
            </a:r>
            <a:r>
              <a:rPr sz="1800" spc="-30" dirty="0">
                <a:solidFill>
                  <a:srgbClr val="695D46"/>
                </a:solidFill>
                <a:latin typeface="Noto Sans"/>
                <a:cs typeface="Noto Sans"/>
              </a:rPr>
              <a:t>training</a:t>
            </a:r>
            <a:r>
              <a:rPr sz="1800" spc="5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models</a:t>
            </a:r>
            <a:endParaRPr sz="1800" dirty="0">
              <a:latin typeface="Noto Sans"/>
              <a:cs typeface="Noto Sans"/>
            </a:endParaRPr>
          </a:p>
          <a:p>
            <a:pPr marL="53975" lvl="1">
              <a:lnSpc>
                <a:spcPct val="100000"/>
              </a:lnSpc>
              <a:spcBef>
                <a:spcPts val="65"/>
              </a:spcBef>
              <a:buClr>
                <a:srgbClr val="695D46"/>
              </a:buClr>
              <a:buFont typeface="Arial"/>
              <a:buChar char="○"/>
            </a:pPr>
            <a:endParaRPr sz="2000" dirty="0">
              <a:latin typeface="Noto Sans"/>
              <a:cs typeface="Noto Sans"/>
            </a:endParaRPr>
          </a:p>
          <a:p>
            <a:pPr marL="433070" indent="-367030">
              <a:lnSpc>
                <a:spcPct val="100000"/>
              </a:lnSpc>
              <a:buFont typeface="Arial"/>
              <a:buChar char="●"/>
              <a:tabLst>
                <a:tab pos="433705" algn="l"/>
                <a:tab pos="434340" algn="l"/>
              </a:tabLst>
            </a:pPr>
            <a:r>
              <a:rPr b="0" spc="-20" dirty="0" smtClean="0">
                <a:solidFill>
                  <a:srgbClr val="695D46"/>
                </a:solidFill>
                <a:latin typeface="Noto Sans"/>
                <a:cs typeface="Noto Sans"/>
              </a:rPr>
              <a:t>Link</a:t>
            </a:r>
            <a:endParaRPr lang="en-US" b="0" spc="-20" dirty="0" smtClean="0">
              <a:solidFill>
                <a:srgbClr val="695D46"/>
              </a:solidFill>
              <a:latin typeface="Noto Sans"/>
              <a:cs typeface="Noto Sans"/>
            </a:endParaRPr>
          </a:p>
          <a:p>
            <a:pPr marL="66040">
              <a:lnSpc>
                <a:spcPct val="100000"/>
              </a:lnSpc>
              <a:tabLst>
                <a:tab pos="433705" algn="l"/>
                <a:tab pos="434340" algn="l"/>
              </a:tabLst>
            </a:pPr>
            <a:r>
              <a:rPr lang="en-US" b="0" spc="-20">
                <a:solidFill>
                  <a:srgbClr val="695D46"/>
                </a:solidFill>
              </a:rPr>
              <a:t>https://drive.google.com/drive/u/0/folders/1oXL8hEyekOARy3X0-1wJKz2Xxn_9syZu?fbclid=IwAR1mkkwTXJ_0fokysyGMAJ0tFqY_bAAkhRVZUt6Zz2o4iuHMwUJNqr_8dOE</a:t>
            </a:r>
            <a:endParaRPr b="0" spc="-20" dirty="0">
              <a:solidFill>
                <a:srgbClr val="695D46"/>
              </a:solidFill>
              <a:latin typeface="Noto Sans"/>
              <a:cs typeface="No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111811"/>
            <a:ext cx="29680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788348"/>
            <a:ext cx="6010275" cy="3551612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solidFill>
                  <a:srgbClr val="695D46"/>
                </a:solidFill>
                <a:latin typeface="Noto Sans"/>
                <a:cs typeface="Noto Sans"/>
              </a:rPr>
              <a:t>30%</a:t>
            </a:r>
            <a:r>
              <a:rPr sz="1800" b="1" spc="-1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b="1" spc="-5" dirty="0">
                <a:solidFill>
                  <a:srgbClr val="695D46"/>
                </a:solidFill>
                <a:latin typeface="Noto Sans"/>
                <a:cs typeface="Noto Sans"/>
              </a:rPr>
              <a:t>Classiﬁer</a:t>
            </a:r>
            <a:endParaRPr sz="1800" dirty="0">
              <a:latin typeface="Noto Sans"/>
              <a:cs typeface="Noto Sans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solidFill>
                  <a:srgbClr val="695D46"/>
                </a:solidFill>
                <a:latin typeface="Noto Sans"/>
                <a:cs typeface="Noto Sans"/>
              </a:rPr>
              <a:t>30</a:t>
            </a:r>
            <a:r>
              <a:rPr sz="1800" spc="-1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Questions</a:t>
            </a:r>
            <a:endParaRPr sz="1800" dirty="0">
              <a:latin typeface="Noto Sans"/>
              <a:cs typeface="Noto Sans"/>
            </a:endParaRPr>
          </a:p>
          <a:p>
            <a:pPr lvl="1">
              <a:lnSpc>
                <a:spcPct val="100000"/>
              </a:lnSpc>
              <a:spcBef>
                <a:spcPts val="65"/>
              </a:spcBef>
              <a:buClr>
                <a:srgbClr val="695D46"/>
              </a:buClr>
              <a:buFont typeface="Arial"/>
              <a:buChar char="○"/>
            </a:pPr>
            <a:endParaRPr sz="2000" dirty="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solidFill>
                  <a:srgbClr val="695D46"/>
                </a:solidFill>
                <a:latin typeface="Noto Sans"/>
                <a:cs typeface="Noto Sans"/>
              </a:rPr>
              <a:t>30%</a:t>
            </a:r>
            <a:r>
              <a:rPr sz="1800" b="1" spc="-1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b="1" spc="-5" dirty="0">
                <a:solidFill>
                  <a:srgbClr val="695D46"/>
                </a:solidFill>
                <a:latin typeface="Noto Sans"/>
                <a:cs typeface="Noto Sans"/>
              </a:rPr>
              <a:t>Generator</a:t>
            </a:r>
            <a:endParaRPr sz="1800" dirty="0">
              <a:latin typeface="Noto Sans"/>
              <a:cs typeface="Noto Sans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solidFill>
                  <a:srgbClr val="695D46"/>
                </a:solidFill>
                <a:latin typeface="Noto Sans"/>
                <a:cs typeface="Noto Sans"/>
              </a:rPr>
              <a:t>10</a:t>
            </a:r>
            <a:r>
              <a:rPr sz="1800" spc="-1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Questions</a:t>
            </a:r>
            <a:endParaRPr sz="1800" dirty="0">
              <a:latin typeface="Noto Sans"/>
              <a:cs typeface="Noto Sans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TAs will </a:t>
            </a:r>
            <a:r>
              <a:rPr sz="1800" spc="-10" dirty="0">
                <a:solidFill>
                  <a:srgbClr val="695D46"/>
                </a:solidFill>
                <a:latin typeface="Noto Sans"/>
                <a:cs typeface="Noto Sans"/>
              </a:rPr>
              <a:t>use our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classiﬁer </a:t>
            </a:r>
            <a:r>
              <a:rPr sz="1800" spc="-15" dirty="0" smtClean="0">
                <a:solidFill>
                  <a:srgbClr val="695D46"/>
                </a:solidFill>
                <a:latin typeface="Noto Sans"/>
                <a:cs typeface="Noto Sans"/>
              </a:rPr>
              <a:t>to </a:t>
            </a:r>
            <a:r>
              <a:rPr sz="1800" spc="-20" dirty="0" smtClean="0">
                <a:solidFill>
                  <a:srgbClr val="695D46"/>
                </a:solidFill>
                <a:latin typeface="Noto Sans"/>
                <a:cs typeface="Noto Sans"/>
              </a:rPr>
              <a:t>judge</a:t>
            </a:r>
            <a:endParaRPr lang="en-US" sz="1800" spc="-20" dirty="0" smtClean="0">
              <a:solidFill>
                <a:srgbClr val="695D46"/>
              </a:solidFill>
              <a:latin typeface="Noto Sans"/>
              <a:cs typeface="Noto Sans"/>
            </a:endParaRPr>
          </a:p>
          <a:p>
            <a:pPr marL="836294" lvl="1" indent="-367665">
              <a:spcBef>
                <a:spcPts val="3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lang="en-US" altLang="zh-TW" sz="2000" b="1" spc="-5" dirty="0">
                <a:solidFill>
                  <a:srgbClr val="FF0000"/>
                </a:solidFill>
                <a:latin typeface="Noto Sans"/>
                <a:cs typeface="Noto Sans"/>
              </a:rPr>
              <a:t>Demo on </a:t>
            </a:r>
            <a:r>
              <a:rPr lang="en-US" altLang="zh-TW" sz="3600" b="1" spc="-5" dirty="0">
                <a:solidFill>
                  <a:srgbClr val="FF0000"/>
                </a:solidFill>
                <a:latin typeface="Noto Sans"/>
                <a:cs typeface="Noto Sans"/>
              </a:rPr>
              <a:t>1/8</a:t>
            </a:r>
            <a:r>
              <a:rPr lang="en-US" altLang="zh-TW" sz="2000" b="1" spc="-5" dirty="0">
                <a:solidFill>
                  <a:srgbClr val="FF0000"/>
                </a:solidFill>
                <a:latin typeface="Noto Sans"/>
                <a:cs typeface="Noto Sans"/>
              </a:rPr>
              <a:t> on</a:t>
            </a:r>
            <a:r>
              <a:rPr lang="en-US" altLang="zh-TW" sz="2000" b="1" spc="-15" dirty="0">
                <a:solidFill>
                  <a:srgbClr val="FF0000"/>
                </a:solidFill>
                <a:latin typeface="Noto Sans"/>
                <a:cs typeface="Noto Sans"/>
              </a:rPr>
              <a:t> </a:t>
            </a:r>
            <a:r>
              <a:rPr lang="en-US" altLang="zh-TW" sz="2000" b="1" spc="-5" dirty="0" smtClean="0">
                <a:solidFill>
                  <a:srgbClr val="FF0000"/>
                </a:solidFill>
                <a:latin typeface="Noto Sans"/>
                <a:cs typeface="Noto Sans"/>
              </a:rPr>
              <a:t>class</a:t>
            </a:r>
            <a:endParaRPr sz="2000" dirty="0" smtClean="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20</a:t>
            </a:r>
            <a:r>
              <a:rPr sz="1800" b="1" spc="-5" dirty="0">
                <a:solidFill>
                  <a:srgbClr val="695D46"/>
                </a:solidFill>
                <a:latin typeface="Noto Sans"/>
                <a:cs typeface="Noto Sans"/>
              </a:rPr>
              <a:t>%</a:t>
            </a:r>
            <a:r>
              <a:rPr sz="1800" b="1" spc="-1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b="1" spc="-5" dirty="0">
                <a:solidFill>
                  <a:srgbClr val="695D46"/>
                </a:solidFill>
                <a:latin typeface="Noto Sans"/>
                <a:cs typeface="Noto Sans"/>
              </a:rPr>
              <a:t>Presentation</a:t>
            </a:r>
            <a:endParaRPr sz="1800" dirty="0">
              <a:latin typeface="Noto Sans"/>
              <a:cs typeface="Noto Sans"/>
            </a:endParaRPr>
          </a:p>
          <a:p>
            <a:pPr marL="836294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800" b="1" spc="-5" dirty="0" smtClean="0">
                <a:solidFill>
                  <a:srgbClr val="FF0000"/>
                </a:solidFill>
                <a:latin typeface="Noto Sans"/>
                <a:cs typeface="Noto Sans"/>
              </a:rPr>
              <a:t>Presentation</a:t>
            </a:r>
            <a:r>
              <a:rPr sz="1800" b="1" spc="-10" dirty="0" smtClean="0">
                <a:solidFill>
                  <a:srgbClr val="FF0000"/>
                </a:solidFill>
                <a:latin typeface="Noto Sans"/>
                <a:cs typeface="Noto Sans"/>
              </a:rPr>
              <a:t> </a:t>
            </a:r>
            <a:r>
              <a:rPr sz="3200" b="1" spc="5" dirty="0" smtClean="0">
                <a:solidFill>
                  <a:srgbClr val="FF0000"/>
                </a:solidFill>
                <a:latin typeface="Noto Sans"/>
                <a:cs typeface="Noto Sans"/>
              </a:rPr>
              <a:t>1/</a:t>
            </a:r>
            <a:r>
              <a:rPr lang="en-US" sz="3200" b="1" spc="5" dirty="0" smtClean="0">
                <a:solidFill>
                  <a:srgbClr val="FF0000"/>
                </a:solidFill>
                <a:latin typeface="Noto Sans"/>
                <a:cs typeface="Noto Sans"/>
              </a:rPr>
              <a:t>13</a:t>
            </a:r>
            <a:endParaRPr sz="2050" dirty="0" smtClean="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20%</a:t>
            </a:r>
            <a:r>
              <a:rPr sz="1800" b="1" spc="-10" dirty="0" smtClean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Report</a:t>
            </a:r>
            <a:endParaRPr sz="1800" dirty="0">
              <a:latin typeface="Noto Sans"/>
              <a:cs typeface="No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5108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dirty="0"/>
              <a:t>Classiﬁer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1276161"/>
            <a:ext cx="8079740" cy="2628027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30" dirty="0">
                <a:solidFill>
                  <a:srgbClr val="695D46"/>
                </a:solidFill>
                <a:latin typeface="Noto Sans"/>
                <a:cs typeface="Noto Sans"/>
              </a:rPr>
              <a:t>Input</a:t>
            </a:r>
            <a:endParaRPr sz="1800" dirty="0">
              <a:latin typeface="Noto Sans"/>
              <a:cs typeface="Noto Sans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b="1" spc="-5" dirty="0">
                <a:solidFill>
                  <a:srgbClr val="695D46"/>
                </a:solidFill>
                <a:latin typeface="Noto Sans"/>
                <a:cs typeface="Noto Sans"/>
              </a:rPr>
              <a:t>csv</a:t>
            </a:r>
            <a:endParaRPr sz="1400" dirty="0">
              <a:latin typeface="Noto Sans"/>
              <a:cs typeface="Noto Sans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b="1" spc="-5">
                <a:solidFill>
                  <a:srgbClr val="695D46"/>
                </a:solidFill>
                <a:latin typeface="Noto Sans"/>
                <a:cs typeface="Noto Sans"/>
              </a:rPr>
              <a:t>Another </a:t>
            </a:r>
            <a:r>
              <a:rPr lang="en-US" altLang="zh-TW" sz="1400" b="1" spc="-5" smtClean="0">
                <a:solidFill>
                  <a:srgbClr val="695D46"/>
                </a:solidFill>
                <a:latin typeface="Noto Sans"/>
                <a:cs typeface="Noto Sans"/>
              </a:rPr>
              <a:t>200</a:t>
            </a:r>
            <a:r>
              <a:rPr sz="1400" b="1" spc="-5" smtClean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400" b="1" spc="-5" dirty="0">
                <a:solidFill>
                  <a:srgbClr val="695D46"/>
                </a:solidFill>
                <a:latin typeface="Noto Sans"/>
                <a:cs typeface="Noto Sans"/>
              </a:rPr>
              <a:t>unlabeled test data would be provided for the</a:t>
            </a:r>
            <a:r>
              <a:rPr sz="1400" b="1" spc="-3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400" b="1" spc="-5" dirty="0">
                <a:solidFill>
                  <a:srgbClr val="695D46"/>
                </a:solidFill>
                <a:latin typeface="Noto Sans"/>
                <a:cs typeface="Noto Sans"/>
              </a:rPr>
              <a:t>evaluation.</a:t>
            </a:r>
            <a:endParaRPr sz="1400" dirty="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solidFill>
                  <a:srgbClr val="695D46"/>
                </a:solidFill>
                <a:latin typeface="Noto Sans"/>
                <a:cs typeface="Noto Sans"/>
              </a:rPr>
              <a:t>Output</a:t>
            </a:r>
            <a:endParaRPr sz="1800" dirty="0">
              <a:latin typeface="Noto Sans"/>
              <a:cs typeface="Noto Sans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b="1" spc="-5" dirty="0">
                <a:solidFill>
                  <a:srgbClr val="695D46"/>
                </a:solidFill>
                <a:latin typeface="Noto Sans"/>
                <a:cs typeface="Noto Sans"/>
              </a:rPr>
              <a:t>csv</a:t>
            </a:r>
            <a:endParaRPr sz="1400" dirty="0">
              <a:latin typeface="Noto Sans"/>
              <a:cs typeface="Noto Sans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b="1" spc="-5" dirty="0">
                <a:solidFill>
                  <a:srgbClr val="695D46"/>
                </a:solidFill>
                <a:latin typeface="Noto Sans"/>
                <a:cs typeface="Noto Sans"/>
              </a:rPr>
              <a:t>An output data with one predict label in the same order of the</a:t>
            </a:r>
            <a:r>
              <a:rPr sz="1400" b="1" spc="-15" dirty="0">
                <a:solidFill>
                  <a:srgbClr val="695D46"/>
                </a:solidFill>
                <a:latin typeface="Noto Sans"/>
                <a:cs typeface="Noto Sans"/>
              </a:rPr>
              <a:t> testing.csv.</a:t>
            </a:r>
            <a:endParaRPr sz="1400" dirty="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solidFill>
                  <a:srgbClr val="695D46"/>
                </a:solidFill>
                <a:latin typeface="Noto Sans"/>
                <a:cs typeface="Noto Sans"/>
              </a:rPr>
              <a:t>Report.</a:t>
            </a:r>
            <a:endParaRPr sz="1800" dirty="0">
              <a:latin typeface="Noto Sans"/>
              <a:cs typeface="Noto Sans"/>
            </a:endParaRPr>
          </a:p>
          <a:p>
            <a:pPr marL="379095" marR="5080" indent="-367030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You </a:t>
            </a:r>
            <a:r>
              <a:rPr sz="1800" b="1" dirty="0">
                <a:solidFill>
                  <a:srgbClr val="695D46"/>
                </a:solidFill>
                <a:latin typeface="Noto Sans"/>
                <a:cs typeface="Noto Sans"/>
              </a:rPr>
              <a:t>are also </a:t>
            </a:r>
            <a:r>
              <a:rPr sz="1800" b="1" spc="-20" dirty="0">
                <a:solidFill>
                  <a:srgbClr val="695D46"/>
                </a:solidFill>
                <a:latin typeface="Noto Sans"/>
                <a:cs typeface="Noto Sans"/>
              </a:rPr>
              <a:t>encouraged </a:t>
            </a:r>
            <a:r>
              <a:rPr sz="1800" b="1" spc="-5" dirty="0">
                <a:solidFill>
                  <a:srgbClr val="695D46"/>
                </a:solidFill>
                <a:latin typeface="Noto Sans"/>
                <a:cs typeface="Noto Sans"/>
              </a:rPr>
              <a:t>to implement data </a:t>
            </a:r>
            <a:r>
              <a:rPr sz="1800" b="1" spc="-10" dirty="0">
                <a:solidFill>
                  <a:srgbClr val="695D46"/>
                </a:solidFill>
                <a:latin typeface="Noto Sans"/>
                <a:cs typeface="Noto Sans"/>
              </a:rPr>
              <a:t>argumentation </a:t>
            </a:r>
            <a:r>
              <a:rPr sz="1800" b="1" spc="-5" dirty="0">
                <a:solidFill>
                  <a:srgbClr val="695D46"/>
                </a:solidFill>
                <a:latin typeface="Noto Sans"/>
                <a:cs typeface="Noto Sans"/>
              </a:rPr>
              <a:t>by your  </a:t>
            </a:r>
            <a:r>
              <a:rPr sz="1800" b="1" spc="-30" dirty="0">
                <a:solidFill>
                  <a:srgbClr val="695D46"/>
                </a:solidFill>
                <a:latin typeface="Noto Sans"/>
                <a:cs typeface="Noto Sans"/>
              </a:rPr>
              <a:t>generating</a:t>
            </a:r>
            <a:r>
              <a:rPr sz="1800" b="1" spc="-1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b="1" spc="-5" dirty="0">
                <a:solidFill>
                  <a:srgbClr val="695D46"/>
                </a:solidFill>
                <a:latin typeface="Noto Sans"/>
                <a:cs typeface="Noto Sans"/>
              </a:rPr>
              <a:t>data.</a:t>
            </a:r>
            <a:endParaRPr sz="1800" dirty="0">
              <a:latin typeface="Noto Sans"/>
              <a:cs typeface="No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7394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dirty="0"/>
              <a:t>Generator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1276161"/>
            <a:ext cx="6700520" cy="364807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30" dirty="0">
                <a:solidFill>
                  <a:srgbClr val="695D46"/>
                </a:solidFill>
                <a:latin typeface="Noto Sans"/>
                <a:cs typeface="Noto Sans"/>
              </a:rPr>
              <a:t>Input</a:t>
            </a:r>
            <a:endParaRPr sz="1800">
              <a:latin typeface="Noto Sans"/>
              <a:cs typeface="Noto Sans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b="1" spc="-5" dirty="0">
                <a:solidFill>
                  <a:srgbClr val="695D46"/>
                </a:solidFill>
                <a:latin typeface="Noto Sans"/>
                <a:cs typeface="Noto Sans"/>
              </a:rPr>
              <a:t>csv</a:t>
            </a:r>
            <a:endParaRPr sz="1400">
              <a:latin typeface="Noto Sans"/>
              <a:cs typeface="Noto Sans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spc="-5" dirty="0">
                <a:solidFill>
                  <a:srgbClr val="695D46"/>
                </a:solidFill>
                <a:latin typeface="Noto Sans"/>
                <a:cs typeface="Noto Sans"/>
              </a:rPr>
              <a:t>30 </a:t>
            </a:r>
            <a:r>
              <a:rPr sz="1400" spc="-20" dirty="0">
                <a:solidFill>
                  <a:srgbClr val="695D46"/>
                </a:solidFill>
                <a:latin typeface="Noto Sans"/>
                <a:cs typeface="Noto Sans"/>
              </a:rPr>
              <a:t>categories </a:t>
            </a:r>
            <a:r>
              <a:rPr sz="1400" spc="-5" dirty="0">
                <a:solidFill>
                  <a:srgbClr val="695D46"/>
                </a:solidFill>
                <a:latin typeface="Noto Sans"/>
                <a:cs typeface="Noto Sans"/>
              </a:rPr>
              <a:t>of </a:t>
            </a:r>
            <a:r>
              <a:rPr sz="1400" spc="-15" dirty="0">
                <a:solidFill>
                  <a:srgbClr val="695D46"/>
                </a:solidFill>
                <a:latin typeface="Noto Sans"/>
                <a:cs typeface="Noto Sans"/>
              </a:rPr>
              <a:t>the </a:t>
            </a:r>
            <a:r>
              <a:rPr sz="1400" spc="-25" dirty="0">
                <a:solidFill>
                  <a:srgbClr val="695D46"/>
                </a:solidFill>
                <a:latin typeface="Noto Sans"/>
                <a:cs typeface="Noto Sans"/>
              </a:rPr>
              <a:t>training </a:t>
            </a:r>
            <a:r>
              <a:rPr sz="1400" spc="-15" dirty="0">
                <a:solidFill>
                  <a:srgbClr val="695D46"/>
                </a:solidFill>
                <a:latin typeface="Noto Sans"/>
                <a:cs typeface="Noto Sans"/>
              </a:rPr>
              <a:t>data that </a:t>
            </a:r>
            <a:r>
              <a:rPr sz="1400" spc="-10" dirty="0">
                <a:solidFill>
                  <a:srgbClr val="695D46"/>
                </a:solidFill>
                <a:latin typeface="Noto Sans"/>
                <a:cs typeface="Noto Sans"/>
              </a:rPr>
              <a:t>used in</a:t>
            </a:r>
            <a:r>
              <a:rPr sz="1400" spc="7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400" spc="-15" dirty="0">
                <a:solidFill>
                  <a:srgbClr val="695D46"/>
                </a:solidFill>
                <a:latin typeface="Noto Sans"/>
                <a:cs typeface="Noto Sans"/>
              </a:rPr>
              <a:t>classiﬁer.</a:t>
            </a:r>
            <a:endParaRPr sz="140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solidFill>
                  <a:srgbClr val="695D46"/>
                </a:solidFill>
                <a:latin typeface="Noto Sans"/>
                <a:cs typeface="Noto Sans"/>
              </a:rPr>
              <a:t>Output</a:t>
            </a:r>
            <a:endParaRPr sz="1800">
              <a:latin typeface="Noto Sans"/>
              <a:cs typeface="Noto Sans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b="1" spc="-40" dirty="0">
                <a:solidFill>
                  <a:srgbClr val="695D46"/>
                </a:solidFill>
                <a:latin typeface="Noto Sans"/>
                <a:cs typeface="Noto Sans"/>
              </a:rPr>
              <a:t>png</a:t>
            </a:r>
            <a:endParaRPr sz="1400">
              <a:latin typeface="Noto Sans"/>
              <a:cs typeface="Noto Sans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spc="-5" dirty="0">
                <a:solidFill>
                  <a:srgbClr val="695D46"/>
                </a:solidFill>
                <a:latin typeface="Noto Sans"/>
                <a:cs typeface="Noto Sans"/>
              </a:rPr>
              <a:t>10 </a:t>
            </a:r>
            <a:r>
              <a:rPr sz="1400" spc="-25" dirty="0">
                <a:solidFill>
                  <a:srgbClr val="695D46"/>
                </a:solidFill>
                <a:latin typeface="Noto Sans"/>
                <a:cs typeface="Noto Sans"/>
              </a:rPr>
              <a:t>images </a:t>
            </a:r>
            <a:r>
              <a:rPr sz="1400" spc="-10" dirty="0">
                <a:solidFill>
                  <a:srgbClr val="695D46"/>
                </a:solidFill>
                <a:latin typeface="Noto Sans"/>
                <a:cs typeface="Noto Sans"/>
              </a:rPr>
              <a:t>for </a:t>
            </a:r>
            <a:r>
              <a:rPr sz="1400" dirty="0">
                <a:solidFill>
                  <a:srgbClr val="695D46"/>
                </a:solidFill>
                <a:latin typeface="Noto Sans"/>
                <a:cs typeface="Noto Sans"/>
              </a:rPr>
              <a:t>1</a:t>
            </a:r>
            <a:r>
              <a:rPr sz="1400" spc="15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400" spc="-25" dirty="0">
                <a:solidFill>
                  <a:srgbClr val="695D46"/>
                </a:solidFill>
                <a:latin typeface="Noto Sans"/>
                <a:cs typeface="Noto Sans"/>
              </a:rPr>
              <a:t>category</a:t>
            </a:r>
            <a:endParaRPr sz="1400">
              <a:latin typeface="Noto Sans"/>
              <a:cs typeface="Noto Sans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spc="-10" dirty="0">
                <a:solidFill>
                  <a:srgbClr val="695D46"/>
                </a:solidFill>
                <a:latin typeface="Noto Sans"/>
                <a:cs typeface="Noto Sans"/>
              </a:rPr>
              <a:t>Each </a:t>
            </a:r>
            <a:r>
              <a:rPr sz="1400" spc="-30" dirty="0">
                <a:solidFill>
                  <a:srgbClr val="695D46"/>
                </a:solidFill>
                <a:latin typeface="Noto Sans"/>
                <a:cs typeface="Noto Sans"/>
              </a:rPr>
              <a:t>image </a:t>
            </a:r>
            <a:r>
              <a:rPr sz="1400" spc="-10" dirty="0">
                <a:solidFill>
                  <a:srgbClr val="695D46"/>
                </a:solidFill>
                <a:latin typeface="Noto Sans"/>
                <a:cs typeface="Noto Sans"/>
              </a:rPr>
              <a:t>is</a:t>
            </a:r>
            <a:r>
              <a:rPr sz="1400" spc="2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400" spc="-10" dirty="0">
                <a:solidFill>
                  <a:srgbClr val="695D46"/>
                </a:solidFill>
                <a:latin typeface="Noto Sans"/>
                <a:cs typeface="Noto Sans"/>
              </a:rPr>
              <a:t>64x64</a:t>
            </a:r>
            <a:endParaRPr sz="1400">
              <a:latin typeface="Noto Sans"/>
              <a:cs typeface="Noto Sans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spc="-10" dirty="0">
                <a:solidFill>
                  <a:srgbClr val="695D46"/>
                </a:solidFill>
                <a:latin typeface="Noto Sans"/>
                <a:cs typeface="Noto Sans"/>
              </a:rPr>
              <a:t>Save </a:t>
            </a:r>
            <a:r>
              <a:rPr sz="1400" spc="-15" dirty="0">
                <a:solidFill>
                  <a:srgbClr val="695D46"/>
                </a:solidFill>
                <a:latin typeface="Noto Sans"/>
                <a:cs typeface="Noto Sans"/>
              </a:rPr>
              <a:t>path </a:t>
            </a:r>
            <a:r>
              <a:rPr sz="1400" spc="-10" dirty="0">
                <a:solidFill>
                  <a:srgbClr val="695D46"/>
                </a:solidFill>
                <a:latin typeface="Noto Sans"/>
                <a:cs typeface="Noto Sans"/>
              </a:rPr>
              <a:t>is </a:t>
            </a:r>
            <a:r>
              <a:rPr sz="1400" spc="-20" dirty="0">
                <a:solidFill>
                  <a:srgbClr val="695D46"/>
                </a:solidFill>
                <a:latin typeface="Noto Sans"/>
                <a:cs typeface="Noto Sans"/>
              </a:rPr>
              <a:t>/output/image, </a:t>
            </a:r>
            <a:r>
              <a:rPr sz="1400" spc="-10" dirty="0">
                <a:solidFill>
                  <a:srgbClr val="695D46"/>
                </a:solidFill>
                <a:latin typeface="Noto Sans"/>
                <a:cs typeface="Noto Sans"/>
              </a:rPr>
              <a:t>and </a:t>
            </a:r>
            <a:r>
              <a:rPr sz="1400" spc="-15" dirty="0">
                <a:solidFill>
                  <a:srgbClr val="695D46"/>
                </a:solidFill>
                <a:latin typeface="Noto Sans"/>
                <a:cs typeface="Noto Sans"/>
              </a:rPr>
              <a:t>ﬁle </a:t>
            </a:r>
            <a:r>
              <a:rPr sz="1400" spc="-10" dirty="0">
                <a:solidFill>
                  <a:srgbClr val="695D46"/>
                </a:solidFill>
                <a:latin typeface="Noto Sans"/>
                <a:cs typeface="Noto Sans"/>
              </a:rPr>
              <a:t>name </a:t>
            </a:r>
            <a:r>
              <a:rPr sz="1400" spc="-15" dirty="0">
                <a:solidFill>
                  <a:srgbClr val="695D46"/>
                </a:solidFill>
                <a:latin typeface="Noto Sans"/>
                <a:cs typeface="Noto Sans"/>
              </a:rPr>
              <a:t>format </a:t>
            </a:r>
            <a:r>
              <a:rPr sz="1400" spc="-10" dirty="0">
                <a:solidFill>
                  <a:srgbClr val="695D46"/>
                </a:solidFill>
                <a:latin typeface="Noto Sans"/>
                <a:cs typeface="Noto Sans"/>
              </a:rPr>
              <a:t>is</a:t>
            </a:r>
            <a:r>
              <a:rPr sz="1400" spc="8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400" spc="-20" dirty="0">
                <a:solidFill>
                  <a:srgbClr val="695D46"/>
                </a:solidFill>
                <a:latin typeface="Noto Sans"/>
                <a:cs typeface="Noto Sans"/>
              </a:rPr>
              <a:t>name_id.png.</a:t>
            </a:r>
            <a:endParaRPr sz="1400">
              <a:latin typeface="Noto Sans"/>
              <a:cs typeface="Noto Sans"/>
            </a:endParaRPr>
          </a:p>
          <a:p>
            <a:pPr marL="1750695" lvl="3" indent="-33655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1750695" algn="l"/>
                <a:tab pos="1751330" algn="l"/>
              </a:tabLst>
            </a:pPr>
            <a:r>
              <a:rPr sz="1400" spc="-10" dirty="0">
                <a:solidFill>
                  <a:srgbClr val="695D46"/>
                </a:solidFill>
                <a:latin typeface="Noto Sans"/>
                <a:cs typeface="Noto Sans"/>
              </a:rPr>
              <a:t>Ex: </a:t>
            </a:r>
            <a:r>
              <a:rPr sz="1400" spc="-20" dirty="0">
                <a:solidFill>
                  <a:srgbClr val="695D46"/>
                </a:solidFill>
                <a:latin typeface="Noto Sans"/>
                <a:cs typeface="Noto Sans"/>
              </a:rPr>
              <a:t>/output/image/bee_1.png</a:t>
            </a:r>
            <a:endParaRPr sz="1400">
              <a:latin typeface="Noto Sans"/>
              <a:cs typeface="Noto Sans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b="1" spc="-5" dirty="0">
                <a:solidFill>
                  <a:srgbClr val="695D46"/>
                </a:solidFill>
                <a:latin typeface="Noto Sans"/>
                <a:cs typeface="Noto Sans"/>
              </a:rPr>
              <a:t>csv</a:t>
            </a:r>
            <a:endParaRPr sz="1400">
              <a:latin typeface="Noto Sans"/>
              <a:cs typeface="Noto Sans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spc="-15" dirty="0">
                <a:solidFill>
                  <a:srgbClr val="695D46"/>
                </a:solidFill>
                <a:latin typeface="Noto Sans"/>
                <a:cs typeface="Noto Sans"/>
              </a:rPr>
              <a:t>Content </a:t>
            </a:r>
            <a:r>
              <a:rPr sz="1400" spc="-10" dirty="0">
                <a:solidFill>
                  <a:srgbClr val="695D46"/>
                </a:solidFill>
                <a:latin typeface="Noto Sans"/>
                <a:cs typeface="Noto Sans"/>
              </a:rPr>
              <a:t>is </a:t>
            </a:r>
            <a:r>
              <a:rPr sz="1400" spc="-15" dirty="0">
                <a:solidFill>
                  <a:srgbClr val="695D46"/>
                </a:solidFill>
                <a:latin typeface="Noto Sans"/>
                <a:cs typeface="Noto Sans"/>
              </a:rPr>
              <a:t>like</a:t>
            </a:r>
            <a:r>
              <a:rPr sz="1400" spc="5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400" spc="-10" dirty="0">
                <a:solidFill>
                  <a:srgbClr val="695D46"/>
                </a:solidFill>
                <a:latin typeface="Noto Sans"/>
                <a:cs typeface="Noto Sans"/>
              </a:rPr>
              <a:t>this:</a:t>
            </a:r>
            <a:endParaRPr sz="1400">
              <a:latin typeface="Noto Sans"/>
              <a:cs typeface="Noto Sans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dirty="0">
                <a:solidFill>
                  <a:srgbClr val="695D46"/>
                </a:solidFill>
                <a:latin typeface="Noto Sans"/>
                <a:cs typeface="Noto Sans"/>
              </a:rPr>
              <a:t>1 </a:t>
            </a:r>
            <a:r>
              <a:rPr sz="1400" spc="-10" dirty="0">
                <a:solidFill>
                  <a:srgbClr val="695D46"/>
                </a:solidFill>
                <a:latin typeface="Noto Sans"/>
                <a:cs typeface="Noto Sans"/>
              </a:rPr>
              <a:t>csv for </a:t>
            </a:r>
            <a:r>
              <a:rPr sz="1400" dirty="0">
                <a:solidFill>
                  <a:srgbClr val="695D46"/>
                </a:solidFill>
                <a:latin typeface="Noto Sans"/>
                <a:cs typeface="Noto Sans"/>
              </a:rPr>
              <a:t>1</a:t>
            </a:r>
            <a:r>
              <a:rPr sz="1400" spc="-5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400" spc="-30" dirty="0">
                <a:solidFill>
                  <a:srgbClr val="695D46"/>
                </a:solidFill>
                <a:latin typeface="Noto Sans"/>
                <a:cs typeface="Noto Sans"/>
              </a:rPr>
              <a:t>image</a:t>
            </a:r>
            <a:endParaRPr sz="1400">
              <a:latin typeface="Noto Sans"/>
              <a:cs typeface="Noto Sans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spc="-10" dirty="0">
                <a:solidFill>
                  <a:srgbClr val="695D46"/>
                </a:solidFill>
                <a:latin typeface="Noto Sans"/>
                <a:cs typeface="Noto Sans"/>
              </a:rPr>
              <a:t>Save </a:t>
            </a:r>
            <a:r>
              <a:rPr sz="1400" spc="-15" dirty="0">
                <a:solidFill>
                  <a:srgbClr val="695D46"/>
                </a:solidFill>
                <a:latin typeface="Noto Sans"/>
                <a:cs typeface="Noto Sans"/>
              </a:rPr>
              <a:t>path </a:t>
            </a:r>
            <a:r>
              <a:rPr sz="1400" spc="-10" dirty="0">
                <a:solidFill>
                  <a:srgbClr val="695D46"/>
                </a:solidFill>
                <a:latin typeface="Noto Sans"/>
                <a:cs typeface="Noto Sans"/>
              </a:rPr>
              <a:t>is </a:t>
            </a:r>
            <a:r>
              <a:rPr sz="1400" spc="-15" dirty="0">
                <a:solidFill>
                  <a:srgbClr val="695D46"/>
                </a:solidFill>
                <a:latin typeface="Noto Sans"/>
                <a:cs typeface="Noto Sans"/>
              </a:rPr>
              <a:t>/output/csv, </a:t>
            </a:r>
            <a:r>
              <a:rPr sz="1400" spc="-10" dirty="0">
                <a:solidFill>
                  <a:srgbClr val="695D46"/>
                </a:solidFill>
                <a:latin typeface="Noto Sans"/>
                <a:cs typeface="Noto Sans"/>
              </a:rPr>
              <a:t>and </a:t>
            </a:r>
            <a:r>
              <a:rPr sz="1400" spc="-15" dirty="0">
                <a:solidFill>
                  <a:srgbClr val="695D46"/>
                </a:solidFill>
                <a:latin typeface="Noto Sans"/>
                <a:cs typeface="Noto Sans"/>
              </a:rPr>
              <a:t>ﬁle </a:t>
            </a:r>
            <a:r>
              <a:rPr sz="1400" spc="-10" dirty="0">
                <a:solidFill>
                  <a:srgbClr val="695D46"/>
                </a:solidFill>
                <a:latin typeface="Noto Sans"/>
                <a:cs typeface="Noto Sans"/>
              </a:rPr>
              <a:t>name </a:t>
            </a:r>
            <a:r>
              <a:rPr sz="1400" spc="-15" dirty="0">
                <a:solidFill>
                  <a:srgbClr val="695D46"/>
                </a:solidFill>
                <a:latin typeface="Noto Sans"/>
                <a:cs typeface="Noto Sans"/>
              </a:rPr>
              <a:t>fomat </a:t>
            </a:r>
            <a:r>
              <a:rPr sz="1400" spc="-10" dirty="0">
                <a:solidFill>
                  <a:srgbClr val="695D46"/>
                </a:solidFill>
                <a:latin typeface="Noto Sans"/>
                <a:cs typeface="Noto Sans"/>
              </a:rPr>
              <a:t>is</a:t>
            </a:r>
            <a:r>
              <a:rPr sz="1400" spc="55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400" spc="-10" dirty="0">
                <a:solidFill>
                  <a:srgbClr val="695D46"/>
                </a:solidFill>
                <a:latin typeface="Noto Sans"/>
                <a:cs typeface="Noto Sans"/>
              </a:rPr>
              <a:t>name_id.csv.</a:t>
            </a:r>
            <a:endParaRPr sz="1400">
              <a:latin typeface="Noto Sans"/>
              <a:cs typeface="Noto Sans"/>
            </a:endParaRPr>
          </a:p>
          <a:p>
            <a:pPr marL="1750695" lvl="3" indent="-33655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1750695" algn="l"/>
                <a:tab pos="1751330" algn="l"/>
              </a:tabLst>
            </a:pPr>
            <a:r>
              <a:rPr sz="1400" spc="-10" dirty="0">
                <a:solidFill>
                  <a:srgbClr val="695D46"/>
                </a:solidFill>
                <a:latin typeface="Noto Sans"/>
                <a:cs typeface="Noto Sans"/>
              </a:rPr>
              <a:t>Ex: /output/csv/bee_1.csv</a:t>
            </a:r>
            <a:endParaRPr sz="1400">
              <a:latin typeface="Noto Sans"/>
              <a:cs typeface="Noto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09393" y="3827692"/>
            <a:ext cx="5679713" cy="597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4346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Generator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1330208"/>
            <a:ext cx="1167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solidFill>
                  <a:srgbClr val="695D46"/>
                </a:solidFill>
                <a:latin typeface="Noto Sans"/>
                <a:cs typeface="Noto Sans"/>
              </a:rPr>
              <a:t>Report</a:t>
            </a:r>
            <a:endParaRPr sz="1800">
              <a:latin typeface="Noto Sans"/>
              <a:cs typeface="Noto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248" y="2318900"/>
            <a:ext cx="7435850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solidFill>
                  <a:srgbClr val="695D46"/>
                </a:solidFill>
                <a:latin typeface="Noto Sans"/>
                <a:cs typeface="Noto Sans"/>
              </a:rPr>
              <a:t>You </a:t>
            </a:r>
            <a:r>
              <a:rPr sz="1800" b="1" dirty="0">
                <a:solidFill>
                  <a:srgbClr val="695D46"/>
                </a:solidFill>
                <a:latin typeface="Noto Sans"/>
                <a:cs typeface="Noto Sans"/>
              </a:rPr>
              <a:t>are </a:t>
            </a:r>
            <a:r>
              <a:rPr sz="1800" b="1" spc="-20" dirty="0">
                <a:solidFill>
                  <a:srgbClr val="695D46"/>
                </a:solidFill>
                <a:latin typeface="Noto Sans"/>
                <a:cs typeface="Noto Sans"/>
              </a:rPr>
              <a:t>encouraged </a:t>
            </a:r>
            <a:r>
              <a:rPr sz="1800" b="1" spc="-5" dirty="0">
                <a:solidFill>
                  <a:srgbClr val="695D46"/>
                </a:solidFill>
                <a:latin typeface="Noto Sans"/>
                <a:cs typeface="Noto Sans"/>
              </a:rPr>
              <a:t>to use </a:t>
            </a:r>
            <a:r>
              <a:rPr sz="1800" b="1" dirty="0">
                <a:solidFill>
                  <a:srgbClr val="695D46"/>
                </a:solidFill>
                <a:latin typeface="Noto Sans"/>
                <a:cs typeface="Noto Sans"/>
              </a:rPr>
              <a:t>any </a:t>
            </a:r>
            <a:r>
              <a:rPr sz="1800" b="1" spc="-5" dirty="0">
                <a:solidFill>
                  <a:srgbClr val="695D46"/>
                </a:solidFill>
                <a:latin typeface="Noto Sans"/>
                <a:cs typeface="Noto Sans"/>
              </a:rPr>
              <a:t>type of Generative Adversarial  Network(GAN) to </a:t>
            </a:r>
            <a:r>
              <a:rPr sz="1800" b="1" spc="-20" dirty="0">
                <a:solidFill>
                  <a:srgbClr val="695D46"/>
                </a:solidFill>
                <a:latin typeface="Noto Sans"/>
                <a:cs typeface="Noto Sans"/>
              </a:rPr>
              <a:t>generate</a:t>
            </a:r>
            <a:r>
              <a:rPr sz="1800" b="1" spc="-1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b="1" spc="-25" dirty="0">
                <a:solidFill>
                  <a:srgbClr val="695D46"/>
                </a:solidFill>
                <a:latin typeface="Noto Sans"/>
                <a:cs typeface="Noto Sans"/>
              </a:rPr>
              <a:t>images.</a:t>
            </a:r>
            <a:endParaRPr sz="1800">
              <a:latin typeface="Noto Sans"/>
              <a:cs typeface="No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0536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Demo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1330208"/>
            <a:ext cx="7875905" cy="20774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rgbClr val="695D46"/>
                </a:solidFill>
                <a:latin typeface="Noto Sans"/>
                <a:cs typeface="Noto Sans"/>
              </a:rPr>
              <a:t>Hold </a:t>
            </a:r>
            <a:r>
              <a:rPr sz="1800" spc="-5" dirty="0">
                <a:solidFill>
                  <a:srgbClr val="695D46"/>
                </a:solidFill>
                <a:latin typeface="Noto Sans"/>
                <a:cs typeface="Noto Sans"/>
              </a:rPr>
              <a:t>on </a:t>
            </a:r>
            <a:r>
              <a:rPr sz="1800" b="1" spc="-5" dirty="0" smtClean="0">
                <a:solidFill>
                  <a:srgbClr val="FF0000"/>
                </a:solidFill>
                <a:latin typeface="Noto Sans"/>
                <a:cs typeface="Noto Sans"/>
              </a:rPr>
              <a:t>1/</a:t>
            </a:r>
            <a:r>
              <a:rPr lang="en-US" sz="1800" b="1" spc="-5" dirty="0" smtClean="0">
                <a:solidFill>
                  <a:srgbClr val="FF0000"/>
                </a:solidFill>
                <a:latin typeface="Noto Sans"/>
                <a:cs typeface="Noto Sans"/>
              </a:rPr>
              <a:t>8</a:t>
            </a:r>
            <a:r>
              <a:rPr sz="1800" b="1" spc="-5" dirty="0" smtClean="0">
                <a:solidFill>
                  <a:srgbClr val="FF0000"/>
                </a:solidFill>
                <a:latin typeface="Noto Sans"/>
                <a:cs typeface="Noto Sans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Noto Sans"/>
                <a:cs typeface="Noto Sans"/>
              </a:rPr>
              <a:t>10:00 </a:t>
            </a:r>
            <a:r>
              <a:rPr sz="1800" b="1" spc="-5" dirty="0">
                <a:solidFill>
                  <a:srgbClr val="FF0000"/>
                </a:solidFill>
                <a:latin typeface="Noto Sans"/>
                <a:cs typeface="Noto Sans"/>
              </a:rPr>
              <a:t>~</a:t>
            </a:r>
            <a:r>
              <a:rPr sz="1800" b="1" spc="15" dirty="0">
                <a:solidFill>
                  <a:srgbClr val="FF0000"/>
                </a:solidFill>
                <a:latin typeface="Noto Sans"/>
                <a:cs typeface="Noto Sans"/>
              </a:rPr>
              <a:t> </a:t>
            </a:r>
            <a:r>
              <a:rPr sz="1800" b="1" spc="-10" dirty="0" smtClean="0">
                <a:solidFill>
                  <a:srgbClr val="FF0000"/>
                </a:solidFill>
                <a:latin typeface="Noto Sans"/>
                <a:cs typeface="Noto Sans"/>
              </a:rPr>
              <a:t>1</a:t>
            </a:r>
            <a:r>
              <a:rPr lang="en-US" altLang="zh-TW" sz="1800" b="1" spc="-10" dirty="0" smtClean="0">
                <a:solidFill>
                  <a:srgbClr val="FF0000"/>
                </a:solidFill>
                <a:latin typeface="Noto Sans"/>
                <a:cs typeface="Noto Sans"/>
              </a:rPr>
              <a:t>1</a:t>
            </a:r>
            <a:r>
              <a:rPr sz="1800" b="1" spc="-10" dirty="0" smtClean="0">
                <a:solidFill>
                  <a:srgbClr val="FF0000"/>
                </a:solidFill>
                <a:latin typeface="Noto Sans"/>
                <a:cs typeface="Noto Sans"/>
              </a:rPr>
              <a:t>:00</a:t>
            </a:r>
            <a:endParaRPr sz="1800" dirty="0">
              <a:solidFill>
                <a:srgbClr val="FF0000"/>
              </a:solidFill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695D46"/>
              </a:buClr>
              <a:buFont typeface="Arial"/>
              <a:buChar char="●"/>
            </a:pPr>
            <a:endParaRPr sz="2000" dirty="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rgbClr val="695D46"/>
                </a:solidFill>
                <a:latin typeface="Noto Sans"/>
                <a:cs typeface="Noto Sans"/>
              </a:rPr>
              <a:t>Each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team makes sure to </a:t>
            </a:r>
            <a:r>
              <a:rPr sz="1800" spc="-35" dirty="0">
                <a:solidFill>
                  <a:srgbClr val="695D46"/>
                </a:solidFill>
                <a:latin typeface="Noto Sans"/>
                <a:cs typeface="Noto Sans"/>
              </a:rPr>
              <a:t>bring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your </a:t>
            </a:r>
            <a:r>
              <a:rPr sz="1800" spc="-10" dirty="0">
                <a:solidFill>
                  <a:srgbClr val="695D46"/>
                </a:solidFill>
                <a:latin typeface="Noto Sans"/>
                <a:cs typeface="Noto Sans"/>
              </a:rPr>
              <a:t>own</a:t>
            </a:r>
            <a:r>
              <a:rPr sz="1800" spc="75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laptop</a:t>
            </a:r>
            <a:endParaRPr sz="1800" dirty="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695D46"/>
              </a:buClr>
              <a:buFont typeface="Arial"/>
              <a:buChar char="●"/>
            </a:pPr>
            <a:endParaRPr sz="2000" dirty="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TAs will announce questions </a:t>
            </a:r>
            <a:r>
              <a:rPr sz="1800" spc="-5" dirty="0">
                <a:solidFill>
                  <a:srgbClr val="695D46"/>
                </a:solidFill>
                <a:latin typeface="Noto Sans"/>
                <a:cs typeface="Noto Sans"/>
              </a:rPr>
              <a:t>on</a:t>
            </a:r>
            <a:r>
              <a:rPr sz="1800" spc="35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iLMS</a:t>
            </a:r>
            <a:endParaRPr sz="1800" dirty="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buClr>
                <a:srgbClr val="695D46"/>
              </a:buClr>
              <a:buFont typeface="Arial"/>
              <a:buChar char="●"/>
            </a:pPr>
            <a:endParaRPr sz="2050" dirty="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After </a:t>
            </a:r>
            <a:r>
              <a:rPr sz="1800" spc="-30" dirty="0">
                <a:solidFill>
                  <a:srgbClr val="695D46"/>
                </a:solidFill>
                <a:latin typeface="Noto Sans"/>
                <a:cs typeface="Noto Sans"/>
              </a:rPr>
              <a:t>running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your </a:t>
            </a:r>
            <a:r>
              <a:rPr sz="1800" spc="-20" dirty="0">
                <a:solidFill>
                  <a:srgbClr val="695D46"/>
                </a:solidFill>
                <a:latin typeface="Noto Sans"/>
                <a:cs typeface="Noto Sans"/>
              </a:rPr>
              <a:t>model,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submit your result </a:t>
            </a:r>
            <a:r>
              <a:rPr sz="1800" spc="-5" dirty="0">
                <a:solidFill>
                  <a:srgbClr val="695D46"/>
                </a:solidFill>
                <a:latin typeface="Noto Sans"/>
                <a:cs typeface="Noto Sans"/>
              </a:rPr>
              <a:t>on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the iLMS </a:t>
            </a:r>
            <a:r>
              <a:rPr sz="1800" spc="-10" dirty="0">
                <a:solidFill>
                  <a:srgbClr val="695D46"/>
                </a:solidFill>
                <a:latin typeface="Noto Sans"/>
                <a:cs typeface="Noto Sans"/>
              </a:rPr>
              <a:t>before</a:t>
            </a:r>
            <a:r>
              <a:rPr sz="1800" spc="155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10" dirty="0" smtClean="0">
                <a:solidFill>
                  <a:srgbClr val="695D46"/>
                </a:solidFill>
                <a:latin typeface="Noto Sans"/>
                <a:cs typeface="Noto Sans"/>
              </a:rPr>
              <a:t>1</a:t>
            </a:r>
            <a:r>
              <a:rPr lang="en-US" altLang="zh-TW" sz="1800" spc="-10" dirty="0" smtClean="0">
                <a:solidFill>
                  <a:srgbClr val="695D46"/>
                </a:solidFill>
                <a:latin typeface="Noto Sans"/>
                <a:cs typeface="Noto Sans"/>
              </a:rPr>
              <a:t>1</a:t>
            </a:r>
            <a:r>
              <a:rPr sz="1800" spc="-10" dirty="0" smtClean="0">
                <a:solidFill>
                  <a:srgbClr val="695D46"/>
                </a:solidFill>
                <a:latin typeface="Noto Sans"/>
                <a:cs typeface="Noto Sans"/>
              </a:rPr>
              <a:t>:00</a:t>
            </a:r>
            <a:endParaRPr sz="1800" dirty="0">
              <a:latin typeface="Noto Sans"/>
              <a:cs typeface="No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D93D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</TotalTime>
  <Words>467</Words>
  <Application>Microsoft Office PowerPoint</Application>
  <PresentationFormat>On-screen Show (16:9)</PresentationFormat>
  <Paragraphs>123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新細明體</vt:lpstr>
      <vt:lpstr>Arial</vt:lpstr>
      <vt:lpstr>Calibri</vt:lpstr>
      <vt:lpstr>Noto Sans</vt:lpstr>
      <vt:lpstr>Verdana</vt:lpstr>
      <vt:lpstr>Office Theme</vt:lpstr>
      <vt:lpstr>Final Project </vt:lpstr>
      <vt:lpstr>Quick, Draw</vt:lpstr>
      <vt:lpstr>You need to do</vt:lpstr>
      <vt:lpstr>Database</vt:lpstr>
      <vt:lpstr>Evaluation</vt:lpstr>
      <vt:lpstr>Classiﬁer</vt:lpstr>
      <vt:lpstr>Generator</vt:lpstr>
      <vt:lpstr>Generator</vt:lpstr>
      <vt:lpstr>Demo</vt:lpstr>
      <vt:lpstr>Presentation</vt:lpstr>
      <vt:lpstr>Report</vt:lpstr>
      <vt:lpstr>Submission Deadline</vt:lpstr>
      <vt:lpstr>TA Ofﬁce Hour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</dc:title>
  <cp:lastModifiedBy>user</cp:lastModifiedBy>
  <cp:revision>19</cp:revision>
  <dcterms:created xsi:type="dcterms:W3CDTF">2020-11-14T06:20:19Z</dcterms:created>
  <dcterms:modified xsi:type="dcterms:W3CDTF">2020-11-19T23:45:31Z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2020-11-14T00:00:00Z</vt:filetime>
  </property>
</Properties>
</file>