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7"/>
  </p:notesMasterIdLst>
  <p:sldIdLst>
    <p:sldId id="256" r:id="rId2"/>
    <p:sldId id="257" r:id="rId3"/>
    <p:sldId id="258" r:id="rId4"/>
    <p:sldId id="259" r:id="rId5"/>
    <p:sldId id="260" r:id="rId6"/>
    <p:sldId id="272" r:id="rId7"/>
    <p:sldId id="261" r:id="rId8"/>
    <p:sldId id="262" r:id="rId9"/>
    <p:sldId id="263" r:id="rId10"/>
    <p:sldId id="264" r:id="rId11"/>
    <p:sldId id="265" r:id="rId12"/>
    <p:sldId id="266" r:id="rId13"/>
    <p:sldId id="268" r:id="rId14"/>
    <p:sldId id="270" r:id="rId15"/>
    <p:sldId id="271" r:id="rId16"/>
  </p:sldIdLst>
  <p:sldSz cx="12192000" cy="6858000"/>
  <p:notesSz cx="6858000" cy="12192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6" d="100"/>
          <a:sy n="56" d="100"/>
        </p:scale>
        <p:origin x="1044"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55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258342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825920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02142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81443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36019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75462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23400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7079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400928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84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8201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637800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69655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04566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05435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43620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6438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80926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202389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18" Type="http://schemas.openxmlformats.org/officeDocument/2006/relationships/image" Target="../media/image107.png"/><Relationship Id="rId3" Type="http://schemas.openxmlformats.org/officeDocument/2006/relationships/image" Target="../media/image13.png"/><Relationship Id="rId21" Type="http://schemas.openxmlformats.org/officeDocument/2006/relationships/image" Target="../media/image110.png"/><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106.png"/><Relationship Id="rId2" Type="http://schemas.openxmlformats.org/officeDocument/2006/relationships/notesSlide" Target="../notesSlides/notesSlide9.xml"/><Relationship Id="rId16" Type="http://schemas.openxmlformats.org/officeDocument/2006/relationships/image" Target="../media/image44.png"/><Relationship Id="rId20" Type="http://schemas.openxmlformats.org/officeDocument/2006/relationships/image" Target="../media/image109.png"/><Relationship Id="rId1" Type="http://schemas.openxmlformats.org/officeDocument/2006/relationships/slideLayout" Target="../slideLayouts/slideLayout18.xml"/><Relationship Id="rId6" Type="http://schemas.openxmlformats.org/officeDocument/2006/relationships/image" Target="../media/image96.png"/><Relationship Id="rId11" Type="http://schemas.openxmlformats.org/officeDocument/2006/relationships/image" Target="../media/image101.png"/><Relationship Id="rId5" Type="http://schemas.openxmlformats.org/officeDocument/2006/relationships/image" Target="../media/image69.png"/><Relationship Id="rId15" Type="http://schemas.openxmlformats.org/officeDocument/2006/relationships/image" Target="../media/image105.png"/><Relationship Id="rId23" Type="http://schemas.openxmlformats.org/officeDocument/2006/relationships/image" Target="../media/image21.png"/><Relationship Id="rId10" Type="http://schemas.openxmlformats.org/officeDocument/2006/relationships/image" Target="../media/image100.png"/><Relationship Id="rId19" Type="http://schemas.openxmlformats.org/officeDocument/2006/relationships/image" Target="../media/image108.png"/><Relationship Id="rId4" Type="http://schemas.openxmlformats.org/officeDocument/2006/relationships/image" Target="../media/image14.png"/><Relationship Id="rId9" Type="http://schemas.openxmlformats.org/officeDocument/2006/relationships/image" Target="../media/image99.png"/><Relationship Id="rId14" Type="http://schemas.openxmlformats.org/officeDocument/2006/relationships/image" Target="../media/image104.png"/><Relationship Id="rId22" Type="http://schemas.openxmlformats.org/officeDocument/2006/relationships/image" Target="../media/image111.png"/></Relationships>
</file>

<file path=ppt/slides/_rels/slide11.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3.png"/><Relationship Id="rId7" Type="http://schemas.openxmlformats.org/officeDocument/2006/relationships/image" Target="../media/image114.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13.png"/><Relationship Id="rId11" Type="http://schemas.openxmlformats.org/officeDocument/2006/relationships/image" Target="../media/image21.png"/><Relationship Id="rId5" Type="http://schemas.openxmlformats.org/officeDocument/2006/relationships/image" Target="../media/image112.png"/><Relationship Id="rId10" Type="http://schemas.openxmlformats.org/officeDocument/2006/relationships/image" Target="../media/image117.png"/><Relationship Id="rId4" Type="http://schemas.openxmlformats.org/officeDocument/2006/relationships/image" Target="../media/image14.png"/><Relationship Id="rId9" Type="http://schemas.openxmlformats.org/officeDocument/2006/relationships/image" Target="../media/image116.png"/></Relationships>
</file>

<file path=ppt/slides/_rels/slide12.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25.png"/><Relationship Id="rId18" Type="http://schemas.openxmlformats.org/officeDocument/2006/relationships/image" Target="../media/image44.png"/><Relationship Id="rId3" Type="http://schemas.openxmlformats.org/officeDocument/2006/relationships/image" Target="../media/image13.png"/><Relationship Id="rId7" Type="http://schemas.openxmlformats.org/officeDocument/2006/relationships/image" Target="../media/image119.png"/><Relationship Id="rId12" Type="http://schemas.openxmlformats.org/officeDocument/2006/relationships/image" Target="../media/image124.png"/><Relationship Id="rId17" Type="http://schemas.openxmlformats.org/officeDocument/2006/relationships/image" Target="../media/image129.png"/><Relationship Id="rId2" Type="http://schemas.openxmlformats.org/officeDocument/2006/relationships/notesSlide" Target="../notesSlides/notesSlide11.xml"/><Relationship Id="rId16" Type="http://schemas.openxmlformats.org/officeDocument/2006/relationships/image" Target="../media/image128.png"/><Relationship Id="rId20" Type="http://schemas.openxmlformats.org/officeDocument/2006/relationships/image" Target="../media/image21.png"/><Relationship Id="rId1" Type="http://schemas.openxmlformats.org/officeDocument/2006/relationships/slideLayout" Target="../slideLayouts/slideLayout18.xml"/><Relationship Id="rId6" Type="http://schemas.openxmlformats.org/officeDocument/2006/relationships/image" Target="../media/image39.png"/><Relationship Id="rId11" Type="http://schemas.openxmlformats.org/officeDocument/2006/relationships/image" Target="../media/image123.png"/><Relationship Id="rId5" Type="http://schemas.openxmlformats.org/officeDocument/2006/relationships/image" Target="../media/image118.png"/><Relationship Id="rId15" Type="http://schemas.openxmlformats.org/officeDocument/2006/relationships/image" Target="../media/image127.png"/><Relationship Id="rId10" Type="http://schemas.openxmlformats.org/officeDocument/2006/relationships/image" Target="../media/image122.png"/><Relationship Id="rId19" Type="http://schemas.openxmlformats.org/officeDocument/2006/relationships/image" Target="../media/image130.png"/><Relationship Id="rId4" Type="http://schemas.openxmlformats.org/officeDocument/2006/relationships/image" Target="../media/image14.png"/><Relationship Id="rId9" Type="http://schemas.openxmlformats.org/officeDocument/2006/relationships/image" Target="../media/image121.png"/><Relationship Id="rId14" Type="http://schemas.openxmlformats.org/officeDocument/2006/relationships/image" Target="../media/image126.png"/></Relationships>
</file>

<file path=ppt/slides/_rels/slide13.xml.rels><?xml version="1.0" encoding="UTF-8" standalone="yes"?>
<Relationships xmlns="http://schemas.openxmlformats.org/package/2006/relationships"><Relationship Id="rId8" Type="http://schemas.openxmlformats.org/officeDocument/2006/relationships/image" Target="../media/image134.png"/><Relationship Id="rId13" Type="http://schemas.openxmlformats.org/officeDocument/2006/relationships/image" Target="../media/image138.png"/><Relationship Id="rId18" Type="http://schemas.openxmlformats.org/officeDocument/2006/relationships/image" Target="../media/image143.png"/><Relationship Id="rId3" Type="http://schemas.openxmlformats.org/officeDocument/2006/relationships/image" Target="../media/image13.png"/><Relationship Id="rId21" Type="http://schemas.openxmlformats.org/officeDocument/2006/relationships/image" Target="../media/image146.png"/><Relationship Id="rId7" Type="http://schemas.openxmlformats.org/officeDocument/2006/relationships/image" Target="../media/image133.png"/><Relationship Id="rId12" Type="http://schemas.openxmlformats.org/officeDocument/2006/relationships/image" Target="../media/image137.png"/><Relationship Id="rId17" Type="http://schemas.openxmlformats.org/officeDocument/2006/relationships/image" Target="../media/image142.png"/><Relationship Id="rId2" Type="http://schemas.openxmlformats.org/officeDocument/2006/relationships/notesSlide" Target="../notesSlides/notesSlide12.xml"/><Relationship Id="rId16" Type="http://schemas.openxmlformats.org/officeDocument/2006/relationships/image" Target="../media/image141.png"/><Relationship Id="rId20" Type="http://schemas.openxmlformats.org/officeDocument/2006/relationships/image" Target="../media/image145.png"/><Relationship Id="rId1" Type="http://schemas.openxmlformats.org/officeDocument/2006/relationships/slideLayout" Target="../slideLayouts/slideLayout18.xml"/><Relationship Id="rId6" Type="http://schemas.openxmlformats.org/officeDocument/2006/relationships/image" Target="../media/image132.png"/><Relationship Id="rId11" Type="http://schemas.openxmlformats.org/officeDocument/2006/relationships/image" Target="../media/image136.png"/><Relationship Id="rId5" Type="http://schemas.openxmlformats.org/officeDocument/2006/relationships/image" Target="../media/image131.png"/><Relationship Id="rId15" Type="http://schemas.openxmlformats.org/officeDocument/2006/relationships/image" Target="../media/image140.png"/><Relationship Id="rId10" Type="http://schemas.openxmlformats.org/officeDocument/2006/relationships/image" Target="../media/image135.png"/><Relationship Id="rId19" Type="http://schemas.openxmlformats.org/officeDocument/2006/relationships/image" Target="../media/image144.png"/><Relationship Id="rId4" Type="http://schemas.openxmlformats.org/officeDocument/2006/relationships/image" Target="../media/image14.png"/><Relationship Id="rId9" Type="http://schemas.openxmlformats.org/officeDocument/2006/relationships/image" Target="../media/image95.png"/><Relationship Id="rId14" Type="http://schemas.openxmlformats.org/officeDocument/2006/relationships/image" Target="../media/image139.png"/><Relationship Id="rId22"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55.png"/><Relationship Id="rId3" Type="http://schemas.openxmlformats.org/officeDocument/2006/relationships/image" Target="../media/image13.png"/><Relationship Id="rId7" Type="http://schemas.openxmlformats.org/officeDocument/2006/relationships/image" Target="../media/image149.png"/><Relationship Id="rId12" Type="http://schemas.openxmlformats.org/officeDocument/2006/relationships/image" Target="../media/image154.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48.png"/><Relationship Id="rId11" Type="http://schemas.openxmlformats.org/officeDocument/2006/relationships/image" Target="../media/image153.png"/><Relationship Id="rId5" Type="http://schemas.openxmlformats.org/officeDocument/2006/relationships/image" Target="../media/image147.png"/><Relationship Id="rId10" Type="http://schemas.openxmlformats.org/officeDocument/2006/relationships/image" Target="../media/image152.png"/><Relationship Id="rId4" Type="http://schemas.openxmlformats.org/officeDocument/2006/relationships/image" Target="../media/image14.png"/><Relationship Id="rId9" Type="http://schemas.openxmlformats.org/officeDocument/2006/relationships/image" Target="../media/image151.png"/><Relationship Id="rId1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3.png"/><Relationship Id="rId7" Type="http://schemas.openxmlformats.org/officeDocument/2006/relationships/image" Target="../media/image158.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157.png"/><Relationship Id="rId5" Type="http://schemas.openxmlformats.org/officeDocument/2006/relationships/image" Target="../media/image156.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160.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13.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14.png"/><Relationship Id="rId9" Type="http://schemas.openxmlformats.org/officeDocument/2006/relationships/image" Target="../media/image26.png"/><Relationship Id="rId14"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38.png"/></Relationships>
</file>

<file path=ppt/slides/_rels/slide5.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1.png"/><Relationship Id="rId3" Type="http://schemas.openxmlformats.org/officeDocument/2006/relationships/image" Target="../media/image13.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0.png"/><Relationship Id="rId2" Type="http://schemas.openxmlformats.org/officeDocument/2006/relationships/notesSlide" Target="../notesSlides/notesSlide5.xml"/><Relationship Id="rId16" Type="http://schemas.openxmlformats.org/officeDocument/2006/relationships/image" Target="../media/image49.png"/><Relationship Id="rId1" Type="http://schemas.openxmlformats.org/officeDocument/2006/relationships/slideLayout" Target="../slideLayouts/slideLayout18.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21.png"/><Relationship Id="rId10" Type="http://schemas.openxmlformats.org/officeDocument/2006/relationships/image" Target="../media/image44.png"/><Relationship Id="rId19" Type="http://schemas.openxmlformats.org/officeDocument/2006/relationships/image" Target="../media/image52.png"/><Relationship Id="rId4" Type="http://schemas.openxmlformats.org/officeDocument/2006/relationships/image" Target="../media/image14.png"/><Relationship Id="rId9" Type="http://schemas.openxmlformats.org/officeDocument/2006/relationships/image" Target="../media/image43.png"/><Relationship Id="rId14" Type="http://schemas.openxmlformats.org/officeDocument/2006/relationships/image" Target="../media/image48.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4.png"/><Relationship Id="rId7" Type="http://schemas.openxmlformats.org/officeDocument/2006/relationships/image" Target="../media/image45.png"/><Relationship Id="rId12" Type="http://schemas.openxmlformats.org/officeDocument/2006/relationships/image" Target="../media/image56.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41.png"/><Relationship Id="rId11" Type="http://schemas.openxmlformats.org/officeDocument/2006/relationships/image" Target="../media/image55.png"/><Relationship Id="rId5" Type="http://schemas.openxmlformats.org/officeDocument/2006/relationships/image" Target="../media/image40.png"/><Relationship Id="rId10" Type="http://schemas.openxmlformats.org/officeDocument/2006/relationships/image" Target="../media/image54.png"/><Relationship Id="rId4" Type="http://schemas.openxmlformats.org/officeDocument/2006/relationships/image" Target="../media/image39.png"/><Relationship Id="rId9" Type="http://schemas.openxmlformats.org/officeDocument/2006/relationships/image" Target="../media/image53.png"/></Relationships>
</file>

<file path=ppt/slides/_rels/slide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image" Target="../media/image13.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notesSlide" Target="../notesSlides/notesSlide6.xml"/><Relationship Id="rId16" Type="http://schemas.openxmlformats.org/officeDocument/2006/relationships/image" Target="../media/image21.png"/><Relationship Id="rId1" Type="http://schemas.openxmlformats.org/officeDocument/2006/relationships/slideLayout" Target="../slideLayouts/slideLayout18.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5" Type="http://schemas.openxmlformats.org/officeDocument/2006/relationships/image" Target="../media/image67.png"/><Relationship Id="rId10" Type="http://schemas.openxmlformats.org/officeDocument/2006/relationships/image" Target="../media/image62.png"/><Relationship Id="rId4" Type="http://schemas.openxmlformats.org/officeDocument/2006/relationships/image" Target="../media/image14.png"/><Relationship Id="rId9" Type="http://schemas.openxmlformats.org/officeDocument/2006/relationships/image" Target="../media/image61.png"/><Relationship Id="rId14" Type="http://schemas.openxmlformats.org/officeDocument/2006/relationships/image" Target="../media/image66.png"/></Relationships>
</file>

<file path=ppt/slides/_rels/slide8.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18" Type="http://schemas.openxmlformats.org/officeDocument/2006/relationships/image" Target="../media/image82.png"/><Relationship Id="rId26" Type="http://schemas.openxmlformats.org/officeDocument/2006/relationships/image" Target="../media/image90.png"/><Relationship Id="rId3" Type="http://schemas.openxmlformats.org/officeDocument/2006/relationships/image" Target="../media/image68.png"/><Relationship Id="rId21" Type="http://schemas.openxmlformats.org/officeDocument/2006/relationships/image" Target="../media/image85.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81.png"/><Relationship Id="rId25" Type="http://schemas.openxmlformats.org/officeDocument/2006/relationships/image" Target="../media/image89.png"/><Relationship Id="rId2" Type="http://schemas.openxmlformats.org/officeDocument/2006/relationships/notesSlide" Target="../notesSlides/notesSlide7.xml"/><Relationship Id="rId16" Type="http://schemas.openxmlformats.org/officeDocument/2006/relationships/image" Target="../media/image80.png"/><Relationship Id="rId20" Type="http://schemas.openxmlformats.org/officeDocument/2006/relationships/image" Target="../media/image84.png"/><Relationship Id="rId1" Type="http://schemas.openxmlformats.org/officeDocument/2006/relationships/slideLayout" Target="../slideLayouts/slideLayout18.xml"/><Relationship Id="rId6" Type="http://schemas.openxmlformats.org/officeDocument/2006/relationships/image" Target="../media/image70.png"/><Relationship Id="rId11" Type="http://schemas.openxmlformats.org/officeDocument/2006/relationships/image" Target="../media/image75.png"/><Relationship Id="rId24" Type="http://schemas.openxmlformats.org/officeDocument/2006/relationships/image" Target="../media/image88.png"/><Relationship Id="rId5" Type="http://schemas.openxmlformats.org/officeDocument/2006/relationships/image" Target="../media/image69.png"/><Relationship Id="rId15" Type="http://schemas.openxmlformats.org/officeDocument/2006/relationships/image" Target="../media/image79.png"/><Relationship Id="rId23" Type="http://schemas.openxmlformats.org/officeDocument/2006/relationships/image" Target="../media/image87.png"/><Relationship Id="rId10" Type="http://schemas.openxmlformats.org/officeDocument/2006/relationships/image" Target="../media/image74.png"/><Relationship Id="rId19" Type="http://schemas.openxmlformats.org/officeDocument/2006/relationships/image" Target="../media/image83.png"/><Relationship Id="rId4" Type="http://schemas.openxmlformats.org/officeDocument/2006/relationships/image" Target="../media/image14.png"/><Relationship Id="rId9" Type="http://schemas.openxmlformats.org/officeDocument/2006/relationships/image" Target="../media/image73.png"/><Relationship Id="rId14" Type="http://schemas.openxmlformats.org/officeDocument/2006/relationships/image" Target="../media/image78.png"/><Relationship Id="rId22" Type="http://schemas.openxmlformats.org/officeDocument/2006/relationships/image" Target="../media/image86.png"/><Relationship Id="rId27"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13.png"/><Relationship Id="rId7" Type="http://schemas.openxmlformats.org/officeDocument/2006/relationships/image" Target="../media/image93.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92.png"/><Relationship Id="rId5" Type="http://schemas.openxmlformats.org/officeDocument/2006/relationships/image" Target="../media/image91.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9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6" name="Picture 25" descr="A group of people standing together&#10;&#10;AI-generated content may be incorrect.">
            <a:extLst>
              <a:ext uri="{FF2B5EF4-FFF2-40B4-BE49-F238E27FC236}">
                <a16:creationId xmlns:a16="http://schemas.microsoft.com/office/drawing/2014/main" id="{D5A55F15-950F-0E72-F399-DC8587E86BAC}"/>
              </a:ext>
            </a:extLst>
          </p:cNvPr>
          <p:cNvPicPr>
            <a:picLocks noChangeAspect="1"/>
          </p:cNvPicPr>
          <p:nvPr/>
        </p:nvPicPr>
        <p:blipFill>
          <a:blip r:embed="rId3"/>
          <a:stretch>
            <a:fillRect/>
          </a:stretch>
        </p:blipFill>
        <p:spPr>
          <a:xfrm>
            <a:off x="266719" y="1105576"/>
            <a:ext cx="2766101" cy="2075774"/>
          </a:xfrm>
          <a:prstGeom prst="round2DiagRect">
            <a:avLst>
              <a:gd name="adj1" fmla="val 16667"/>
              <a:gd name="adj2" fmla="val 0"/>
            </a:avLst>
          </a:prstGeom>
          <a:ln w="88900" cap="sq">
            <a:noFill/>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3" name="Image 1" descr="preencoded.png"/>
          <p:cNvPicPr>
            <a:picLocks noChangeAspect="1"/>
          </p:cNvPicPr>
          <p:nvPr/>
        </p:nvPicPr>
        <p:blipFill>
          <a:blip r:embed="rId4"/>
          <a:stretch>
            <a:fillRect/>
          </a:stretch>
        </p:blipFill>
        <p:spPr>
          <a:xfrm>
            <a:off x="2734568" y="3295650"/>
            <a:ext cx="1219200" cy="1219200"/>
          </a:xfrm>
          <a:prstGeom prst="rect">
            <a:avLst/>
          </a:prstGeom>
        </p:spPr>
      </p:pic>
      <p:pic>
        <p:nvPicPr>
          <p:cNvPr id="4" name="Image 2" descr="preencoded.png"/>
          <p:cNvPicPr>
            <a:picLocks noChangeAspect="1"/>
          </p:cNvPicPr>
          <p:nvPr/>
        </p:nvPicPr>
        <p:blipFill>
          <a:blip r:embed="rId5"/>
          <a:stretch>
            <a:fillRect/>
          </a:stretch>
        </p:blipFill>
        <p:spPr>
          <a:xfrm>
            <a:off x="3215580" y="3714750"/>
            <a:ext cx="257175" cy="381000"/>
          </a:xfrm>
          <a:prstGeom prst="rect">
            <a:avLst/>
          </a:prstGeom>
        </p:spPr>
      </p:pic>
      <p:pic>
        <p:nvPicPr>
          <p:cNvPr id="5" name="Image 3" descr="preencoded.png"/>
          <p:cNvPicPr>
            <a:picLocks noChangeAspect="1"/>
          </p:cNvPicPr>
          <p:nvPr/>
        </p:nvPicPr>
        <p:blipFill>
          <a:blip r:embed="rId6"/>
          <a:stretch>
            <a:fillRect/>
          </a:stretch>
        </p:blipFill>
        <p:spPr>
          <a:xfrm>
            <a:off x="5762886" y="3666259"/>
            <a:ext cx="342900" cy="381000"/>
          </a:xfrm>
          <a:prstGeom prst="rect">
            <a:avLst/>
          </a:prstGeom>
        </p:spPr>
      </p:pic>
      <p:pic>
        <p:nvPicPr>
          <p:cNvPr id="6" name="Image 4" descr="preencoded.png"/>
          <p:cNvPicPr>
            <a:picLocks noChangeAspect="1"/>
          </p:cNvPicPr>
          <p:nvPr/>
        </p:nvPicPr>
        <p:blipFill>
          <a:blip r:embed="rId7"/>
          <a:stretch>
            <a:fillRect/>
          </a:stretch>
        </p:blipFill>
        <p:spPr>
          <a:xfrm>
            <a:off x="6492553" y="3638550"/>
            <a:ext cx="1298823" cy="381000"/>
          </a:xfrm>
          <a:prstGeom prst="rect">
            <a:avLst/>
          </a:prstGeom>
        </p:spPr>
      </p:pic>
      <p:pic>
        <p:nvPicPr>
          <p:cNvPr id="7" name="Image 5" descr="preencoded.png"/>
          <p:cNvPicPr>
            <a:picLocks noChangeAspect="1"/>
          </p:cNvPicPr>
          <p:nvPr/>
        </p:nvPicPr>
        <p:blipFill>
          <a:blip r:embed="rId8"/>
          <a:stretch>
            <a:fillRect/>
          </a:stretch>
        </p:blipFill>
        <p:spPr>
          <a:xfrm>
            <a:off x="8212187" y="3486150"/>
            <a:ext cx="1219200" cy="1219200"/>
          </a:xfrm>
          <a:prstGeom prst="rect">
            <a:avLst/>
          </a:prstGeom>
        </p:spPr>
      </p:pic>
      <p:pic>
        <p:nvPicPr>
          <p:cNvPr id="8" name="Image 6" descr="preencoded.png"/>
          <p:cNvPicPr>
            <a:picLocks noChangeAspect="1"/>
          </p:cNvPicPr>
          <p:nvPr/>
        </p:nvPicPr>
        <p:blipFill>
          <a:blip r:embed="rId9"/>
          <a:stretch>
            <a:fillRect/>
          </a:stretch>
        </p:blipFill>
        <p:spPr>
          <a:xfrm>
            <a:off x="8669387" y="3905250"/>
            <a:ext cx="304800" cy="381000"/>
          </a:xfrm>
          <a:prstGeom prst="rect">
            <a:avLst/>
          </a:prstGeom>
        </p:spPr>
      </p:pic>
      <p:pic>
        <p:nvPicPr>
          <p:cNvPr id="9" name="Image 7" descr="preencoded.png"/>
          <p:cNvPicPr>
            <a:picLocks noChangeAspect="1"/>
          </p:cNvPicPr>
          <p:nvPr/>
        </p:nvPicPr>
        <p:blipFill>
          <a:blip r:embed="rId10"/>
          <a:stretch>
            <a:fillRect/>
          </a:stretch>
        </p:blipFill>
        <p:spPr>
          <a:xfrm>
            <a:off x="2791420" y="6057900"/>
            <a:ext cx="152400" cy="152400"/>
          </a:xfrm>
          <a:prstGeom prst="rect">
            <a:avLst/>
          </a:prstGeom>
        </p:spPr>
      </p:pic>
      <p:pic>
        <p:nvPicPr>
          <p:cNvPr id="10" name="Image 8" descr="preencoded.png"/>
          <p:cNvPicPr>
            <a:picLocks noChangeAspect="1"/>
          </p:cNvPicPr>
          <p:nvPr/>
        </p:nvPicPr>
        <p:blipFill>
          <a:blip r:embed="rId10"/>
          <a:stretch>
            <a:fillRect/>
          </a:stretch>
        </p:blipFill>
        <p:spPr>
          <a:xfrm>
            <a:off x="4577804" y="6057900"/>
            <a:ext cx="152400" cy="152400"/>
          </a:xfrm>
          <a:prstGeom prst="rect">
            <a:avLst/>
          </a:prstGeom>
        </p:spPr>
      </p:pic>
      <p:pic>
        <p:nvPicPr>
          <p:cNvPr id="11" name="Image 9" descr="preencoded.png"/>
          <p:cNvPicPr>
            <a:picLocks noChangeAspect="1"/>
          </p:cNvPicPr>
          <p:nvPr/>
        </p:nvPicPr>
        <p:blipFill>
          <a:blip r:embed="rId10"/>
          <a:stretch>
            <a:fillRect/>
          </a:stretch>
        </p:blipFill>
        <p:spPr>
          <a:xfrm>
            <a:off x="5943898" y="6057900"/>
            <a:ext cx="152400" cy="152400"/>
          </a:xfrm>
          <a:prstGeom prst="rect">
            <a:avLst/>
          </a:prstGeom>
        </p:spPr>
      </p:pic>
      <p:pic>
        <p:nvPicPr>
          <p:cNvPr id="12" name="Image 10" descr="preencoded.png"/>
          <p:cNvPicPr>
            <a:picLocks noChangeAspect="1"/>
          </p:cNvPicPr>
          <p:nvPr/>
        </p:nvPicPr>
        <p:blipFill>
          <a:blip r:embed="rId10"/>
          <a:stretch>
            <a:fillRect/>
          </a:stretch>
        </p:blipFill>
        <p:spPr>
          <a:xfrm>
            <a:off x="7967960" y="6057900"/>
            <a:ext cx="152400" cy="152400"/>
          </a:xfrm>
          <a:prstGeom prst="rect">
            <a:avLst/>
          </a:prstGeom>
        </p:spPr>
      </p:pic>
      <p:sp>
        <p:nvSpPr>
          <p:cNvPr id="13" name="Text 0"/>
          <p:cNvSpPr/>
          <p:nvPr/>
        </p:nvSpPr>
        <p:spPr>
          <a:xfrm>
            <a:off x="-487680" y="609600"/>
            <a:ext cx="13167360" cy="457200"/>
          </a:xfrm>
          <a:prstGeom prst="rect">
            <a:avLst/>
          </a:prstGeom>
          <a:noFill/>
          <a:ln/>
        </p:spPr>
        <p:txBody>
          <a:bodyPr vert="horz" wrap="square" lIns="0" tIns="0" rIns="0" bIns="0" rtlCol="0" anchor="t"/>
          <a:lstStyle/>
          <a:p>
            <a:pPr marL="0" indent="0" algn="ctr">
              <a:lnSpc>
                <a:spcPts val="3600"/>
              </a:lnSpc>
              <a:buNone/>
            </a:pPr>
            <a:r>
              <a:rPr lang="en-US" sz="3600" b="1" dirty="0">
                <a:solidFill>
                  <a:srgbClr val="0F766E"/>
                </a:solidFill>
                <a:latin typeface="ui-sans-serif" pitchFamily="34" charset="0"/>
                <a:ea typeface="ui-sans-serif" pitchFamily="34" charset="-122"/>
                <a:cs typeface="ui-sans-serif" pitchFamily="34" charset="-120"/>
              </a:rPr>
              <a:t>Welcome to team Khichuri’s presentation</a:t>
            </a:r>
            <a:endParaRPr lang="en-US" sz="3600" dirty="0"/>
          </a:p>
        </p:txBody>
      </p:sp>
      <p:sp>
        <p:nvSpPr>
          <p:cNvPr id="14" name="Text 1"/>
          <p:cNvSpPr/>
          <p:nvPr/>
        </p:nvSpPr>
        <p:spPr>
          <a:xfrm>
            <a:off x="609600" y="1219200"/>
            <a:ext cx="10972800" cy="342900"/>
          </a:xfrm>
          <a:prstGeom prst="rect">
            <a:avLst/>
          </a:prstGeom>
          <a:noFill/>
          <a:ln/>
        </p:spPr>
        <p:txBody>
          <a:bodyPr vert="horz" wrap="square" lIns="0" tIns="0" rIns="0" bIns="0" rtlCol="0" anchor="t"/>
          <a:lstStyle/>
          <a:p>
            <a:pPr marL="0" indent="0" algn="ctr">
              <a:lnSpc>
                <a:spcPts val="2700"/>
              </a:lnSpc>
              <a:buNone/>
            </a:pPr>
            <a:r>
              <a:rPr lang="en-US" sz="2250" b="1" dirty="0">
                <a:solidFill>
                  <a:srgbClr val="374151"/>
                </a:solidFill>
                <a:latin typeface="ui-sans-serif" pitchFamily="34" charset="0"/>
                <a:ea typeface="ui-sans-serif" pitchFamily="34" charset="-122"/>
                <a:cs typeface="ui-sans-serif" pitchFamily="34" charset="-120"/>
              </a:rPr>
              <a:t>Project 2 Conversion</a:t>
            </a:r>
            <a:endParaRPr lang="en-US" sz="2250" dirty="0"/>
          </a:p>
        </p:txBody>
      </p:sp>
      <p:sp>
        <p:nvSpPr>
          <p:cNvPr id="15" name="Text 2"/>
          <p:cNvSpPr/>
          <p:nvPr/>
        </p:nvSpPr>
        <p:spPr>
          <a:xfrm>
            <a:off x="-487680" y="1714500"/>
            <a:ext cx="13167360" cy="266700"/>
          </a:xfrm>
          <a:prstGeom prst="rect">
            <a:avLst/>
          </a:prstGeom>
          <a:noFill/>
          <a:ln/>
        </p:spPr>
        <p:txBody>
          <a:bodyPr vert="horz" wrap="square" lIns="0" tIns="0" rIns="0" bIns="0" rtlCol="0" anchor="t"/>
          <a:lstStyle/>
          <a:p>
            <a:pPr marL="0" indent="0" algn="ctr">
              <a:lnSpc>
                <a:spcPts val="2100"/>
              </a:lnSpc>
              <a:buNone/>
            </a:pPr>
            <a:r>
              <a:rPr lang="en-US" sz="1500" dirty="0">
                <a:solidFill>
                  <a:srgbClr val="4B5563"/>
                </a:solidFill>
                <a:latin typeface="ui-sans-serif" pitchFamily="34" charset="0"/>
                <a:ea typeface="ui-sans-serif" pitchFamily="34" charset="-122"/>
                <a:cs typeface="ui-sans-serif" pitchFamily="34" charset="-120"/>
              </a:rPr>
              <a:t>Converting Project 1 to a Dynamic PHP/MySQL Site</a:t>
            </a:r>
            <a:endParaRPr lang="en-US" sz="1500" dirty="0"/>
          </a:p>
        </p:txBody>
      </p:sp>
      <p:sp>
        <p:nvSpPr>
          <p:cNvPr id="16" name="Text 3"/>
          <p:cNvSpPr/>
          <p:nvPr/>
        </p:nvSpPr>
        <p:spPr>
          <a:xfrm>
            <a:off x="3032820" y="3048000"/>
            <a:ext cx="1204436" cy="266700"/>
          </a:xfrm>
          <a:prstGeom prst="rect">
            <a:avLst/>
          </a:prstGeom>
          <a:noFill/>
          <a:ln/>
        </p:spPr>
        <p:txBody>
          <a:bodyPr vert="horz" wrap="square" lIns="0" tIns="0" rIns="0" bIns="0" rtlCol="0" anchor="t"/>
          <a:lstStyle/>
          <a:p>
            <a:pPr marL="0" indent="0">
              <a:lnSpc>
                <a:spcPts val="2100"/>
              </a:lnSpc>
              <a:buNone/>
            </a:pPr>
            <a:r>
              <a:rPr lang="en-US" sz="1350" b="1" dirty="0">
                <a:solidFill>
                  <a:srgbClr val="374151"/>
                </a:solidFill>
                <a:latin typeface="ui-sans-serif" pitchFamily="34" charset="0"/>
                <a:ea typeface="ui-sans-serif" pitchFamily="34" charset="-122"/>
                <a:cs typeface="ui-sans-serif" pitchFamily="34" charset="-120"/>
              </a:rPr>
              <a:t>Static Site</a:t>
            </a:r>
            <a:endParaRPr lang="en-US" sz="1350" dirty="0"/>
          </a:p>
        </p:txBody>
      </p:sp>
      <p:sp>
        <p:nvSpPr>
          <p:cNvPr id="17" name="Text 4"/>
          <p:cNvSpPr/>
          <p:nvPr/>
        </p:nvSpPr>
        <p:spPr>
          <a:xfrm>
            <a:off x="6690866" y="3714750"/>
            <a:ext cx="1192828" cy="180975"/>
          </a:xfrm>
          <a:prstGeom prst="rect">
            <a:avLst/>
          </a:prstGeom>
          <a:noFill/>
          <a:ln/>
        </p:spPr>
        <p:txBody>
          <a:bodyPr vert="horz" wrap="square" lIns="0" tIns="0" rIns="0" bIns="0" rtlCol="0" anchor="t"/>
          <a:lstStyle/>
          <a:p>
            <a:pPr marL="0" indent="0">
              <a:lnSpc>
                <a:spcPts val="1800"/>
              </a:lnSpc>
              <a:buNone/>
            </a:pPr>
            <a:r>
              <a:rPr lang="en-US" sz="1200" b="1" dirty="0">
                <a:solidFill>
                  <a:srgbClr val="FFFFFF"/>
                </a:solidFill>
                <a:latin typeface="ui-sans-serif" pitchFamily="34" charset="0"/>
                <a:ea typeface="ui-sans-serif" pitchFamily="34" charset="-122"/>
                <a:cs typeface="ui-sans-serif" pitchFamily="34" charset="-120"/>
              </a:rPr>
              <a:t>PHP/MySQL</a:t>
            </a:r>
            <a:endParaRPr lang="en-US" sz="1200" dirty="0"/>
          </a:p>
        </p:txBody>
      </p:sp>
      <p:sp>
        <p:nvSpPr>
          <p:cNvPr id="18" name="Text 5"/>
          <p:cNvSpPr/>
          <p:nvPr/>
        </p:nvSpPr>
        <p:spPr>
          <a:xfrm>
            <a:off x="7995791" y="3048000"/>
            <a:ext cx="1525369" cy="266700"/>
          </a:xfrm>
          <a:prstGeom prst="rect">
            <a:avLst/>
          </a:prstGeom>
          <a:noFill/>
          <a:ln/>
        </p:spPr>
        <p:txBody>
          <a:bodyPr vert="horz" wrap="square" lIns="0" tIns="0" rIns="0" bIns="0" rtlCol="0" anchor="t"/>
          <a:lstStyle/>
          <a:p>
            <a:pPr marL="0" indent="0">
              <a:lnSpc>
                <a:spcPts val="2100"/>
              </a:lnSpc>
              <a:buNone/>
            </a:pPr>
            <a:r>
              <a:rPr lang="en-US" sz="1350" b="1" dirty="0">
                <a:solidFill>
                  <a:srgbClr val="374151"/>
                </a:solidFill>
                <a:latin typeface="ui-sans-serif" pitchFamily="34" charset="0"/>
                <a:ea typeface="ui-sans-serif" pitchFamily="34" charset="-122"/>
                <a:cs typeface="ui-sans-serif" pitchFamily="34" charset="-120"/>
              </a:rPr>
              <a:t>Dynamic Site</a:t>
            </a:r>
            <a:endParaRPr lang="en-US" sz="1350" dirty="0"/>
          </a:p>
        </p:txBody>
      </p:sp>
      <p:sp>
        <p:nvSpPr>
          <p:cNvPr id="19" name="Text 6"/>
          <p:cNvSpPr/>
          <p:nvPr/>
        </p:nvSpPr>
        <p:spPr>
          <a:xfrm>
            <a:off x="609600" y="5676900"/>
            <a:ext cx="10972800" cy="266700"/>
          </a:xfrm>
          <a:prstGeom prst="rect">
            <a:avLst/>
          </a:prstGeom>
          <a:noFill/>
          <a:ln/>
        </p:spPr>
        <p:txBody>
          <a:bodyPr vert="horz" wrap="square" lIns="0" tIns="0" rIns="0" bIns="0" rtlCol="0" anchor="t"/>
          <a:lstStyle/>
          <a:p>
            <a:pPr marL="0" indent="0" algn="ctr">
              <a:lnSpc>
                <a:spcPts val="2100"/>
              </a:lnSpc>
              <a:buNone/>
            </a:pPr>
            <a:r>
              <a:rPr lang="en-US" sz="1350" b="1" dirty="0">
                <a:solidFill>
                  <a:srgbClr val="374151"/>
                </a:solidFill>
                <a:latin typeface="ui-sans-serif" pitchFamily="34" charset="0"/>
                <a:ea typeface="ui-sans-serif" pitchFamily="34" charset="-122"/>
                <a:cs typeface="ui-sans-serif" pitchFamily="34" charset="-120"/>
              </a:rPr>
              <a:t>Team Members:</a:t>
            </a:r>
            <a:endParaRPr lang="en-US" sz="1350" dirty="0"/>
          </a:p>
        </p:txBody>
      </p:sp>
      <p:sp>
        <p:nvSpPr>
          <p:cNvPr id="20" name="Text 7"/>
          <p:cNvSpPr/>
          <p:nvPr/>
        </p:nvSpPr>
        <p:spPr>
          <a:xfrm>
            <a:off x="3020020" y="6019800"/>
            <a:ext cx="1503581" cy="228600"/>
          </a:xfrm>
          <a:prstGeom prst="rect">
            <a:avLst/>
          </a:prstGeom>
          <a:noFill/>
          <a:ln/>
        </p:spPr>
        <p:txBody>
          <a:bodyPr vert="horz" wrap="square" lIns="0" tIns="0" rIns="0" bIns="0" rtlCol="0" anchor="t"/>
          <a:lstStyle/>
          <a:p>
            <a:pPr marL="0" indent="0">
              <a:lnSpc>
                <a:spcPts val="1800"/>
              </a:lnSpc>
              <a:buNone/>
            </a:pPr>
            <a:r>
              <a:rPr lang="en-US" sz="1200" dirty="0">
                <a:solidFill>
                  <a:srgbClr val="374151"/>
                </a:solidFill>
                <a:latin typeface="ui-sans-serif" pitchFamily="34" charset="0"/>
                <a:ea typeface="ui-sans-serif" pitchFamily="34" charset="-122"/>
                <a:cs typeface="ui-sans-serif" pitchFamily="34" charset="-120"/>
              </a:rPr>
              <a:t>Ali Jawid Behzad</a:t>
            </a:r>
            <a:endParaRPr lang="en-US" sz="1200" dirty="0"/>
          </a:p>
        </p:txBody>
      </p:sp>
      <p:sp>
        <p:nvSpPr>
          <p:cNvPr id="21" name="Text 8"/>
          <p:cNvSpPr/>
          <p:nvPr/>
        </p:nvSpPr>
        <p:spPr>
          <a:xfrm>
            <a:off x="4806404" y="6019800"/>
            <a:ext cx="999232" cy="228600"/>
          </a:xfrm>
          <a:prstGeom prst="rect">
            <a:avLst/>
          </a:prstGeom>
          <a:noFill/>
          <a:ln/>
        </p:spPr>
        <p:txBody>
          <a:bodyPr vert="horz" wrap="square" lIns="0" tIns="0" rIns="0" bIns="0" rtlCol="0" anchor="t"/>
          <a:lstStyle/>
          <a:p>
            <a:pPr marL="0" indent="0">
              <a:lnSpc>
                <a:spcPts val="1800"/>
              </a:lnSpc>
              <a:buNone/>
            </a:pPr>
            <a:r>
              <a:rPr lang="en-US" sz="1200" dirty="0">
                <a:solidFill>
                  <a:srgbClr val="374151"/>
                </a:solidFill>
                <a:latin typeface="ui-sans-serif" pitchFamily="34" charset="0"/>
                <a:ea typeface="ui-sans-serif" pitchFamily="34" charset="-122"/>
                <a:cs typeface="ui-sans-serif" pitchFamily="34" charset="-120"/>
              </a:rPr>
              <a:t>Yitian Yuan</a:t>
            </a:r>
            <a:endParaRPr lang="en-US" sz="1200" dirty="0"/>
          </a:p>
        </p:txBody>
      </p:sp>
      <p:sp>
        <p:nvSpPr>
          <p:cNvPr id="22" name="Text 9"/>
          <p:cNvSpPr/>
          <p:nvPr/>
        </p:nvSpPr>
        <p:spPr>
          <a:xfrm>
            <a:off x="6172498" y="6019800"/>
            <a:ext cx="1788795" cy="228600"/>
          </a:xfrm>
          <a:prstGeom prst="rect">
            <a:avLst/>
          </a:prstGeom>
          <a:noFill/>
          <a:ln/>
        </p:spPr>
        <p:txBody>
          <a:bodyPr vert="horz" wrap="square" lIns="0" tIns="0" rIns="0" bIns="0" rtlCol="0" anchor="t"/>
          <a:lstStyle/>
          <a:p>
            <a:pPr marL="0" indent="0">
              <a:lnSpc>
                <a:spcPts val="1800"/>
              </a:lnSpc>
              <a:buNone/>
            </a:pPr>
            <a:r>
              <a:rPr lang="en-US" sz="1200" dirty="0">
                <a:solidFill>
                  <a:srgbClr val="374151"/>
                </a:solidFill>
                <a:latin typeface="ui-sans-serif" pitchFamily="34" charset="0"/>
                <a:ea typeface="ui-sans-serif" pitchFamily="34" charset="-122"/>
                <a:cs typeface="ui-sans-serif" pitchFamily="34" charset="-120"/>
              </a:rPr>
              <a:t>Yousaff Mohammad</a:t>
            </a:r>
            <a:endParaRPr lang="en-US" sz="1200" dirty="0"/>
          </a:p>
        </p:txBody>
      </p:sp>
      <p:sp>
        <p:nvSpPr>
          <p:cNvPr id="23" name="Text 10"/>
          <p:cNvSpPr/>
          <p:nvPr/>
        </p:nvSpPr>
        <p:spPr>
          <a:xfrm>
            <a:off x="8196560" y="6019800"/>
            <a:ext cx="1444823" cy="228600"/>
          </a:xfrm>
          <a:prstGeom prst="rect">
            <a:avLst/>
          </a:prstGeom>
          <a:noFill/>
          <a:ln/>
        </p:spPr>
        <p:txBody>
          <a:bodyPr vert="horz" wrap="square" lIns="0" tIns="0" rIns="0" bIns="0" rtlCol="0" anchor="t"/>
          <a:lstStyle/>
          <a:p>
            <a:pPr marL="0" indent="0">
              <a:lnSpc>
                <a:spcPts val="1800"/>
              </a:lnSpc>
              <a:buNone/>
            </a:pPr>
            <a:r>
              <a:rPr lang="en-US" sz="1200" dirty="0">
                <a:solidFill>
                  <a:srgbClr val="374151"/>
                </a:solidFill>
                <a:latin typeface="ui-sans-serif" pitchFamily="34" charset="0"/>
                <a:ea typeface="ui-sans-serif" pitchFamily="34" charset="-122"/>
                <a:cs typeface="ui-sans-serif" pitchFamily="34" charset="-120"/>
              </a:rPr>
              <a:t>Ayon Ahammed</a:t>
            </a:r>
            <a:endParaRPr lang="en-US" sz="1200" dirty="0"/>
          </a:p>
        </p:txBody>
      </p:sp>
      <p:sp>
        <p:nvSpPr>
          <p:cNvPr id="24" name="Text 11"/>
          <p:cNvSpPr/>
          <p:nvPr/>
        </p:nvSpPr>
        <p:spPr>
          <a:xfrm>
            <a:off x="10788075" y="6419850"/>
            <a:ext cx="1403925" cy="190500"/>
          </a:xfrm>
          <a:prstGeom prst="rect">
            <a:avLst/>
          </a:prstGeom>
          <a:noFill/>
          <a:ln/>
        </p:spPr>
        <p:txBody>
          <a:bodyPr vert="horz" wrap="square" lIns="0" tIns="0" rIns="0" bIns="0" rtlCol="0" anchor="t"/>
          <a:lstStyle/>
          <a:p>
            <a:pPr marL="0" indent="0">
              <a:lnSpc>
                <a:spcPts val="1500"/>
              </a:lnSpc>
              <a:buNone/>
            </a:pPr>
            <a:r>
              <a:rPr lang="en-US" sz="1050" dirty="0">
                <a:solidFill>
                  <a:srgbClr val="6B7280"/>
                </a:solidFill>
                <a:latin typeface="ui-sans-serif" pitchFamily="34" charset="0"/>
                <a:ea typeface="ui-sans-serif" pitchFamily="34" charset="-122"/>
                <a:cs typeface="ui-sans-serif" pitchFamily="34" charset="-120"/>
              </a:rPr>
              <a:t>October 27, 2025</a:t>
            </a:r>
            <a:endParaRPr lang="en-US" sz="1050" dirty="0"/>
          </a:p>
        </p:txBody>
      </p:sp>
      <p:pic>
        <p:nvPicPr>
          <p:cNvPr id="27" name="Image 4" descr="preencoded.png">
            <a:extLst>
              <a:ext uri="{FF2B5EF4-FFF2-40B4-BE49-F238E27FC236}">
                <a16:creationId xmlns:a16="http://schemas.microsoft.com/office/drawing/2014/main" id="{341B7BD0-C417-8838-611A-45768815B5C2}"/>
              </a:ext>
            </a:extLst>
          </p:cNvPr>
          <p:cNvPicPr>
            <a:picLocks noChangeAspect="1"/>
          </p:cNvPicPr>
          <p:nvPr/>
        </p:nvPicPr>
        <p:blipFill>
          <a:blip r:embed="rId7"/>
          <a:stretch>
            <a:fillRect/>
          </a:stretch>
        </p:blipFill>
        <p:spPr>
          <a:xfrm>
            <a:off x="4134743" y="3666259"/>
            <a:ext cx="1298823" cy="381000"/>
          </a:xfrm>
          <a:prstGeom prst="rect">
            <a:avLst/>
          </a:prstGeom>
        </p:spPr>
      </p:pic>
      <p:sp>
        <p:nvSpPr>
          <p:cNvPr id="28" name="Text 4">
            <a:extLst>
              <a:ext uri="{FF2B5EF4-FFF2-40B4-BE49-F238E27FC236}">
                <a16:creationId xmlns:a16="http://schemas.microsoft.com/office/drawing/2014/main" id="{27ECDA31-0061-AF4E-4703-8BB70FEFCD12}"/>
              </a:ext>
            </a:extLst>
          </p:cNvPr>
          <p:cNvSpPr/>
          <p:nvPr/>
        </p:nvSpPr>
        <p:spPr>
          <a:xfrm>
            <a:off x="4421713" y="3722687"/>
            <a:ext cx="1192828" cy="180975"/>
          </a:xfrm>
          <a:prstGeom prst="rect">
            <a:avLst/>
          </a:prstGeom>
          <a:noFill/>
          <a:ln/>
        </p:spPr>
        <p:txBody>
          <a:bodyPr vert="horz" wrap="square" lIns="0" tIns="0" rIns="0" bIns="0" rtlCol="0" anchor="t"/>
          <a:lstStyle/>
          <a:p>
            <a:pPr marL="0" indent="0">
              <a:lnSpc>
                <a:spcPts val="1800"/>
              </a:lnSpc>
              <a:buNone/>
            </a:pPr>
            <a:r>
              <a:rPr lang="en-US" sz="1200" b="1" dirty="0">
                <a:solidFill>
                  <a:srgbClr val="FFFFFF"/>
                </a:solidFill>
                <a:latin typeface="ui-sans-serif" pitchFamily="34" charset="0"/>
                <a:ea typeface="ui-sans-serif" pitchFamily="34" charset="-122"/>
                <a:cs typeface="ui-sans-serif" pitchFamily="34" charset="-120"/>
              </a:rPr>
              <a:t>HTML/CSS</a:t>
            </a:r>
            <a:endParaRPr lang="en-US" sz="1200" dirty="0"/>
          </a:p>
        </p:txBody>
      </p:sp>
      <p:pic>
        <p:nvPicPr>
          <p:cNvPr id="30" name="Picture 29" descr="A red and black logo&#10;&#10;AI-generated content may be incorrect.">
            <a:extLst>
              <a:ext uri="{FF2B5EF4-FFF2-40B4-BE49-F238E27FC236}">
                <a16:creationId xmlns:a16="http://schemas.microsoft.com/office/drawing/2014/main" id="{D7CDD2A1-1D7B-0F04-3945-FCC8BEBF69B4}"/>
              </a:ext>
            </a:extLst>
          </p:cNvPr>
          <p:cNvPicPr>
            <a:picLocks noChangeAspect="1"/>
          </p:cNvPicPr>
          <p:nvPr/>
        </p:nvPicPr>
        <p:blipFill>
          <a:blip r:embed="rId11"/>
          <a:stretch>
            <a:fillRect/>
          </a:stretch>
        </p:blipFill>
        <p:spPr>
          <a:xfrm>
            <a:off x="8220669" y="814532"/>
            <a:ext cx="3019249" cy="22911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
          </a:xfrm>
          <a:prstGeom prst="rect">
            <a:avLst/>
          </a:prstGeom>
        </p:spPr>
      </p:pic>
      <p:pic>
        <p:nvPicPr>
          <p:cNvPr id="4" name="Image 2" descr="preencoded.png"/>
          <p:cNvPicPr>
            <a:picLocks noChangeAspect="1"/>
          </p:cNvPicPr>
          <p:nvPr/>
        </p:nvPicPr>
        <p:blipFill>
          <a:blip r:embed="rId5"/>
          <a:stretch>
            <a:fillRect/>
          </a:stretch>
        </p:blipFill>
        <p:spPr>
          <a:xfrm>
            <a:off x="228600" y="942975"/>
            <a:ext cx="171450" cy="228600"/>
          </a:xfrm>
          <a:prstGeom prst="rect">
            <a:avLst/>
          </a:prstGeom>
        </p:spPr>
      </p:pic>
      <p:pic>
        <p:nvPicPr>
          <p:cNvPr id="5" name="Image 3" descr="preencoded.png"/>
          <p:cNvPicPr>
            <a:picLocks noChangeAspect="1"/>
          </p:cNvPicPr>
          <p:nvPr/>
        </p:nvPicPr>
        <p:blipFill>
          <a:blip r:embed="rId6"/>
          <a:stretch>
            <a:fillRect/>
          </a:stretch>
        </p:blipFill>
        <p:spPr>
          <a:xfrm>
            <a:off x="228600" y="1371600"/>
            <a:ext cx="5715000" cy="2171700"/>
          </a:xfrm>
          <a:prstGeom prst="rect">
            <a:avLst/>
          </a:prstGeom>
        </p:spPr>
      </p:pic>
      <p:pic>
        <p:nvPicPr>
          <p:cNvPr id="6" name="Image 4" descr="preencoded.png"/>
          <p:cNvPicPr>
            <a:picLocks noChangeAspect="1"/>
          </p:cNvPicPr>
          <p:nvPr/>
        </p:nvPicPr>
        <p:blipFill>
          <a:blip r:embed="rId7"/>
          <a:stretch>
            <a:fillRect/>
          </a:stretch>
        </p:blipFill>
        <p:spPr>
          <a:xfrm>
            <a:off x="381000" y="1562100"/>
            <a:ext cx="171450" cy="190500"/>
          </a:xfrm>
          <a:prstGeom prst="rect">
            <a:avLst/>
          </a:prstGeom>
        </p:spPr>
      </p:pic>
      <p:pic>
        <p:nvPicPr>
          <p:cNvPr id="7" name="Image 5" descr="preencoded.png"/>
          <p:cNvPicPr>
            <a:picLocks noChangeAspect="1"/>
          </p:cNvPicPr>
          <p:nvPr/>
        </p:nvPicPr>
        <p:blipFill>
          <a:blip r:embed="rId8"/>
          <a:stretch>
            <a:fillRect/>
          </a:stretch>
        </p:blipFill>
        <p:spPr>
          <a:xfrm>
            <a:off x="381000" y="1866900"/>
            <a:ext cx="5410200" cy="1524000"/>
          </a:xfrm>
          <a:prstGeom prst="rect">
            <a:avLst/>
          </a:prstGeom>
        </p:spPr>
      </p:pic>
      <p:pic>
        <p:nvPicPr>
          <p:cNvPr id="8" name="Image 6" descr="preencoded.png"/>
          <p:cNvPicPr>
            <a:picLocks noChangeAspect="1"/>
          </p:cNvPicPr>
          <p:nvPr/>
        </p:nvPicPr>
        <p:blipFill>
          <a:blip r:embed="rId9"/>
          <a:stretch>
            <a:fillRect/>
          </a:stretch>
        </p:blipFill>
        <p:spPr>
          <a:xfrm>
            <a:off x="381000" y="1866900"/>
            <a:ext cx="5410200" cy="381000"/>
          </a:xfrm>
          <a:prstGeom prst="rect">
            <a:avLst/>
          </a:prstGeom>
        </p:spPr>
      </p:pic>
      <p:pic>
        <p:nvPicPr>
          <p:cNvPr id="9" name="Image 7" descr="preencoded.png"/>
          <p:cNvPicPr>
            <a:picLocks noChangeAspect="1"/>
          </p:cNvPicPr>
          <p:nvPr/>
        </p:nvPicPr>
        <p:blipFill>
          <a:blip r:embed="rId10"/>
          <a:stretch>
            <a:fillRect/>
          </a:stretch>
        </p:blipFill>
        <p:spPr>
          <a:xfrm>
            <a:off x="495300" y="2362200"/>
            <a:ext cx="5181600" cy="304800"/>
          </a:xfrm>
          <a:prstGeom prst="rect">
            <a:avLst/>
          </a:prstGeom>
        </p:spPr>
      </p:pic>
      <p:pic>
        <p:nvPicPr>
          <p:cNvPr id="10" name="Image 8" descr="preencoded.png"/>
          <p:cNvPicPr>
            <a:picLocks noChangeAspect="1"/>
          </p:cNvPicPr>
          <p:nvPr/>
        </p:nvPicPr>
        <p:blipFill>
          <a:blip r:embed="rId11"/>
          <a:stretch>
            <a:fillRect/>
          </a:stretch>
        </p:blipFill>
        <p:spPr>
          <a:xfrm>
            <a:off x="495300" y="2667000"/>
            <a:ext cx="5181600" cy="304800"/>
          </a:xfrm>
          <a:prstGeom prst="rect">
            <a:avLst/>
          </a:prstGeom>
        </p:spPr>
      </p:pic>
      <p:pic>
        <p:nvPicPr>
          <p:cNvPr id="11" name="Image 9" descr="preencoded.png"/>
          <p:cNvPicPr>
            <a:picLocks noChangeAspect="1"/>
          </p:cNvPicPr>
          <p:nvPr/>
        </p:nvPicPr>
        <p:blipFill>
          <a:blip r:embed="rId10"/>
          <a:stretch>
            <a:fillRect/>
          </a:stretch>
        </p:blipFill>
        <p:spPr>
          <a:xfrm>
            <a:off x="495300" y="2971800"/>
            <a:ext cx="5181600" cy="304800"/>
          </a:xfrm>
          <a:prstGeom prst="rect">
            <a:avLst/>
          </a:prstGeom>
        </p:spPr>
      </p:pic>
      <p:pic>
        <p:nvPicPr>
          <p:cNvPr id="12" name="Image 10" descr="preencoded.png"/>
          <p:cNvPicPr>
            <a:picLocks noChangeAspect="1"/>
          </p:cNvPicPr>
          <p:nvPr/>
        </p:nvPicPr>
        <p:blipFill>
          <a:blip r:embed="rId12"/>
          <a:stretch>
            <a:fillRect/>
          </a:stretch>
        </p:blipFill>
        <p:spPr>
          <a:xfrm>
            <a:off x="228600" y="3695700"/>
            <a:ext cx="5715000" cy="2057400"/>
          </a:xfrm>
          <a:prstGeom prst="rect">
            <a:avLst/>
          </a:prstGeom>
        </p:spPr>
      </p:pic>
      <p:pic>
        <p:nvPicPr>
          <p:cNvPr id="13" name="Image 11" descr="preencoded.png"/>
          <p:cNvPicPr>
            <a:picLocks noChangeAspect="1"/>
          </p:cNvPicPr>
          <p:nvPr/>
        </p:nvPicPr>
        <p:blipFill>
          <a:blip r:embed="rId13"/>
          <a:stretch>
            <a:fillRect/>
          </a:stretch>
        </p:blipFill>
        <p:spPr>
          <a:xfrm>
            <a:off x="381000" y="3886200"/>
            <a:ext cx="238125" cy="190500"/>
          </a:xfrm>
          <a:prstGeom prst="rect">
            <a:avLst/>
          </a:prstGeom>
        </p:spPr>
      </p:pic>
      <p:pic>
        <p:nvPicPr>
          <p:cNvPr id="14" name="Image 12" descr="preencoded.png"/>
          <p:cNvPicPr>
            <a:picLocks noChangeAspect="1"/>
          </p:cNvPicPr>
          <p:nvPr/>
        </p:nvPicPr>
        <p:blipFill>
          <a:blip r:embed="rId14"/>
          <a:stretch>
            <a:fillRect/>
          </a:stretch>
        </p:blipFill>
        <p:spPr>
          <a:xfrm>
            <a:off x="381000" y="4191000"/>
            <a:ext cx="5410200" cy="1143000"/>
          </a:xfrm>
          <a:prstGeom prst="rect">
            <a:avLst/>
          </a:prstGeom>
        </p:spPr>
      </p:pic>
      <p:pic>
        <p:nvPicPr>
          <p:cNvPr id="15" name="Image 13" descr="preencoded.png"/>
          <p:cNvPicPr>
            <a:picLocks noChangeAspect="1"/>
          </p:cNvPicPr>
          <p:nvPr/>
        </p:nvPicPr>
        <p:blipFill>
          <a:blip r:embed="rId15"/>
          <a:stretch>
            <a:fillRect/>
          </a:stretch>
        </p:blipFill>
        <p:spPr>
          <a:xfrm>
            <a:off x="381000" y="5429250"/>
            <a:ext cx="133350" cy="133350"/>
          </a:xfrm>
          <a:prstGeom prst="rect">
            <a:avLst/>
          </a:prstGeom>
        </p:spPr>
      </p:pic>
      <p:pic>
        <p:nvPicPr>
          <p:cNvPr id="16" name="Image 14" descr="preencoded.png"/>
          <p:cNvPicPr>
            <a:picLocks noChangeAspect="1"/>
          </p:cNvPicPr>
          <p:nvPr/>
        </p:nvPicPr>
        <p:blipFill>
          <a:blip r:embed="rId16"/>
          <a:stretch>
            <a:fillRect/>
          </a:stretch>
        </p:blipFill>
        <p:spPr>
          <a:xfrm>
            <a:off x="6248400" y="942975"/>
            <a:ext cx="171450" cy="228600"/>
          </a:xfrm>
          <a:prstGeom prst="rect">
            <a:avLst/>
          </a:prstGeom>
        </p:spPr>
      </p:pic>
      <p:pic>
        <p:nvPicPr>
          <p:cNvPr id="17" name="Image 15" descr="preencoded.png"/>
          <p:cNvPicPr>
            <a:picLocks noChangeAspect="1"/>
          </p:cNvPicPr>
          <p:nvPr/>
        </p:nvPicPr>
        <p:blipFill>
          <a:blip r:embed="rId17"/>
          <a:stretch>
            <a:fillRect/>
          </a:stretch>
        </p:blipFill>
        <p:spPr>
          <a:xfrm>
            <a:off x="6248400" y="1371600"/>
            <a:ext cx="5715000" cy="3352800"/>
          </a:xfrm>
          <a:prstGeom prst="rect">
            <a:avLst/>
          </a:prstGeom>
        </p:spPr>
      </p:pic>
      <p:pic>
        <p:nvPicPr>
          <p:cNvPr id="18" name="Image 16" descr="preencoded.png"/>
          <p:cNvPicPr>
            <a:picLocks noChangeAspect="1"/>
          </p:cNvPicPr>
          <p:nvPr/>
        </p:nvPicPr>
        <p:blipFill>
          <a:blip r:embed="rId18"/>
          <a:stretch>
            <a:fillRect/>
          </a:stretch>
        </p:blipFill>
        <p:spPr>
          <a:xfrm>
            <a:off x="6400800" y="1524000"/>
            <a:ext cx="381000" cy="381000"/>
          </a:xfrm>
          <a:prstGeom prst="rect">
            <a:avLst/>
          </a:prstGeom>
        </p:spPr>
      </p:pic>
      <p:pic>
        <p:nvPicPr>
          <p:cNvPr id="19" name="Image 17" descr="preencoded.png"/>
          <p:cNvPicPr>
            <a:picLocks noChangeAspect="1"/>
          </p:cNvPicPr>
          <p:nvPr/>
        </p:nvPicPr>
        <p:blipFill>
          <a:blip r:embed="rId19"/>
          <a:stretch>
            <a:fillRect/>
          </a:stretch>
        </p:blipFill>
        <p:spPr>
          <a:xfrm>
            <a:off x="6496050" y="1638300"/>
            <a:ext cx="190500" cy="152400"/>
          </a:xfrm>
          <a:prstGeom prst="rect">
            <a:avLst/>
          </a:prstGeom>
        </p:spPr>
      </p:pic>
      <p:pic>
        <p:nvPicPr>
          <p:cNvPr id="20" name="Image 18" descr="preencoded.png"/>
          <p:cNvPicPr>
            <a:picLocks noChangeAspect="1"/>
          </p:cNvPicPr>
          <p:nvPr/>
        </p:nvPicPr>
        <p:blipFill>
          <a:blip r:embed="rId20"/>
          <a:stretch>
            <a:fillRect/>
          </a:stretch>
        </p:blipFill>
        <p:spPr>
          <a:xfrm>
            <a:off x="6400800" y="2590800"/>
            <a:ext cx="381000" cy="381000"/>
          </a:xfrm>
          <a:prstGeom prst="rect">
            <a:avLst/>
          </a:prstGeom>
        </p:spPr>
      </p:pic>
      <p:pic>
        <p:nvPicPr>
          <p:cNvPr id="21" name="Image 19" descr="preencoded.png"/>
          <p:cNvPicPr>
            <a:picLocks noChangeAspect="1"/>
          </p:cNvPicPr>
          <p:nvPr/>
        </p:nvPicPr>
        <p:blipFill>
          <a:blip r:embed="rId21"/>
          <a:stretch>
            <a:fillRect/>
          </a:stretch>
        </p:blipFill>
        <p:spPr>
          <a:xfrm>
            <a:off x="6515100" y="2705100"/>
            <a:ext cx="152400" cy="152400"/>
          </a:xfrm>
          <a:prstGeom prst="rect">
            <a:avLst/>
          </a:prstGeom>
        </p:spPr>
      </p:pic>
      <p:pic>
        <p:nvPicPr>
          <p:cNvPr id="22" name="Image 20" descr="preencoded.png"/>
          <p:cNvPicPr>
            <a:picLocks noChangeAspect="1"/>
          </p:cNvPicPr>
          <p:nvPr/>
        </p:nvPicPr>
        <p:blipFill>
          <a:blip r:embed="rId20"/>
          <a:stretch>
            <a:fillRect/>
          </a:stretch>
        </p:blipFill>
        <p:spPr>
          <a:xfrm>
            <a:off x="6400800" y="3657600"/>
            <a:ext cx="381000" cy="381000"/>
          </a:xfrm>
          <a:prstGeom prst="rect">
            <a:avLst/>
          </a:prstGeom>
        </p:spPr>
      </p:pic>
      <p:pic>
        <p:nvPicPr>
          <p:cNvPr id="23" name="Image 21" descr="preencoded.png"/>
          <p:cNvPicPr>
            <a:picLocks noChangeAspect="1"/>
          </p:cNvPicPr>
          <p:nvPr/>
        </p:nvPicPr>
        <p:blipFill>
          <a:blip r:embed="rId22"/>
          <a:stretch>
            <a:fillRect/>
          </a:stretch>
        </p:blipFill>
        <p:spPr>
          <a:xfrm>
            <a:off x="6515100" y="3771900"/>
            <a:ext cx="152400" cy="152400"/>
          </a:xfrm>
          <a:prstGeom prst="rect">
            <a:avLst/>
          </a:prstGeom>
        </p:spPr>
      </p:pic>
      <p:pic>
        <p:nvPicPr>
          <p:cNvPr id="24" name="Image 22" descr="preencoded.png"/>
          <p:cNvPicPr>
            <a:picLocks noChangeAspect="1"/>
          </p:cNvPicPr>
          <p:nvPr/>
        </p:nvPicPr>
        <p:blipFill>
          <a:blip r:embed="rId23"/>
          <a:stretch>
            <a:fillRect/>
          </a:stretch>
        </p:blipFill>
        <p:spPr>
          <a:xfrm>
            <a:off x="0" y="6499771"/>
            <a:ext cx="12192000" cy="358229"/>
          </a:xfrm>
          <a:prstGeom prst="rect">
            <a:avLst/>
          </a:prstGeom>
        </p:spPr>
      </p:pic>
      <p:sp>
        <p:nvSpPr>
          <p:cNvPr id="25" name="Text 0"/>
          <p:cNvSpPr/>
          <p:nvPr/>
        </p:nvSpPr>
        <p:spPr>
          <a:xfrm>
            <a:off x="304800" y="152400"/>
            <a:ext cx="13898880" cy="381000"/>
          </a:xfrm>
          <a:prstGeom prst="rect">
            <a:avLst/>
          </a:prstGeom>
          <a:noFill/>
          <a:ln/>
        </p:spPr>
        <p:txBody>
          <a:bodyPr vert="horz" wrap="square" lIns="0" tIns="0" rIns="0" bIns="0" rtlCol="0" anchor="t"/>
          <a:lstStyle/>
          <a:p>
            <a:pPr marL="0" indent="0">
              <a:lnSpc>
                <a:spcPts val="3000"/>
              </a:lnSpc>
              <a:buNone/>
            </a:pPr>
            <a:r>
              <a:rPr lang="en-US" sz="2700" b="1" dirty="0">
                <a:solidFill>
                  <a:srgbClr val="FFFFFF"/>
                </a:solidFill>
                <a:latin typeface="ui-sans-serif" pitchFamily="34" charset="0"/>
                <a:ea typeface="ui-sans-serif" pitchFamily="34" charset="-122"/>
                <a:cs typeface="ui-sans-serif" pitchFamily="34" charset="-120"/>
              </a:rPr>
              <a:t>Yousaff Mohammad: Evidence &amp; Lessons</a:t>
            </a:r>
            <a:endParaRPr lang="en-US" sz="2700" dirty="0"/>
          </a:p>
        </p:txBody>
      </p:sp>
      <p:sp>
        <p:nvSpPr>
          <p:cNvPr id="26" name="Text 1"/>
          <p:cNvSpPr/>
          <p:nvPr/>
        </p:nvSpPr>
        <p:spPr>
          <a:xfrm>
            <a:off x="476250" y="914400"/>
            <a:ext cx="5715000" cy="304800"/>
          </a:xfrm>
          <a:prstGeom prst="rect">
            <a:avLst/>
          </a:prstGeom>
          <a:noFill/>
          <a:ln/>
        </p:spPr>
        <p:txBody>
          <a:bodyPr vert="horz" wrap="square" lIns="0" tIns="0" rIns="0" bIns="0" rtlCol="0" anchor="t"/>
          <a:lstStyle/>
          <a:p>
            <a:pPr marL="0" indent="0">
              <a:lnSpc>
                <a:spcPts val="2400"/>
              </a:lnSpc>
              <a:buNone/>
            </a:pPr>
            <a:r>
              <a:rPr lang="en-US" sz="1800" b="1" dirty="0">
                <a:solidFill>
                  <a:srgbClr val="0F766E"/>
                </a:solidFill>
                <a:latin typeface="ui-sans-serif" pitchFamily="34" charset="0"/>
                <a:ea typeface="ui-sans-serif" pitchFamily="34" charset="-122"/>
                <a:cs typeface="ui-sans-serif" pitchFamily="34" charset="-120"/>
              </a:rPr>
              <a:t> Evidence</a:t>
            </a:r>
            <a:endParaRPr lang="en-US" sz="1800" dirty="0"/>
          </a:p>
        </p:txBody>
      </p:sp>
      <p:sp>
        <p:nvSpPr>
          <p:cNvPr id="27" name="Text 2"/>
          <p:cNvSpPr/>
          <p:nvPr/>
        </p:nvSpPr>
        <p:spPr>
          <a:xfrm>
            <a:off x="628650" y="1524000"/>
            <a:ext cx="5410200" cy="266700"/>
          </a:xfrm>
          <a:prstGeom prst="rect">
            <a:avLst/>
          </a:prstGeom>
          <a:noFill/>
          <a:ln/>
        </p:spPr>
        <p:txBody>
          <a:bodyPr vert="horz" wrap="square" lIns="0" tIns="0" rIns="0" bIns="0" rtlCol="0" anchor="t"/>
          <a:lstStyle/>
          <a:p>
            <a:pPr marL="0" indent="0">
              <a:lnSpc>
                <a:spcPts val="2100"/>
              </a:lnSpc>
              <a:buNone/>
            </a:pPr>
            <a:r>
              <a:rPr lang="en-US" sz="1500" b="1" dirty="0">
                <a:solidFill>
                  <a:srgbClr val="333333"/>
                </a:solidFill>
                <a:latin typeface="ui-sans-serif" pitchFamily="34" charset="0"/>
                <a:ea typeface="ui-sans-serif" pitchFamily="34" charset="-122"/>
                <a:cs typeface="ui-sans-serif" pitchFamily="34" charset="-120"/>
              </a:rPr>
              <a:t> Database Table</a:t>
            </a:r>
            <a:endParaRPr lang="en-US" sz="1500" dirty="0"/>
          </a:p>
        </p:txBody>
      </p:sp>
      <p:sp>
        <p:nvSpPr>
          <p:cNvPr id="28" name="Text 3"/>
          <p:cNvSpPr/>
          <p:nvPr/>
        </p:nvSpPr>
        <p:spPr>
          <a:xfrm>
            <a:off x="495300" y="1866900"/>
            <a:ext cx="5410200" cy="381000"/>
          </a:xfrm>
          <a:prstGeom prst="rect">
            <a:avLst/>
          </a:prstGeom>
          <a:noFill/>
          <a:ln/>
        </p:spPr>
        <p:txBody>
          <a:bodyPr vert="horz" wrap="square" lIns="0" tIns="0" rIns="0" bIns="0" rtlCol="0" anchor="t"/>
          <a:lstStyle/>
          <a:p>
            <a:pPr marL="0" indent="0">
              <a:lnSpc>
                <a:spcPts val="1800"/>
              </a:lnSpc>
              <a:buNone/>
            </a:pPr>
            <a:r>
              <a:rPr lang="en-US" sz="1200" b="1" dirty="0">
                <a:solidFill>
                  <a:srgbClr val="FFFFFF"/>
                </a:solidFill>
                <a:latin typeface="ui-sans-serif" pitchFamily="34" charset="0"/>
                <a:ea typeface="ui-sans-serif" pitchFamily="34" charset="-122"/>
                <a:cs typeface="ui-sans-serif" pitchFamily="34" charset="-120"/>
              </a:rPr>
              <a:t>jobs table in phpMyAdmin</a:t>
            </a:r>
            <a:endParaRPr lang="en-US" sz="1200" dirty="0"/>
          </a:p>
        </p:txBody>
      </p:sp>
      <p:sp>
        <p:nvSpPr>
          <p:cNvPr id="29" name="Text 4"/>
          <p:cNvSpPr/>
          <p:nvPr/>
        </p:nvSpPr>
        <p:spPr>
          <a:xfrm>
            <a:off x="571500" y="2400300"/>
            <a:ext cx="537210" cy="228600"/>
          </a:xfrm>
          <a:prstGeom prst="rect">
            <a:avLst/>
          </a:prstGeom>
          <a:noFill/>
          <a:ln/>
        </p:spPr>
        <p:txBody>
          <a:bodyPr vert="horz" wrap="square" lIns="0" tIns="0" rIns="0" bIns="0" rtlCol="0" anchor="t"/>
          <a:lstStyle/>
          <a:p>
            <a:pPr marL="0" indent="0">
              <a:lnSpc>
                <a:spcPts val="1800"/>
              </a:lnSpc>
              <a:buNone/>
            </a:pPr>
            <a:r>
              <a:rPr lang="en-US" sz="1200" dirty="0">
                <a:solidFill>
                  <a:srgbClr val="333333"/>
                </a:solidFill>
                <a:latin typeface="ui-sans-serif" pitchFamily="34" charset="0"/>
                <a:ea typeface="ui-sans-serif" pitchFamily="34" charset="-122"/>
                <a:cs typeface="ui-sans-serif" pitchFamily="34" charset="-120"/>
              </a:rPr>
              <a:t>job_id</a:t>
            </a:r>
            <a:endParaRPr lang="en-US" sz="1200" dirty="0"/>
          </a:p>
        </p:txBody>
      </p:sp>
      <p:sp>
        <p:nvSpPr>
          <p:cNvPr id="30" name="Text 5"/>
          <p:cNvSpPr/>
          <p:nvPr/>
        </p:nvSpPr>
        <p:spPr>
          <a:xfrm>
            <a:off x="2737247" y="2400300"/>
            <a:ext cx="357545" cy="228600"/>
          </a:xfrm>
          <a:prstGeom prst="rect">
            <a:avLst/>
          </a:prstGeom>
          <a:noFill/>
          <a:ln/>
        </p:spPr>
        <p:txBody>
          <a:bodyPr vert="horz" wrap="square" lIns="0" tIns="0" rIns="0" bIns="0" rtlCol="0" anchor="t"/>
          <a:lstStyle/>
          <a:p>
            <a:pPr marL="0" indent="0">
              <a:lnSpc>
                <a:spcPts val="1800"/>
              </a:lnSpc>
              <a:buNone/>
            </a:pPr>
            <a:r>
              <a:rPr lang="en-US" sz="1200" dirty="0">
                <a:solidFill>
                  <a:srgbClr val="333333"/>
                </a:solidFill>
                <a:latin typeface="ui-sans-serif" pitchFamily="34" charset="0"/>
                <a:ea typeface="ui-sans-serif" pitchFamily="34" charset="-122"/>
                <a:cs typeface="ui-sans-serif" pitchFamily="34" charset="-120"/>
              </a:rPr>
              <a:t>title</a:t>
            </a:r>
            <a:endParaRPr lang="en-US" sz="1200" dirty="0"/>
          </a:p>
        </p:txBody>
      </p:sp>
      <p:sp>
        <p:nvSpPr>
          <p:cNvPr id="31" name="Text 6"/>
          <p:cNvSpPr/>
          <p:nvPr/>
        </p:nvSpPr>
        <p:spPr>
          <a:xfrm>
            <a:off x="4753273" y="2400300"/>
            <a:ext cx="1016913" cy="228600"/>
          </a:xfrm>
          <a:prstGeom prst="rect">
            <a:avLst/>
          </a:prstGeom>
          <a:noFill/>
          <a:ln/>
        </p:spPr>
        <p:txBody>
          <a:bodyPr vert="horz" wrap="square" lIns="0" tIns="0" rIns="0" bIns="0" rtlCol="0" anchor="t"/>
          <a:lstStyle/>
          <a:p>
            <a:pPr marL="0" indent="0">
              <a:lnSpc>
                <a:spcPts val="1800"/>
              </a:lnSpc>
              <a:buNone/>
            </a:pPr>
            <a:r>
              <a:rPr lang="en-US" sz="1200" dirty="0">
                <a:solidFill>
                  <a:srgbClr val="333333"/>
                </a:solidFill>
                <a:latin typeface="ui-sans-serif" pitchFamily="34" charset="0"/>
                <a:ea typeface="ui-sans-serif" pitchFamily="34" charset="-122"/>
                <a:cs typeface="ui-sans-serif" pitchFamily="34" charset="-120"/>
              </a:rPr>
              <a:t>description</a:t>
            </a:r>
            <a:endParaRPr lang="en-US" sz="1200" dirty="0"/>
          </a:p>
        </p:txBody>
      </p:sp>
      <p:sp>
        <p:nvSpPr>
          <p:cNvPr id="32" name="Text 7"/>
          <p:cNvSpPr/>
          <p:nvPr/>
        </p:nvSpPr>
        <p:spPr>
          <a:xfrm>
            <a:off x="571500" y="2705100"/>
            <a:ext cx="116443" cy="228600"/>
          </a:xfrm>
          <a:prstGeom prst="rect">
            <a:avLst/>
          </a:prstGeom>
          <a:noFill/>
          <a:ln/>
        </p:spPr>
        <p:txBody>
          <a:bodyPr vert="horz" wrap="square" lIns="0" tIns="0" rIns="0" bIns="0" rtlCol="0" anchor="t"/>
          <a:lstStyle/>
          <a:p>
            <a:pPr marL="0" indent="0">
              <a:lnSpc>
                <a:spcPts val="1800"/>
              </a:lnSpc>
              <a:buNone/>
            </a:pPr>
            <a:r>
              <a:rPr lang="en-US" sz="1200" dirty="0">
                <a:solidFill>
                  <a:srgbClr val="333333"/>
                </a:solidFill>
                <a:latin typeface="ui-sans-serif" pitchFamily="34" charset="0"/>
                <a:ea typeface="ui-sans-serif" pitchFamily="34" charset="-122"/>
                <a:cs typeface="ui-sans-serif" pitchFamily="34" charset="-120"/>
              </a:rPr>
              <a:t>1</a:t>
            </a:r>
            <a:endParaRPr lang="en-US" sz="1200" dirty="0"/>
          </a:p>
        </p:txBody>
      </p:sp>
      <p:sp>
        <p:nvSpPr>
          <p:cNvPr id="33" name="Text 8"/>
          <p:cNvSpPr/>
          <p:nvPr/>
        </p:nvSpPr>
        <p:spPr>
          <a:xfrm>
            <a:off x="1688902" y="2705100"/>
            <a:ext cx="1397496" cy="228600"/>
          </a:xfrm>
          <a:prstGeom prst="rect">
            <a:avLst/>
          </a:prstGeom>
          <a:noFill/>
          <a:ln/>
        </p:spPr>
        <p:txBody>
          <a:bodyPr vert="horz" wrap="square" lIns="0" tIns="0" rIns="0" bIns="0" rtlCol="0" anchor="t"/>
          <a:lstStyle/>
          <a:p>
            <a:pPr marL="0" indent="0">
              <a:lnSpc>
                <a:spcPts val="1800"/>
              </a:lnSpc>
              <a:buNone/>
            </a:pPr>
            <a:r>
              <a:rPr lang="en-US" sz="1200" dirty="0">
                <a:solidFill>
                  <a:srgbClr val="333333"/>
                </a:solidFill>
                <a:latin typeface="ui-sans-serif" pitchFamily="34" charset="0"/>
                <a:ea typeface="ui-sans-serif" pitchFamily="34" charset="-122"/>
                <a:cs typeface="ui-sans-serif" pitchFamily="34" charset="-120"/>
              </a:rPr>
              <a:t>Web Developer</a:t>
            </a:r>
            <a:endParaRPr lang="en-US" sz="1200" dirty="0"/>
          </a:p>
        </p:txBody>
      </p:sp>
      <p:sp>
        <p:nvSpPr>
          <p:cNvPr id="34" name="Text 9"/>
          <p:cNvSpPr/>
          <p:nvPr/>
        </p:nvSpPr>
        <p:spPr>
          <a:xfrm>
            <a:off x="3873847" y="2705100"/>
            <a:ext cx="2072045" cy="228600"/>
          </a:xfrm>
          <a:prstGeom prst="rect">
            <a:avLst/>
          </a:prstGeom>
          <a:noFill/>
          <a:ln/>
        </p:spPr>
        <p:txBody>
          <a:bodyPr vert="horz" wrap="square" lIns="0" tIns="0" rIns="0" bIns="0" rtlCol="0" anchor="t"/>
          <a:lstStyle/>
          <a:p>
            <a:pPr marL="0" indent="0">
              <a:lnSpc>
                <a:spcPts val="1800"/>
              </a:lnSpc>
              <a:buNone/>
            </a:pPr>
            <a:r>
              <a:rPr lang="en-US" sz="1200" dirty="0">
                <a:solidFill>
                  <a:srgbClr val="333333"/>
                </a:solidFill>
                <a:latin typeface="ui-sans-serif" pitchFamily="34" charset="0"/>
                <a:ea typeface="ui-sans-serif" pitchFamily="34" charset="-122"/>
                <a:cs typeface="ui-sans-serif" pitchFamily="34" charset="-120"/>
              </a:rPr>
              <a:t>Developing websites...</a:t>
            </a:r>
            <a:endParaRPr lang="en-US" sz="1200" dirty="0"/>
          </a:p>
        </p:txBody>
      </p:sp>
      <p:sp>
        <p:nvSpPr>
          <p:cNvPr id="35" name="Text 10"/>
          <p:cNvSpPr/>
          <p:nvPr/>
        </p:nvSpPr>
        <p:spPr>
          <a:xfrm>
            <a:off x="571500" y="3009900"/>
            <a:ext cx="116443" cy="228600"/>
          </a:xfrm>
          <a:prstGeom prst="rect">
            <a:avLst/>
          </a:prstGeom>
          <a:noFill/>
          <a:ln/>
        </p:spPr>
        <p:txBody>
          <a:bodyPr vert="horz" wrap="square" lIns="0" tIns="0" rIns="0" bIns="0" rtlCol="0" anchor="t"/>
          <a:lstStyle/>
          <a:p>
            <a:pPr marL="0" indent="0">
              <a:lnSpc>
                <a:spcPts val="1800"/>
              </a:lnSpc>
              <a:buNone/>
            </a:pPr>
            <a:r>
              <a:rPr lang="en-US" sz="1200" dirty="0">
                <a:solidFill>
                  <a:srgbClr val="333333"/>
                </a:solidFill>
                <a:latin typeface="ui-sans-serif" pitchFamily="34" charset="0"/>
                <a:ea typeface="ui-sans-serif" pitchFamily="34" charset="-122"/>
                <a:cs typeface="ui-sans-serif" pitchFamily="34" charset="-120"/>
              </a:rPr>
              <a:t>2</a:t>
            </a:r>
            <a:endParaRPr lang="en-US" sz="1200" dirty="0"/>
          </a:p>
        </p:txBody>
      </p:sp>
      <p:sp>
        <p:nvSpPr>
          <p:cNvPr id="36" name="Text 11"/>
          <p:cNvSpPr/>
          <p:nvPr/>
        </p:nvSpPr>
        <p:spPr>
          <a:xfrm>
            <a:off x="2079724" y="3009900"/>
            <a:ext cx="819210" cy="228600"/>
          </a:xfrm>
          <a:prstGeom prst="rect">
            <a:avLst/>
          </a:prstGeom>
          <a:noFill/>
          <a:ln/>
        </p:spPr>
        <p:txBody>
          <a:bodyPr vert="horz" wrap="square" lIns="0" tIns="0" rIns="0" bIns="0" rtlCol="0" anchor="t"/>
          <a:lstStyle/>
          <a:p>
            <a:pPr marL="0" indent="0">
              <a:lnSpc>
                <a:spcPts val="1800"/>
              </a:lnSpc>
              <a:buNone/>
            </a:pPr>
            <a:r>
              <a:rPr lang="en-US" sz="1200" dirty="0">
                <a:solidFill>
                  <a:srgbClr val="333333"/>
                </a:solidFill>
                <a:latin typeface="ui-sans-serif" pitchFamily="34" charset="0"/>
                <a:ea typeface="ui-sans-serif" pitchFamily="34" charset="-122"/>
                <a:cs typeface="ui-sans-serif" pitchFamily="34" charset="-120"/>
              </a:rPr>
              <a:t>Designer</a:t>
            </a:r>
            <a:endParaRPr lang="en-US" sz="1200" dirty="0"/>
          </a:p>
        </p:txBody>
      </p:sp>
      <p:sp>
        <p:nvSpPr>
          <p:cNvPr id="37" name="Text 12"/>
          <p:cNvSpPr/>
          <p:nvPr/>
        </p:nvSpPr>
        <p:spPr>
          <a:xfrm>
            <a:off x="4173587" y="3009900"/>
            <a:ext cx="1712535" cy="228600"/>
          </a:xfrm>
          <a:prstGeom prst="rect">
            <a:avLst/>
          </a:prstGeom>
          <a:noFill/>
          <a:ln/>
        </p:spPr>
        <p:txBody>
          <a:bodyPr vert="horz" wrap="square" lIns="0" tIns="0" rIns="0" bIns="0" rtlCol="0" anchor="t"/>
          <a:lstStyle/>
          <a:p>
            <a:pPr marL="0" indent="0">
              <a:lnSpc>
                <a:spcPts val="1800"/>
              </a:lnSpc>
              <a:buNone/>
            </a:pPr>
            <a:r>
              <a:rPr lang="en-US" sz="1200" dirty="0">
                <a:solidFill>
                  <a:srgbClr val="333333"/>
                </a:solidFill>
                <a:latin typeface="ui-sans-serif" pitchFamily="34" charset="0"/>
                <a:ea typeface="ui-sans-serif" pitchFamily="34" charset="-122"/>
                <a:cs typeface="ui-sans-serif" pitchFamily="34" charset="-120"/>
              </a:rPr>
              <a:t>Creating designs...</a:t>
            </a:r>
            <a:endParaRPr lang="en-US" sz="1200" dirty="0"/>
          </a:p>
        </p:txBody>
      </p:sp>
      <p:sp>
        <p:nvSpPr>
          <p:cNvPr id="38" name="Text 13"/>
          <p:cNvSpPr/>
          <p:nvPr/>
        </p:nvSpPr>
        <p:spPr>
          <a:xfrm>
            <a:off x="695325" y="3848100"/>
            <a:ext cx="5410200" cy="266700"/>
          </a:xfrm>
          <a:prstGeom prst="rect">
            <a:avLst/>
          </a:prstGeom>
          <a:noFill/>
          <a:ln/>
        </p:spPr>
        <p:txBody>
          <a:bodyPr vert="horz" wrap="square" lIns="0" tIns="0" rIns="0" bIns="0" rtlCol="0" anchor="t"/>
          <a:lstStyle/>
          <a:p>
            <a:pPr marL="0" indent="0">
              <a:lnSpc>
                <a:spcPts val="2100"/>
              </a:lnSpc>
              <a:buNone/>
            </a:pPr>
            <a:r>
              <a:rPr lang="en-US" sz="1500" b="1" dirty="0">
                <a:solidFill>
                  <a:srgbClr val="333333"/>
                </a:solidFill>
                <a:latin typeface="ui-sans-serif" pitchFamily="34" charset="0"/>
                <a:ea typeface="ui-sans-serif" pitchFamily="34" charset="-122"/>
                <a:cs typeface="ui-sans-serif" pitchFamily="34" charset="-120"/>
              </a:rPr>
              <a:t> Dynamic Rendering</a:t>
            </a:r>
            <a:endParaRPr lang="en-US" sz="1500" dirty="0"/>
          </a:p>
        </p:txBody>
      </p:sp>
      <p:sp>
        <p:nvSpPr>
          <p:cNvPr id="39" name="Text 14"/>
          <p:cNvSpPr/>
          <p:nvPr/>
        </p:nvSpPr>
        <p:spPr>
          <a:xfrm>
            <a:off x="457200" y="4267200"/>
            <a:ext cx="5257800" cy="185738"/>
          </a:xfrm>
          <a:prstGeom prst="rect">
            <a:avLst/>
          </a:prstGeom>
          <a:noFill/>
          <a:ln/>
        </p:spPr>
        <p:txBody>
          <a:bodyPr vert="horz" wrap="square" lIns="0" tIns="0" rIns="0" bIns="0" rtlCol="0" anchor="t"/>
          <a:lstStyle/>
          <a:p>
            <a:pPr marL="0" indent="0">
              <a:lnSpc>
                <a:spcPts val="1463"/>
              </a:lnSpc>
              <a:buNone/>
            </a:pPr>
            <a:r>
              <a:rPr lang="en-US" sz="975" dirty="0">
                <a:solidFill>
                  <a:srgbClr val="DDDDDD"/>
                </a:solidFill>
                <a:latin typeface="Arial" pitchFamily="34" charset="0"/>
                <a:ea typeface="Arial" pitchFamily="34" charset="-122"/>
                <a:cs typeface="Arial" pitchFamily="34" charset="-120"/>
              </a:rPr>
              <a:t>&lt;?php</a:t>
            </a:r>
            <a:endParaRPr lang="en-US" sz="975" dirty="0"/>
          </a:p>
        </p:txBody>
      </p:sp>
      <p:sp>
        <p:nvSpPr>
          <p:cNvPr id="40" name="Text 15"/>
          <p:cNvSpPr/>
          <p:nvPr/>
        </p:nvSpPr>
        <p:spPr>
          <a:xfrm>
            <a:off x="457200" y="4452938"/>
            <a:ext cx="6309360" cy="185738"/>
          </a:xfrm>
          <a:prstGeom prst="rect">
            <a:avLst/>
          </a:prstGeom>
          <a:noFill/>
          <a:ln/>
        </p:spPr>
        <p:txBody>
          <a:bodyPr vert="horz" wrap="square" lIns="0" tIns="0" rIns="0" bIns="0" rtlCol="0" anchor="t"/>
          <a:lstStyle/>
          <a:p>
            <a:pPr marL="0" indent="0">
              <a:lnSpc>
                <a:spcPts val="1463"/>
              </a:lnSpc>
              <a:buNone/>
            </a:pPr>
            <a:r>
              <a:rPr lang="en-US" sz="975" dirty="0">
                <a:solidFill>
                  <a:srgbClr val="DDDDDD"/>
                </a:solidFill>
                <a:latin typeface="Arial" pitchFamily="34" charset="0"/>
                <a:ea typeface="Arial" pitchFamily="34" charset="-122"/>
                <a:cs typeface="Arial" pitchFamily="34" charset="-120"/>
              </a:rPr>
              <a:t>$result = mysqli_query($conn, "SELECT * FROM jobs");</a:t>
            </a:r>
            <a:endParaRPr lang="en-US" sz="975" dirty="0"/>
          </a:p>
        </p:txBody>
      </p:sp>
      <p:sp>
        <p:nvSpPr>
          <p:cNvPr id="41" name="Text 16"/>
          <p:cNvSpPr/>
          <p:nvPr/>
        </p:nvSpPr>
        <p:spPr>
          <a:xfrm>
            <a:off x="457200" y="4638675"/>
            <a:ext cx="6309360" cy="185738"/>
          </a:xfrm>
          <a:prstGeom prst="rect">
            <a:avLst/>
          </a:prstGeom>
          <a:noFill/>
          <a:ln/>
        </p:spPr>
        <p:txBody>
          <a:bodyPr vert="horz" wrap="square" lIns="0" tIns="0" rIns="0" bIns="0" rtlCol="0" anchor="t"/>
          <a:lstStyle/>
          <a:p>
            <a:pPr marL="0" indent="0">
              <a:lnSpc>
                <a:spcPts val="1463"/>
              </a:lnSpc>
              <a:buNone/>
            </a:pPr>
            <a:r>
              <a:rPr lang="en-US" sz="975" dirty="0">
                <a:solidFill>
                  <a:srgbClr val="DDDDDD"/>
                </a:solidFill>
                <a:latin typeface="Arial" pitchFamily="34" charset="0"/>
                <a:ea typeface="Arial" pitchFamily="34" charset="-122"/>
                <a:cs typeface="Arial" pitchFamily="34" charset="-120"/>
              </a:rPr>
              <a:t>while($row = mysqli_fetch_assoc($result)) {</a:t>
            </a:r>
            <a:endParaRPr lang="en-US" sz="975" dirty="0"/>
          </a:p>
        </p:txBody>
      </p:sp>
      <p:sp>
        <p:nvSpPr>
          <p:cNvPr id="42" name="Text 17"/>
          <p:cNvSpPr/>
          <p:nvPr/>
        </p:nvSpPr>
        <p:spPr>
          <a:xfrm>
            <a:off x="457200" y="4824413"/>
            <a:ext cx="6309360" cy="185738"/>
          </a:xfrm>
          <a:prstGeom prst="rect">
            <a:avLst/>
          </a:prstGeom>
          <a:noFill/>
          <a:ln/>
        </p:spPr>
        <p:txBody>
          <a:bodyPr vert="horz" wrap="square" lIns="0" tIns="0" rIns="0" bIns="0" rtlCol="0" anchor="t"/>
          <a:lstStyle/>
          <a:p>
            <a:pPr marL="0" indent="0">
              <a:lnSpc>
                <a:spcPts val="1463"/>
              </a:lnSpc>
              <a:buNone/>
            </a:pPr>
            <a:r>
              <a:rPr lang="en-US" sz="975" dirty="0">
                <a:solidFill>
                  <a:srgbClr val="DDDDDD"/>
                </a:solidFill>
                <a:latin typeface="Arial" pitchFamily="34" charset="0"/>
                <a:ea typeface="Arial" pitchFamily="34" charset="-122"/>
                <a:cs typeface="Arial" pitchFamily="34" charset="-120"/>
              </a:rPr>
              <a:t>echo "&lt;h3&gt;" . $row['title'] . "&lt;/h3&gt;";</a:t>
            </a:r>
            <a:endParaRPr lang="en-US" sz="975" dirty="0"/>
          </a:p>
        </p:txBody>
      </p:sp>
      <p:sp>
        <p:nvSpPr>
          <p:cNvPr id="43" name="Text 18"/>
          <p:cNvSpPr/>
          <p:nvPr/>
        </p:nvSpPr>
        <p:spPr>
          <a:xfrm>
            <a:off x="457200" y="5010150"/>
            <a:ext cx="6309360" cy="185738"/>
          </a:xfrm>
          <a:prstGeom prst="rect">
            <a:avLst/>
          </a:prstGeom>
          <a:noFill/>
          <a:ln/>
        </p:spPr>
        <p:txBody>
          <a:bodyPr vert="horz" wrap="square" lIns="0" tIns="0" rIns="0" bIns="0" rtlCol="0" anchor="t"/>
          <a:lstStyle/>
          <a:p>
            <a:pPr marL="0" indent="0">
              <a:lnSpc>
                <a:spcPts val="1463"/>
              </a:lnSpc>
              <a:buNone/>
            </a:pPr>
            <a:r>
              <a:rPr lang="en-US" sz="975" dirty="0">
                <a:solidFill>
                  <a:srgbClr val="DDDDDD"/>
                </a:solidFill>
                <a:latin typeface="Arial" pitchFamily="34" charset="0"/>
                <a:ea typeface="Arial" pitchFamily="34" charset="-122"/>
                <a:cs typeface="Arial" pitchFamily="34" charset="-120"/>
              </a:rPr>
              <a:t>echo "&lt;p&gt;" . $row['description'] . "&lt;/p&gt;";</a:t>
            </a:r>
            <a:endParaRPr lang="en-US" sz="975" dirty="0"/>
          </a:p>
        </p:txBody>
      </p:sp>
      <p:sp>
        <p:nvSpPr>
          <p:cNvPr id="44" name="Text 19"/>
          <p:cNvSpPr/>
          <p:nvPr/>
        </p:nvSpPr>
        <p:spPr>
          <a:xfrm>
            <a:off x="457200" y="5195888"/>
            <a:ext cx="5257800" cy="185738"/>
          </a:xfrm>
          <a:prstGeom prst="rect">
            <a:avLst/>
          </a:prstGeom>
          <a:noFill/>
          <a:ln/>
        </p:spPr>
        <p:txBody>
          <a:bodyPr vert="horz" wrap="square" lIns="0" tIns="0" rIns="0" bIns="0" rtlCol="0" anchor="t"/>
          <a:lstStyle/>
          <a:p>
            <a:pPr marL="0" indent="0">
              <a:lnSpc>
                <a:spcPts val="1463"/>
              </a:lnSpc>
              <a:buNone/>
            </a:pPr>
            <a:r>
              <a:rPr lang="en-US" sz="975" dirty="0">
                <a:solidFill>
                  <a:srgbClr val="DDDDDD"/>
                </a:solidFill>
                <a:latin typeface="Arial" pitchFamily="34" charset="0"/>
                <a:ea typeface="Arial" pitchFamily="34" charset="-122"/>
                <a:cs typeface="Arial" pitchFamily="34" charset="-120"/>
              </a:rPr>
              <a:t>}</a:t>
            </a:r>
            <a:endParaRPr lang="en-US" sz="975" dirty="0"/>
          </a:p>
        </p:txBody>
      </p:sp>
      <p:sp>
        <p:nvSpPr>
          <p:cNvPr id="45" name="Text 20"/>
          <p:cNvSpPr/>
          <p:nvPr/>
        </p:nvSpPr>
        <p:spPr>
          <a:xfrm>
            <a:off x="457200" y="5381625"/>
            <a:ext cx="5257800" cy="185738"/>
          </a:xfrm>
          <a:prstGeom prst="rect">
            <a:avLst/>
          </a:prstGeom>
          <a:noFill/>
          <a:ln/>
        </p:spPr>
        <p:txBody>
          <a:bodyPr vert="horz" wrap="square" lIns="0" tIns="0" rIns="0" bIns="0" rtlCol="0" anchor="t"/>
          <a:lstStyle/>
          <a:p>
            <a:pPr marL="0" indent="0">
              <a:lnSpc>
                <a:spcPts val="1463"/>
              </a:lnSpc>
              <a:buNone/>
            </a:pPr>
            <a:r>
              <a:rPr lang="en-US" sz="975" dirty="0">
                <a:solidFill>
                  <a:srgbClr val="DDDDDD"/>
                </a:solidFill>
                <a:latin typeface="Arial" pitchFamily="34" charset="0"/>
                <a:ea typeface="Arial" pitchFamily="34" charset="-122"/>
                <a:cs typeface="Arial" pitchFamily="34" charset="-120"/>
              </a:rPr>
              <a:t>?&gt;</a:t>
            </a:r>
            <a:endParaRPr lang="en-US" sz="975" dirty="0"/>
          </a:p>
        </p:txBody>
      </p:sp>
      <p:sp>
        <p:nvSpPr>
          <p:cNvPr id="46" name="Text 21"/>
          <p:cNvSpPr/>
          <p:nvPr/>
        </p:nvSpPr>
        <p:spPr>
          <a:xfrm>
            <a:off x="552450" y="5410200"/>
            <a:ext cx="6492240" cy="190500"/>
          </a:xfrm>
          <a:prstGeom prst="rect">
            <a:avLst/>
          </a:prstGeom>
          <a:noFill/>
          <a:ln/>
        </p:spPr>
        <p:txBody>
          <a:bodyPr vert="horz" wrap="square" lIns="0" tIns="0" rIns="0" bIns="0" rtlCol="0" anchor="t"/>
          <a:lstStyle/>
          <a:p>
            <a:pPr marL="0" indent="0">
              <a:lnSpc>
                <a:spcPts val="1500"/>
              </a:lnSpc>
              <a:buNone/>
            </a:pPr>
            <a:r>
              <a:rPr lang="en-US" sz="1050" dirty="0">
                <a:solidFill>
                  <a:srgbClr val="4B5563"/>
                </a:solidFill>
                <a:latin typeface="ui-sans-serif" pitchFamily="34" charset="0"/>
                <a:ea typeface="ui-sans-serif" pitchFamily="34" charset="-122"/>
                <a:cs typeface="ui-sans-serif" pitchFamily="34" charset="-120"/>
              </a:rPr>
              <a:t> jobs.php dynamically renders job listings from the database</a:t>
            </a:r>
            <a:endParaRPr lang="en-US" sz="1050" dirty="0"/>
          </a:p>
        </p:txBody>
      </p:sp>
      <p:sp>
        <p:nvSpPr>
          <p:cNvPr id="47" name="Text 22"/>
          <p:cNvSpPr/>
          <p:nvPr/>
        </p:nvSpPr>
        <p:spPr>
          <a:xfrm>
            <a:off x="6496050" y="914400"/>
            <a:ext cx="5715000" cy="304800"/>
          </a:xfrm>
          <a:prstGeom prst="rect">
            <a:avLst/>
          </a:prstGeom>
          <a:noFill/>
          <a:ln/>
        </p:spPr>
        <p:txBody>
          <a:bodyPr vert="horz" wrap="square" lIns="0" tIns="0" rIns="0" bIns="0" rtlCol="0" anchor="t"/>
          <a:lstStyle/>
          <a:p>
            <a:pPr marL="0" indent="0">
              <a:lnSpc>
                <a:spcPts val="2400"/>
              </a:lnSpc>
              <a:buNone/>
            </a:pPr>
            <a:r>
              <a:rPr lang="en-US" sz="1800" b="1" dirty="0">
                <a:solidFill>
                  <a:srgbClr val="0F766E"/>
                </a:solidFill>
                <a:latin typeface="ui-sans-serif" pitchFamily="34" charset="0"/>
                <a:ea typeface="ui-sans-serif" pitchFamily="34" charset="-122"/>
                <a:cs typeface="ui-sans-serif" pitchFamily="34" charset="-120"/>
              </a:rPr>
              <a:t> Lessons Learned</a:t>
            </a:r>
            <a:endParaRPr lang="en-US" sz="1800" dirty="0"/>
          </a:p>
        </p:txBody>
      </p:sp>
      <p:sp>
        <p:nvSpPr>
          <p:cNvPr id="48" name="Text 23"/>
          <p:cNvSpPr/>
          <p:nvPr/>
        </p:nvSpPr>
        <p:spPr>
          <a:xfrm>
            <a:off x="6896100" y="1581150"/>
            <a:ext cx="3138607" cy="266700"/>
          </a:xfrm>
          <a:prstGeom prst="rect">
            <a:avLst/>
          </a:prstGeom>
          <a:noFill/>
          <a:ln/>
        </p:spPr>
        <p:txBody>
          <a:bodyPr vert="horz" wrap="square" lIns="0" tIns="0" rIns="0" bIns="0" rtlCol="0" anchor="t"/>
          <a:lstStyle/>
          <a:p>
            <a:pPr marL="0" indent="0">
              <a:lnSpc>
                <a:spcPts val="2100"/>
              </a:lnSpc>
              <a:buNone/>
            </a:pPr>
            <a:r>
              <a:rPr lang="en-US" sz="1500" b="1" dirty="0">
                <a:solidFill>
                  <a:srgbClr val="333333"/>
                </a:solidFill>
                <a:latin typeface="ui-sans-serif" pitchFamily="34" charset="0"/>
                <a:ea typeface="ui-sans-serif" pitchFamily="34" charset="-122"/>
                <a:cs typeface="ui-sans-serif" pitchFamily="34" charset="-120"/>
              </a:rPr>
              <a:t>Content Single-Sourcing</a:t>
            </a:r>
            <a:endParaRPr lang="en-US" sz="1500" dirty="0"/>
          </a:p>
        </p:txBody>
      </p:sp>
      <p:sp>
        <p:nvSpPr>
          <p:cNvPr id="49" name="Text 24"/>
          <p:cNvSpPr/>
          <p:nvPr/>
        </p:nvSpPr>
        <p:spPr>
          <a:xfrm>
            <a:off x="6934200" y="1981200"/>
            <a:ext cx="4876800" cy="457200"/>
          </a:xfrm>
          <a:prstGeom prst="rect">
            <a:avLst/>
          </a:prstGeom>
          <a:noFill/>
          <a:ln/>
        </p:spPr>
        <p:txBody>
          <a:bodyPr vert="horz" wrap="square" lIns="0" tIns="0" rIns="0" bIns="0" rtlCol="0" anchor="t"/>
          <a:lstStyle/>
          <a:p>
            <a:pPr marL="0" indent="0">
              <a:lnSpc>
                <a:spcPts val="1800"/>
              </a:lnSpc>
              <a:buNone/>
            </a:pPr>
            <a:r>
              <a:rPr lang="en-US" sz="1200" dirty="0">
                <a:solidFill>
                  <a:srgbClr val="333333"/>
                </a:solidFill>
                <a:latin typeface="ui-sans-serif" pitchFamily="34" charset="0"/>
                <a:ea typeface="ui-sans-serif" pitchFamily="34" charset="-122"/>
                <a:cs typeface="ui-sans-serif" pitchFamily="34" charset="-120"/>
              </a:rPr>
              <a:t>By storing job details in a MySQL database, we established a single, authoritative source for all job-related content.</a:t>
            </a:r>
            <a:endParaRPr lang="en-US" sz="1200" dirty="0"/>
          </a:p>
        </p:txBody>
      </p:sp>
      <p:sp>
        <p:nvSpPr>
          <p:cNvPr id="50" name="Text 25"/>
          <p:cNvSpPr/>
          <p:nvPr/>
        </p:nvSpPr>
        <p:spPr>
          <a:xfrm>
            <a:off x="6896100" y="2647950"/>
            <a:ext cx="3017341" cy="266700"/>
          </a:xfrm>
          <a:prstGeom prst="rect">
            <a:avLst/>
          </a:prstGeom>
          <a:noFill/>
          <a:ln/>
        </p:spPr>
        <p:txBody>
          <a:bodyPr vert="horz" wrap="square" lIns="0" tIns="0" rIns="0" bIns="0" rtlCol="0" anchor="t"/>
          <a:lstStyle/>
          <a:p>
            <a:pPr marL="0" indent="0">
              <a:lnSpc>
                <a:spcPts val="2100"/>
              </a:lnSpc>
              <a:buNone/>
            </a:pPr>
            <a:r>
              <a:rPr lang="en-US" sz="1500" b="1" dirty="0">
                <a:solidFill>
                  <a:srgbClr val="333333"/>
                </a:solidFill>
                <a:latin typeface="ui-sans-serif" pitchFamily="34" charset="0"/>
                <a:ea typeface="ui-sans-serif" pitchFamily="34" charset="-122"/>
                <a:cs typeface="ui-sans-serif" pitchFamily="34" charset="-120"/>
              </a:rPr>
              <a:t>Separation of Concerns</a:t>
            </a:r>
            <a:endParaRPr lang="en-US" sz="1500" dirty="0"/>
          </a:p>
        </p:txBody>
      </p:sp>
      <p:sp>
        <p:nvSpPr>
          <p:cNvPr id="51" name="Text 26"/>
          <p:cNvSpPr/>
          <p:nvPr/>
        </p:nvSpPr>
        <p:spPr>
          <a:xfrm>
            <a:off x="6934200" y="3048000"/>
            <a:ext cx="4876800" cy="457200"/>
          </a:xfrm>
          <a:prstGeom prst="rect">
            <a:avLst/>
          </a:prstGeom>
          <a:noFill/>
          <a:ln/>
        </p:spPr>
        <p:txBody>
          <a:bodyPr vert="horz" wrap="square" lIns="0" tIns="0" rIns="0" bIns="0" rtlCol="0" anchor="t"/>
          <a:lstStyle/>
          <a:p>
            <a:pPr marL="0" indent="0">
              <a:lnSpc>
                <a:spcPts val="1800"/>
              </a:lnSpc>
              <a:buNone/>
            </a:pPr>
            <a:r>
              <a:rPr lang="en-US" sz="1200" dirty="0">
                <a:solidFill>
                  <a:srgbClr val="333333"/>
                </a:solidFill>
                <a:latin typeface="ui-sans-serif" pitchFamily="34" charset="0"/>
                <a:ea typeface="ui-sans-serif" pitchFamily="34" charset="-122"/>
                <a:cs typeface="ui-sans-serif" pitchFamily="34" charset="-120"/>
              </a:rPr>
              <a:t>We decoupled content from presentation, allowing for easier updates and consistent display across the site.</a:t>
            </a:r>
            <a:endParaRPr lang="en-US" sz="1200" dirty="0"/>
          </a:p>
        </p:txBody>
      </p:sp>
      <p:sp>
        <p:nvSpPr>
          <p:cNvPr id="52" name="Text 27"/>
          <p:cNvSpPr/>
          <p:nvPr/>
        </p:nvSpPr>
        <p:spPr>
          <a:xfrm>
            <a:off x="6896100" y="3714750"/>
            <a:ext cx="2798921" cy="266700"/>
          </a:xfrm>
          <a:prstGeom prst="rect">
            <a:avLst/>
          </a:prstGeom>
          <a:noFill/>
          <a:ln/>
        </p:spPr>
        <p:txBody>
          <a:bodyPr vert="horz" wrap="square" lIns="0" tIns="0" rIns="0" bIns="0" rtlCol="0" anchor="t"/>
          <a:lstStyle/>
          <a:p>
            <a:pPr marL="0" indent="0">
              <a:lnSpc>
                <a:spcPts val="2100"/>
              </a:lnSpc>
              <a:buNone/>
            </a:pPr>
            <a:r>
              <a:rPr lang="en-US" sz="1500" b="1" dirty="0">
                <a:solidFill>
                  <a:srgbClr val="333333"/>
                </a:solidFill>
                <a:latin typeface="ui-sans-serif" pitchFamily="34" charset="0"/>
                <a:ea typeface="ui-sans-serif" pitchFamily="34" charset="-122"/>
                <a:cs typeface="ui-sans-serif" pitchFamily="34" charset="-120"/>
              </a:rPr>
              <a:t>Maintenance Benefits</a:t>
            </a:r>
            <a:endParaRPr lang="en-US" sz="1500" dirty="0"/>
          </a:p>
        </p:txBody>
      </p:sp>
      <p:sp>
        <p:nvSpPr>
          <p:cNvPr id="53" name="Text 28"/>
          <p:cNvSpPr/>
          <p:nvPr/>
        </p:nvSpPr>
        <p:spPr>
          <a:xfrm>
            <a:off x="6934200" y="4114800"/>
            <a:ext cx="4876800" cy="457200"/>
          </a:xfrm>
          <a:prstGeom prst="rect">
            <a:avLst/>
          </a:prstGeom>
          <a:noFill/>
          <a:ln/>
        </p:spPr>
        <p:txBody>
          <a:bodyPr vert="horz" wrap="square" lIns="0" tIns="0" rIns="0" bIns="0" rtlCol="0" anchor="t"/>
          <a:lstStyle/>
          <a:p>
            <a:pPr marL="0" indent="0">
              <a:lnSpc>
                <a:spcPts val="1800"/>
              </a:lnSpc>
              <a:buNone/>
            </a:pPr>
            <a:r>
              <a:rPr lang="en-US" sz="1200" dirty="0">
                <a:solidFill>
                  <a:srgbClr val="333333"/>
                </a:solidFill>
                <a:latin typeface="ui-sans-serif" pitchFamily="34" charset="0"/>
                <a:ea typeface="ui-sans-serif" pitchFamily="34" charset="-122"/>
                <a:cs typeface="ui-sans-serif" pitchFamily="34" charset="-120"/>
              </a:rPr>
              <a:t>This approach enhances maintainability and scalability, making future content management much more efficient.</a:t>
            </a:r>
            <a:endParaRPr lang="en-US" sz="1200" dirty="0"/>
          </a:p>
        </p:txBody>
      </p:sp>
      <p:sp>
        <p:nvSpPr>
          <p:cNvPr id="54" name="Text 29"/>
          <p:cNvSpPr/>
          <p:nvPr/>
        </p:nvSpPr>
        <p:spPr>
          <a:xfrm>
            <a:off x="6248400" y="4876800"/>
            <a:ext cx="5715000" cy="1096566"/>
          </a:xfrm>
          <a:prstGeom prst="rect">
            <a:avLst/>
          </a:prstGeom>
          <a:noFill/>
          <a:ln/>
        </p:spPr>
        <p:txBody>
          <a:bodyPr vert="horz" wrap="square" lIns="0" tIns="0" rIns="0" bIns="0" rtlCol="0" anchor="t"/>
          <a:lstStyle/>
          <a:p>
            <a:pPr marL="0" indent="0">
              <a:lnSpc>
                <a:spcPts val="1440"/>
              </a:lnSpc>
              <a:buNone/>
            </a:pPr>
            <a:r>
              <a:rPr lang="en-US" sz="960" b="1" i="1" dirty="0">
                <a:solidFill>
                  <a:srgbClr val="555555"/>
                </a:solidFill>
                <a:latin typeface="ui-sans-serif" pitchFamily="34" charset="0"/>
                <a:ea typeface="ui-sans-serif" pitchFamily="34" charset="-122"/>
                <a:cs typeface="ui-sans-serif" pitchFamily="34" charset="-120"/>
              </a:rPr>
              <a:t>Speaker Notes (1:30-2:00): </a:t>
            </a:r>
            <a:r>
              <a:rPr lang="en-US" sz="960" i="1" dirty="0">
                <a:solidFill>
                  <a:srgbClr val="555555"/>
                </a:solidFill>
                <a:latin typeface="ui-sans-serif" pitchFamily="34" charset="0"/>
                <a:ea typeface="ui-sans-serif" pitchFamily="34" charset="-122"/>
                <a:cs typeface="ui-sans-serif" pitchFamily="34" charset="-120"/>
              </a:rPr>
              <a:t>For the Jobs page, I designed a database table that matched the structure of the original static content. This allowed me to create a dynamic page that retrieves and displays job listings from the database while maintaining the original visual design. The key lesson here is that by using a database-driven approach, we've established a single source of truth for our job listings, which makes updates much easier and ensures consistency across the site.</a:t>
            </a:r>
            <a:endParaRPr lang="en-US" sz="960" dirty="0"/>
          </a:p>
        </p:txBody>
      </p:sp>
      <p:sp>
        <p:nvSpPr>
          <p:cNvPr id="55" name="Text 30"/>
          <p:cNvSpPr/>
          <p:nvPr/>
        </p:nvSpPr>
        <p:spPr>
          <a:xfrm>
            <a:off x="304800" y="6575971"/>
            <a:ext cx="3727252"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From Static to Dynamic: Project 2 Conversion</a:t>
            </a:r>
            <a:endParaRPr lang="en-US" sz="1080" dirty="0"/>
          </a:p>
        </p:txBody>
      </p:sp>
      <p:sp>
        <p:nvSpPr>
          <p:cNvPr id="56" name="Text 31"/>
          <p:cNvSpPr/>
          <p:nvPr/>
        </p:nvSpPr>
        <p:spPr>
          <a:xfrm>
            <a:off x="11579275" y="6575971"/>
            <a:ext cx="369510"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9/16</a:t>
            </a:r>
            <a:endParaRPr lang="en-US" sz="108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
          </a:xfrm>
          <a:prstGeom prst="rect">
            <a:avLst/>
          </a:prstGeom>
        </p:spPr>
      </p:pic>
      <p:pic>
        <p:nvPicPr>
          <p:cNvPr id="4" name="Image 2" descr="preencoded.png"/>
          <p:cNvPicPr>
            <a:picLocks noChangeAspect="1"/>
          </p:cNvPicPr>
          <p:nvPr/>
        </p:nvPicPr>
        <p:blipFill>
          <a:blip r:embed="rId5"/>
          <a:stretch>
            <a:fillRect/>
          </a:stretch>
        </p:blipFill>
        <p:spPr>
          <a:xfrm>
            <a:off x="304800" y="990600"/>
            <a:ext cx="5638800" cy="3810000"/>
          </a:xfrm>
          <a:prstGeom prst="rect">
            <a:avLst/>
          </a:prstGeom>
        </p:spPr>
      </p:pic>
      <p:pic>
        <p:nvPicPr>
          <p:cNvPr id="5" name="Image 3" descr="preencoded.png"/>
          <p:cNvPicPr>
            <a:picLocks noChangeAspect="1"/>
          </p:cNvPicPr>
          <p:nvPr/>
        </p:nvPicPr>
        <p:blipFill>
          <a:blip r:embed="rId6"/>
          <a:stretch>
            <a:fillRect/>
          </a:stretch>
        </p:blipFill>
        <p:spPr>
          <a:xfrm>
            <a:off x="533400" y="1409700"/>
            <a:ext cx="257175" cy="228600"/>
          </a:xfrm>
          <a:prstGeom prst="rect">
            <a:avLst/>
          </a:prstGeom>
        </p:spPr>
      </p:pic>
      <p:pic>
        <p:nvPicPr>
          <p:cNvPr id="6" name="Image 4" descr="preencoded.png"/>
          <p:cNvPicPr>
            <a:picLocks noChangeAspect="1"/>
          </p:cNvPicPr>
          <p:nvPr/>
        </p:nvPicPr>
        <p:blipFill>
          <a:blip r:embed="rId7"/>
          <a:stretch>
            <a:fillRect/>
          </a:stretch>
        </p:blipFill>
        <p:spPr>
          <a:xfrm>
            <a:off x="533400" y="2019300"/>
            <a:ext cx="190500" cy="190500"/>
          </a:xfrm>
          <a:prstGeom prst="rect">
            <a:avLst/>
          </a:prstGeom>
        </p:spPr>
      </p:pic>
      <p:pic>
        <p:nvPicPr>
          <p:cNvPr id="7" name="Image 5" descr="preencoded.png"/>
          <p:cNvPicPr>
            <a:picLocks noChangeAspect="1"/>
          </p:cNvPicPr>
          <p:nvPr/>
        </p:nvPicPr>
        <p:blipFill>
          <a:blip r:embed="rId7"/>
          <a:stretch>
            <a:fillRect/>
          </a:stretch>
        </p:blipFill>
        <p:spPr>
          <a:xfrm>
            <a:off x="533400" y="2438400"/>
            <a:ext cx="190500" cy="190500"/>
          </a:xfrm>
          <a:prstGeom prst="rect">
            <a:avLst/>
          </a:prstGeom>
        </p:spPr>
      </p:pic>
      <p:pic>
        <p:nvPicPr>
          <p:cNvPr id="8" name="Image 6" descr="preencoded.png"/>
          <p:cNvPicPr>
            <a:picLocks noChangeAspect="1"/>
          </p:cNvPicPr>
          <p:nvPr/>
        </p:nvPicPr>
        <p:blipFill>
          <a:blip r:embed="rId7"/>
          <a:stretch>
            <a:fillRect/>
          </a:stretch>
        </p:blipFill>
        <p:spPr>
          <a:xfrm>
            <a:off x="533400" y="2857500"/>
            <a:ext cx="190500" cy="190500"/>
          </a:xfrm>
          <a:prstGeom prst="rect">
            <a:avLst/>
          </a:prstGeom>
        </p:spPr>
      </p:pic>
      <p:pic>
        <p:nvPicPr>
          <p:cNvPr id="9" name="Image 7" descr="preencoded.png"/>
          <p:cNvPicPr>
            <a:picLocks noChangeAspect="1"/>
          </p:cNvPicPr>
          <p:nvPr/>
        </p:nvPicPr>
        <p:blipFill>
          <a:blip r:embed="rId7"/>
          <a:stretch>
            <a:fillRect/>
          </a:stretch>
        </p:blipFill>
        <p:spPr>
          <a:xfrm>
            <a:off x="533400" y="3276600"/>
            <a:ext cx="190500" cy="190500"/>
          </a:xfrm>
          <a:prstGeom prst="rect">
            <a:avLst/>
          </a:prstGeom>
        </p:spPr>
      </p:pic>
      <p:pic>
        <p:nvPicPr>
          <p:cNvPr id="10" name="Image 8" descr="preencoded.png"/>
          <p:cNvPicPr>
            <a:picLocks noChangeAspect="1"/>
          </p:cNvPicPr>
          <p:nvPr/>
        </p:nvPicPr>
        <p:blipFill>
          <a:blip r:embed="rId5"/>
          <a:stretch>
            <a:fillRect/>
          </a:stretch>
        </p:blipFill>
        <p:spPr>
          <a:xfrm>
            <a:off x="6248400" y="990600"/>
            <a:ext cx="5638800" cy="3810000"/>
          </a:xfrm>
          <a:prstGeom prst="rect">
            <a:avLst/>
          </a:prstGeom>
        </p:spPr>
      </p:pic>
      <p:pic>
        <p:nvPicPr>
          <p:cNvPr id="11" name="Image 9" descr="preencoded.png"/>
          <p:cNvPicPr>
            <a:picLocks noChangeAspect="1"/>
          </p:cNvPicPr>
          <p:nvPr/>
        </p:nvPicPr>
        <p:blipFill>
          <a:blip r:embed="rId8"/>
          <a:stretch>
            <a:fillRect/>
          </a:stretch>
        </p:blipFill>
        <p:spPr>
          <a:xfrm>
            <a:off x="6477000" y="1257300"/>
            <a:ext cx="285750" cy="228600"/>
          </a:xfrm>
          <a:prstGeom prst="rect">
            <a:avLst/>
          </a:prstGeom>
        </p:spPr>
      </p:pic>
      <p:pic>
        <p:nvPicPr>
          <p:cNvPr id="12" name="Image 10" descr="preencoded.png"/>
          <p:cNvPicPr>
            <a:picLocks noChangeAspect="1"/>
          </p:cNvPicPr>
          <p:nvPr/>
        </p:nvPicPr>
        <p:blipFill>
          <a:blip r:embed="rId9"/>
          <a:stretch>
            <a:fillRect/>
          </a:stretch>
        </p:blipFill>
        <p:spPr>
          <a:xfrm>
            <a:off x="6477000" y="1714500"/>
            <a:ext cx="190500" cy="190500"/>
          </a:xfrm>
          <a:prstGeom prst="rect">
            <a:avLst/>
          </a:prstGeom>
        </p:spPr>
      </p:pic>
      <p:pic>
        <p:nvPicPr>
          <p:cNvPr id="13" name="Image 11" descr="preencoded.png"/>
          <p:cNvPicPr>
            <a:picLocks noChangeAspect="1"/>
          </p:cNvPicPr>
          <p:nvPr/>
        </p:nvPicPr>
        <p:blipFill>
          <a:blip r:embed="rId9"/>
          <a:stretch>
            <a:fillRect/>
          </a:stretch>
        </p:blipFill>
        <p:spPr>
          <a:xfrm>
            <a:off x="6477000" y="2400300"/>
            <a:ext cx="190500" cy="190500"/>
          </a:xfrm>
          <a:prstGeom prst="rect">
            <a:avLst/>
          </a:prstGeom>
        </p:spPr>
      </p:pic>
      <p:pic>
        <p:nvPicPr>
          <p:cNvPr id="14" name="Image 12" descr="preencoded.png"/>
          <p:cNvPicPr>
            <a:picLocks noChangeAspect="1"/>
          </p:cNvPicPr>
          <p:nvPr/>
        </p:nvPicPr>
        <p:blipFill>
          <a:blip r:embed="rId9"/>
          <a:stretch>
            <a:fillRect/>
          </a:stretch>
        </p:blipFill>
        <p:spPr>
          <a:xfrm>
            <a:off x="6477000" y="3086100"/>
            <a:ext cx="190500" cy="190500"/>
          </a:xfrm>
          <a:prstGeom prst="rect">
            <a:avLst/>
          </a:prstGeom>
        </p:spPr>
      </p:pic>
      <p:pic>
        <p:nvPicPr>
          <p:cNvPr id="15" name="Image 13" descr="preencoded.png"/>
          <p:cNvPicPr>
            <a:picLocks noChangeAspect="1"/>
          </p:cNvPicPr>
          <p:nvPr/>
        </p:nvPicPr>
        <p:blipFill>
          <a:blip r:embed="rId9"/>
          <a:stretch>
            <a:fillRect/>
          </a:stretch>
        </p:blipFill>
        <p:spPr>
          <a:xfrm>
            <a:off x="6477000" y="3505200"/>
            <a:ext cx="190500" cy="190500"/>
          </a:xfrm>
          <a:prstGeom prst="rect">
            <a:avLst/>
          </a:prstGeom>
        </p:spPr>
      </p:pic>
      <p:pic>
        <p:nvPicPr>
          <p:cNvPr id="16" name="Image 14" descr="preencoded.png"/>
          <p:cNvPicPr>
            <a:picLocks noChangeAspect="1"/>
          </p:cNvPicPr>
          <p:nvPr/>
        </p:nvPicPr>
        <p:blipFill>
          <a:blip r:embed="rId10"/>
          <a:stretch>
            <a:fillRect/>
          </a:stretch>
        </p:blipFill>
        <p:spPr>
          <a:xfrm>
            <a:off x="6477000" y="3924300"/>
            <a:ext cx="238125" cy="190500"/>
          </a:xfrm>
          <a:prstGeom prst="rect">
            <a:avLst/>
          </a:prstGeom>
        </p:spPr>
      </p:pic>
      <p:pic>
        <p:nvPicPr>
          <p:cNvPr id="17" name="Image 15" descr="preencoded.png"/>
          <p:cNvPicPr>
            <a:picLocks noChangeAspect="1"/>
          </p:cNvPicPr>
          <p:nvPr/>
        </p:nvPicPr>
        <p:blipFill>
          <a:blip r:embed="rId11"/>
          <a:stretch>
            <a:fillRect/>
          </a:stretch>
        </p:blipFill>
        <p:spPr>
          <a:xfrm>
            <a:off x="0" y="6499771"/>
            <a:ext cx="12192000" cy="358229"/>
          </a:xfrm>
          <a:prstGeom prst="rect">
            <a:avLst/>
          </a:prstGeom>
        </p:spPr>
      </p:pic>
      <p:sp>
        <p:nvSpPr>
          <p:cNvPr id="18" name="Text 0"/>
          <p:cNvSpPr/>
          <p:nvPr/>
        </p:nvSpPr>
        <p:spPr>
          <a:xfrm>
            <a:off x="304800" y="152400"/>
            <a:ext cx="13898880" cy="381000"/>
          </a:xfrm>
          <a:prstGeom prst="rect">
            <a:avLst/>
          </a:prstGeom>
          <a:noFill/>
          <a:ln/>
        </p:spPr>
        <p:txBody>
          <a:bodyPr vert="horz" wrap="square" lIns="0" tIns="0" rIns="0" bIns="0" rtlCol="0" anchor="t"/>
          <a:lstStyle/>
          <a:p>
            <a:pPr marL="0" indent="0">
              <a:lnSpc>
                <a:spcPts val="3000"/>
              </a:lnSpc>
              <a:buNone/>
            </a:pPr>
            <a:r>
              <a:rPr lang="en-US" sz="2700" b="1" dirty="0">
                <a:solidFill>
                  <a:srgbClr val="FFFFFF"/>
                </a:solidFill>
                <a:latin typeface="ui-sans-serif" pitchFamily="34" charset="0"/>
                <a:ea typeface="ui-sans-serif" pitchFamily="34" charset="-122"/>
                <a:cs typeface="ui-sans-serif" pitchFamily="34" charset="-120"/>
              </a:rPr>
              <a:t>Ayon Ahammed: Project 1 &amp; 2 Contributions</a:t>
            </a:r>
            <a:endParaRPr lang="en-US" sz="2700" dirty="0"/>
          </a:p>
        </p:txBody>
      </p:sp>
      <p:sp>
        <p:nvSpPr>
          <p:cNvPr id="19" name="Text 1"/>
          <p:cNvSpPr/>
          <p:nvPr/>
        </p:nvSpPr>
        <p:spPr>
          <a:xfrm>
            <a:off x="904875" y="1219200"/>
            <a:ext cx="5181600" cy="6096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Project 1 (Index Page Lead) - ID: 105962794</a:t>
            </a:r>
            <a:endParaRPr lang="en-US" sz="1800" dirty="0"/>
          </a:p>
        </p:txBody>
      </p:sp>
      <p:sp>
        <p:nvSpPr>
          <p:cNvPr id="20" name="Text 2"/>
          <p:cNvSpPr/>
          <p:nvPr/>
        </p:nvSpPr>
        <p:spPr>
          <a:xfrm>
            <a:off x="876300" y="1981200"/>
            <a:ext cx="5228689" cy="266700"/>
          </a:xfrm>
          <a:prstGeom prst="rect">
            <a:avLst/>
          </a:prstGeom>
          <a:noFill/>
          <a:ln/>
        </p:spPr>
        <p:txBody>
          <a:bodyPr vert="horz" wrap="square" lIns="0" tIns="0" rIns="0" bIns="0" rtlCol="0" anchor="t"/>
          <a:lstStyle/>
          <a:p>
            <a:pPr marL="0" indent="0">
              <a:lnSpc>
                <a:spcPts val="2100"/>
              </a:lnSpc>
              <a:buNone/>
            </a:pPr>
            <a:r>
              <a:rPr lang="en-US" sz="1350" dirty="0">
                <a:solidFill>
                  <a:srgbClr val="374151"/>
                </a:solidFill>
                <a:latin typeface="ui-sans-serif" pitchFamily="34" charset="0"/>
                <a:ea typeface="ui-sans-serif" pitchFamily="34" charset="-122"/>
                <a:cs typeface="ui-sans-serif" pitchFamily="34" charset="-120"/>
              </a:rPr>
              <a:t>Built the Index (home) page with structured layout</a:t>
            </a:r>
            <a:endParaRPr lang="en-US" sz="1350" dirty="0"/>
          </a:p>
        </p:txBody>
      </p:sp>
      <p:sp>
        <p:nvSpPr>
          <p:cNvPr id="21" name="Text 3"/>
          <p:cNvSpPr/>
          <p:nvPr/>
        </p:nvSpPr>
        <p:spPr>
          <a:xfrm>
            <a:off x="876300" y="2400300"/>
            <a:ext cx="4631115" cy="266700"/>
          </a:xfrm>
          <a:prstGeom prst="rect">
            <a:avLst/>
          </a:prstGeom>
          <a:noFill/>
          <a:ln/>
        </p:spPr>
        <p:txBody>
          <a:bodyPr vert="horz" wrap="square" lIns="0" tIns="0" rIns="0" bIns="0" rtlCol="0" anchor="t"/>
          <a:lstStyle/>
          <a:p>
            <a:pPr marL="0" indent="0">
              <a:lnSpc>
                <a:spcPts val="2100"/>
              </a:lnSpc>
              <a:buNone/>
            </a:pPr>
            <a:r>
              <a:rPr lang="en-US" sz="1350" dirty="0">
                <a:solidFill>
                  <a:srgbClr val="374151"/>
                </a:solidFill>
                <a:latin typeface="ui-sans-serif" pitchFamily="34" charset="0"/>
                <a:ea typeface="ui-sans-serif" pitchFamily="34" charset="-122"/>
                <a:cs typeface="ui-sans-serif" pitchFamily="34" charset="-120"/>
              </a:rPr>
              <a:t>Created hero image section for visual appeal</a:t>
            </a:r>
            <a:endParaRPr lang="en-US" sz="1350" dirty="0"/>
          </a:p>
        </p:txBody>
      </p:sp>
      <p:sp>
        <p:nvSpPr>
          <p:cNvPr id="22" name="Text 4"/>
          <p:cNvSpPr/>
          <p:nvPr/>
        </p:nvSpPr>
        <p:spPr>
          <a:xfrm>
            <a:off x="876300" y="2819400"/>
            <a:ext cx="5190470" cy="266700"/>
          </a:xfrm>
          <a:prstGeom prst="rect">
            <a:avLst/>
          </a:prstGeom>
          <a:noFill/>
          <a:ln/>
        </p:spPr>
        <p:txBody>
          <a:bodyPr vert="horz" wrap="square" lIns="0" tIns="0" rIns="0" bIns="0" rtlCol="0" anchor="t"/>
          <a:lstStyle/>
          <a:p>
            <a:pPr marL="0" indent="0">
              <a:lnSpc>
                <a:spcPts val="2100"/>
              </a:lnSpc>
              <a:buNone/>
            </a:pPr>
            <a:r>
              <a:rPr lang="en-US" sz="1350" dirty="0">
                <a:solidFill>
                  <a:srgbClr val="374151"/>
                </a:solidFill>
                <a:latin typeface="ui-sans-serif" pitchFamily="34" charset="0"/>
                <a:ea typeface="ui-sans-serif" pitchFamily="34" charset="-122"/>
                <a:cs typeface="ui-sans-serif" pitchFamily="34" charset="-120"/>
              </a:rPr>
              <a:t>Developed overview content and initial navigation</a:t>
            </a:r>
            <a:endParaRPr lang="en-US" sz="1350" dirty="0"/>
          </a:p>
        </p:txBody>
      </p:sp>
      <p:sp>
        <p:nvSpPr>
          <p:cNvPr id="23" name="Text 5"/>
          <p:cNvSpPr/>
          <p:nvPr/>
        </p:nvSpPr>
        <p:spPr>
          <a:xfrm>
            <a:off x="876300" y="3238500"/>
            <a:ext cx="4838700" cy="533400"/>
          </a:xfrm>
          <a:prstGeom prst="rect">
            <a:avLst/>
          </a:prstGeom>
          <a:noFill/>
          <a:ln/>
        </p:spPr>
        <p:txBody>
          <a:bodyPr vert="horz" wrap="square" lIns="0" tIns="0" rIns="0" bIns="0" rtlCol="0" anchor="t"/>
          <a:lstStyle/>
          <a:p>
            <a:pPr marL="0" indent="0">
              <a:lnSpc>
                <a:spcPts val="2100"/>
              </a:lnSpc>
              <a:buNone/>
            </a:pPr>
            <a:r>
              <a:rPr lang="en-US" sz="1350" dirty="0">
                <a:solidFill>
                  <a:srgbClr val="374151"/>
                </a:solidFill>
                <a:latin typeface="ui-sans-serif" pitchFamily="34" charset="0"/>
                <a:ea typeface="ui-sans-serif" pitchFamily="34" charset="-122"/>
                <a:cs typeface="ui-sans-serif" pitchFamily="34" charset="-120"/>
              </a:rPr>
              <a:t>Implemented responsive design for multi-device support</a:t>
            </a:r>
            <a:endParaRPr lang="en-US" sz="1350" dirty="0"/>
          </a:p>
        </p:txBody>
      </p:sp>
      <p:sp>
        <p:nvSpPr>
          <p:cNvPr id="24" name="Text 6"/>
          <p:cNvSpPr/>
          <p:nvPr/>
        </p:nvSpPr>
        <p:spPr>
          <a:xfrm>
            <a:off x="6877050" y="1219200"/>
            <a:ext cx="6217920" cy="3048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Project 2 (Backend Integration)</a:t>
            </a:r>
            <a:endParaRPr lang="en-US" sz="1800" dirty="0"/>
          </a:p>
        </p:txBody>
      </p:sp>
      <p:sp>
        <p:nvSpPr>
          <p:cNvPr id="25" name="Text 7"/>
          <p:cNvSpPr/>
          <p:nvPr/>
        </p:nvSpPr>
        <p:spPr>
          <a:xfrm>
            <a:off x="6819900" y="1676400"/>
            <a:ext cx="4838700" cy="533400"/>
          </a:xfrm>
          <a:prstGeom prst="rect">
            <a:avLst/>
          </a:prstGeom>
          <a:noFill/>
          <a:ln/>
        </p:spPr>
        <p:txBody>
          <a:bodyPr vert="horz" wrap="square" lIns="0" tIns="0" rIns="0" bIns="0" rtlCol="0" anchor="t"/>
          <a:lstStyle/>
          <a:p>
            <a:pPr marL="0" indent="0">
              <a:lnSpc>
                <a:spcPts val="2100"/>
              </a:lnSpc>
              <a:buNone/>
            </a:pPr>
            <a:r>
              <a:rPr lang="en-US" sz="1350" b="1" dirty="0">
                <a:solidFill>
                  <a:srgbClr val="374151"/>
                </a:solidFill>
                <a:latin typeface="ui-sans-serif" pitchFamily="34" charset="0"/>
                <a:ea typeface="ui-sans-serif" pitchFamily="34" charset="-122"/>
                <a:cs typeface="ui-sans-serif" pitchFamily="34" charset="-120"/>
              </a:rPr>
              <a:t>Task 3: </a:t>
            </a:r>
            <a:r>
              <a:rPr lang="en-US" sz="1350" dirty="0">
                <a:solidFill>
                  <a:srgbClr val="374151"/>
                </a:solidFill>
                <a:latin typeface="ui-sans-serif" pitchFamily="34" charset="0"/>
                <a:ea typeface="ui-sans-serif" pitchFamily="34" charset="-122"/>
                <a:cs typeface="ui-sans-serif" pitchFamily="34" charset="-120"/>
              </a:rPr>
              <a:t>Ensured Apply form correctly posts to process_eoi.php</a:t>
            </a:r>
            <a:endParaRPr lang="en-US" sz="1350" dirty="0"/>
          </a:p>
        </p:txBody>
      </p:sp>
      <p:sp>
        <p:nvSpPr>
          <p:cNvPr id="26" name="Text 8"/>
          <p:cNvSpPr/>
          <p:nvPr/>
        </p:nvSpPr>
        <p:spPr>
          <a:xfrm>
            <a:off x="6819900" y="2362200"/>
            <a:ext cx="4838700" cy="533400"/>
          </a:xfrm>
          <a:prstGeom prst="rect">
            <a:avLst/>
          </a:prstGeom>
          <a:noFill/>
          <a:ln/>
        </p:spPr>
        <p:txBody>
          <a:bodyPr vert="horz" wrap="square" lIns="0" tIns="0" rIns="0" bIns="0" rtlCol="0" anchor="t"/>
          <a:lstStyle/>
          <a:p>
            <a:pPr marL="0" indent="0">
              <a:lnSpc>
                <a:spcPts val="2100"/>
              </a:lnSpc>
              <a:buNone/>
            </a:pPr>
            <a:r>
              <a:rPr lang="en-US" sz="1350" b="1" dirty="0">
                <a:solidFill>
                  <a:srgbClr val="374151"/>
                </a:solidFill>
                <a:latin typeface="ui-sans-serif" pitchFamily="34" charset="0"/>
                <a:ea typeface="ui-sans-serif" pitchFamily="34" charset="-122"/>
                <a:cs typeface="ui-sans-serif" pitchFamily="34" charset="-120"/>
              </a:rPr>
              <a:t>Task 3: </a:t>
            </a:r>
            <a:r>
              <a:rPr lang="en-US" sz="1350" dirty="0">
                <a:solidFill>
                  <a:srgbClr val="374151"/>
                </a:solidFill>
                <a:latin typeface="ui-sans-serif" pitchFamily="34" charset="0"/>
                <a:ea typeface="ui-sans-serif" pitchFamily="34" charset="-122"/>
                <a:cs typeface="ui-sans-serif" pitchFamily="34" charset="-120"/>
              </a:rPr>
              <a:t>Coordinated system flow from form to database insert</a:t>
            </a:r>
            <a:endParaRPr lang="en-US" sz="1350" dirty="0"/>
          </a:p>
        </p:txBody>
      </p:sp>
      <p:sp>
        <p:nvSpPr>
          <p:cNvPr id="27" name="Text 9"/>
          <p:cNvSpPr/>
          <p:nvPr/>
        </p:nvSpPr>
        <p:spPr>
          <a:xfrm>
            <a:off x="6819900" y="3048000"/>
            <a:ext cx="5557123" cy="266700"/>
          </a:xfrm>
          <a:prstGeom prst="rect">
            <a:avLst/>
          </a:prstGeom>
          <a:noFill/>
          <a:ln/>
        </p:spPr>
        <p:txBody>
          <a:bodyPr vert="horz" wrap="square" lIns="0" tIns="0" rIns="0" bIns="0" rtlCol="0" anchor="t"/>
          <a:lstStyle/>
          <a:p>
            <a:pPr marL="0" indent="0">
              <a:lnSpc>
                <a:spcPts val="2100"/>
              </a:lnSpc>
              <a:buNone/>
            </a:pPr>
            <a:r>
              <a:rPr lang="en-US" sz="1350" b="1" dirty="0">
                <a:solidFill>
                  <a:srgbClr val="374151"/>
                </a:solidFill>
                <a:latin typeface="ui-sans-serif" pitchFamily="34" charset="0"/>
                <a:ea typeface="ui-sans-serif" pitchFamily="34" charset="-122"/>
                <a:cs typeface="ui-sans-serif" pitchFamily="34" charset="-120"/>
              </a:rPr>
              <a:t>Task 4: </a:t>
            </a:r>
            <a:r>
              <a:rPr lang="en-US" sz="1350" dirty="0">
                <a:solidFill>
                  <a:srgbClr val="374151"/>
                </a:solidFill>
                <a:latin typeface="ui-sans-serif" pitchFamily="34" charset="0"/>
                <a:ea typeface="ui-sans-serif" pitchFamily="34" charset="-122"/>
                <a:cs typeface="ui-sans-serif" pitchFamily="34" charset="-120"/>
              </a:rPr>
              <a:t>Implemented server-side validation approach</a:t>
            </a:r>
            <a:endParaRPr lang="en-US" sz="1350" dirty="0"/>
          </a:p>
        </p:txBody>
      </p:sp>
      <p:sp>
        <p:nvSpPr>
          <p:cNvPr id="28" name="Text 10"/>
          <p:cNvSpPr/>
          <p:nvPr/>
        </p:nvSpPr>
        <p:spPr>
          <a:xfrm>
            <a:off x="6819900" y="3467100"/>
            <a:ext cx="5712500" cy="266700"/>
          </a:xfrm>
          <a:prstGeom prst="rect">
            <a:avLst/>
          </a:prstGeom>
          <a:noFill/>
          <a:ln/>
        </p:spPr>
        <p:txBody>
          <a:bodyPr vert="horz" wrap="square" lIns="0" tIns="0" rIns="0" bIns="0" rtlCol="0" anchor="t"/>
          <a:lstStyle/>
          <a:p>
            <a:pPr marL="0" indent="0">
              <a:lnSpc>
                <a:spcPts val="2100"/>
              </a:lnSpc>
              <a:buNone/>
            </a:pPr>
            <a:r>
              <a:rPr lang="en-US" sz="1350" b="1" dirty="0">
                <a:solidFill>
                  <a:srgbClr val="374151"/>
                </a:solidFill>
                <a:latin typeface="ui-sans-serif" pitchFamily="34" charset="0"/>
                <a:ea typeface="ui-sans-serif" pitchFamily="34" charset="-122"/>
                <a:cs typeface="ui-sans-serif" pitchFamily="34" charset="-120"/>
              </a:rPr>
              <a:t>Task 4: </a:t>
            </a:r>
            <a:r>
              <a:rPr lang="en-US" sz="1350" dirty="0">
                <a:solidFill>
                  <a:srgbClr val="374151"/>
                </a:solidFill>
                <a:latin typeface="ui-sans-serif" pitchFamily="34" charset="0"/>
                <a:ea typeface="ui-sans-serif" pitchFamily="34" charset="-122"/>
                <a:cs typeface="ui-sans-serif" pitchFamily="34" charset="-120"/>
              </a:rPr>
              <a:t>Verified EOI table creation with proper defaults</a:t>
            </a:r>
            <a:endParaRPr lang="en-US" sz="1350" dirty="0"/>
          </a:p>
        </p:txBody>
      </p:sp>
      <p:sp>
        <p:nvSpPr>
          <p:cNvPr id="29" name="Text 11"/>
          <p:cNvSpPr/>
          <p:nvPr/>
        </p:nvSpPr>
        <p:spPr>
          <a:xfrm>
            <a:off x="6867525" y="3886200"/>
            <a:ext cx="4791075" cy="533400"/>
          </a:xfrm>
          <a:prstGeom prst="rect">
            <a:avLst/>
          </a:prstGeom>
          <a:noFill/>
          <a:ln/>
        </p:spPr>
        <p:txBody>
          <a:bodyPr vert="horz" wrap="square" lIns="0" tIns="0" rIns="0" bIns="0" rtlCol="0" anchor="t"/>
          <a:lstStyle/>
          <a:p>
            <a:pPr marL="0" indent="0">
              <a:lnSpc>
                <a:spcPts val="2100"/>
              </a:lnSpc>
              <a:buNone/>
            </a:pPr>
            <a:r>
              <a:rPr lang="en-US" sz="1350" dirty="0">
                <a:solidFill>
                  <a:srgbClr val="374151"/>
                </a:solidFill>
                <a:latin typeface="ui-sans-serif" pitchFamily="34" charset="0"/>
                <a:ea typeface="ui-sans-serif" pitchFamily="34" charset="-122"/>
                <a:cs typeface="ui-sans-serif" pitchFamily="34" charset="-120"/>
              </a:rPr>
              <a:t>Mapped end-to-end user journey and verified links after refactor</a:t>
            </a:r>
            <a:endParaRPr lang="en-US" sz="1350" dirty="0"/>
          </a:p>
        </p:txBody>
      </p:sp>
      <p:sp>
        <p:nvSpPr>
          <p:cNvPr id="30" name="Text 12"/>
          <p:cNvSpPr/>
          <p:nvPr/>
        </p:nvSpPr>
        <p:spPr>
          <a:xfrm>
            <a:off x="304800" y="6575971"/>
            <a:ext cx="3727252"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From Static to Dynamic: Project 2 Conversion</a:t>
            </a:r>
            <a:endParaRPr lang="en-US" sz="1080" dirty="0"/>
          </a:p>
        </p:txBody>
      </p:sp>
      <p:sp>
        <p:nvSpPr>
          <p:cNvPr id="31" name="Text 13"/>
          <p:cNvSpPr/>
          <p:nvPr/>
        </p:nvSpPr>
        <p:spPr>
          <a:xfrm>
            <a:off x="11492061" y="6575971"/>
            <a:ext cx="474166"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10/16</a:t>
            </a:r>
            <a:endParaRPr lang="en-US" sz="108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
          </a:xfrm>
          <a:prstGeom prst="rect">
            <a:avLst/>
          </a:prstGeom>
        </p:spPr>
      </p:pic>
      <p:pic>
        <p:nvPicPr>
          <p:cNvPr id="4" name="Image 2" descr="preencoded.png"/>
          <p:cNvPicPr>
            <a:picLocks noChangeAspect="1"/>
          </p:cNvPicPr>
          <p:nvPr/>
        </p:nvPicPr>
        <p:blipFill>
          <a:blip r:embed="rId5"/>
          <a:stretch>
            <a:fillRect/>
          </a:stretch>
        </p:blipFill>
        <p:spPr>
          <a:xfrm>
            <a:off x="304800" y="990600"/>
            <a:ext cx="5676900" cy="5188148"/>
          </a:xfrm>
          <a:prstGeom prst="rect">
            <a:avLst/>
          </a:prstGeom>
        </p:spPr>
      </p:pic>
      <p:pic>
        <p:nvPicPr>
          <p:cNvPr id="5" name="Image 3" descr="preencoded.png"/>
          <p:cNvPicPr>
            <a:picLocks noChangeAspect="1"/>
          </p:cNvPicPr>
          <p:nvPr/>
        </p:nvPicPr>
        <p:blipFill>
          <a:blip r:embed="rId6"/>
          <a:stretch>
            <a:fillRect/>
          </a:stretch>
        </p:blipFill>
        <p:spPr>
          <a:xfrm>
            <a:off x="533400" y="1247775"/>
            <a:ext cx="228600" cy="228600"/>
          </a:xfrm>
          <a:prstGeom prst="rect">
            <a:avLst/>
          </a:prstGeom>
        </p:spPr>
      </p:pic>
      <p:pic>
        <p:nvPicPr>
          <p:cNvPr id="6" name="Image 4" descr="preencoded.png"/>
          <p:cNvPicPr>
            <a:picLocks noChangeAspect="1"/>
          </p:cNvPicPr>
          <p:nvPr/>
        </p:nvPicPr>
        <p:blipFill>
          <a:blip r:embed="rId7"/>
          <a:stretch>
            <a:fillRect/>
          </a:stretch>
        </p:blipFill>
        <p:spPr>
          <a:xfrm>
            <a:off x="533400" y="1714500"/>
            <a:ext cx="190500" cy="190500"/>
          </a:xfrm>
          <a:prstGeom prst="rect">
            <a:avLst/>
          </a:prstGeom>
        </p:spPr>
      </p:pic>
      <p:pic>
        <p:nvPicPr>
          <p:cNvPr id="7" name="Image 5" descr="preencoded.png"/>
          <p:cNvPicPr>
            <a:picLocks noChangeAspect="1"/>
          </p:cNvPicPr>
          <p:nvPr/>
        </p:nvPicPr>
        <p:blipFill>
          <a:blip r:embed="rId8"/>
          <a:stretch>
            <a:fillRect/>
          </a:stretch>
        </p:blipFill>
        <p:spPr>
          <a:xfrm>
            <a:off x="533400" y="2019300"/>
            <a:ext cx="5219700" cy="876300"/>
          </a:xfrm>
          <a:prstGeom prst="rect">
            <a:avLst/>
          </a:prstGeom>
        </p:spPr>
      </p:pic>
      <p:pic>
        <p:nvPicPr>
          <p:cNvPr id="8" name="Image 6" descr="preencoded.png"/>
          <p:cNvPicPr>
            <a:picLocks noChangeAspect="1"/>
          </p:cNvPicPr>
          <p:nvPr/>
        </p:nvPicPr>
        <p:blipFill>
          <a:blip r:embed="rId9"/>
          <a:stretch>
            <a:fillRect/>
          </a:stretch>
        </p:blipFill>
        <p:spPr>
          <a:xfrm>
            <a:off x="1453455" y="2171700"/>
            <a:ext cx="219075" cy="342900"/>
          </a:xfrm>
          <a:prstGeom prst="rect">
            <a:avLst/>
          </a:prstGeom>
        </p:spPr>
      </p:pic>
      <p:pic>
        <p:nvPicPr>
          <p:cNvPr id="9" name="Image 7" descr="preencoded.png"/>
          <p:cNvPicPr>
            <a:picLocks noChangeAspect="1"/>
          </p:cNvPicPr>
          <p:nvPr/>
        </p:nvPicPr>
        <p:blipFill>
          <a:blip r:embed="rId10"/>
          <a:stretch>
            <a:fillRect/>
          </a:stretch>
        </p:blipFill>
        <p:spPr>
          <a:xfrm>
            <a:off x="2132856" y="2333625"/>
            <a:ext cx="228600" cy="228600"/>
          </a:xfrm>
          <a:prstGeom prst="rect">
            <a:avLst/>
          </a:prstGeom>
        </p:spPr>
      </p:pic>
      <p:pic>
        <p:nvPicPr>
          <p:cNvPr id="10" name="Image 8" descr="preencoded.png"/>
          <p:cNvPicPr>
            <a:picLocks noChangeAspect="1"/>
          </p:cNvPicPr>
          <p:nvPr/>
        </p:nvPicPr>
        <p:blipFill>
          <a:blip r:embed="rId11"/>
          <a:stretch>
            <a:fillRect/>
          </a:stretch>
        </p:blipFill>
        <p:spPr>
          <a:xfrm>
            <a:off x="3037582" y="2171700"/>
            <a:ext cx="219075" cy="342900"/>
          </a:xfrm>
          <a:prstGeom prst="rect">
            <a:avLst/>
          </a:prstGeom>
        </p:spPr>
      </p:pic>
      <p:pic>
        <p:nvPicPr>
          <p:cNvPr id="11" name="Image 9" descr="preencoded.png"/>
          <p:cNvPicPr>
            <a:picLocks noChangeAspect="1"/>
          </p:cNvPicPr>
          <p:nvPr/>
        </p:nvPicPr>
        <p:blipFill>
          <a:blip r:embed="rId10"/>
          <a:stretch>
            <a:fillRect/>
          </a:stretch>
        </p:blipFill>
        <p:spPr>
          <a:xfrm>
            <a:off x="3932783" y="2333625"/>
            <a:ext cx="228600" cy="228600"/>
          </a:xfrm>
          <a:prstGeom prst="rect">
            <a:avLst/>
          </a:prstGeom>
        </p:spPr>
      </p:pic>
      <p:pic>
        <p:nvPicPr>
          <p:cNvPr id="12" name="Image 10" descr="preencoded.png"/>
          <p:cNvPicPr>
            <a:picLocks noChangeAspect="1"/>
          </p:cNvPicPr>
          <p:nvPr/>
        </p:nvPicPr>
        <p:blipFill>
          <a:blip r:embed="rId12"/>
          <a:stretch>
            <a:fillRect/>
          </a:stretch>
        </p:blipFill>
        <p:spPr>
          <a:xfrm>
            <a:off x="4603403" y="2171700"/>
            <a:ext cx="247650" cy="342900"/>
          </a:xfrm>
          <a:prstGeom prst="rect">
            <a:avLst/>
          </a:prstGeom>
        </p:spPr>
      </p:pic>
      <p:pic>
        <p:nvPicPr>
          <p:cNvPr id="13" name="Image 11" descr="preencoded.png"/>
          <p:cNvPicPr>
            <a:picLocks noChangeAspect="1"/>
          </p:cNvPicPr>
          <p:nvPr/>
        </p:nvPicPr>
        <p:blipFill>
          <a:blip r:embed="rId13"/>
          <a:stretch>
            <a:fillRect/>
          </a:stretch>
        </p:blipFill>
        <p:spPr>
          <a:xfrm>
            <a:off x="533400" y="3162300"/>
            <a:ext cx="190500" cy="190500"/>
          </a:xfrm>
          <a:prstGeom prst="rect">
            <a:avLst/>
          </a:prstGeom>
        </p:spPr>
      </p:pic>
      <p:pic>
        <p:nvPicPr>
          <p:cNvPr id="14" name="Image 12" descr="preencoded.png"/>
          <p:cNvPicPr>
            <a:picLocks noChangeAspect="1"/>
          </p:cNvPicPr>
          <p:nvPr/>
        </p:nvPicPr>
        <p:blipFill>
          <a:blip r:embed="rId14"/>
          <a:stretch>
            <a:fillRect/>
          </a:stretch>
        </p:blipFill>
        <p:spPr>
          <a:xfrm>
            <a:off x="533400" y="3467100"/>
            <a:ext cx="5219700" cy="1485900"/>
          </a:xfrm>
          <a:prstGeom prst="rect">
            <a:avLst/>
          </a:prstGeom>
        </p:spPr>
      </p:pic>
      <p:pic>
        <p:nvPicPr>
          <p:cNvPr id="15" name="Image 13" descr="preencoded.png"/>
          <p:cNvPicPr>
            <a:picLocks noChangeAspect="1"/>
          </p:cNvPicPr>
          <p:nvPr/>
        </p:nvPicPr>
        <p:blipFill>
          <a:blip r:embed="rId15"/>
          <a:stretch>
            <a:fillRect/>
          </a:stretch>
        </p:blipFill>
        <p:spPr>
          <a:xfrm>
            <a:off x="685800" y="3619500"/>
            <a:ext cx="4914900" cy="304800"/>
          </a:xfrm>
          <a:prstGeom prst="rect">
            <a:avLst/>
          </a:prstGeom>
        </p:spPr>
      </p:pic>
      <p:pic>
        <p:nvPicPr>
          <p:cNvPr id="16" name="Image 14" descr="preencoded.png"/>
          <p:cNvPicPr>
            <a:picLocks noChangeAspect="1"/>
          </p:cNvPicPr>
          <p:nvPr/>
        </p:nvPicPr>
        <p:blipFill>
          <a:blip r:embed="rId16"/>
          <a:stretch>
            <a:fillRect/>
          </a:stretch>
        </p:blipFill>
        <p:spPr>
          <a:xfrm>
            <a:off x="685800" y="4000500"/>
            <a:ext cx="4914900" cy="533400"/>
          </a:xfrm>
          <a:prstGeom prst="rect">
            <a:avLst/>
          </a:prstGeom>
        </p:spPr>
      </p:pic>
      <p:pic>
        <p:nvPicPr>
          <p:cNvPr id="17" name="Image 15" descr="preencoded.png"/>
          <p:cNvPicPr>
            <a:picLocks noChangeAspect="1"/>
          </p:cNvPicPr>
          <p:nvPr/>
        </p:nvPicPr>
        <p:blipFill>
          <a:blip r:embed="rId17"/>
          <a:stretch>
            <a:fillRect/>
          </a:stretch>
        </p:blipFill>
        <p:spPr>
          <a:xfrm>
            <a:off x="685800" y="4076700"/>
            <a:ext cx="349895" cy="381000"/>
          </a:xfrm>
          <a:prstGeom prst="rect">
            <a:avLst/>
          </a:prstGeom>
        </p:spPr>
      </p:pic>
      <p:pic>
        <p:nvPicPr>
          <p:cNvPr id="18" name="Image 16" descr="preencoded.png"/>
          <p:cNvPicPr>
            <a:picLocks noChangeAspect="1"/>
          </p:cNvPicPr>
          <p:nvPr/>
        </p:nvPicPr>
        <p:blipFill>
          <a:blip r:embed="rId5"/>
          <a:stretch>
            <a:fillRect/>
          </a:stretch>
        </p:blipFill>
        <p:spPr>
          <a:xfrm>
            <a:off x="6210300" y="990600"/>
            <a:ext cx="5676900" cy="5188148"/>
          </a:xfrm>
          <a:prstGeom prst="rect">
            <a:avLst/>
          </a:prstGeom>
        </p:spPr>
      </p:pic>
      <p:pic>
        <p:nvPicPr>
          <p:cNvPr id="19" name="Image 17" descr="preencoded.png"/>
          <p:cNvPicPr>
            <a:picLocks noChangeAspect="1"/>
          </p:cNvPicPr>
          <p:nvPr/>
        </p:nvPicPr>
        <p:blipFill>
          <a:blip r:embed="rId18"/>
          <a:stretch>
            <a:fillRect/>
          </a:stretch>
        </p:blipFill>
        <p:spPr>
          <a:xfrm>
            <a:off x="6438900" y="1247775"/>
            <a:ext cx="171450" cy="228600"/>
          </a:xfrm>
          <a:prstGeom prst="rect">
            <a:avLst/>
          </a:prstGeom>
        </p:spPr>
      </p:pic>
      <p:pic>
        <p:nvPicPr>
          <p:cNvPr id="20" name="Image 18" descr="preencoded.png"/>
          <p:cNvPicPr>
            <a:picLocks noChangeAspect="1"/>
          </p:cNvPicPr>
          <p:nvPr/>
        </p:nvPicPr>
        <p:blipFill>
          <a:blip r:embed="rId19"/>
          <a:stretch>
            <a:fillRect/>
          </a:stretch>
        </p:blipFill>
        <p:spPr>
          <a:xfrm>
            <a:off x="6438900" y="1714500"/>
            <a:ext cx="190500" cy="266700"/>
          </a:xfrm>
          <a:prstGeom prst="rect">
            <a:avLst/>
          </a:prstGeom>
        </p:spPr>
      </p:pic>
      <p:pic>
        <p:nvPicPr>
          <p:cNvPr id="21" name="Image 19" descr="preencoded.png"/>
          <p:cNvPicPr>
            <a:picLocks noChangeAspect="1"/>
          </p:cNvPicPr>
          <p:nvPr/>
        </p:nvPicPr>
        <p:blipFill>
          <a:blip r:embed="rId19"/>
          <a:stretch>
            <a:fillRect/>
          </a:stretch>
        </p:blipFill>
        <p:spPr>
          <a:xfrm>
            <a:off x="6438900" y="2590800"/>
            <a:ext cx="190500" cy="266700"/>
          </a:xfrm>
          <a:prstGeom prst="rect">
            <a:avLst/>
          </a:prstGeom>
        </p:spPr>
      </p:pic>
      <p:pic>
        <p:nvPicPr>
          <p:cNvPr id="22" name="Image 20" descr="preencoded.png"/>
          <p:cNvPicPr>
            <a:picLocks noChangeAspect="1"/>
          </p:cNvPicPr>
          <p:nvPr/>
        </p:nvPicPr>
        <p:blipFill>
          <a:blip r:embed="rId19"/>
          <a:stretch>
            <a:fillRect/>
          </a:stretch>
        </p:blipFill>
        <p:spPr>
          <a:xfrm>
            <a:off x="6438900" y="3467100"/>
            <a:ext cx="190500" cy="266700"/>
          </a:xfrm>
          <a:prstGeom prst="rect">
            <a:avLst/>
          </a:prstGeom>
        </p:spPr>
      </p:pic>
      <p:pic>
        <p:nvPicPr>
          <p:cNvPr id="23" name="Image 21" descr="preencoded.png"/>
          <p:cNvPicPr>
            <a:picLocks noChangeAspect="1"/>
          </p:cNvPicPr>
          <p:nvPr/>
        </p:nvPicPr>
        <p:blipFill>
          <a:blip r:embed="rId20"/>
          <a:stretch>
            <a:fillRect/>
          </a:stretch>
        </p:blipFill>
        <p:spPr>
          <a:xfrm>
            <a:off x="0" y="6499771"/>
            <a:ext cx="12192000" cy="358229"/>
          </a:xfrm>
          <a:prstGeom prst="rect">
            <a:avLst/>
          </a:prstGeom>
        </p:spPr>
      </p:pic>
      <p:sp>
        <p:nvSpPr>
          <p:cNvPr id="24" name="Text 0"/>
          <p:cNvSpPr/>
          <p:nvPr/>
        </p:nvSpPr>
        <p:spPr>
          <a:xfrm>
            <a:off x="304800" y="152400"/>
            <a:ext cx="13898880" cy="381000"/>
          </a:xfrm>
          <a:prstGeom prst="rect">
            <a:avLst/>
          </a:prstGeom>
          <a:noFill/>
          <a:ln/>
        </p:spPr>
        <p:txBody>
          <a:bodyPr vert="horz" wrap="square" lIns="0" tIns="0" rIns="0" bIns="0" rtlCol="0" anchor="t"/>
          <a:lstStyle/>
          <a:p>
            <a:pPr marL="0" indent="0">
              <a:lnSpc>
                <a:spcPts val="3000"/>
              </a:lnSpc>
              <a:buNone/>
            </a:pPr>
            <a:r>
              <a:rPr lang="en-US" sz="2700" b="1" dirty="0">
                <a:solidFill>
                  <a:srgbClr val="FFFFFF"/>
                </a:solidFill>
                <a:latin typeface="ui-sans-serif" pitchFamily="34" charset="0"/>
                <a:ea typeface="ui-sans-serif" pitchFamily="34" charset="-122"/>
                <a:cs typeface="ui-sans-serif" pitchFamily="34" charset="-120"/>
              </a:rPr>
              <a:t>Ayon Ahammed: Evidence &amp; Lessons</a:t>
            </a:r>
            <a:endParaRPr lang="en-US" sz="2700" dirty="0"/>
          </a:p>
        </p:txBody>
      </p:sp>
      <p:sp>
        <p:nvSpPr>
          <p:cNvPr id="25" name="Text 1"/>
          <p:cNvSpPr/>
          <p:nvPr/>
        </p:nvSpPr>
        <p:spPr>
          <a:xfrm>
            <a:off x="838200" y="1219200"/>
            <a:ext cx="5219700" cy="3048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 Evidence</a:t>
            </a:r>
            <a:endParaRPr lang="en-US" sz="1800" dirty="0"/>
          </a:p>
        </p:txBody>
      </p:sp>
      <p:sp>
        <p:nvSpPr>
          <p:cNvPr id="26" name="Text 2"/>
          <p:cNvSpPr/>
          <p:nvPr/>
        </p:nvSpPr>
        <p:spPr>
          <a:xfrm>
            <a:off x="800100" y="1676400"/>
            <a:ext cx="5219700" cy="266700"/>
          </a:xfrm>
          <a:prstGeom prst="rect">
            <a:avLst/>
          </a:prstGeom>
          <a:noFill/>
          <a:ln/>
        </p:spPr>
        <p:txBody>
          <a:bodyPr vert="horz" wrap="square" lIns="0" tIns="0" rIns="0" bIns="0" rtlCol="0" anchor="t"/>
          <a:lstStyle/>
          <a:p>
            <a:pPr marL="0" indent="0">
              <a:lnSpc>
                <a:spcPts val="2100"/>
              </a:lnSpc>
              <a:buNone/>
            </a:pPr>
            <a:r>
              <a:rPr lang="en-US" sz="1500" dirty="0">
                <a:solidFill>
                  <a:srgbClr val="374151"/>
                </a:solidFill>
                <a:latin typeface="ui-sans-serif" pitchFamily="34" charset="0"/>
                <a:ea typeface="ui-sans-serif" pitchFamily="34" charset="-122"/>
                <a:cs typeface="ui-sans-serif" pitchFamily="34" charset="-120"/>
              </a:rPr>
              <a:t> POST Request Flow</a:t>
            </a:r>
            <a:endParaRPr lang="en-US" sz="1500" dirty="0"/>
          </a:p>
        </p:txBody>
      </p:sp>
      <p:sp>
        <p:nvSpPr>
          <p:cNvPr id="27" name="Text 3"/>
          <p:cNvSpPr/>
          <p:nvPr/>
        </p:nvSpPr>
        <p:spPr>
          <a:xfrm>
            <a:off x="1176501" y="2552700"/>
            <a:ext cx="773132" cy="190500"/>
          </a:xfrm>
          <a:prstGeom prst="rect">
            <a:avLst/>
          </a:prstGeom>
          <a:noFill/>
          <a:ln/>
        </p:spPr>
        <p:txBody>
          <a:bodyPr vert="horz" wrap="square" lIns="0" tIns="0" rIns="0" bIns="0" rtlCol="0" anchor="t"/>
          <a:lstStyle/>
          <a:p>
            <a:pPr marL="0" indent="0" algn="ctr">
              <a:lnSpc>
                <a:spcPts val="1500"/>
              </a:lnSpc>
              <a:buNone/>
            </a:pPr>
            <a:r>
              <a:rPr lang="en-US" sz="1050" dirty="0">
                <a:solidFill>
                  <a:srgbClr val="000000"/>
                </a:solidFill>
                <a:latin typeface="ui-sans-serif" pitchFamily="34" charset="0"/>
                <a:ea typeface="ui-sans-serif" pitchFamily="34" charset="-122"/>
                <a:cs typeface="ui-sans-serif" pitchFamily="34" charset="-120"/>
              </a:rPr>
              <a:t>apply.php</a:t>
            </a:r>
            <a:endParaRPr lang="en-US" sz="1050" dirty="0"/>
          </a:p>
        </p:txBody>
      </p:sp>
      <p:sp>
        <p:nvSpPr>
          <p:cNvPr id="28" name="Text 4"/>
          <p:cNvSpPr/>
          <p:nvPr/>
        </p:nvSpPr>
        <p:spPr>
          <a:xfrm>
            <a:off x="2501503" y="2552700"/>
            <a:ext cx="1291233" cy="190500"/>
          </a:xfrm>
          <a:prstGeom prst="rect">
            <a:avLst/>
          </a:prstGeom>
          <a:noFill/>
          <a:ln/>
        </p:spPr>
        <p:txBody>
          <a:bodyPr vert="horz" wrap="square" lIns="0" tIns="0" rIns="0" bIns="0" rtlCol="0" anchor="t"/>
          <a:lstStyle/>
          <a:p>
            <a:pPr marL="0" indent="0" algn="ctr">
              <a:lnSpc>
                <a:spcPts val="1500"/>
              </a:lnSpc>
              <a:buNone/>
            </a:pPr>
            <a:r>
              <a:rPr lang="en-US" sz="1050" dirty="0">
                <a:solidFill>
                  <a:srgbClr val="000000"/>
                </a:solidFill>
                <a:latin typeface="ui-sans-serif" pitchFamily="34" charset="0"/>
                <a:ea typeface="ui-sans-serif" pitchFamily="34" charset="-122"/>
                <a:cs typeface="ui-sans-serif" pitchFamily="34" charset="-120"/>
              </a:rPr>
              <a:t>process_eoi.php</a:t>
            </a:r>
            <a:endParaRPr lang="en-US" sz="1050" dirty="0"/>
          </a:p>
        </p:txBody>
      </p:sp>
      <p:sp>
        <p:nvSpPr>
          <p:cNvPr id="29" name="Text 5"/>
          <p:cNvSpPr/>
          <p:nvPr/>
        </p:nvSpPr>
        <p:spPr>
          <a:xfrm>
            <a:off x="4345394" y="2552700"/>
            <a:ext cx="763667" cy="190500"/>
          </a:xfrm>
          <a:prstGeom prst="rect">
            <a:avLst/>
          </a:prstGeom>
          <a:noFill/>
          <a:ln/>
        </p:spPr>
        <p:txBody>
          <a:bodyPr vert="horz" wrap="square" lIns="0" tIns="0" rIns="0" bIns="0" rtlCol="0" anchor="t"/>
          <a:lstStyle/>
          <a:p>
            <a:pPr marL="0" indent="0" algn="ctr">
              <a:lnSpc>
                <a:spcPts val="1500"/>
              </a:lnSpc>
              <a:buNone/>
            </a:pPr>
            <a:r>
              <a:rPr lang="en-US" sz="1050" dirty="0">
                <a:solidFill>
                  <a:srgbClr val="000000"/>
                </a:solidFill>
                <a:latin typeface="ui-sans-serif" pitchFamily="34" charset="0"/>
                <a:ea typeface="ui-sans-serif" pitchFamily="34" charset="-122"/>
                <a:cs typeface="ui-sans-serif" pitchFamily="34" charset="-120"/>
              </a:rPr>
              <a:t>Database</a:t>
            </a:r>
            <a:endParaRPr lang="en-US" sz="1050" dirty="0"/>
          </a:p>
        </p:txBody>
      </p:sp>
      <p:sp>
        <p:nvSpPr>
          <p:cNvPr id="30" name="Text 6"/>
          <p:cNvSpPr/>
          <p:nvPr/>
        </p:nvSpPr>
        <p:spPr>
          <a:xfrm>
            <a:off x="800100" y="3124200"/>
            <a:ext cx="5219700" cy="266700"/>
          </a:xfrm>
          <a:prstGeom prst="rect">
            <a:avLst/>
          </a:prstGeom>
          <a:noFill/>
          <a:ln/>
        </p:spPr>
        <p:txBody>
          <a:bodyPr vert="horz" wrap="square" lIns="0" tIns="0" rIns="0" bIns="0" rtlCol="0" anchor="t"/>
          <a:lstStyle/>
          <a:p>
            <a:pPr marL="0" indent="0">
              <a:lnSpc>
                <a:spcPts val="2100"/>
              </a:lnSpc>
              <a:buNone/>
            </a:pPr>
            <a:r>
              <a:rPr lang="en-US" sz="1500" dirty="0">
                <a:solidFill>
                  <a:srgbClr val="374151"/>
                </a:solidFill>
                <a:latin typeface="ui-sans-serif" pitchFamily="34" charset="0"/>
                <a:ea typeface="ui-sans-serif" pitchFamily="34" charset="-122"/>
                <a:cs typeface="ui-sans-serif" pitchFamily="34" charset="-120"/>
              </a:rPr>
              <a:t> Database Record</a:t>
            </a:r>
            <a:endParaRPr lang="en-US" sz="1500" dirty="0"/>
          </a:p>
        </p:txBody>
      </p:sp>
      <p:sp>
        <p:nvSpPr>
          <p:cNvPr id="31" name="Text 7"/>
          <p:cNvSpPr/>
          <p:nvPr/>
        </p:nvSpPr>
        <p:spPr>
          <a:xfrm>
            <a:off x="685800" y="3619500"/>
            <a:ext cx="4914900" cy="304800"/>
          </a:xfrm>
          <a:prstGeom prst="rect">
            <a:avLst/>
          </a:prstGeom>
          <a:noFill/>
          <a:ln/>
        </p:spPr>
        <p:txBody>
          <a:bodyPr vert="horz" wrap="square" lIns="0" tIns="0" rIns="0" bIns="0" rtlCol="0" anchor="t"/>
          <a:lstStyle/>
          <a:p>
            <a:pPr marL="0" indent="0">
              <a:lnSpc>
                <a:spcPts val="1800"/>
              </a:lnSpc>
              <a:buNone/>
            </a:pPr>
            <a:r>
              <a:rPr lang="en-US" sz="1200" dirty="0">
                <a:solidFill>
                  <a:srgbClr val="000000"/>
                </a:solidFill>
                <a:latin typeface="ui-sans-serif" pitchFamily="34" charset="0"/>
                <a:ea typeface="ui-sans-serif" pitchFamily="34" charset="-122"/>
                <a:cs typeface="ui-sans-serif" pitchFamily="34" charset="-120"/>
              </a:rPr>
              <a:t>eoi table in phpMyAdmin</a:t>
            </a:r>
            <a:endParaRPr lang="en-US" sz="1200" dirty="0"/>
          </a:p>
        </p:txBody>
      </p:sp>
      <p:sp>
        <p:nvSpPr>
          <p:cNvPr id="32" name="Text 8"/>
          <p:cNvSpPr/>
          <p:nvPr/>
        </p:nvSpPr>
        <p:spPr>
          <a:xfrm>
            <a:off x="781050" y="4076700"/>
            <a:ext cx="305574" cy="190500"/>
          </a:xfrm>
          <a:prstGeom prst="rect">
            <a:avLst/>
          </a:prstGeom>
          <a:noFill/>
          <a:ln/>
        </p:spPr>
        <p:txBody>
          <a:bodyPr vert="horz" wrap="square" lIns="0" tIns="0" rIns="0" bIns="0" rtlCol="0" anchor="t"/>
          <a:lstStyle/>
          <a:p>
            <a:pPr marL="0" indent="0">
              <a:lnSpc>
                <a:spcPts val="1500"/>
              </a:lnSpc>
              <a:buNone/>
            </a:pPr>
            <a:r>
              <a:rPr lang="en-US" sz="1050" dirty="0">
                <a:solidFill>
                  <a:srgbClr val="000000"/>
                </a:solidFill>
                <a:latin typeface="ui-sans-serif" pitchFamily="34" charset="0"/>
                <a:ea typeface="ui-sans-serif" pitchFamily="34" charset="-122"/>
                <a:cs typeface="ui-sans-serif" pitchFamily="34" charset="-120"/>
              </a:rPr>
              <a:t>id</a:t>
            </a:r>
            <a:endParaRPr lang="en-US" sz="1050" dirty="0"/>
          </a:p>
        </p:txBody>
      </p:sp>
      <p:sp>
        <p:nvSpPr>
          <p:cNvPr id="33" name="Text 9"/>
          <p:cNvSpPr/>
          <p:nvPr/>
        </p:nvSpPr>
        <p:spPr>
          <a:xfrm>
            <a:off x="781050" y="4267200"/>
            <a:ext cx="305574" cy="190500"/>
          </a:xfrm>
          <a:prstGeom prst="rect">
            <a:avLst/>
          </a:prstGeom>
          <a:noFill/>
          <a:ln/>
        </p:spPr>
        <p:txBody>
          <a:bodyPr vert="horz" wrap="square" lIns="0" tIns="0" rIns="0" bIns="0" rtlCol="0" anchor="t"/>
          <a:lstStyle/>
          <a:p>
            <a:pPr marL="0" indent="0">
              <a:lnSpc>
                <a:spcPts val="1500"/>
              </a:lnSpc>
              <a:buNone/>
            </a:pPr>
            <a:r>
              <a:rPr lang="en-US" sz="1050" dirty="0">
                <a:solidFill>
                  <a:srgbClr val="000000"/>
                </a:solidFill>
                <a:latin typeface="ui-sans-serif" pitchFamily="34" charset="0"/>
                <a:ea typeface="ui-sans-serif" pitchFamily="34" charset="-122"/>
                <a:cs typeface="ui-sans-serif" pitchFamily="34" charset="-120"/>
              </a:rPr>
              <a:t>123</a:t>
            </a:r>
            <a:endParaRPr lang="en-US" sz="1050" dirty="0"/>
          </a:p>
        </p:txBody>
      </p:sp>
      <p:sp>
        <p:nvSpPr>
          <p:cNvPr id="34" name="Text 10"/>
          <p:cNvSpPr/>
          <p:nvPr/>
        </p:nvSpPr>
        <p:spPr>
          <a:xfrm>
            <a:off x="5190827" y="4076700"/>
            <a:ext cx="491847" cy="190500"/>
          </a:xfrm>
          <a:prstGeom prst="rect">
            <a:avLst/>
          </a:prstGeom>
          <a:noFill/>
          <a:ln/>
        </p:spPr>
        <p:txBody>
          <a:bodyPr vert="horz" wrap="square" lIns="0" tIns="0" rIns="0" bIns="0" rtlCol="0" anchor="t"/>
          <a:lstStyle/>
          <a:p>
            <a:pPr marL="0" indent="0">
              <a:lnSpc>
                <a:spcPts val="1500"/>
              </a:lnSpc>
              <a:buNone/>
            </a:pPr>
            <a:r>
              <a:rPr lang="en-US" sz="1050" dirty="0">
                <a:solidFill>
                  <a:srgbClr val="000000"/>
                </a:solidFill>
                <a:latin typeface="ui-sans-serif" pitchFamily="34" charset="0"/>
                <a:ea typeface="ui-sans-serif" pitchFamily="34" charset="-122"/>
                <a:cs typeface="ui-sans-serif" pitchFamily="34" charset="-120"/>
              </a:rPr>
              <a:t>status</a:t>
            </a:r>
            <a:endParaRPr lang="en-US" sz="1050" dirty="0"/>
          </a:p>
        </p:txBody>
      </p:sp>
      <p:sp>
        <p:nvSpPr>
          <p:cNvPr id="35" name="Text 11"/>
          <p:cNvSpPr/>
          <p:nvPr/>
        </p:nvSpPr>
        <p:spPr>
          <a:xfrm>
            <a:off x="5190827" y="4267200"/>
            <a:ext cx="491847" cy="190500"/>
          </a:xfrm>
          <a:prstGeom prst="rect">
            <a:avLst/>
          </a:prstGeom>
          <a:noFill/>
          <a:ln/>
        </p:spPr>
        <p:txBody>
          <a:bodyPr vert="horz" wrap="square" lIns="0" tIns="0" rIns="0" bIns="0" rtlCol="0" anchor="t"/>
          <a:lstStyle/>
          <a:p>
            <a:pPr marL="0" indent="0">
              <a:lnSpc>
                <a:spcPts val="1500"/>
              </a:lnSpc>
              <a:buNone/>
            </a:pPr>
            <a:r>
              <a:rPr lang="en-US" sz="1050" b="1" dirty="0">
                <a:solidFill>
                  <a:srgbClr val="008080"/>
                </a:solidFill>
                <a:latin typeface="ui-sans-serif" pitchFamily="34" charset="0"/>
                <a:ea typeface="ui-sans-serif" pitchFamily="34" charset="-122"/>
                <a:cs typeface="ui-sans-serif" pitchFamily="34" charset="-120"/>
              </a:rPr>
              <a:t>New</a:t>
            </a:r>
            <a:endParaRPr lang="en-US" sz="1050" dirty="0"/>
          </a:p>
        </p:txBody>
      </p:sp>
      <p:sp>
        <p:nvSpPr>
          <p:cNvPr id="36" name="Text 12"/>
          <p:cNvSpPr/>
          <p:nvPr/>
        </p:nvSpPr>
        <p:spPr>
          <a:xfrm>
            <a:off x="685800" y="4610100"/>
            <a:ext cx="5897880" cy="190500"/>
          </a:xfrm>
          <a:prstGeom prst="rect">
            <a:avLst/>
          </a:prstGeom>
          <a:noFill/>
          <a:ln/>
        </p:spPr>
        <p:txBody>
          <a:bodyPr vert="horz" wrap="square" lIns="0" tIns="0" rIns="0" bIns="0" rtlCol="0" anchor="t"/>
          <a:lstStyle/>
          <a:p>
            <a:pPr marL="0" indent="0">
              <a:lnSpc>
                <a:spcPts val="1500"/>
              </a:lnSpc>
              <a:buNone/>
            </a:pPr>
            <a:r>
              <a:rPr lang="en-US" sz="1050" i="1" dirty="0">
                <a:solidFill>
                  <a:srgbClr val="4B5563"/>
                </a:solidFill>
                <a:latin typeface="ui-sans-serif" pitchFamily="34" charset="0"/>
                <a:ea typeface="ui-sans-serif" pitchFamily="34" charset="-122"/>
                <a:cs typeface="ui-sans-serif" pitchFamily="34" charset="-120"/>
              </a:rPr>
              <a:t>Record shows status='New' as default</a:t>
            </a:r>
            <a:endParaRPr lang="en-US" sz="1050" dirty="0"/>
          </a:p>
        </p:txBody>
      </p:sp>
      <p:sp>
        <p:nvSpPr>
          <p:cNvPr id="37" name="Text 13"/>
          <p:cNvSpPr/>
          <p:nvPr/>
        </p:nvSpPr>
        <p:spPr>
          <a:xfrm>
            <a:off x="6686550" y="1219200"/>
            <a:ext cx="5219700" cy="3048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 Lessons Learned</a:t>
            </a:r>
            <a:endParaRPr lang="en-US" sz="1800" dirty="0"/>
          </a:p>
        </p:txBody>
      </p:sp>
      <p:sp>
        <p:nvSpPr>
          <p:cNvPr id="38" name="Text 14"/>
          <p:cNvSpPr/>
          <p:nvPr/>
        </p:nvSpPr>
        <p:spPr>
          <a:xfrm>
            <a:off x="6743700" y="1676400"/>
            <a:ext cx="5897880" cy="266700"/>
          </a:xfrm>
          <a:prstGeom prst="rect">
            <a:avLst/>
          </a:prstGeom>
          <a:noFill/>
          <a:ln/>
        </p:spPr>
        <p:txBody>
          <a:bodyPr vert="horz" wrap="square" lIns="0" tIns="0" rIns="0" bIns="0" rtlCol="0" anchor="t"/>
          <a:lstStyle/>
          <a:p>
            <a:pPr marL="0" indent="0">
              <a:lnSpc>
                <a:spcPts val="2100"/>
              </a:lnSpc>
              <a:buNone/>
            </a:pPr>
            <a:r>
              <a:rPr lang="en-US" sz="1500" dirty="0">
                <a:solidFill>
                  <a:srgbClr val="374151"/>
                </a:solidFill>
                <a:latin typeface="ui-sans-serif" pitchFamily="34" charset="0"/>
                <a:ea typeface="ui-sans-serif" pitchFamily="34" charset="-122"/>
                <a:cs typeface="ui-sans-serif" pitchFamily="34" charset="-120"/>
              </a:rPr>
              <a:t>UX &amp; Backend Consistency</a:t>
            </a:r>
            <a:endParaRPr lang="en-US" sz="1500" dirty="0"/>
          </a:p>
        </p:txBody>
      </p:sp>
      <p:sp>
        <p:nvSpPr>
          <p:cNvPr id="39" name="Text 15"/>
          <p:cNvSpPr/>
          <p:nvPr/>
        </p:nvSpPr>
        <p:spPr>
          <a:xfrm>
            <a:off x="6743700" y="1943100"/>
            <a:ext cx="4914900" cy="457200"/>
          </a:xfrm>
          <a:prstGeom prst="rect">
            <a:avLst/>
          </a:prstGeom>
          <a:noFill/>
          <a:ln/>
        </p:spPr>
        <p:txBody>
          <a:bodyPr vert="horz" wrap="square" lIns="0" tIns="0" rIns="0" bIns="0" rtlCol="0" anchor="t"/>
          <a:lstStyle/>
          <a:p>
            <a:pPr marL="0" indent="0">
              <a:lnSpc>
                <a:spcPts val="1800"/>
              </a:lnSpc>
              <a:buNone/>
            </a:pPr>
            <a:r>
              <a:rPr lang="en-US" sz="1200" dirty="0">
                <a:solidFill>
                  <a:srgbClr val="4B5563"/>
                </a:solidFill>
                <a:latin typeface="ui-sans-serif" pitchFamily="34" charset="0"/>
                <a:ea typeface="ui-sans-serif" pitchFamily="34" charset="-122"/>
                <a:cs typeface="ui-sans-serif" pitchFamily="34" charset="-120"/>
              </a:rPr>
              <a:t>Ensuring consistency between user experience and backend validation is paramount for a seamless application flow.</a:t>
            </a:r>
            <a:endParaRPr lang="en-US" sz="1200" dirty="0"/>
          </a:p>
        </p:txBody>
      </p:sp>
      <p:sp>
        <p:nvSpPr>
          <p:cNvPr id="40" name="Text 16"/>
          <p:cNvSpPr/>
          <p:nvPr/>
        </p:nvSpPr>
        <p:spPr>
          <a:xfrm>
            <a:off x="6743700" y="2552700"/>
            <a:ext cx="4914900" cy="266700"/>
          </a:xfrm>
          <a:prstGeom prst="rect">
            <a:avLst/>
          </a:prstGeom>
          <a:noFill/>
          <a:ln/>
        </p:spPr>
        <p:txBody>
          <a:bodyPr vert="horz" wrap="square" lIns="0" tIns="0" rIns="0" bIns="0" rtlCol="0" anchor="t"/>
          <a:lstStyle/>
          <a:p>
            <a:pPr marL="0" indent="0">
              <a:lnSpc>
                <a:spcPts val="2100"/>
              </a:lnSpc>
              <a:buNone/>
            </a:pPr>
            <a:r>
              <a:rPr lang="en-US" sz="1500" dirty="0">
                <a:solidFill>
                  <a:srgbClr val="374151"/>
                </a:solidFill>
                <a:latin typeface="ui-sans-serif" pitchFamily="34" charset="0"/>
                <a:ea typeface="ui-sans-serif" pitchFamily="34" charset="-122"/>
                <a:cs typeface="ui-sans-serif" pitchFamily="34" charset="-120"/>
              </a:rPr>
              <a:t>Validation Balance</a:t>
            </a:r>
            <a:endParaRPr lang="en-US" sz="1500" dirty="0"/>
          </a:p>
        </p:txBody>
      </p:sp>
      <p:sp>
        <p:nvSpPr>
          <p:cNvPr id="41" name="Text 17"/>
          <p:cNvSpPr/>
          <p:nvPr/>
        </p:nvSpPr>
        <p:spPr>
          <a:xfrm>
            <a:off x="6743700" y="2819400"/>
            <a:ext cx="4914900" cy="457200"/>
          </a:xfrm>
          <a:prstGeom prst="rect">
            <a:avLst/>
          </a:prstGeom>
          <a:noFill/>
          <a:ln/>
        </p:spPr>
        <p:txBody>
          <a:bodyPr vert="horz" wrap="square" lIns="0" tIns="0" rIns="0" bIns="0" rtlCol="0" anchor="t"/>
          <a:lstStyle/>
          <a:p>
            <a:pPr marL="0" indent="0">
              <a:lnSpc>
                <a:spcPts val="1800"/>
              </a:lnSpc>
              <a:buNone/>
            </a:pPr>
            <a:r>
              <a:rPr lang="en-US" sz="1200" dirty="0">
                <a:solidFill>
                  <a:srgbClr val="4B5563"/>
                </a:solidFill>
                <a:latin typeface="ui-sans-serif" pitchFamily="34" charset="0"/>
                <a:ea typeface="ui-sans-serif" pitchFamily="34" charset="-122"/>
                <a:cs typeface="ui-sans-serif" pitchFamily="34" charset="-120"/>
              </a:rPr>
              <a:t>Client-side validation offers immediate feedback, while server-side validation provides robust security and data integrity.</a:t>
            </a:r>
            <a:endParaRPr lang="en-US" sz="1200" dirty="0"/>
          </a:p>
        </p:txBody>
      </p:sp>
      <p:sp>
        <p:nvSpPr>
          <p:cNvPr id="42" name="Text 18"/>
          <p:cNvSpPr/>
          <p:nvPr/>
        </p:nvSpPr>
        <p:spPr>
          <a:xfrm>
            <a:off x="6743700" y="3429000"/>
            <a:ext cx="4914900" cy="266700"/>
          </a:xfrm>
          <a:prstGeom prst="rect">
            <a:avLst/>
          </a:prstGeom>
          <a:noFill/>
          <a:ln/>
        </p:spPr>
        <p:txBody>
          <a:bodyPr vert="horz" wrap="square" lIns="0" tIns="0" rIns="0" bIns="0" rtlCol="0" anchor="t"/>
          <a:lstStyle/>
          <a:p>
            <a:pPr marL="0" indent="0">
              <a:lnSpc>
                <a:spcPts val="2100"/>
              </a:lnSpc>
              <a:buNone/>
            </a:pPr>
            <a:r>
              <a:rPr lang="en-US" sz="1500" dirty="0">
                <a:solidFill>
                  <a:srgbClr val="374151"/>
                </a:solidFill>
                <a:latin typeface="ui-sans-serif" pitchFamily="34" charset="0"/>
                <a:ea typeface="ui-sans-serif" pitchFamily="34" charset="-122"/>
                <a:cs typeface="ui-sans-serif" pitchFamily="34" charset="-120"/>
              </a:rPr>
              <a:t>Secure Data Flow</a:t>
            </a:r>
            <a:endParaRPr lang="en-US" sz="1500" dirty="0"/>
          </a:p>
        </p:txBody>
      </p:sp>
      <p:sp>
        <p:nvSpPr>
          <p:cNvPr id="43" name="Text 19"/>
          <p:cNvSpPr/>
          <p:nvPr/>
        </p:nvSpPr>
        <p:spPr>
          <a:xfrm>
            <a:off x="6743700" y="3695700"/>
            <a:ext cx="4914900" cy="457200"/>
          </a:xfrm>
          <a:prstGeom prst="rect">
            <a:avLst/>
          </a:prstGeom>
          <a:noFill/>
          <a:ln/>
        </p:spPr>
        <p:txBody>
          <a:bodyPr vert="horz" wrap="square" lIns="0" tIns="0" rIns="0" bIns="0" rtlCol="0" anchor="t"/>
          <a:lstStyle/>
          <a:p>
            <a:pPr marL="0" indent="0">
              <a:lnSpc>
                <a:spcPts val="1800"/>
              </a:lnSpc>
              <a:buNone/>
            </a:pPr>
            <a:r>
              <a:rPr lang="en-US" sz="1200" dirty="0">
                <a:solidFill>
                  <a:srgbClr val="4B5563"/>
                </a:solidFill>
                <a:latin typeface="ui-sans-serif" pitchFamily="34" charset="0"/>
                <a:ea typeface="ui-sans-serif" pitchFamily="34" charset="-122"/>
                <a:cs typeface="ui-sans-serif" pitchFamily="34" charset="-120"/>
              </a:rPr>
              <a:t>Proper form processing ensures data integrity and security throughout the application lifecycle.</a:t>
            </a:r>
            <a:endParaRPr lang="en-US" sz="1200" dirty="0"/>
          </a:p>
        </p:txBody>
      </p:sp>
      <p:sp>
        <p:nvSpPr>
          <p:cNvPr id="44" name="Text 20"/>
          <p:cNvSpPr/>
          <p:nvPr/>
        </p:nvSpPr>
        <p:spPr>
          <a:xfrm>
            <a:off x="6438900" y="4305300"/>
            <a:ext cx="5219700" cy="1644848"/>
          </a:xfrm>
          <a:prstGeom prst="rect">
            <a:avLst/>
          </a:prstGeom>
          <a:noFill/>
          <a:ln/>
        </p:spPr>
        <p:txBody>
          <a:bodyPr vert="horz" wrap="square" lIns="0" tIns="0" rIns="0" bIns="0" rtlCol="0" anchor="t"/>
          <a:lstStyle/>
          <a:p>
            <a:pPr marL="0" indent="0">
              <a:lnSpc>
                <a:spcPts val="1440"/>
              </a:lnSpc>
              <a:buNone/>
            </a:pPr>
            <a:r>
              <a:rPr lang="en-US" sz="960" b="1" i="1" dirty="0">
                <a:solidFill>
                  <a:srgbClr val="555555"/>
                </a:solidFill>
                <a:latin typeface="ui-sans-serif" pitchFamily="34" charset="0"/>
                <a:ea typeface="ui-sans-serif" pitchFamily="34" charset="-122"/>
                <a:cs typeface="ui-sans-serif" pitchFamily="34" charset="-120"/>
              </a:rPr>
              <a:t>Speaker Notes (1:45-2:15): </a:t>
            </a:r>
            <a:r>
              <a:rPr lang="en-US" sz="960" i="1" dirty="0">
                <a:solidFill>
                  <a:srgbClr val="555555"/>
                </a:solidFill>
                <a:latin typeface="ui-sans-serif" pitchFamily="34" charset="0"/>
                <a:ea typeface="ui-sans-serif" pitchFamily="34" charset="-122"/>
                <a:cs typeface="ui-sans-serif" pitchFamily="34" charset="-120"/>
              </a:rPr>
              <a:t>For the evidence, I want to show how we implemented the POST request flow from the apply form to process_eoi.php and then to the database. You can see in the diagram that the data flows from the apply form, through process_eoi.php, and finally into the database. The screenshot shows that the record is inserted with status='New' as designed. For the lessons learned, the key takeaway is ensuring consistency between UX and backend validation. While client-side validation provides immediate feedback to users, server-side validation is crucial for security and data integrity. This dual approach creates a seamless and secure user journey.</a:t>
            </a:r>
            <a:endParaRPr lang="en-US" sz="960" dirty="0"/>
          </a:p>
        </p:txBody>
      </p:sp>
      <p:sp>
        <p:nvSpPr>
          <p:cNvPr id="45" name="Text 21"/>
          <p:cNvSpPr/>
          <p:nvPr/>
        </p:nvSpPr>
        <p:spPr>
          <a:xfrm>
            <a:off x="304800" y="6575971"/>
            <a:ext cx="3727252"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From Static to Dynamic: Project 2 Conversion</a:t>
            </a:r>
            <a:endParaRPr lang="en-US" sz="1080" dirty="0"/>
          </a:p>
        </p:txBody>
      </p:sp>
      <p:sp>
        <p:nvSpPr>
          <p:cNvPr id="46" name="Text 22"/>
          <p:cNvSpPr/>
          <p:nvPr/>
        </p:nvSpPr>
        <p:spPr>
          <a:xfrm>
            <a:off x="11492061" y="6575971"/>
            <a:ext cx="474166"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11/16</a:t>
            </a:r>
            <a:endParaRPr lang="en-US" sz="108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
          </a:xfrm>
          <a:prstGeom prst="rect">
            <a:avLst/>
          </a:prstGeom>
        </p:spPr>
      </p:pic>
      <p:pic>
        <p:nvPicPr>
          <p:cNvPr id="4" name="Image 2" descr="preencoded.png"/>
          <p:cNvPicPr>
            <a:picLocks noChangeAspect="1"/>
          </p:cNvPicPr>
          <p:nvPr/>
        </p:nvPicPr>
        <p:blipFill>
          <a:blip r:embed="rId5"/>
          <a:stretch>
            <a:fillRect/>
          </a:stretch>
        </p:blipFill>
        <p:spPr>
          <a:xfrm>
            <a:off x="3335387" y="990600"/>
            <a:ext cx="1726109" cy="476250"/>
          </a:xfrm>
          <a:prstGeom prst="rect">
            <a:avLst/>
          </a:prstGeom>
        </p:spPr>
      </p:pic>
      <p:pic>
        <p:nvPicPr>
          <p:cNvPr id="5" name="Image 3" descr="preencoded.png"/>
          <p:cNvPicPr>
            <a:picLocks noChangeAspect="1"/>
          </p:cNvPicPr>
          <p:nvPr/>
        </p:nvPicPr>
        <p:blipFill>
          <a:blip r:embed="rId6"/>
          <a:stretch>
            <a:fillRect/>
          </a:stretch>
        </p:blipFill>
        <p:spPr>
          <a:xfrm>
            <a:off x="3487787" y="1066800"/>
            <a:ext cx="285750" cy="304800"/>
          </a:xfrm>
          <a:prstGeom prst="rect">
            <a:avLst/>
          </a:prstGeom>
        </p:spPr>
      </p:pic>
      <p:pic>
        <p:nvPicPr>
          <p:cNvPr id="6" name="Image 4" descr="preencoded.png"/>
          <p:cNvPicPr>
            <a:picLocks noChangeAspect="1"/>
          </p:cNvPicPr>
          <p:nvPr/>
        </p:nvPicPr>
        <p:blipFill>
          <a:blip r:embed="rId7"/>
          <a:stretch>
            <a:fillRect/>
          </a:stretch>
        </p:blipFill>
        <p:spPr>
          <a:xfrm>
            <a:off x="5213896" y="1076325"/>
            <a:ext cx="266700" cy="304800"/>
          </a:xfrm>
          <a:prstGeom prst="rect">
            <a:avLst/>
          </a:prstGeom>
        </p:spPr>
      </p:pic>
      <p:pic>
        <p:nvPicPr>
          <p:cNvPr id="7" name="Image 5" descr="preencoded.png"/>
          <p:cNvPicPr>
            <a:picLocks noChangeAspect="1"/>
          </p:cNvPicPr>
          <p:nvPr/>
        </p:nvPicPr>
        <p:blipFill>
          <a:blip r:embed="rId8"/>
          <a:stretch>
            <a:fillRect/>
          </a:stretch>
        </p:blipFill>
        <p:spPr>
          <a:xfrm>
            <a:off x="5632996" y="990600"/>
            <a:ext cx="1542008" cy="476250"/>
          </a:xfrm>
          <a:prstGeom prst="rect">
            <a:avLst/>
          </a:prstGeom>
        </p:spPr>
      </p:pic>
      <p:pic>
        <p:nvPicPr>
          <p:cNvPr id="8" name="Image 6" descr="preencoded.png"/>
          <p:cNvPicPr>
            <a:picLocks noChangeAspect="1"/>
          </p:cNvPicPr>
          <p:nvPr/>
        </p:nvPicPr>
        <p:blipFill>
          <a:blip r:embed="rId9"/>
          <a:stretch>
            <a:fillRect/>
          </a:stretch>
        </p:blipFill>
        <p:spPr>
          <a:xfrm>
            <a:off x="5785396" y="1066800"/>
            <a:ext cx="200025" cy="304800"/>
          </a:xfrm>
          <a:prstGeom prst="rect">
            <a:avLst/>
          </a:prstGeom>
        </p:spPr>
      </p:pic>
      <p:pic>
        <p:nvPicPr>
          <p:cNvPr id="9" name="Image 7" descr="preencoded.png"/>
          <p:cNvPicPr>
            <a:picLocks noChangeAspect="1"/>
          </p:cNvPicPr>
          <p:nvPr/>
        </p:nvPicPr>
        <p:blipFill>
          <a:blip r:embed="rId7"/>
          <a:stretch>
            <a:fillRect/>
          </a:stretch>
        </p:blipFill>
        <p:spPr>
          <a:xfrm>
            <a:off x="7327404" y="1076325"/>
            <a:ext cx="266700" cy="304800"/>
          </a:xfrm>
          <a:prstGeom prst="rect">
            <a:avLst/>
          </a:prstGeom>
        </p:spPr>
      </p:pic>
      <p:pic>
        <p:nvPicPr>
          <p:cNvPr id="10" name="Image 8" descr="preencoded.png"/>
          <p:cNvPicPr>
            <a:picLocks noChangeAspect="1"/>
          </p:cNvPicPr>
          <p:nvPr/>
        </p:nvPicPr>
        <p:blipFill>
          <a:blip r:embed="rId10"/>
          <a:stretch>
            <a:fillRect/>
          </a:stretch>
        </p:blipFill>
        <p:spPr>
          <a:xfrm>
            <a:off x="7746504" y="990600"/>
            <a:ext cx="1110109" cy="476250"/>
          </a:xfrm>
          <a:prstGeom prst="rect">
            <a:avLst/>
          </a:prstGeom>
        </p:spPr>
      </p:pic>
      <p:pic>
        <p:nvPicPr>
          <p:cNvPr id="11" name="Image 9" descr="preencoded.png"/>
          <p:cNvPicPr>
            <a:picLocks noChangeAspect="1"/>
          </p:cNvPicPr>
          <p:nvPr/>
        </p:nvPicPr>
        <p:blipFill>
          <a:blip r:embed="rId11"/>
          <a:stretch>
            <a:fillRect/>
          </a:stretch>
        </p:blipFill>
        <p:spPr>
          <a:xfrm>
            <a:off x="7898904" y="1066800"/>
            <a:ext cx="285750" cy="304800"/>
          </a:xfrm>
          <a:prstGeom prst="rect">
            <a:avLst/>
          </a:prstGeom>
        </p:spPr>
      </p:pic>
      <p:pic>
        <p:nvPicPr>
          <p:cNvPr id="12" name="Image 10" descr="preencoded.png"/>
          <p:cNvPicPr>
            <a:picLocks noChangeAspect="1"/>
          </p:cNvPicPr>
          <p:nvPr/>
        </p:nvPicPr>
        <p:blipFill>
          <a:blip r:embed="rId12"/>
          <a:stretch>
            <a:fillRect/>
          </a:stretch>
        </p:blipFill>
        <p:spPr>
          <a:xfrm>
            <a:off x="304800" y="1695450"/>
            <a:ext cx="3759101" cy="1562100"/>
          </a:xfrm>
          <a:prstGeom prst="rect">
            <a:avLst/>
          </a:prstGeom>
        </p:spPr>
      </p:pic>
      <p:pic>
        <p:nvPicPr>
          <p:cNvPr id="13" name="Image 11" descr="preencoded.png"/>
          <p:cNvPicPr>
            <a:picLocks noChangeAspect="1"/>
          </p:cNvPicPr>
          <p:nvPr/>
        </p:nvPicPr>
        <p:blipFill>
          <a:blip r:embed="rId13"/>
          <a:stretch>
            <a:fillRect/>
          </a:stretch>
        </p:blipFill>
        <p:spPr>
          <a:xfrm>
            <a:off x="457200" y="1847850"/>
            <a:ext cx="475059" cy="476250"/>
          </a:xfrm>
          <a:prstGeom prst="rect">
            <a:avLst/>
          </a:prstGeom>
        </p:spPr>
      </p:pic>
      <p:pic>
        <p:nvPicPr>
          <p:cNvPr id="14" name="Image 12" descr="preencoded.png"/>
          <p:cNvPicPr>
            <a:picLocks noChangeAspect="1"/>
          </p:cNvPicPr>
          <p:nvPr/>
        </p:nvPicPr>
        <p:blipFill>
          <a:blip r:embed="rId14"/>
          <a:stretch>
            <a:fillRect/>
          </a:stretch>
        </p:blipFill>
        <p:spPr>
          <a:xfrm>
            <a:off x="580430" y="1971675"/>
            <a:ext cx="228600" cy="228600"/>
          </a:xfrm>
          <a:prstGeom prst="rect">
            <a:avLst/>
          </a:prstGeom>
        </p:spPr>
      </p:pic>
      <p:pic>
        <p:nvPicPr>
          <p:cNvPr id="15" name="Image 13" descr="preencoded.png"/>
          <p:cNvPicPr>
            <a:picLocks noChangeAspect="1"/>
          </p:cNvPicPr>
          <p:nvPr/>
        </p:nvPicPr>
        <p:blipFill>
          <a:blip r:embed="rId15"/>
          <a:stretch>
            <a:fillRect/>
          </a:stretch>
        </p:blipFill>
        <p:spPr>
          <a:xfrm>
            <a:off x="4216301" y="1695450"/>
            <a:ext cx="3759250" cy="1562100"/>
          </a:xfrm>
          <a:prstGeom prst="rect">
            <a:avLst/>
          </a:prstGeom>
        </p:spPr>
      </p:pic>
      <p:pic>
        <p:nvPicPr>
          <p:cNvPr id="16" name="Image 14" descr="preencoded.png"/>
          <p:cNvPicPr>
            <a:picLocks noChangeAspect="1"/>
          </p:cNvPicPr>
          <p:nvPr/>
        </p:nvPicPr>
        <p:blipFill>
          <a:blip r:embed="rId16"/>
          <a:stretch>
            <a:fillRect/>
          </a:stretch>
        </p:blipFill>
        <p:spPr>
          <a:xfrm>
            <a:off x="4368701" y="1847850"/>
            <a:ext cx="476250" cy="476250"/>
          </a:xfrm>
          <a:prstGeom prst="rect">
            <a:avLst/>
          </a:prstGeom>
        </p:spPr>
      </p:pic>
      <p:pic>
        <p:nvPicPr>
          <p:cNvPr id="17" name="Image 15" descr="preencoded.png"/>
          <p:cNvPicPr>
            <a:picLocks noChangeAspect="1"/>
          </p:cNvPicPr>
          <p:nvPr/>
        </p:nvPicPr>
        <p:blipFill>
          <a:blip r:embed="rId17"/>
          <a:stretch>
            <a:fillRect/>
          </a:stretch>
        </p:blipFill>
        <p:spPr>
          <a:xfrm>
            <a:off x="4521101" y="1971675"/>
            <a:ext cx="171450" cy="228600"/>
          </a:xfrm>
          <a:prstGeom prst="rect">
            <a:avLst/>
          </a:prstGeom>
        </p:spPr>
      </p:pic>
      <p:pic>
        <p:nvPicPr>
          <p:cNvPr id="18" name="Image 16" descr="preencoded.png"/>
          <p:cNvPicPr>
            <a:picLocks noChangeAspect="1"/>
          </p:cNvPicPr>
          <p:nvPr/>
        </p:nvPicPr>
        <p:blipFill>
          <a:blip r:embed="rId18"/>
          <a:stretch>
            <a:fillRect/>
          </a:stretch>
        </p:blipFill>
        <p:spPr>
          <a:xfrm>
            <a:off x="8127950" y="1695450"/>
            <a:ext cx="3759101" cy="1562100"/>
          </a:xfrm>
          <a:prstGeom prst="rect">
            <a:avLst/>
          </a:prstGeom>
        </p:spPr>
      </p:pic>
      <p:pic>
        <p:nvPicPr>
          <p:cNvPr id="19" name="Image 17" descr="preencoded.png"/>
          <p:cNvPicPr>
            <a:picLocks noChangeAspect="1"/>
          </p:cNvPicPr>
          <p:nvPr/>
        </p:nvPicPr>
        <p:blipFill>
          <a:blip r:embed="rId19"/>
          <a:stretch>
            <a:fillRect/>
          </a:stretch>
        </p:blipFill>
        <p:spPr>
          <a:xfrm>
            <a:off x="8280350" y="1847850"/>
            <a:ext cx="476250" cy="476250"/>
          </a:xfrm>
          <a:prstGeom prst="rect">
            <a:avLst/>
          </a:prstGeom>
        </p:spPr>
      </p:pic>
      <p:pic>
        <p:nvPicPr>
          <p:cNvPr id="20" name="Image 18" descr="preencoded.png"/>
          <p:cNvPicPr>
            <a:picLocks noChangeAspect="1"/>
          </p:cNvPicPr>
          <p:nvPr/>
        </p:nvPicPr>
        <p:blipFill>
          <a:blip r:embed="rId20"/>
          <a:stretch>
            <a:fillRect/>
          </a:stretch>
        </p:blipFill>
        <p:spPr>
          <a:xfrm>
            <a:off x="8404175" y="1971675"/>
            <a:ext cx="228600" cy="228600"/>
          </a:xfrm>
          <a:prstGeom prst="rect">
            <a:avLst/>
          </a:prstGeom>
        </p:spPr>
      </p:pic>
      <p:pic>
        <p:nvPicPr>
          <p:cNvPr id="21" name="Image 19" descr="preencoded.png"/>
          <p:cNvPicPr>
            <a:picLocks noChangeAspect="1"/>
          </p:cNvPicPr>
          <p:nvPr/>
        </p:nvPicPr>
        <p:blipFill>
          <a:blip r:embed="rId21"/>
          <a:stretch>
            <a:fillRect/>
          </a:stretch>
        </p:blipFill>
        <p:spPr>
          <a:xfrm>
            <a:off x="304800" y="3638550"/>
            <a:ext cx="11582400" cy="1333500"/>
          </a:xfrm>
          <a:prstGeom prst="rect">
            <a:avLst/>
          </a:prstGeom>
        </p:spPr>
      </p:pic>
      <p:pic>
        <p:nvPicPr>
          <p:cNvPr id="22" name="Image 20" descr="preencoded.png"/>
          <p:cNvPicPr>
            <a:picLocks noChangeAspect="1"/>
          </p:cNvPicPr>
          <p:nvPr/>
        </p:nvPicPr>
        <p:blipFill>
          <a:blip r:embed="rId22"/>
          <a:stretch>
            <a:fillRect/>
          </a:stretch>
        </p:blipFill>
        <p:spPr>
          <a:xfrm>
            <a:off x="0" y="6499771"/>
            <a:ext cx="12192000" cy="358229"/>
          </a:xfrm>
          <a:prstGeom prst="rect">
            <a:avLst/>
          </a:prstGeom>
        </p:spPr>
      </p:pic>
      <p:sp>
        <p:nvSpPr>
          <p:cNvPr id="23" name="Text 0"/>
          <p:cNvSpPr/>
          <p:nvPr/>
        </p:nvSpPr>
        <p:spPr>
          <a:xfrm>
            <a:off x="304800" y="152400"/>
            <a:ext cx="11582400" cy="381000"/>
          </a:xfrm>
          <a:prstGeom prst="rect">
            <a:avLst/>
          </a:prstGeom>
          <a:noFill/>
          <a:ln/>
        </p:spPr>
        <p:txBody>
          <a:bodyPr vert="horz" wrap="square" lIns="0" tIns="0" rIns="0" bIns="0" rtlCol="0" anchor="t"/>
          <a:lstStyle/>
          <a:p>
            <a:pPr marL="0" indent="0">
              <a:lnSpc>
                <a:spcPts val="3000"/>
              </a:lnSpc>
              <a:buNone/>
            </a:pPr>
            <a:r>
              <a:rPr lang="en-US" sz="2700" b="1" dirty="0">
                <a:solidFill>
                  <a:srgbClr val="FFFFFF"/>
                </a:solidFill>
                <a:latin typeface="ui-sans-serif" pitchFamily="34" charset="0"/>
                <a:ea typeface="ui-sans-serif" pitchFamily="34" charset="-122"/>
                <a:cs typeface="ui-sans-serif" pitchFamily="34" charset="-120"/>
              </a:rPr>
              <a:t>Live Demo Flow</a:t>
            </a:r>
            <a:endParaRPr lang="en-US" sz="2700" dirty="0"/>
          </a:p>
        </p:txBody>
      </p:sp>
      <p:sp>
        <p:nvSpPr>
          <p:cNvPr id="24" name="Text 1"/>
          <p:cNvSpPr/>
          <p:nvPr/>
        </p:nvSpPr>
        <p:spPr>
          <a:xfrm>
            <a:off x="3797171" y="1152525"/>
            <a:ext cx="1213009" cy="200025"/>
          </a:xfrm>
          <a:prstGeom prst="rect">
            <a:avLst/>
          </a:prstGeom>
          <a:noFill/>
          <a:ln/>
        </p:spPr>
        <p:txBody>
          <a:bodyPr vert="horz" wrap="square" lIns="0" tIns="0" rIns="0" bIns="0" rtlCol="0" anchor="t"/>
          <a:lstStyle/>
          <a:p>
            <a:pPr marL="0" indent="0" algn="ctr">
              <a:lnSpc>
                <a:spcPts val="2100"/>
              </a:lnSpc>
              <a:buNone/>
            </a:pPr>
            <a:r>
              <a:rPr lang="en-US" sz="1350" b="1" dirty="0">
                <a:solidFill>
                  <a:srgbClr val="000000"/>
                </a:solidFill>
                <a:latin typeface="ui-sans-serif" pitchFamily="34" charset="0"/>
                <a:ea typeface="ui-sans-serif" pitchFamily="34" charset="-122"/>
                <a:cs typeface="ui-sans-serif" pitchFamily="34" charset="-120"/>
              </a:rPr>
              <a:t>Live Demo</a:t>
            </a:r>
            <a:endParaRPr lang="en-US" sz="1350" dirty="0"/>
          </a:p>
        </p:txBody>
      </p:sp>
      <p:sp>
        <p:nvSpPr>
          <p:cNvPr id="25" name="Text 2"/>
          <p:cNvSpPr/>
          <p:nvPr/>
        </p:nvSpPr>
        <p:spPr>
          <a:xfrm>
            <a:off x="6018892" y="1152525"/>
            <a:ext cx="1094958" cy="200025"/>
          </a:xfrm>
          <a:prstGeom prst="rect">
            <a:avLst/>
          </a:prstGeom>
          <a:noFill/>
          <a:ln/>
        </p:spPr>
        <p:txBody>
          <a:bodyPr vert="horz" wrap="square" lIns="0" tIns="0" rIns="0" bIns="0" rtlCol="0" anchor="t"/>
          <a:lstStyle/>
          <a:p>
            <a:pPr marL="0" indent="0" algn="ctr">
              <a:lnSpc>
                <a:spcPts val="2100"/>
              </a:lnSpc>
              <a:buNone/>
            </a:pPr>
            <a:r>
              <a:rPr lang="en-US" sz="1350" b="1" dirty="0">
                <a:solidFill>
                  <a:srgbClr val="000000"/>
                </a:solidFill>
                <a:latin typeface="ui-sans-serif" pitchFamily="34" charset="0"/>
                <a:ea typeface="ui-sans-serif" pitchFamily="34" charset="-122"/>
                <a:cs typeface="ui-sans-serif" pitchFamily="34" charset="-120"/>
              </a:rPr>
              <a:t>Database</a:t>
            </a:r>
            <a:endParaRPr lang="en-US" sz="1350" dirty="0"/>
          </a:p>
        </p:txBody>
      </p:sp>
      <p:sp>
        <p:nvSpPr>
          <p:cNvPr id="26" name="Text 3"/>
          <p:cNvSpPr/>
          <p:nvPr/>
        </p:nvSpPr>
        <p:spPr>
          <a:xfrm>
            <a:off x="8269888" y="1152525"/>
            <a:ext cx="473809" cy="200025"/>
          </a:xfrm>
          <a:prstGeom prst="rect">
            <a:avLst/>
          </a:prstGeom>
          <a:noFill/>
          <a:ln/>
        </p:spPr>
        <p:txBody>
          <a:bodyPr vert="horz" wrap="square" lIns="0" tIns="0" rIns="0" bIns="0" rtlCol="0" anchor="t"/>
          <a:lstStyle/>
          <a:p>
            <a:pPr marL="0" indent="0" algn="ctr">
              <a:lnSpc>
                <a:spcPts val="2100"/>
              </a:lnSpc>
              <a:buNone/>
            </a:pPr>
            <a:r>
              <a:rPr lang="en-US" sz="1350" b="1" dirty="0">
                <a:solidFill>
                  <a:srgbClr val="000000"/>
                </a:solidFill>
                <a:latin typeface="ui-sans-serif" pitchFamily="34" charset="0"/>
                <a:ea typeface="ui-sans-serif" pitchFamily="34" charset="-122"/>
                <a:cs typeface="ui-sans-serif" pitchFamily="34" charset="-120"/>
              </a:rPr>
              <a:t>PHP</a:t>
            </a:r>
            <a:endParaRPr lang="en-US" sz="1350" dirty="0"/>
          </a:p>
        </p:txBody>
      </p:sp>
      <p:sp>
        <p:nvSpPr>
          <p:cNvPr id="27" name="Text 4"/>
          <p:cNvSpPr/>
          <p:nvPr/>
        </p:nvSpPr>
        <p:spPr>
          <a:xfrm>
            <a:off x="1084659" y="1847850"/>
            <a:ext cx="3392210"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1. Dynamic About Page</a:t>
            </a:r>
            <a:endParaRPr lang="en-US" sz="1500" dirty="0"/>
          </a:p>
        </p:txBody>
      </p:sp>
      <p:sp>
        <p:nvSpPr>
          <p:cNvPr id="28" name="Text 5"/>
          <p:cNvSpPr/>
          <p:nvPr/>
        </p:nvSpPr>
        <p:spPr>
          <a:xfrm>
            <a:off x="1084659" y="2190750"/>
            <a:ext cx="2826841" cy="457200"/>
          </a:xfrm>
          <a:prstGeom prst="rect">
            <a:avLst/>
          </a:prstGeom>
          <a:noFill/>
          <a:ln/>
        </p:spPr>
        <p:txBody>
          <a:bodyPr vert="horz" wrap="square" lIns="0" tIns="0" rIns="0" bIns="0" rtlCol="0" anchor="t"/>
          <a:lstStyle/>
          <a:p>
            <a:pPr marL="0" indent="0">
              <a:lnSpc>
                <a:spcPts val="1800"/>
              </a:lnSpc>
              <a:buNone/>
            </a:pPr>
            <a:r>
              <a:rPr lang="en-US" sz="1200" dirty="0">
                <a:solidFill>
                  <a:srgbClr val="4B5563"/>
                </a:solidFill>
                <a:latin typeface="ui-sans-serif" pitchFamily="34" charset="0"/>
                <a:ea typeface="ui-sans-serif" pitchFamily="34" charset="-122"/>
                <a:cs typeface="ui-sans-serif" pitchFamily="34" charset="-120"/>
              </a:rPr>
              <a:t>Shows database-driven contributions</a:t>
            </a:r>
            <a:endParaRPr lang="en-US" sz="1200" dirty="0"/>
          </a:p>
        </p:txBody>
      </p:sp>
      <p:sp>
        <p:nvSpPr>
          <p:cNvPr id="29" name="Text 6"/>
          <p:cNvSpPr/>
          <p:nvPr/>
        </p:nvSpPr>
        <p:spPr>
          <a:xfrm>
            <a:off x="1075134" y="2724150"/>
            <a:ext cx="3017341" cy="190500"/>
          </a:xfrm>
          <a:prstGeom prst="rect">
            <a:avLst/>
          </a:prstGeom>
          <a:noFill/>
          <a:ln/>
        </p:spPr>
        <p:txBody>
          <a:bodyPr vert="horz" wrap="square" lIns="0" tIns="0" rIns="0" bIns="0" rtlCol="0" anchor="t"/>
          <a:lstStyle/>
          <a:p>
            <a:pPr marL="342900" indent="-342900" algn="l">
              <a:lnSpc>
                <a:spcPts val="1500"/>
              </a:lnSpc>
              <a:buSzPct val="100000"/>
              <a:buChar char="•"/>
            </a:pPr>
            <a:r>
              <a:rPr lang="en-US" sz="1050" dirty="0">
                <a:solidFill>
                  <a:srgbClr val="374151"/>
                </a:solidFill>
                <a:latin typeface="ui-sans-serif" pitchFamily="34" charset="0"/>
                <a:ea typeface="ui-sans-serif" pitchFamily="34" charset="-122"/>
                <a:cs typeface="ui-sans-serif" pitchFamily="34" charset="-120"/>
              </a:rPr>
              <a:t>DB-driven content</a:t>
            </a:r>
            <a:endParaRPr lang="en-US" sz="1050" dirty="0"/>
          </a:p>
        </p:txBody>
      </p:sp>
      <p:sp>
        <p:nvSpPr>
          <p:cNvPr id="30" name="Text 7"/>
          <p:cNvSpPr/>
          <p:nvPr/>
        </p:nvSpPr>
        <p:spPr>
          <a:xfrm>
            <a:off x="1075134" y="2914650"/>
            <a:ext cx="3620810" cy="190500"/>
          </a:xfrm>
          <a:prstGeom prst="rect">
            <a:avLst/>
          </a:prstGeom>
          <a:noFill/>
          <a:ln/>
        </p:spPr>
        <p:txBody>
          <a:bodyPr vert="horz" wrap="square" lIns="0" tIns="0" rIns="0" bIns="0" rtlCol="0" anchor="t"/>
          <a:lstStyle/>
          <a:p>
            <a:pPr marL="342900" indent="-342900" algn="l">
              <a:lnSpc>
                <a:spcPts val="1500"/>
              </a:lnSpc>
              <a:buSzPct val="100000"/>
              <a:buChar char="•"/>
            </a:pPr>
            <a:r>
              <a:rPr lang="en-US" sz="1050" dirty="0">
                <a:solidFill>
                  <a:srgbClr val="374151"/>
                </a:solidFill>
                <a:latin typeface="ui-sans-serif" pitchFamily="34" charset="0"/>
                <a:ea typeface="ui-sans-serif" pitchFamily="34" charset="-122"/>
                <a:cs typeface="ui-sans-serif" pitchFamily="34" charset="-120"/>
              </a:rPr>
              <a:t>Project contributions</a:t>
            </a:r>
            <a:endParaRPr lang="en-US" sz="1050" dirty="0"/>
          </a:p>
        </p:txBody>
      </p:sp>
      <p:sp>
        <p:nvSpPr>
          <p:cNvPr id="31" name="Text 8"/>
          <p:cNvSpPr/>
          <p:nvPr/>
        </p:nvSpPr>
        <p:spPr>
          <a:xfrm>
            <a:off x="4997351" y="1847850"/>
            <a:ext cx="2537817"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2. Form Submission</a:t>
            </a:r>
            <a:endParaRPr lang="en-US" sz="1500" dirty="0"/>
          </a:p>
        </p:txBody>
      </p:sp>
      <p:sp>
        <p:nvSpPr>
          <p:cNvPr id="32" name="Text 9"/>
          <p:cNvSpPr/>
          <p:nvPr/>
        </p:nvSpPr>
        <p:spPr>
          <a:xfrm>
            <a:off x="4997351" y="2190750"/>
            <a:ext cx="2537817" cy="228600"/>
          </a:xfrm>
          <a:prstGeom prst="rect">
            <a:avLst/>
          </a:prstGeom>
          <a:noFill/>
          <a:ln/>
        </p:spPr>
        <p:txBody>
          <a:bodyPr vert="horz" wrap="square" lIns="0" tIns="0" rIns="0" bIns="0" rtlCol="0" anchor="t"/>
          <a:lstStyle/>
          <a:p>
            <a:pPr marL="0" indent="0">
              <a:lnSpc>
                <a:spcPts val="1800"/>
              </a:lnSpc>
              <a:buNone/>
            </a:pPr>
            <a:r>
              <a:rPr lang="en-US" sz="1200" dirty="0">
                <a:solidFill>
                  <a:srgbClr val="4B5563"/>
                </a:solidFill>
                <a:latin typeface="ui-sans-serif" pitchFamily="34" charset="0"/>
                <a:ea typeface="ui-sans-serif" pitchFamily="34" charset="-122"/>
                <a:cs typeface="ui-sans-serif" pitchFamily="34" charset="-120"/>
              </a:rPr>
              <a:t>EOI number generation</a:t>
            </a:r>
            <a:endParaRPr lang="en-US" sz="1200" dirty="0"/>
          </a:p>
        </p:txBody>
      </p:sp>
      <p:sp>
        <p:nvSpPr>
          <p:cNvPr id="33" name="Text 10"/>
          <p:cNvSpPr/>
          <p:nvPr/>
        </p:nvSpPr>
        <p:spPr>
          <a:xfrm>
            <a:off x="4987826" y="2495550"/>
            <a:ext cx="2766417" cy="190500"/>
          </a:xfrm>
          <a:prstGeom prst="rect">
            <a:avLst/>
          </a:prstGeom>
          <a:noFill/>
          <a:ln/>
        </p:spPr>
        <p:txBody>
          <a:bodyPr vert="horz" wrap="square" lIns="0" tIns="0" rIns="0" bIns="0" rtlCol="0" anchor="t"/>
          <a:lstStyle/>
          <a:p>
            <a:pPr marL="342900" indent="-342900" algn="l">
              <a:lnSpc>
                <a:spcPts val="1500"/>
              </a:lnSpc>
              <a:buSzPct val="100000"/>
              <a:buChar char="•"/>
            </a:pPr>
            <a:r>
              <a:rPr lang="en-US" sz="1050" dirty="0">
                <a:solidFill>
                  <a:srgbClr val="374151"/>
                </a:solidFill>
                <a:latin typeface="ui-sans-serif" pitchFamily="34" charset="0"/>
                <a:ea typeface="ui-sans-serif" pitchFamily="34" charset="-122"/>
                <a:cs typeface="ui-sans-serif" pitchFamily="34" charset="-120"/>
              </a:rPr>
              <a:t>Server-side validation</a:t>
            </a:r>
            <a:endParaRPr lang="en-US" sz="1050" dirty="0"/>
          </a:p>
        </p:txBody>
      </p:sp>
      <p:sp>
        <p:nvSpPr>
          <p:cNvPr id="34" name="Text 11"/>
          <p:cNvSpPr/>
          <p:nvPr/>
        </p:nvSpPr>
        <p:spPr>
          <a:xfrm>
            <a:off x="4987826" y="2686050"/>
            <a:ext cx="2766417" cy="190500"/>
          </a:xfrm>
          <a:prstGeom prst="rect">
            <a:avLst/>
          </a:prstGeom>
          <a:noFill/>
          <a:ln/>
        </p:spPr>
        <p:txBody>
          <a:bodyPr vert="horz" wrap="square" lIns="0" tIns="0" rIns="0" bIns="0" rtlCol="0" anchor="t"/>
          <a:lstStyle/>
          <a:p>
            <a:pPr marL="342900" indent="-342900" algn="l">
              <a:lnSpc>
                <a:spcPts val="1500"/>
              </a:lnSpc>
              <a:buSzPct val="100000"/>
              <a:buChar char="•"/>
            </a:pPr>
            <a:r>
              <a:rPr lang="en-US" sz="1050" dirty="0">
                <a:solidFill>
                  <a:srgbClr val="374151"/>
                </a:solidFill>
                <a:latin typeface="ui-sans-serif" pitchFamily="34" charset="0"/>
                <a:ea typeface="ui-sans-serif" pitchFamily="34" charset="-122"/>
                <a:cs typeface="ui-sans-serif" pitchFamily="34" charset="-120"/>
              </a:rPr>
              <a:t>Database insertion</a:t>
            </a:r>
            <a:endParaRPr lang="en-US" sz="1050" dirty="0"/>
          </a:p>
        </p:txBody>
      </p:sp>
      <p:sp>
        <p:nvSpPr>
          <p:cNvPr id="35" name="Text 12"/>
          <p:cNvSpPr/>
          <p:nvPr/>
        </p:nvSpPr>
        <p:spPr>
          <a:xfrm>
            <a:off x="8909000" y="1847850"/>
            <a:ext cx="2768739"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3. Dynamic Jobs Page</a:t>
            </a:r>
            <a:endParaRPr lang="en-US" sz="1500" dirty="0"/>
          </a:p>
        </p:txBody>
      </p:sp>
      <p:sp>
        <p:nvSpPr>
          <p:cNvPr id="36" name="Text 13"/>
          <p:cNvSpPr/>
          <p:nvPr/>
        </p:nvSpPr>
        <p:spPr>
          <a:xfrm>
            <a:off x="8909000" y="2190750"/>
            <a:ext cx="2768739" cy="228600"/>
          </a:xfrm>
          <a:prstGeom prst="rect">
            <a:avLst/>
          </a:prstGeom>
          <a:noFill/>
          <a:ln/>
        </p:spPr>
        <p:txBody>
          <a:bodyPr vert="horz" wrap="square" lIns="0" tIns="0" rIns="0" bIns="0" rtlCol="0" anchor="t"/>
          <a:lstStyle/>
          <a:p>
            <a:pPr marL="0" indent="0">
              <a:lnSpc>
                <a:spcPts val="1800"/>
              </a:lnSpc>
              <a:buNone/>
            </a:pPr>
            <a:r>
              <a:rPr lang="en-US" sz="1200" dirty="0">
                <a:solidFill>
                  <a:srgbClr val="4B5563"/>
                </a:solidFill>
                <a:latin typeface="ui-sans-serif" pitchFamily="34" charset="0"/>
                <a:ea typeface="ui-sans-serif" pitchFamily="34" charset="-122"/>
                <a:cs typeface="ui-sans-serif" pitchFamily="34" charset="-120"/>
              </a:rPr>
              <a:t>Real-time updates</a:t>
            </a:r>
            <a:endParaRPr lang="en-US" sz="1200" dirty="0"/>
          </a:p>
        </p:txBody>
      </p:sp>
      <p:sp>
        <p:nvSpPr>
          <p:cNvPr id="37" name="Text 14"/>
          <p:cNvSpPr/>
          <p:nvPr/>
        </p:nvSpPr>
        <p:spPr>
          <a:xfrm>
            <a:off x="8899475" y="2495550"/>
            <a:ext cx="2997339" cy="190500"/>
          </a:xfrm>
          <a:prstGeom prst="rect">
            <a:avLst/>
          </a:prstGeom>
          <a:noFill/>
          <a:ln/>
        </p:spPr>
        <p:txBody>
          <a:bodyPr vert="horz" wrap="square" lIns="0" tIns="0" rIns="0" bIns="0" rtlCol="0" anchor="t"/>
          <a:lstStyle/>
          <a:p>
            <a:pPr marL="342900" indent="-342900" algn="l">
              <a:lnSpc>
                <a:spcPts val="1500"/>
              </a:lnSpc>
              <a:buSzPct val="100000"/>
              <a:buChar char="•"/>
            </a:pPr>
            <a:r>
              <a:rPr lang="en-US" sz="1050" dirty="0">
                <a:solidFill>
                  <a:srgbClr val="374151"/>
                </a:solidFill>
                <a:latin typeface="ui-sans-serif" pitchFamily="34" charset="0"/>
                <a:ea typeface="ui-sans-serif" pitchFamily="34" charset="-122"/>
                <a:cs typeface="ui-sans-serif" pitchFamily="34" charset="-120"/>
              </a:rPr>
              <a:t>Database changes</a:t>
            </a:r>
            <a:endParaRPr lang="en-US" sz="1050" dirty="0"/>
          </a:p>
        </p:txBody>
      </p:sp>
      <p:sp>
        <p:nvSpPr>
          <p:cNvPr id="38" name="Text 15"/>
          <p:cNvSpPr/>
          <p:nvPr/>
        </p:nvSpPr>
        <p:spPr>
          <a:xfrm>
            <a:off x="8899475" y="2686050"/>
            <a:ext cx="2497782" cy="190500"/>
          </a:xfrm>
          <a:prstGeom prst="rect">
            <a:avLst/>
          </a:prstGeom>
          <a:noFill/>
          <a:ln/>
        </p:spPr>
        <p:txBody>
          <a:bodyPr vert="horz" wrap="square" lIns="0" tIns="0" rIns="0" bIns="0" rtlCol="0" anchor="t"/>
          <a:lstStyle/>
          <a:p>
            <a:pPr marL="342900" indent="-342900" algn="l">
              <a:lnSpc>
                <a:spcPts val="1500"/>
              </a:lnSpc>
              <a:buSzPct val="100000"/>
              <a:buChar char="•"/>
            </a:pPr>
            <a:r>
              <a:rPr lang="en-US" sz="1050" dirty="0">
                <a:solidFill>
                  <a:srgbClr val="374151"/>
                </a:solidFill>
                <a:latin typeface="ui-sans-serif" pitchFamily="34" charset="0"/>
                <a:ea typeface="ui-sans-serif" pitchFamily="34" charset="-122"/>
                <a:cs typeface="ui-sans-serif" pitchFamily="34" charset="-120"/>
              </a:rPr>
              <a:t>Live updates</a:t>
            </a:r>
            <a:endParaRPr lang="en-US" sz="1050" dirty="0"/>
          </a:p>
        </p:txBody>
      </p:sp>
      <p:sp>
        <p:nvSpPr>
          <p:cNvPr id="39" name="Text 16"/>
          <p:cNvSpPr/>
          <p:nvPr/>
        </p:nvSpPr>
        <p:spPr>
          <a:xfrm>
            <a:off x="457200" y="3790950"/>
            <a:ext cx="11277600" cy="266700"/>
          </a:xfrm>
          <a:prstGeom prst="rect">
            <a:avLst/>
          </a:prstGeom>
          <a:noFill/>
          <a:ln/>
        </p:spPr>
        <p:txBody>
          <a:bodyPr vert="horz" wrap="square" lIns="0" tIns="0" rIns="0" bIns="0" rtlCol="0" anchor="t"/>
          <a:lstStyle/>
          <a:p>
            <a:pPr marL="0" indent="0">
              <a:lnSpc>
                <a:spcPts val="2100"/>
              </a:lnSpc>
              <a:buNone/>
            </a:pPr>
            <a:r>
              <a:rPr lang="en-US" sz="1350" b="1" dirty="0">
                <a:solidFill>
                  <a:srgbClr val="1F2937"/>
                </a:solidFill>
                <a:latin typeface="ui-sans-serif" pitchFamily="34" charset="0"/>
                <a:ea typeface="ui-sans-serif" pitchFamily="34" charset="-122"/>
                <a:cs typeface="ui-sans-serif" pitchFamily="34" charset="-120"/>
              </a:rPr>
              <a:t>Demo Sequence:</a:t>
            </a:r>
            <a:endParaRPr lang="en-US" sz="1350" dirty="0"/>
          </a:p>
        </p:txBody>
      </p:sp>
      <p:sp>
        <p:nvSpPr>
          <p:cNvPr id="40" name="Text 17"/>
          <p:cNvSpPr/>
          <p:nvPr/>
        </p:nvSpPr>
        <p:spPr>
          <a:xfrm>
            <a:off x="460623" y="4133850"/>
            <a:ext cx="11468100" cy="228600"/>
          </a:xfrm>
          <a:prstGeom prst="rect">
            <a:avLst/>
          </a:prstGeom>
          <a:noFill/>
          <a:ln/>
        </p:spPr>
        <p:txBody>
          <a:bodyPr vert="horz" wrap="square" lIns="0" tIns="0" rIns="0" bIns="0" rtlCol="0" anchor="t"/>
          <a:lstStyle/>
          <a:p>
            <a:pPr marL="342900" indent="-342900" algn="l">
              <a:lnSpc>
                <a:spcPts val="1800"/>
              </a:lnSpc>
              <a:buSzPct val="100000"/>
              <a:buChar char="•"/>
            </a:pPr>
            <a:r>
              <a:rPr lang="en-US" sz="1200" dirty="0">
                <a:solidFill>
                  <a:srgbClr val="374151"/>
                </a:solidFill>
                <a:latin typeface="ui-sans-serif" pitchFamily="34" charset="0"/>
                <a:ea typeface="ui-sans-serif" pitchFamily="34" charset="-122"/>
                <a:cs typeface="ui-sans-serif" pitchFamily="34" charset="-120"/>
              </a:rPr>
              <a:t>About → Shows database-driven contributions</a:t>
            </a:r>
            <a:endParaRPr lang="en-US" sz="1200" dirty="0"/>
          </a:p>
        </p:txBody>
      </p:sp>
      <p:sp>
        <p:nvSpPr>
          <p:cNvPr id="41" name="Text 18"/>
          <p:cNvSpPr/>
          <p:nvPr/>
        </p:nvSpPr>
        <p:spPr>
          <a:xfrm>
            <a:off x="460623" y="4362450"/>
            <a:ext cx="11468100" cy="228600"/>
          </a:xfrm>
          <a:prstGeom prst="rect">
            <a:avLst/>
          </a:prstGeom>
          <a:noFill/>
          <a:ln/>
        </p:spPr>
        <p:txBody>
          <a:bodyPr vert="horz" wrap="square" lIns="0" tIns="0" rIns="0" bIns="0" rtlCol="0" anchor="t"/>
          <a:lstStyle/>
          <a:p>
            <a:pPr marL="342900" indent="-342900" algn="l">
              <a:lnSpc>
                <a:spcPts val="1800"/>
              </a:lnSpc>
              <a:buSzPct val="100000"/>
              <a:buChar char="•"/>
            </a:pPr>
            <a:r>
              <a:rPr lang="en-US" sz="1200" dirty="0">
                <a:solidFill>
                  <a:srgbClr val="374151"/>
                </a:solidFill>
                <a:latin typeface="ui-sans-serif" pitchFamily="34" charset="0"/>
                <a:ea typeface="ui-sans-serif" pitchFamily="34" charset="-122"/>
                <a:cs typeface="ui-sans-serif" pitchFamily="34" charset="-120"/>
              </a:rPr>
              <a:t>Apply → Submit test form; process_eoi.php returns EOI number</a:t>
            </a:r>
            <a:endParaRPr lang="en-US" sz="1200" dirty="0"/>
          </a:p>
        </p:txBody>
      </p:sp>
      <p:sp>
        <p:nvSpPr>
          <p:cNvPr id="42" name="Text 19"/>
          <p:cNvSpPr/>
          <p:nvPr/>
        </p:nvSpPr>
        <p:spPr>
          <a:xfrm>
            <a:off x="460623" y="4591050"/>
            <a:ext cx="13761720" cy="228600"/>
          </a:xfrm>
          <a:prstGeom prst="rect">
            <a:avLst/>
          </a:prstGeom>
          <a:noFill/>
          <a:ln/>
        </p:spPr>
        <p:txBody>
          <a:bodyPr vert="horz" wrap="square" lIns="0" tIns="0" rIns="0" bIns="0" rtlCol="0" anchor="t"/>
          <a:lstStyle/>
          <a:p>
            <a:pPr marL="342900" indent="-342900" algn="l">
              <a:lnSpc>
                <a:spcPts val="1800"/>
              </a:lnSpc>
              <a:buSzPct val="100000"/>
              <a:buChar char="•"/>
            </a:pPr>
            <a:r>
              <a:rPr lang="en-US" sz="1200" dirty="0">
                <a:solidFill>
                  <a:srgbClr val="374151"/>
                </a:solidFill>
                <a:latin typeface="ui-sans-serif" pitchFamily="34" charset="0"/>
                <a:ea typeface="ui-sans-serif" pitchFamily="34" charset="-122"/>
                <a:cs typeface="ui-sans-serif" pitchFamily="34" charset="-120"/>
              </a:rPr>
              <a:t>Jobs → Edit a row in phpMyAdmin; refresh page to show dynamic change</a:t>
            </a:r>
            <a:endParaRPr lang="en-US" sz="1200" dirty="0"/>
          </a:p>
        </p:txBody>
      </p:sp>
      <p:sp>
        <p:nvSpPr>
          <p:cNvPr id="43" name="Text 20"/>
          <p:cNvSpPr/>
          <p:nvPr/>
        </p:nvSpPr>
        <p:spPr>
          <a:xfrm>
            <a:off x="304800" y="5124450"/>
            <a:ext cx="11582400" cy="365522"/>
          </a:xfrm>
          <a:prstGeom prst="rect">
            <a:avLst/>
          </a:prstGeom>
          <a:noFill/>
          <a:ln/>
        </p:spPr>
        <p:txBody>
          <a:bodyPr vert="horz" wrap="square" lIns="0" tIns="0" rIns="0" bIns="0" rtlCol="0" anchor="t"/>
          <a:lstStyle/>
          <a:p>
            <a:pPr marL="0" indent="0">
              <a:lnSpc>
                <a:spcPts val="1440"/>
              </a:lnSpc>
              <a:buNone/>
            </a:pPr>
            <a:r>
              <a:rPr lang="en-US" sz="960" b="1" i="1" dirty="0">
                <a:solidFill>
                  <a:srgbClr val="555555"/>
                </a:solidFill>
                <a:latin typeface="ui-sans-serif" pitchFamily="34" charset="0"/>
                <a:ea typeface="ui-sans-serif" pitchFamily="34" charset="-122"/>
                <a:cs typeface="ui-sans-serif" pitchFamily="34" charset="-120"/>
              </a:rPr>
              <a:t>Speaker Notes: </a:t>
            </a:r>
            <a:r>
              <a:rPr lang="en-US" sz="960" i="1" dirty="0">
                <a:solidFill>
                  <a:srgbClr val="555555"/>
                </a:solidFill>
                <a:latin typeface="ui-sans-serif" pitchFamily="34" charset="0"/>
                <a:ea typeface="ui-sans-serif" pitchFamily="34" charset="-122"/>
                <a:cs typeface="ui-sans-serif" pitchFamily="34" charset="-120"/>
              </a:rPr>
              <a:t>Let's walk through our live demo. First, we'll look at the About page, which now pulls content from our database. Next, we'll submit a test form to demonstrate the server-side validation and EOI number generation. Finally, we'll edit a job listing in phpMyAdmin and show how the changes immediately reflect on the live Jobs page.</a:t>
            </a:r>
            <a:endParaRPr lang="en-US" sz="960" dirty="0"/>
          </a:p>
        </p:txBody>
      </p:sp>
      <p:sp>
        <p:nvSpPr>
          <p:cNvPr id="44" name="Text 21"/>
          <p:cNvSpPr/>
          <p:nvPr/>
        </p:nvSpPr>
        <p:spPr>
          <a:xfrm>
            <a:off x="304800" y="6575971"/>
            <a:ext cx="3727252"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From Static to Dynamic: Project 2 Conversion</a:t>
            </a:r>
            <a:endParaRPr lang="en-US" sz="1080" dirty="0"/>
          </a:p>
        </p:txBody>
      </p:sp>
      <p:sp>
        <p:nvSpPr>
          <p:cNvPr id="45" name="Text 22"/>
          <p:cNvSpPr/>
          <p:nvPr/>
        </p:nvSpPr>
        <p:spPr>
          <a:xfrm>
            <a:off x="11492061" y="6575971"/>
            <a:ext cx="474166"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13/16</a:t>
            </a:r>
            <a:endParaRPr lang="en-US" sz="108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
          </a:xfrm>
          <a:prstGeom prst="rect">
            <a:avLst/>
          </a:prstGeom>
        </p:spPr>
      </p:pic>
      <p:pic>
        <p:nvPicPr>
          <p:cNvPr id="4" name="Image 2" descr="preencoded.png"/>
          <p:cNvPicPr>
            <a:picLocks noChangeAspect="1"/>
          </p:cNvPicPr>
          <p:nvPr/>
        </p:nvPicPr>
        <p:blipFill>
          <a:blip r:embed="rId5"/>
          <a:stretch>
            <a:fillRect/>
          </a:stretch>
        </p:blipFill>
        <p:spPr>
          <a:xfrm>
            <a:off x="304800" y="990600"/>
            <a:ext cx="5638800" cy="3314700"/>
          </a:xfrm>
          <a:prstGeom prst="rect">
            <a:avLst/>
          </a:prstGeom>
        </p:spPr>
      </p:pic>
      <p:pic>
        <p:nvPicPr>
          <p:cNvPr id="5" name="Image 3" descr="preencoded.png"/>
          <p:cNvPicPr>
            <a:picLocks noChangeAspect="1"/>
          </p:cNvPicPr>
          <p:nvPr/>
        </p:nvPicPr>
        <p:blipFill>
          <a:blip r:embed="rId6"/>
          <a:stretch>
            <a:fillRect/>
          </a:stretch>
        </p:blipFill>
        <p:spPr>
          <a:xfrm>
            <a:off x="533400" y="1247775"/>
            <a:ext cx="285750" cy="228600"/>
          </a:xfrm>
          <a:prstGeom prst="rect">
            <a:avLst/>
          </a:prstGeom>
        </p:spPr>
      </p:pic>
      <p:pic>
        <p:nvPicPr>
          <p:cNvPr id="6" name="Image 4" descr="preencoded.png"/>
          <p:cNvPicPr>
            <a:picLocks noChangeAspect="1"/>
          </p:cNvPicPr>
          <p:nvPr/>
        </p:nvPicPr>
        <p:blipFill>
          <a:blip r:embed="rId7"/>
          <a:stretch>
            <a:fillRect/>
          </a:stretch>
        </p:blipFill>
        <p:spPr>
          <a:xfrm>
            <a:off x="533400" y="1704975"/>
            <a:ext cx="228600" cy="228600"/>
          </a:xfrm>
          <a:prstGeom prst="rect">
            <a:avLst/>
          </a:prstGeom>
        </p:spPr>
      </p:pic>
      <p:pic>
        <p:nvPicPr>
          <p:cNvPr id="7" name="Image 5" descr="preencoded.png"/>
          <p:cNvPicPr>
            <a:picLocks noChangeAspect="1"/>
          </p:cNvPicPr>
          <p:nvPr/>
        </p:nvPicPr>
        <p:blipFill>
          <a:blip r:embed="rId8"/>
          <a:stretch>
            <a:fillRect/>
          </a:stretch>
        </p:blipFill>
        <p:spPr>
          <a:xfrm>
            <a:off x="533400" y="2581275"/>
            <a:ext cx="200025" cy="228600"/>
          </a:xfrm>
          <a:prstGeom prst="rect">
            <a:avLst/>
          </a:prstGeom>
        </p:spPr>
      </p:pic>
      <p:pic>
        <p:nvPicPr>
          <p:cNvPr id="8" name="Image 6" descr="preencoded.png"/>
          <p:cNvPicPr>
            <a:picLocks noChangeAspect="1"/>
          </p:cNvPicPr>
          <p:nvPr/>
        </p:nvPicPr>
        <p:blipFill>
          <a:blip r:embed="rId9"/>
          <a:stretch>
            <a:fillRect/>
          </a:stretch>
        </p:blipFill>
        <p:spPr>
          <a:xfrm>
            <a:off x="533400" y="3457575"/>
            <a:ext cx="228600" cy="228600"/>
          </a:xfrm>
          <a:prstGeom prst="rect">
            <a:avLst/>
          </a:prstGeom>
        </p:spPr>
      </p:pic>
      <p:pic>
        <p:nvPicPr>
          <p:cNvPr id="9" name="Image 7" descr="preencoded.png"/>
          <p:cNvPicPr>
            <a:picLocks noChangeAspect="1"/>
          </p:cNvPicPr>
          <p:nvPr/>
        </p:nvPicPr>
        <p:blipFill>
          <a:blip r:embed="rId5"/>
          <a:stretch>
            <a:fillRect/>
          </a:stretch>
        </p:blipFill>
        <p:spPr>
          <a:xfrm>
            <a:off x="6248400" y="990600"/>
            <a:ext cx="5638800" cy="3314700"/>
          </a:xfrm>
          <a:prstGeom prst="rect">
            <a:avLst/>
          </a:prstGeom>
        </p:spPr>
      </p:pic>
      <p:pic>
        <p:nvPicPr>
          <p:cNvPr id="10" name="Image 8" descr="preencoded.png"/>
          <p:cNvPicPr>
            <a:picLocks noChangeAspect="1"/>
          </p:cNvPicPr>
          <p:nvPr/>
        </p:nvPicPr>
        <p:blipFill>
          <a:blip r:embed="rId10"/>
          <a:stretch>
            <a:fillRect/>
          </a:stretch>
        </p:blipFill>
        <p:spPr>
          <a:xfrm>
            <a:off x="6477000" y="1247775"/>
            <a:ext cx="228600" cy="228600"/>
          </a:xfrm>
          <a:prstGeom prst="rect">
            <a:avLst/>
          </a:prstGeom>
        </p:spPr>
      </p:pic>
      <p:pic>
        <p:nvPicPr>
          <p:cNvPr id="11" name="Image 9" descr="preencoded.png"/>
          <p:cNvPicPr>
            <a:picLocks noChangeAspect="1"/>
          </p:cNvPicPr>
          <p:nvPr/>
        </p:nvPicPr>
        <p:blipFill>
          <a:blip r:embed="rId11"/>
          <a:stretch>
            <a:fillRect/>
          </a:stretch>
        </p:blipFill>
        <p:spPr>
          <a:xfrm>
            <a:off x="6477000" y="1704975"/>
            <a:ext cx="228600" cy="228600"/>
          </a:xfrm>
          <a:prstGeom prst="rect">
            <a:avLst/>
          </a:prstGeom>
        </p:spPr>
      </p:pic>
      <p:pic>
        <p:nvPicPr>
          <p:cNvPr id="12" name="Image 10" descr="preencoded.png"/>
          <p:cNvPicPr>
            <a:picLocks noChangeAspect="1"/>
          </p:cNvPicPr>
          <p:nvPr/>
        </p:nvPicPr>
        <p:blipFill>
          <a:blip r:embed="rId12"/>
          <a:stretch>
            <a:fillRect/>
          </a:stretch>
        </p:blipFill>
        <p:spPr>
          <a:xfrm>
            <a:off x="6477000" y="2352675"/>
            <a:ext cx="285750" cy="228600"/>
          </a:xfrm>
          <a:prstGeom prst="rect">
            <a:avLst/>
          </a:prstGeom>
        </p:spPr>
      </p:pic>
      <p:pic>
        <p:nvPicPr>
          <p:cNvPr id="13" name="Image 11" descr="preencoded.png"/>
          <p:cNvPicPr>
            <a:picLocks noChangeAspect="1"/>
          </p:cNvPicPr>
          <p:nvPr/>
        </p:nvPicPr>
        <p:blipFill>
          <a:blip r:embed="rId13"/>
          <a:stretch>
            <a:fillRect/>
          </a:stretch>
        </p:blipFill>
        <p:spPr>
          <a:xfrm>
            <a:off x="6477000" y="3000375"/>
            <a:ext cx="171450" cy="228600"/>
          </a:xfrm>
          <a:prstGeom prst="rect">
            <a:avLst/>
          </a:prstGeom>
        </p:spPr>
      </p:pic>
      <p:pic>
        <p:nvPicPr>
          <p:cNvPr id="14" name="Image 12" descr="preencoded.png"/>
          <p:cNvPicPr>
            <a:picLocks noChangeAspect="1"/>
          </p:cNvPicPr>
          <p:nvPr/>
        </p:nvPicPr>
        <p:blipFill>
          <a:blip r:embed="rId14"/>
          <a:stretch>
            <a:fillRect/>
          </a:stretch>
        </p:blipFill>
        <p:spPr>
          <a:xfrm>
            <a:off x="0" y="6499771"/>
            <a:ext cx="12192000" cy="358229"/>
          </a:xfrm>
          <a:prstGeom prst="rect">
            <a:avLst/>
          </a:prstGeom>
        </p:spPr>
      </p:pic>
      <p:sp>
        <p:nvSpPr>
          <p:cNvPr id="15" name="Text 0"/>
          <p:cNvSpPr/>
          <p:nvPr/>
        </p:nvSpPr>
        <p:spPr>
          <a:xfrm>
            <a:off x="304800" y="152400"/>
            <a:ext cx="11582400" cy="381000"/>
          </a:xfrm>
          <a:prstGeom prst="rect">
            <a:avLst/>
          </a:prstGeom>
          <a:noFill/>
          <a:ln/>
        </p:spPr>
        <p:txBody>
          <a:bodyPr vert="horz" wrap="square" lIns="0" tIns="0" rIns="0" bIns="0" rtlCol="0" anchor="t"/>
          <a:lstStyle/>
          <a:p>
            <a:pPr marL="0" indent="0">
              <a:lnSpc>
                <a:spcPts val="3000"/>
              </a:lnSpc>
              <a:buNone/>
            </a:pPr>
            <a:r>
              <a:rPr lang="en-US" sz="2700" b="1" dirty="0">
                <a:solidFill>
                  <a:srgbClr val="FFFFFF"/>
                </a:solidFill>
                <a:latin typeface="ui-sans-serif" pitchFamily="34" charset="0"/>
                <a:ea typeface="ui-sans-serif" pitchFamily="34" charset="-122"/>
                <a:cs typeface="ui-sans-serif" pitchFamily="34" charset="-120"/>
              </a:rPr>
              <a:t>Conclusion &amp; Next Steps</a:t>
            </a:r>
            <a:endParaRPr lang="en-US" sz="2700" dirty="0"/>
          </a:p>
        </p:txBody>
      </p:sp>
      <p:sp>
        <p:nvSpPr>
          <p:cNvPr id="16" name="Text 1"/>
          <p:cNvSpPr/>
          <p:nvPr/>
        </p:nvSpPr>
        <p:spPr>
          <a:xfrm>
            <a:off x="895350" y="1219200"/>
            <a:ext cx="5181600" cy="304800"/>
          </a:xfrm>
          <a:prstGeom prst="rect">
            <a:avLst/>
          </a:prstGeom>
          <a:noFill/>
          <a:ln/>
        </p:spPr>
        <p:txBody>
          <a:bodyPr vert="horz" wrap="square" lIns="0" tIns="0" rIns="0" bIns="0" rtlCol="0" anchor="t"/>
          <a:lstStyle/>
          <a:p>
            <a:pPr marL="0" indent="0">
              <a:lnSpc>
                <a:spcPts val="2400"/>
              </a:lnSpc>
              <a:buNone/>
            </a:pPr>
            <a:r>
              <a:rPr lang="en-US" sz="1800" b="1" dirty="0">
                <a:solidFill>
                  <a:srgbClr val="0F766E"/>
                </a:solidFill>
                <a:latin typeface="ui-sans-serif" pitchFamily="34" charset="0"/>
                <a:ea typeface="ui-sans-serif" pitchFamily="34" charset="-122"/>
                <a:cs typeface="ui-sans-serif" pitchFamily="34" charset="-120"/>
              </a:rPr>
              <a:t> What We Learned</a:t>
            </a:r>
            <a:endParaRPr lang="en-US" sz="1800" dirty="0"/>
          </a:p>
        </p:txBody>
      </p:sp>
      <p:sp>
        <p:nvSpPr>
          <p:cNvPr id="17" name="Text 2"/>
          <p:cNvSpPr/>
          <p:nvPr/>
        </p:nvSpPr>
        <p:spPr>
          <a:xfrm>
            <a:off x="914400" y="1676400"/>
            <a:ext cx="4800600"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Modularity</a:t>
            </a:r>
            <a:endParaRPr lang="en-US" sz="1500" dirty="0"/>
          </a:p>
        </p:txBody>
      </p:sp>
      <p:sp>
        <p:nvSpPr>
          <p:cNvPr id="18" name="Text 3"/>
          <p:cNvSpPr/>
          <p:nvPr/>
        </p:nvSpPr>
        <p:spPr>
          <a:xfrm>
            <a:off x="914400" y="1943100"/>
            <a:ext cx="4800600" cy="457200"/>
          </a:xfrm>
          <a:prstGeom prst="rect">
            <a:avLst/>
          </a:prstGeom>
          <a:noFill/>
          <a:ln/>
        </p:spPr>
        <p:txBody>
          <a:bodyPr vert="horz" wrap="square" lIns="0" tIns="0" rIns="0" bIns="0" rtlCol="0" anchor="t"/>
          <a:lstStyle/>
          <a:p>
            <a:pPr marL="0" indent="0">
              <a:lnSpc>
                <a:spcPts val="1800"/>
              </a:lnSpc>
              <a:buNone/>
            </a:pPr>
            <a:r>
              <a:rPr lang="en-US" sz="1200" dirty="0">
                <a:solidFill>
                  <a:srgbClr val="374151"/>
                </a:solidFill>
                <a:latin typeface="ui-sans-serif" pitchFamily="34" charset="0"/>
                <a:ea typeface="ui-sans-serif" pitchFamily="34" charset="-122"/>
                <a:cs typeface="ui-sans-serif" pitchFamily="34" charset="-120"/>
              </a:rPr>
              <a:t>PHP includes streamline UI management and promote code reusability</a:t>
            </a:r>
            <a:endParaRPr lang="en-US" sz="1200" dirty="0"/>
          </a:p>
        </p:txBody>
      </p:sp>
      <p:sp>
        <p:nvSpPr>
          <p:cNvPr id="19" name="Text 4"/>
          <p:cNvSpPr/>
          <p:nvPr/>
        </p:nvSpPr>
        <p:spPr>
          <a:xfrm>
            <a:off x="885825" y="2552700"/>
            <a:ext cx="4829175"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Database Integration</a:t>
            </a:r>
            <a:endParaRPr lang="en-US" sz="1500" dirty="0"/>
          </a:p>
        </p:txBody>
      </p:sp>
      <p:sp>
        <p:nvSpPr>
          <p:cNvPr id="20" name="Text 5"/>
          <p:cNvSpPr/>
          <p:nvPr/>
        </p:nvSpPr>
        <p:spPr>
          <a:xfrm>
            <a:off x="885825" y="2819400"/>
            <a:ext cx="4829175" cy="457200"/>
          </a:xfrm>
          <a:prstGeom prst="rect">
            <a:avLst/>
          </a:prstGeom>
          <a:noFill/>
          <a:ln/>
        </p:spPr>
        <p:txBody>
          <a:bodyPr vert="horz" wrap="square" lIns="0" tIns="0" rIns="0" bIns="0" rtlCol="0" anchor="t"/>
          <a:lstStyle/>
          <a:p>
            <a:pPr marL="0" indent="0">
              <a:lnSpc>
                <a:spcPts val="1800"/>
              </a:lnSpc>
              <a:buNone/>
            </a:pPr>
            <a:r>
              <a:rPr lang="en-US" sz="1200" dirty="0">
                <a:solidFill>
                  <a:srgbClr val="374151"/>
                </a:solidFill>
                <a:latin typeface="ui-sans-serif" pitchFamily="34" charset="0"/>
                <a:ea typeface="ui-sans-serif" pitchFamily="34" charset="-122"/>
                <a:cs typeface="ui-sans-serif" pitchFamily="34" charset="-120"/>
              </a:rPr>
              <a:t>MySQL enables dynamic content and efficient data management</a:t>
            </a:r>
            <a:endParaRPr lang="en-US" sz="1200" dirty="0"/>
          </a:p>
        </p:txBody>
      </p:sp>
      <p:sp>
        <p:nvSpPr>
          <p:cNvPr id="21" name="Text 6"/>
          <p:cNvSpPr/>
          <p:nvPr/>
        </p:nvSpPr>
        <p:spPr>
          <a:xfrm>
            <a:off x="914400" y="3429000"/>
            <a:ext cx="4713982"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Validation</a:t>
            </a:r>
            <a:endParaRPr lang="en-US" sz="1500" dirty="0"/>
          </a:p>
        </p:txBody>
      </p:sp>
      <p:sp>
        <p:nvSpPr>
          <p:cNvPr id="22" name="Text 7"/>
          <p:cNvSpPr/>
          <p:nvPr/>
        </p:nvSpPr>
        <p:spPr>
          <a:xfrm>
            <a:off x="914400" y="3695700"/>
            <a:ext cx="5656778" cy="228600"/>
          </a:xfrm>
          <a:prstGeom prst="rect">
            <a:avLst/>
          </a:prstGeom>
          <a:noFill/>
          <a:ln/>
        </p:spPr>
        <p:txBody>
          <a:bodyPr vert="horz" wrap="square" lIns="0" tIns="0" rIns="0" bIns="0" rtlCol="0" anchor="t"/>
          <a:lstStyle/>
          <a:p>
            <a:pPr marL="0" indent="0">
              <a:lnSpc>
                <a:spcPts val="1800"/>
              </a:lnSpc>
              <a:buNone/>
            </a:pPr>
            <a:r>
              <a:rPr lang="en-US" sz="1200" dirty="0">
                <a:solidFill>
                  <a:srgbClr val="374151"/>
                </a:solidFill>
                <a:latin typeface="ui-sans-serif" pitchFamily="34" charset="0"/>
                <a:ea typeface="ui-sans-serif" pitchFamily="34" charset="-122"/>
                <a:cs typeface="ui-sans-serif" pitchFamily="34" charset="-120"/>
              </a:rPr>
              <a:t>Server-side validation is crucial for data integrity and security</a:t>
            </a:r>
            <a:endParaRPr lang="en-US" sz="1200" dirty="0"/>
          </a:p>
        </p:txBody>
      </p:sp>
      <p:sp>
        <p:nvSpPr>
          <p:cNvPr id="23" name="Text 8"/>
          <p:cNvSpPr/>
          <p:nvPr/>
        </p:nvSpPr>
        <p:spPr>
          <a:xfrm>
            <a:off x="6781800" y="1219200"/>
            <a:ext cx="5181600" cy="304800"/>
          </a:xfrm>
          <a:prstGeom prst="rect">
            <a:avLst/>
          </a:prstGeom>
          <a:noFill/>
          <a:ln/>
        </p:spPr>
        <p:txBody>
          <a:bodyPr vert="horz" wrap="square" lIns="0" tIns="0" rIns="0" bIns="0" rtlCol="0" anchor="t"/>
          <a:lstStyle/>
          <a:p>
            <a:pPr marL="0" indent="0">
              <a:lnSpc>
                <a:spcPts val="2400"/>
              </a:lnSpc>
              <a:buNone/>
            </a:pPr>
            <a:r>
              <a:rPr lang="en-US" sz="1800" b="1" dirty="0">
                <a:solidFill>
                  <a:srgbClr val="0F766E"/>
                </a:solidFill>
                <a:latin typeface="ui-sans-serif" pitchFamily="34" charset="0"/>
                <a:ea typeface="ui-sans-serif" pitchFamily="34" charset="-122"/>
                <a:cs typeface="ui-sans-serif" pitchFamily="34" charset="-120"/>
              </a:rPr>
              <a:t> Next Steps</a:t>
            </a:r>
            <a:endParaRPr lang="en-US" sz="1800" dirty="0"/>
          </a:p>
        </p:txBody>
      </p:sp>
      <p:sp>
        <p:nvSpPr>
          <p:cNvPr id="24" name="Text 9"/>
          <p:cNvSpPr/>
          <p:nvPr/>
        </p:nvSpPr>
        <p:spPr>
          <a:xfrm>
            <a:off x="6858000" y="1676400"/>
            <a:ext cx="4543723"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Manage.php Queries</a:t>
            </a:r>
            <a:endParaRPr lang="en-US" sz="1500" dirty="0"/>
          </a:p>
        </p:txBody>
      </p:sp>
      <p:sp>
        <p:nvSpPr>
          <p:cNvPr id="25" name="Text 10"/>
          <p:cNvSpPr/>
          <p:nvPr/>
        </p:nvSpPr>
        <p:spPr>
          <a:xfrm>
            <a:off x="6858000" y="1943100"/>
            <a:ext cx="5452467" cy="228600"/>
          </a:xfrm>
          <a:prstGeom prst="rect">
            <a:avLst/>
          </a:prstGeom>
          <a:noFill/>
          <a:ln/>
        </p:spPr>
        <p:txBody>
          <a:bodyPr vert="horz" wrap="square" lIns="0" tIns="0" rIns="0" bIns="0" rtlCol="0" anchor="t"/>
          <a:lstStyle/>
          <a:p>
            <a:pPr marL="0" indent="0">
              <a:lnSpc>
                <a:spcPts val="1800"/>
              </a:lnSpc>
              <a:buNone/>
            </a:pPr>
            <a:r>
              <a:rPr lang="en-US" sz="1200" dirty="0">
                <a:solidFill>
                  <a:srgbClr val="374151"/>
                </a:solidFill>
                <a:latin typeface="ui-sans-serif" pitchFamily="34" charset="0"/>
                <a:ea typeface="ui-sans-serif" pitchFamily="34" charset="-122"/>
                <a:cs typeface="ui-sans-serif" pitchFamily="34" charset="-120"/>
              </a:rPr>
              <a:t>Develop administrative interfaces for content management</a:t>
            </a:r>
            <a:endParaRPr lang="en-US" sz="1200" dirty="0"/>
          </a:p>
        </p:txBody>
      </p:sp>
      <p:sp>
        <p:nvSpPr>
          <p:cNvPr id="26" name="Text 11"/>
          <p:cNvSpPr/>
          <p:nvPr/>
        </p:nvSpPr>
        <p:spPr>
          <a:xfrm>
            <a:off x="6915150" y="2324100"/>
            <a:ext cx="5146715"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Authentication Hardening</a:t>
            </a:r>
            <a:endParaRPr lang="en-US" sz="1500" dirty="0"/>
          </a:p>
        </p:txBody>
      </p:sp>
      <p:sp>
        <p:nvSpPr>
          <p:cNvPr id="27" name="Text 12"/>
          <p:cNvSpPr/>
          <p:nvPr/>
        </p:nvSpPr>
        <p:spPr>
          <a:xfrm>
            <a:off x="6915150" y="2590800"/>
            <a:ext cx="5146715" cy="228600"/>
          </a:xfrm>
          <a:prstGeom prst="rect">
            <a:avLst/>
          </a:prstGeom>
          <a:noFill/>
          <a:ln/>
        </p:spPr>
        <p:txBody>
          <a:bodyPr vert="horz" wrap="square" lIns="0" tIns="0" rIns="0" bIns="0" rtlCol="0" anchor="t"/>
          <a:lstStyle/>
          <a:p>
            <a:pPr marL="0" indent="0">
              <a:lnSpc>
                <a:spcPts val="1800"/>
              </a:lnSpc>
              <a:buNone/>
            </a:pPr>
            <a:r>
              <a:rPr lang="en-US" sz="1200" dirty="0">
                <a:solidFill>
                  <a:srgbClr val="374151"/>
                </a:solidFill>
                <a:latin typeface="ui-sans-serif" pitchFamily="34" charset="0"/>
                <a:ea typeface="ui-sans-serif" pitchFamily="34" charset="-122"/>
                <a:cs typeface="ui-sans-serif" pitchFamily="34" charset="-120"/>
              </a:rPr>
              <a:t>Implement robust user authentication and authorization</a:t>
            </a:r>
            <a:endParaRPr lang="en-US" sz="1200" dirty="0"/>
          </a:p>
        </p:txBody>
      </p:sp>
      <p:sp>
        <p:nvSpPr>
          <p:cNvPr id="28" name="Text 13"/>
          <p:cNvSpPr/>
          <p:nvPr/>
        </p:nvSpPr>
        <p:spPr>
          <a:xfrm>
            <a:off x="6800850" y="2971800"/>
            <a:ext cx="4857750"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Deployment Checklist</a:t>
            </a:r>
            <a:endParaRPr lang="en-US" sz="1500" dirty="0"/>
          </a:p>
        </p:txBody>
      </p:sp>
      <p:sp>
        <p:nvSpPr>
          <p:cNvPr id="29" name="Text 14"/>
          <p:cNvSpPr/>
          <p:nvPr/>
        </p:nvSpPr>
        <p:spPr>
          <a:xfrm>
            <a:off x="6800850" y="3238500"/>
            <a:ext cx="4857750" cy="457200"/>
          </a:xfrm>
          <a:prstGeom prst="rect">
            <a:avLst/>
          </a:prstGeom>
          <a:noFill/>
          <a:ln/>
        </p:spPr>
        <p:txBody>
          <a:bodyPr vert="horz" wrap="square" lIns="0" tIns="0" rIns="0" bIns="0" rtlCol="0" anchor="t"/>
          <a:lstStyle/>
          <a:p>
            <a:pPr marL="0" indent="0">
              <a:lnSpc>
                <a:spcPts val="1800"/>
              </a:lnSpc>
              <a:buNone/>
            </a:pPr>
            <a:r>
              <a:rPr lang="en-US" sz="1200" dirty="0">
                <a:solidFill>
                  <a:srgbClr val="374151"/>
                </a:solidFill>
                <a:latin typeface="ui-sans-serif" pitchFamily="34" charset="0"/>
                <a:ea typeface="ui-sans-serif" pitchFamily="34" charset="-122"/>
                <a:cs typeface="ui-sans-serif" pitchFamily="34" charset="-120"/>
              </a:rPr>
              <a:t>Prepare for production deployment with a comprehensive checklist</a:t>
            </a:r>
            <a:endParaRPr lang="en-US" sz="1200" dirty="0"/>
          </a:p>
        </p:txBody>
      </p:sp>
      <p:sp>
        <p:nvSpPr>
          <p:cNvPr id="30" name="Text 15"/>
          <p:cNvSpPr/>
          <p:nvPr/>
        </p:nvSpPr>
        <p:spPr>
          <a:xfrm>
            <a:off x="304800" y="4762500"/>
            <a:ext cx="11582400" cy="365522"/>
          </a:xfrm>
          <a:prstGeom prst="rect">
            <a:avLst/>
          </a:prstGeom>
          <a:noFill/>
          <a:ln/>
        </p:spPr>
        <p:txBody>
          <a:bodyPr vert="horz" wrap="square" lIns="0" tIns="0" rIns="0" bIns="0" rtlCol="0" anchor="t"/>
          <a:lstStyle/>
          <a:p>
            <a:pPr marL="0" indent="0">
              <a:lnSpc>
                <a:spcPts val="1440"/>
              </a:lnSpc>
              <a:buNone/>
            </a:pPr>
            <a:r>
              <a:rPr lang="en-US" sz="960" b="1" i="1" dirty="0">
                <a:solidFill>
                  <a:srgbClr val="555555"/>
                </a:solidFill>
                <a:latin typeface="ui-sans-serif" pitchFamily="34" charset="0"/>
                <a:ea typeface="ui-sans-serif" pitchFamily="34" charset="-122"/>
                <a:cs typeface="ui-sans-serif" pitchFamily="34" charset="-120"/>
              </a:rPr>
              <a:t>Speaker Notes (2:15-2:30): </a:t>
            </a:r>
            <a:r>
              <a:rPr lang="en-US" sz="960" i="1" dirty="0">
                <a:solidFill>
                  <a:srgbClr val="555555"/>
                </a:solidFill>
                <a:latin typeface="ui-sans-serif" pitchFamily="34" charset="0"/>
                <a:ea typeface="ui-sans-serif" pitchFamily="34" charset="-122"/>
                <a:cs typeface="ui-sans-serif" pitchFamily="34" charset="-120"/>
              </a:rPr>
              <a:t>This project successfully transformed a static website into a dynamic, database-driven application using PHP and MySQL. The experience provided valuable insights into modern web development practices.</a:t>
            </a:r>
            <a:endParaRPr lang="en-US" sz="960" dirty="0"/>
          </a:p>
        </p:txBody>
      </p:sp>
      <p:sp>
        <p:nvSpPr>
          <p:cNvPr id="31" name="Text 16"/>
          <p:cNvSpPr/>
          <p:nvPr/>
        </p:nvSpPr>
        <p:spPr>
          <a:xfrm>
            <a:off x="304800" y="5128022"/>
            <a:ext cx="11582400" cy="365522"/>
          </a:xfrm>
          <a:prstGeom prst="rect">
            <a:avLst/>
          </a:prstGeom>
          <a:noFill/>
          <a:ln/>
        </p:spPr>
        <p:txBody>
          <a:bodyPr vert="horz" wrap="square" lIns="0" tIns="0" rIns="0" bIns="0" rtlCol="0" anchor="t"/>
          <a:lstStyle/>
          <a:p>
            <a:pPr marL="0" indent="0">
              <a:lnSpc>
                <a:spcPts val="1440"/>
              </a:lnSpc>
              <a:buNone/>
            </a:pPr>
            <a:r>
              <a:rPr lang="en-US" sz="960" i="1" dirty="0">
                <a:solidFill>
                  <a:srgbClr val="555555"/>
                </a:solidFill>
                <a:latin typeface="ui-sans-serif" pitchFamily="34" charset="0"/>
                <a:ea typeface="ui-sans-serif" pitchFamily="34" charset="-122"/>
                <a:cs typeface="ui-sans-serif" pitchFamily="34" charset="-120"/>
              </a:rPr>
              <a:t>Looking ahead, we have several key steps to continue our development. First, we'll develop administrative interfaces for content management through PHP queries. Second, we need to implement robust user authentication and authorization to enhance security. Finally, we'll prepare a comprehensive deployment checklist to ensure smooth production deployment.</a:t>
            </a:r>
            <a:endParaRPr lang="en-US" sz="960" dirty="0"/>
          </a:p>
        </p:txBody>
      </p:sp>
      <p:sp>
        <p:nvSpPr>
          <p:cNvPr id="32" name="Text 17"/>
          <p:cNvSpPr/>
          <p:nvPr/>
        </p:nvSpPr>
        <p:spPr>
          <a:xfrm>
            <a:off x="304800" y="6575971"/>
            <a:ext cx="3727252"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From Static to Dynamic: Project 2 Conversion</a:t>
            </a:r>
            <a:endParaRPr lang="en-US" sz="1080" dirty="0"/>
          </a:p>
        </p:txBody>
      </p:sp>
      <p:sp>
        <p:nvSpPr>
          <p:cNvPr id="33" name="Text 18"/>
          <p:cNvSpPr/>
          <p:nvPr/>
        </p:nvSpPr>
        <p:spPr>
          <a:xfrm>
            <a:off x="11492061" y="6575971"/>
            <a:ext cx="474166"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15/16</a:t>
            </a:r>
            <a:endParaRPr lang="en-US" sz="108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
          </a:xfrm>
          <a:prstGeom prst="rect">
            <a:avLst/>
          </a:prstGeom>
        </p:spPr>
      </p:pic>
      <p:pic>
        <p:nvPicPr>
          <p:cNvPr id="4" name="Image 2" descr="preencoded.png"/>
          <p:cNvPicPr>
            <a:picLocks noChangeAspect="1"/>
          </p:cNvPicPr>
          <p:nvPr/>
        </p:nvPicPr>
        <p:blipFill>
          <a:blip r:embed="rId5"/>
          <a:stretch>
            <a:fillRect/>
          </a:stretch>
        </p:blipFill>
        <p:spPr>
          <a:xfrm>
            <a:off x="2712690" y="1143000"/>
            <a:ext cx="6766471" cy="3429000"/>
          </a:xfrm>
          <a:prstGeom prst="rect">
            <a:avLst/>
          </a:prstGeom>
        </p:spPr>
      </p:pic>
      <p:pic>
        <p:nvPicPr>
          <p:cNvPr id="5" name="Image 3" descr="preencoded.png"/>
          <p:cNvPicPr>
            <a:picLocks noChangeAspect="1"/>
          </p:cNvPicPr>
          <p:nvPr/>
        </p:nvPicPr>
        <p:blipFill>
          <a:blip r:embed="rId6"/>
          <a:stretch>
            <a:fillRect/>
          </a:stretch>
        </p:blipFill>
        <p:spPr>
          <a:xfrm>
            <a:off x="5810101" y="1447800"/>
            <a:ext cx="571500" cy="571500"/>
          </a:xfrm>
          <a:prstGeom prst="rect">
            <a:avLst/>
          </a:prstGeom>
        </p:spPr>
      </p:pic>
      <p:pic>
        <p:nvPicPr>
          <p:cNvPr id="6" name="Image 4" descr="preencoded.png"/>
          <p:cNvPicPr>
            <a:picLocks noChangeAspect="1"/>
          </p:cNvPicPr>
          <p:nvPr/>
        </p:nvPicPr>
        <p:blipFill>
          <a:blip r:embed="rId7"/>
          <a:stretch>
            <a:fillRect/>
          </a:stretch>
        </p:blipFill>
        <p:spPr>
          <a:xfrm>
            <a:off x="4169866" y="3581400"/>
            <a:ext cx="361950" cy="342900"/>
          </a:xfrm>
          <a:prstGeom prst="rect">
            <a:avLst/>
          </a:prstGeom>
        </p:spPr>
      </p:pic>
      <p:pic>
        <p:nvPicPr>
          <p:cNvPr id="7" name="Image 5" descr="preencoded.png"/>
          <p:cNvPicPr>
            <a:picLocks noChangeAspect="1"/>
          </p:cNvPicPr>
          <p:nvPr/>
        </p:nvPicPr>
        <p:blipFill>
          <a:blip r:embed="rId8"/>
          <a:stretch>
            <a:fillRect/>
          </a:stretch>
        </p:blipFill>
        <p:spPr>
          <a:xfrm>
            <a:off x="6656933" y="3581400"/>
            <a:ext cx="361950" cy="342900"/>
          </a:xfrm>
          <a:prstGeom prst="rect">
            <a:avLst/>
          </a:prstGeom>
        </p:spPr>
      </p:pic>
      <p:pic>
        <p:nvPicPr>
          <p:cNvPr id="8" name="Image 6" descr="preencoded.png"/>
          <p:cNvPicPr>
            <a:picLocks noChangeAspect="1"/>
          </p:cNvPicPr>
          <p:nvPr/>
        </p:nvPicPr>
        <p:blipFill>
          <a:blip r:embed="rId9"/>
          <a:stretch>
            <a:fillRect/>
          </a:stretch>
        </p:blipFill>
        <p:spPr>
          <a:xfrm>
            <a:off x="8401943" y="3581400"/>
            <a:ext cx="361950" cy="342900"/>
          </a:xfrm>
          <a:prstGeom prst="rect">
            <a:avLst/>
          </a:prstGeom>
        </p:spPr>
      </p:pic>
      <p:pic>
        <p:nvPicPr>
          <p:cNvPr id="9" name="Image 7" descr="preencoded.png"/>
          <p:cNvPicPr>
            <a:picLocks noChangeAspect="1"/>
          </p:cNvPicPr>
          <p:nvPr/>
        </p:nvPicPr>
        <p:blipFill>
          <a:blip r:embed="rId10"/>
          <a:stretch>
            <a:fillRect/>
          </a:stretch>
        </p:blipFill>
        <p:spPr>
          <a:xfrm>
            <a:off x="0" y="6499771"/>
            <a:ext cx="12192000" cy="358229"/>
          </a:xfrm>
          <a:prstGeom prst="rect">
            <a:avLst/>
          </a:prstGeom>
        </p:spPr>
      </p:pic>
      <p:sp>
        <p:nvSpPr>
          <p:cNvPr id="10" name="Text 0"/>
          <p:cNvSpPr/>
          <p:nvPr/>
        </p:nvSpPr>
        <p:spPr>
          <a:xfrm>
            <a:off x="304800" y="152400"/>
            <a:ext cx="11582400" cy="381000"/>
          </a:xfrm>
          <a:prstGeom prst="rect">
            <a:avLst/>
          </a:prstGeom>
          <a:noFill/>
          <a:ln/>
        </p:spPr>
        <p:txBody>
          <a:bodyPr vert="horz" wrap="square" lIns="0" tIns="0" rIns="0" bIns="0" rtlCol="0" anchor="t"/>
          <a:lstStyle/>
          <a:p>
            <a:pPr marL="0" indent="0">
              <a:lnSpc>
                <a:spcPts val="3000"/>
              </a:lnSpc>
              <a:buNone/>
            </a:pPr>
            <a:r>
              <a:rPr lang="en-US" sz="2700" b="1" dirty="0">
                <a:solidFill>
                  <a:srgbClr val="FFFFFF"/>
                </a:solidFill>
                <a:latin typeface="ui-sans-serif" pitchFamily="34" charset="0"/>
                <a:ea typeface="ui-sans-serif" pitchFamily="34" charset="-122"/>
                <a:cs typeface="ui-sans-serif" pitchFamily="34" charset="-120"/>
              </a:rPr>
              <a:t>Questions?</a:t>
            </a:r>
            <a:endParaRPr lang="en-US" sz="2700" dirty="0"/>
          </a:p>
        </p:txBody>
      </p:sp>
      <p:sp>
        <p:nvSpPr>
          <p:cNvPr id="11" name="Text 1"/>
          <p:cNvSpPr/>
          <p:nvPr/>
        </p:nvSpPr>
        <p:spPr>
          <a:xfrm>
            <a:off x="5287119" y="1143000"/>
            <a:ext cx="1941314" cy="4572000"/>
          </a:xfrm>
          <a:prstGeom prst="rect">
            <a:avLst/>
          </a:prstGeom>
          <a:noFill/>
          <a:ln/>
        </p:spPr>
        <p:txBody>
          <a:bodyPr vert="horz" wrap="square" lIns="0" tIns="0" rIns="0" bIns="0" rtlCol="0" anchor="t"/>
          <a:lstStyle/>
          <a:p>
            <a:pPr marL="0" indent="0">
              <a:lnSpc>
                <a:spcPts val="36000"/>
              </a:lnSpc>
              <a:buNone/>
            </a:pPr>
            <a:r>
              <a:rPr lang="en-US" sz="24000" dirty="0">
                <a:solidFill>
                  <a:srgbClr val="008080">
                    <a:alpha val="20000"/>
                  </a:srgbClr>
                </a:solidFill>
                <a:latin typeface="ui-sans-serif" pitchFamily="34" charset="0"/>
                <a:ea typeface="ui-sans-serif" pitchFamily="34" charset="-122"/>
                <a:cs typeface="ui-sans-serif" pitchFamily="34" charset="-120"/>
              </a:rPr>
              <a:t>?</a:t>
            </a:r>
            <a:endParaRPr lang="en-US" sz="24000" dirty="0"/>
          </a:p>
        </p:txBody>
      </p:sp>
      <p:sp>
        <p:nvSpPr>
          <p:cNvPr id="12" name="Text 2"/>
          <p:cNvSpPr/>
          <p:nvPr/>
        </p:nvSpPr>
        <p:spPr>
          <a:xfrm>
            <a:off x="2401803" y="2247900"/>
            <a:ext cx="7388245" cy="342900"/>
          </a:xfrm>
          <a:prstGeom prst="rect">
            <a:avLst/>
          </a:prstGeom>
          <a:noFill/>
          <a:ln/>
        </p:spPr>
        <p:txBody>
          <a:bodyPr vert="horz" wrap="square" lIns="0" tIns="0" rIns="0" bIns="0" rtlCol="0" anchor="t"/>
          <a:lstStyle/>
          <a:p>
            <a:pPr marL="0" indent="0" algn="ctr">
              <a:lnSpc>
                <a:spcPts val="2700"/>
              </a:lnSpc>
              <a:buNone/>
            </a:pPr>
            <a:r>
              <a:rPr lang="en-US" sz="2250" b="1" dirty="0">
                <a:solidFill>
                  <a:srgbClr val="1F2937"/>
                </a:solidFill>
                <a:latin typeface="ui-sans-serif" pitchFamily="34" charset="0"/>
                <a:ea typeface="ui-sans-serif" pitchFamily="34" charset="-122"/>
                <a:cs typeface="ui-sans-serif" pitchFamily="34" charset="-120"/>
              </a:rPr>
              <a:t>Thank You for Your Attention</a:t>
            </a:r>
            <a:endParaRPr lang="en-US" sz="2250" dirty="0"/>
          </a:p>
        </p:txBody>
      </p:sp>
      <p:sp>
        <p:nvSpPr>
          <p:cNvPr id="13" name="Text 3"/>
          <p:cNvSpPr/>
          <p:nvPr/>
        </p:nvSpPr>
        <p:spPr>
          <a:xfrm>
            <a:off x="3017490" y="2743200"/>
            <a:ext cx="6156871" cy="533400"/>
          </a:xfrm>
          <a:prstGeom prst="rect">
            <a:avLst/>
          </a:prstGeom>
          <a:noFill/>
          <a:ln/>
        </p:spPr>
        <p:txBody>
          <a:bodyPr vert="horz" wrap="square" lIns="0" tIns="0" rIns="0" bIns="0" rtlCol="0" anchor="t"/>
          <a:lstStyle/>
          <a:p>
            <a:pPr marL="0" indent="0" algn="ctr">
              <a:lnSpc>
                <a:spcPts val="2100"/>
              </a:lnSpc>
              <a:buNone/>
            </a:pPr>
            <a:r>
              <a:rPr lang="en-US" sz="1500" dirty="0">
                <a:solidFill>
                  <a:srgbClr val="374151"/>
                </a:solidFill>
                <a:latin typeface="ui-sans-serif" pitchFamily="34" charset="0"/>
                <a:ea typeface="ui-sans-serif" pitchFamily="34" charset="-122"/>
                <a:cs typeface="ui-sans-serif" pitchFamily="34" charset="-120"/>
              </a:rPr>
              <a:t>We welcome your questions about any aspect of our </a:t>
            </a:r>
            <a:r>
              <a:rPr lang="en-US" sz="1500" b="1" dirty="0">
                <a:solidFill>
                  <a:srgbClr val="008080"/>
                </a:solidFill>
                <a:latin typeface="ui-sans-serif" pitchFamily="34" charset="0"/>
                <a:ea typeface="ui-sans-serif" pitchFamily="34" charset="-122"/>
                <a:cs typeface="ui-sans-serif" pitchFamily="34" charset="-120"/>
              </a:rPr>
              <a:t>Project 2 Conversion</a:t>
            </a:r>
            <a:endParaRPr lang="en-US" sz="1500" dirty="0"/>
          </a:p>
        </p:txBody>
      </p:sp>
      <p:sp>
        <p:nvSpPr>
          <p:cNvPr id="14" name="Text 4"/>
          <p:cNvSpPr/>
          <p:nvPr/>
        </p:nvSpPr>
        <p:spPr>
          <a:xfrm>
            <a:off x="2912075" y="4000500"/>
            <a:ext cx="2877681" cy="266700"/>
          </a:xfrm>
          <a:prstGeom prst="rect">
            <a:avLst/>
          </a:prstGeom>
          <a:noFill/>
          <a:ln/>
        </p:spPr>
        <p:txBody>
          <a:bodyPr vert="horz" wrap="square" lIns="0" tIns="0" rIns="0" bIns="0" rtlCol="0" anchor="t"/>
          <a:lstStyle/>
          <a:p>
            <a:pPr marL="0" indent="0" algn="ctr">
              <a:lnSpc>
                <a:spcPts val="2100"/>
              </a:lnSpc>
              <a:buNone/>
            </a:pPr>
            <a:r>
              <a:rPr lang="en-US" sz="1350" dirty="0">
                <a:solidFill>
                  <a:srgbClr val="374151"/>
                </a:solidFill>
                <a:latin typeface="ui-sans-serif" pitchFamily="34" charset="0"/>
                <a:ea typeface="ui-sans-serif" pitchFamily="34" charset="-122"/>
                <a:cs typeface="ui-sans-serif" pitchFamily="34" charset="-120"/>
              </a:rPr>
              <a:t>PHP/MySQL Implementation</a:t>
            </a:r>
            <a:endParaRPr lang="en-US" sz="1350" dirty="0"/>
          </a:p>
        </p:txBody>
      </p:sp>
      <p:sp>
        <p:nvSpPr>
          <p:cNvPr id="15" name="Text 5"/>
          <p:cNvSpPr/>
          <p:nvPr/>
        </p:nvSpPr>
        <p:spPr>
          <a:xfrm>
            <a:off x="5840998" y="4000500"/>
            <a:ext cx="1993821" cy="266700"/>
          </a:xfrm>
          <a:prstGeom prst="rect">
            <a:avLst/>
          </a:prstGeom>
          <a:noFill/>
          <a:ln/>
        </p:spPr>
        <p:txBody>
          <a:bodyPr vert="horz" wrap="square" lIns="0" tIns="0" rIns="0" bIns="0" rtlCol="0" anchor="t"/>
          <a:lstStyle/>
          <a:p>
            <a:pPr marL="0" indent="0" algn="ctr">
              <a:lnSpc>
                <a:spcPts val="2100"/>
              </a:lnSpc>
              <a:buNone/>
            </a:pPr>
            <a:r>
              <a:rPr lang="en-US" sz="1350" dirty="0">
                <a:solidFill>
                  <a:srgbClr val="374151"/>
                </a:solidFill>
                <a:latin typeface="ui-sans-serif" pitchFamily="34" charset="0"/>
                <a:ea typeface="ui-sans-serif" pitchFamily="34" charset="-122"/>
                <a:cs typeface="ui-sans-serif" pitchFamily="34" charset="-120"/>
              </a:rPr>
              <a:t>Team Contributions</a:t>
            </a:r>
            <a:endParaRPr lang="en-US" sz="1350" dirty="0"/>
          </a:p>
        </p:txBody>
      </p:sp>
      <p:sp>
        <p:nvSpPr>
          <p:cNvPr id="16" name="Text 6"/>
          <p:cNvSpPr/>
          <p:nvPr/>
        </p:nvSpPr>
        <p:spPr>
          <a:xfrm>
            <a:off x="8034457" y="4000500"/>
            <a:ext cx="1096923" cy="266700"/>
          </a:xfrm>
          <a:prstGeom prst="rect">
            <a:avLst/>
          </a:prstGeom>
          <a:noFill/>
          <a:ln/>
        </p:spPr>
        <p:txBody>
          <a:bodyPr vert="horz" wrap="square" lIns="0" tIns="0" rIns="0" bIns="0" rtlCol="0" anchor="t"/>
          <a:lstStyle/>
          <a:p>
            <a:pPr marL="0" indent="0" algn="ctr">
              <a:lnSpc>
                <a:spcPts val="2100"/>
              </a:lnSpc>
              <a:buNone/>
            </a:pPr>
            <a:r>
              <a:rPr lang="en-US" sz="1350" dirty="0">
                <a:solidFill>
                  <a:srgbClr val="374151"/>
                </a:solidFill>
                <a:latin typeface="ui-sans-serif" pitchFamily="34" charset="0"/>
                <a:ea typeface="ui-sans-serif" pitchFamily="34" charset="-122"/>
                <a:cs typeface="ui-sans-serif" pitchFamily="34" charset="-120"/>
              </a:rPr>
              <a:t>Live Demo</a:t>
            </a:r>
            <a:endParaRPr lang="en-US" sz="1350" dirty="0"/>
          </a:p>
        </p:txBody>
      </p:sp>
      <p:sp>
        <p:nvSpPr>
          <p:cNvPr id="17" name="Text 7"/>
          <p:cNvSpPr/>
          <p:nvPr/>
        </p:nvSpPr>
        <p:spPr>
          <a:xfrm>
            <a:off x="457200" y="4800600"/>
            <a:ext cx="11277600" cy="457200"/>
          </a:xfrm>
          <a:prstGeom prst="rect">
            <a:avLst/>
          </a:prstGeom>
          <a:noFill/>
          <a:ln/>
        </p:spPr>
        <p:txBody>
          <a:bodyPr vert="horz" wrap="square" lIns="0" tIns="0" rIns="0" bIns="0" rtlCol="0" anchor="t"/>
          <a:lstStyle/>
          <a:p>
            <a:pPr marL="0" indent="0" algn="ctr">
              <a:lnSpc>
                <a:spcPts val="1800"/>
              </a:lnSpc>
              <a:buNone/>
            </a:pPr>
            <a:r>
              <a:rPr lang="en-US" sz="1200" b="1" i="1" dirty="0">
                <a:solidFill>
                  <a:srgbClr val="4B5563"/>
                </a:solidFill>
                <a:latin typeface="ui-sans-serif" pitchFamily="34" charset="0"/>
                <a:ea typeface="ui-sans-serif" pitchFamily="34" charset="-122"/>
                <a:cs typeface="ui-sans-serif" pitchFamily="34" charset="-120"/>
              </a:rPr>
              <a:t>Speaker Notes: </a:t>
            </a:r>
            <a:r>
              <a:rPr lang="en-US" sz="1200" i="1" dirty="0">
                <a:solidFill>
                  <a:srgbClr val="4B5563"/>
                </a:solidFill>
                <a:latin typeface="ui-sans-serif" pitchFamily="34" charset="0"/>
                <a:ea typeface="ui-sans-serif" pitchFamily="34" charset="-122"/>
                <a:cs typeface="ui-sans-serif" pitchFamily="34" charset="-120"/>
              </a:rPr>
              <a:t>Thank you for your attention. We've covered the conversion of our static website to a dynamic PHP/MySQL site, including the contributions from each team member. We're now open to questions about any aspect of our project conversion process.</a:t>
            </a:r>
            <a:endParaRPr lang="en-US" sz="1200" dirty="0"/>
          </a:p>
        </p:txBody>
      </p:sp>
      <p:sp>
        <p:nvSpPr>
          <p:cNvPr id="18" name="Text 8"/>
          <p:cNvSpPr/>
          <p:nvPr/>
        </p:nvSpPr>
        <p:spPr>
          <a:xfrm>
            <a:off x="304800" y="6575971"/>
            <a:ext cx="3727252"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From Static to Dynamic: Project 2 Conversion</a:t>
            </a:r>
            <a:endParaRPr lang="en-US" sz="1080" dirty="0"/>
          </a:p>
        </p:txBody>
      </p:sp>
      <p:sp>
        <p:nvSpPr>
          <p:cNvPr id="19" name="Text 9"/>
          <p:cNvSpPr/>
          <p:nvPr/>
        </p:nvSpPr>
        <p:spPr>
          <a:xfrm>
            <a:off x="11492061" y="6575971"/>
            <a:ext cx="474166"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16/16</a:t>
            </a:r>
            <a:endParaRPr lang="en-US" sz="108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
          </a:xfrm>
          <a:prstGeom prst="rect">
            <a:avLst/>
          </a:prstGeom>
        </p:spPr>
      </p:pic>
      <p:pic>
        <p:nvPicPr>
          <p:cNvPr id="4" name="Image 2" descr="preencoded.png"/>
          <p:cNvPicPr>
            <a:picLocks noChangeAspect="1"/>
          </p:cNvPicPr>
          <p:nvPr/>
        </p:nvPicPr>
        <p:blipFill>
          <a:blip r:embed="rId5"/>
          <a:stretch>
            <a:fillRect/>
          </a:stretch>
        </p:blipFill>
        <p:spPr>
          <a:xfrm>
            <a:off x="457200" y="1143000"/>
            <a:ext cx="11277600" cy="800100"/>
          </a:xfrm>
          <a:prstGeom prst="rect">
            <a:avLst/>
          </a:prstGeom>
        </p:spPr>
      </p:pic>
      <p:pic>
        <p:nvPicPr>
          <p:cNvPr id="5" name="Image 3" descr="preencoded.png"/>
          <p:cNvPicPr>
            <a:picLocks noChangeAspect="1"/>
          </p:cNvPicPr>
          <p:nvPr/>
        </p:nvPicPr>
        <p:blipFill>
          <a:blip r:embed="rId6"/>
          <a:stretch>
            <a:fillRect/>
          </a:stretch>
        </p:blipFill>
        <p:spPr>
          <a:xfrm>
            <a:off x="609600" y="1381125"/>
            <a:ext cx="323850" cy="285750"/>
          </a:xfrm>
          <a:prstGeom prst="rect">
            <a:avLst/>
          </a:prstGeom>
        </p:spPr>
      </p:pic>
      <p:pic>
        <p:nvPicPr>
          <p:cNvPr id="6" name="Image 4" descr="preencoded.png"/>
          <p:cNvPicPr>
            <a:picLocks noChangeAspect="1"/>
          </p:cNvPicPr>
          <p:nvPr/>
        </p:nvPicPr>
        <p:blipFill>
          <a:blip r:embed="rId5"/>
          <a:stretch>
            <a:fillRect/>
          </a:stretch>
        </p:blipFill>
        <p:spPr>
          <a:xfrm>
            <a:off x="457200" y="2171700"/>
            <a:ext cx="11277600" cy="800100"/>
          </a:xfrm>
          <a:prstGeom prst="rect">
            <a:avLst/>
          </a:prstGeom>
        </p:spPr>
      </p:pic>
      <p:pic>
        <p:nvPicPr>
          <p:cNvPr id="7" name="Image 5" descr="preencoded.png"/>
          <p:cNvPicPr>
            <a:picLocks noChangeAspect="1"/>
          </p:cNvPicPr>
          <p:nvPr/>
        </p:nvPicPr>
        <p:blipFill>
          <a:blip r:embed="rId7"/>
          <a:stretch>
            <a:fillRect/>
          </a:stretch>
        </p:blipFill>
        <p:spPr>
          <a:xfrm>
            <a:off x="609600" y="2409825"/>
            <a:ext cx="361950" cy="285750"/>
          </a:xfrm>
          <a:prstGeom prst="rect">
            <a:avLst/>
          </a:prstGeom>
        </p:spPr>
      </p:pic>
      <p:pic>
        <p:nvPicPr>
          <p:cNvPr id="8" name="Image 6" descr="preencoded.png"/>
          <p:cNvPicPr>
            <a:picLocks noChangeAspect="1"/>
          </p:cNvPicPr>
          <p:nvPr/>
        </p:nvPicPr>
        <p:blipFill>
          <a:blip r:embed="rId8"/>
          <a:stretch>
            <a:fillRect/>
          </a:stretch>
        </p:blipFill>
        <p:spPr>
          <a:xfrm>
            <a:off x="457200" y="3200400"/>
            <a:ext cx="11277600" cy="800100"/>
          </a:xfrm>
          <a:prstGeom prst="rect">
            <a:avLst/>
          </a:prstGeom>
        </p:spPr>
      </p:pic>
      <p:pic>
        <p:nvPicPr>
          <p:cNvPr id="9" name="Image 7" descr="preencoded.png"/>
          <p:cNvPicPr>
            <a:picLocks noChangeAspect="1"/>
          </p:cNvPicPr>
          <p:nvPr/>
        </p:nvPicPr>
        <p:blipFill>
          <a:blip r:embed="rId9"/>
          <a:stretch>
            <a:fillRect/>
          </a:stretch>
        </p:blipFill>
        <p:spPr>
          <a:xfrm>
            <a:off x="609600" y="3438525"/>
            <a:ext cx="361950" cy="285750"/>
          </a:xfrm>
          <a:prstGeom prst="rect">
            <a:avLst/>
          </a:prstGeom>
        </p:spPr>
      </p:pic>
      <p:pic>
        <p:nvPicPr>
          <p:cNvPr id="10" name="Image 8" descr="preencoded.png"/>
          <p:cNvPicPr>
            <a:picLocks noChangeAspect="1"/>
          </p:cNvPicPr>
          <p:nvPr/>
        </p:nvPicPr>
        <p:blipFill>
          <a:blip r:embed="rId5"/>
          <a:stretch>
            <a:fillRect/>
          </a:stretch>
        </p:blipFill>
        <p:spPr>
          <a:xfrm>
            <a:off x="457200" y="4229100"/>
            <a:ext cx="11277600" cy="800100"/>
          </a:xfrm>
          <a:prstGeom prst="rect">
            <a:avLst/>
          </a:prstGeom>
        </p:spPr>
      </p:pic>
      <p:pic>
        <p:nvPicPr>
          <p:cNvPr id="11" name="Image 9" descr="preencoded.png"/>
          <p:cNvPicPr>
            <a:picLocks noChangeAspect="1"/>
          </p:cNvPicPr>
          <p:nvPr/>
        </p:nvPicPr>
        <p:blipFill>
          <a:blip r:embed="rId10"/>
          <a:stretch>
            <a:fillRect/>
          </a:stretch>
        </p:blipFill>
        <p:spPr>
          <a:xfrm>
            <a:off x="609600" y="4467225"/>
            <a:ext cx="285750" cy="285750"/>
          </a:xfrm>
          <a:prstGeom prst="rect">
            <a:avLst/>
          </a:prstGeom>
        </p:spPr>
      </p:pic>
      <p:pic>
        <p:nvPicPr>
          <p:cNvPr id="12" name="Image 10" descr="preencoded.png"/>
          <p:cNvPicPr>
            <a:picLocks noChangeAspect="1"/>
          </p:cNvPicPr>
          <p:nvPr/>
        </p:nvPicPr>
        <p:blipFill>
          <a:blip r:embed="rId11"/>
          <a:stretch>
            <a:fillRect/>
          </a:stretch>
        </p:blipFill>
        <p:spPr>
          <a:xfrm>
            <a:off x="0" y="6499771"/>
            <a:ext cx="12192000" cy="358229"/>
          </a:xfrm>
          <a:prstGeom prst="rect">
            <a:avLst/>
          </a:prstGeom>
        </p:spPr>
      </p:pic>
      <p:sp>
        <p:nvSpPr>
          <p:cNvPr id="13" name="Text 0"/>
          <p:cNvSpPr/>
          <p:nvPr/>
        </p:nvSpPr>
        <p:spPr>
          <a:xfrm>
            <a:off x="304800" y="152400"/>
            <a:ext cx="11582400" cy="381000"/>
          </a:xfrm>
          <a:prstGeom prst="rect">
            <a:avLst/>
          </a:prstGeom>
          <a:noFill/>
          <a:ln/>
        </p:spPr>
        <p:txBody>
          <a:bodyPr vert="horz" wrap="square" lIns="0" tIns="0" rIns="0" bIns="0" rtlCol="0" anchor="t"/>
          <a:lstStyle/>
          <a:p>
            <a:pPr marL="0" indent="0">
              <a:lnSpc>
                <a:spcPts val="3000"/>
              </a:lnSpc>
              <a:buNone/>
            </a:pPr>
            <a:r>
              <a:rPr lang="en-US" sz="2700" b="1" dirty="0">
                <a:solidFill>
                  <a:srgbClr val="FFFFFF"/>
                </a:solidFill>
                <a:latin typeface="ui-sans-serif" pitchFamily="34" charset="0"/>
                <a:ea typeface="ui-sans-serif" pitchFamily="34" charset="-122"/>
                <a:cs typeface="ui-sans-serif" pitchFamily="34" charset="-120"/>
              </a:rPr>
              <a:t>Agenda</a:t>
            </a:r>
            <a:endParaRPr lang="en-US" sz="2700" dirty="0"/>
          </a:p>
        </p:txBody>
      </p:sp>
      <p:sp>
        <p:nvSpPr>
          <p:cNvPr id="14" name="Text 1"/>
          <p:cNvSpPr/>
          <p:nvPr/>
        </p:nvSpPr>
        <p:spPr>
          <a:xfrm>
            <a:off x="1162050" y="1257300"/>
            <a:ext cx="6509891" cy="3048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Context</a:t>
            </a:r>
            <a:endParaRPr lang="en-US" sz="1800" dirty="0"/>
          </a:p>
        </p:txBody>
      </p:sp>
      <p:sp>
        <p:nvSpPr>
          <p:cNvPr id="15" name="Text 2"/>
          <p:cNvSpPr/>
          <p:nvPr/>
        </p:nvSpPr>
        <p:spPr>
          <a:xfrm>
            <a:off x="1162050" y="1562100"/>
            <a:ext cx="7811869" cy="266700"/>
          </a:xfrm>
          <a:prstGeom prst="rect">
            <a:avLst/>
          </a:prstGeom>
          <a:noFill/>
          <a:ln/>
        </p:spPr>
        <p:txBody>
          <a:bodyPr vert="horz" wrap="square" lIns="0" tIns="0" rIns="0" bIns="0" rtlCol="0" anchor="t"/>
          <a:lstStyle/>
          <a:p>
            <a:pPr marL="0" indent="0">
              <a:lnSpc>
                <a:spcPts val="2100"/>
              </a:lnSpc>
              <a:buNone/>
            </a:pPr>
            <a:r>
              <a:rPr lang="en-US" sz="1500" dirty="0">
                <a:solidFill>
                  <a:srgbClr val="374151"/>
                </a:solidFill>
                <a:latin typeface="ui-sans-serif" pitchFamily="34" charset="0"/>
                <a:ea typeface="ui-sans-serif" pitchFamily="34" charset="-122"/>
                <a:cs typeface="ui-sans-serif" pitchFamily="34" charset="-120"/>
              </a:rPr>
              <a:t>Project 1 (Static) → Project 2 (PHP/MySQL with Includes + Database)</a:t>
            </a:r>
            <a:endParaRPr lang="en-US" sz="1500" dirty="0"/>
          </a:p>
        </p:txBody>
      </p:sp>
      <p:sp>
        <p:nvSpPr>
          <p:cNvPr id="16" name="Text 3"/>
          <p:cNvSpPr/>
          <p:nvPr/>
        </p:nvSpPr>
        <p:spPr>
          <a:xfrm>
            <a:off x="1200150" y="2286000"/>
            <a:ext cx="2724269" cy="3048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Team Roles</a:t>
            </a:r>
            <a:endParaRPr lang="en-US" sz="1800" dirty="0"/>
          </a:p>
        </p:txBody>
      </p:sp>
      <p:sp>
        <p:nvSpPr>
          <p:cNvPr id="17" name="Text 4"/>
          <p:cNvSpPr/>
          <p:nvPr/>
        </p:nvSpPr>
        <p:spPr>
          <a:xfrm>
            <a:off x="1200150" y="2590800"/>
            <a:ext cx="2724269" cy="266700"/>
          </a:xfrm>
          <a:prstGeom prst="rect">
            <a:avLst/>
          </a:prstGeom>
          <a:noFill/>
          <a:ln/>
        </p:spPr>
        <p:txBody>
          <a:bodyPr vert="horz" wrap="square" lIns="0" tIns="0" rIns="0" bIns="0" rtlCol="0" anchor="t"/>
          <a:lstStyle/>
          <a:p>
            <a:pPr marL="0" indent="0">
              <a:lnSpc>
                <a:spcPts val="2100"/>
              </a:lnSpc>
              <a:buNone/>
            </a:pPr>
            <a:r>
              <a:rPr lang="en-US" sz="1500" dirty="0">
                <a:solidFill>
                  <a:srgbClr val="374151"/>
                </a:solidFill>
                <a:latin typeface="ui-sans-serif" pitchFamily="34" charset="0"/>
                <a:ea typeface="ui-sans-serif" pitchFamily="34" charset="-122"/>
                <a:cs typeface="ui-sans-serif" pitchFamily="34" charset="-120"/>
              </a:rPr>
              <a:t>Ali, Yitian, Yousaff, Ayon</a:t>
            </a:r>
            <a:endParaRPr lang="en-US" sz="1500" dirty="0"/>
          </a:p>
        </p:txBody>
      </p:sp>
      <p:sp>
        <p:nvSpPr>
          <p:cNvPr id="18" name="Text 5"/>
          <p:cNvSpPr/>
          <p:nvPr/>
        </p:nvSpPr>
        <p:spPr>
          <a:xfrm>
            <a:off x="1200150" y="3314700"/>
            <a:ext cx="4565749" cy="3048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Live Demo Checkpoints</a:t>
            </a:r>
            <a:endParaRPr lang="en-US" sz="1800" dirty="0"/>
          </a:p>
        </p:txBody>
      </p:sp>
      <p:sp>
        <p:nvSpPr>
          <p:cNvPr id="19" name="Text 6"/>
          <p:cNvSpPr/>
          <p:nvPr/>
        </p:nvSpPr>
        <p:spPr>
          <a:xfrm>
            <a:off x="1200150" y="3619500"/>
            <a:ext cx="4565749" cy="266700"/>
          </a:xfrm>
          <a:prstGeom prst="rect">
            <a:avLst/>
          </a:prstGeom>
          <a:noFill/>
          <a:ln/>
        </p:spPr>
        <p:txBody>
          <a:bodyPr vert="horz" wrap="square" lIns="0" tIns="0" rIns="0" bIns="0" rtlCol="0" anchor="t"/>
          <a:lstStyle/>
          <a:p>
            <a:pPr marL="0" indent="0">
              <a:lnSpc>
                <a:spcPts val="2100"/>
              </a:lnSpc>
              <a:buNone/>
            </a:pPr>
            <a:r>
              <a:rPr lang="en-US" sz="1500" dirty="0">
                <a:solidFill>
                  <a:srgbClr val="374151"/>
                </a:solidFill>
                <a:latin typeface="ui-sans-serif" pitchFamily="34" charset="0"/>
                <a:ea typeface="ui-sans-serif" pitchFamily="34" charset="-122"/>
                <a:cs typeface="ui-sans-serif" pitchFamily="34" charset="-120"/>
              </a:rPr>
              <a:t>Demonstration of key conversion points</a:t>
            </a:r>
            <a:endParaRPr lang="en-US" sz="1500" dirty="0"/>
          </a:p>
        </p:txBody>
      </p:sp>
      <p:sp>
        <p:nvSpPr>
          <p:cNvPr id="20" name="Text 7"/>
          <p:cNvSpPr/>
          <p:nvPr/>
        </p:nvSpPr>
        <p:spPr>
          <a:xfrm>
            <a:off x="1123950" y="4343400"/>
            <a:ext cx="2418159" cy="3048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Q&amp;A</a:t>
            </a:r>
            <a:endParaRPr lang="en-US" sz="1800" dirty="0"/>
          </a:p>
        </p:txBody>
      </p:sp>
      <p:sp>
        <p:nvSpPr>
          <p:cNvPr id="21" name="Text 8"/>
          <p:cNvSpPr/>
          <p:nvPr/>
        </p:nvSpPr>
        <p:spPr>
          <a:xfrm>
            <a:off x="1123950" y="4648200"/>
            <a:ext cx="2901791" cy="266700"/>
          </a:xfrm>
          <a:prstGeom prst="rect">
            <a:avLst/>
          </a:prstGeom>
          <a:noFill/>
          <a:ln/>
        </p:spPr>
        <p:txBody>
          <a:bodyPr vert="horz" wrap="square" lIns="0" tIns="0" rIns="0" bIns="0" rtlCol="0" anchor="t"/>
          <a:lstStyle/>
          <a:p>
            <a:pPr marL="0" indent="0">
              <a:lnSpc>
                <a:spcPts val="2100"/>
              </a:lnSpc>
              <a:buNone/>
            </a:pPr>
            <a:r>
              <a:rPr lang="en-US" sz="1500" dirty="0">
                <a:solidFill>
                  <a:srgbClr val="374151"/>
                </a:solidFill>
                <a:latin typeface="ui-sans-serif" pitchFamily="34" charset="0"/>
                <a:ea typeface="ui-sans-serif" pitchFamily="34" charset="-122"/>
                <a:cs typeface="ui-sans-serif" pitchFamily="34" charset="-120"/>
              </a:rPr>
              <a:t>Questions and discussion</a:t>
            </a:r>
            <a:endParaRPr lang="en-US" sz="1500" dirty="0"/>
          </a:p>
        </p:txBody>
      </p:sp>
      <p:sp>
        <p:nvSpPr>
          <p:cNvPr id="22" name="Text 9"/>
          <p:cNvSpPr/>
          <p:nvPr/>
        </p:nvSpPr>
        <p:spPr>
          <a:xfrm>
            <a:off x="457200" y="5486400"/>
            <a:ext cx="11277600" cy="548283"/>
          </a:xfrm>
          <a:prstGeom prst="rect">
            <a:avLst/>
          </a:prstGeom>
          <a:noFill/>
          <a:ln/>
        </p:spPr>
        <p:txBody>
          <a:bodyPr vert="horz" wrap="square" lIns="0" tIns="0" rIns="0" bIns="0" rtlCol="0" anchor="t"/>
          <a:lstStyle/>
          <a:p>
            <a:pPr marL="0" indent="0">
              <a:lnSpc>
                <a:spcPts val="1440"/>
              </a:lnSpc>
              <a:buNone/>
            </a:pPr>
            <a:r>
              <a:rPr lang="en-US" sz="960" b="1" i="1" dirty="0">
                <a:solidFill>
                  <a:srgbClr val="555555"/>
                </a:solidFill>
                <a:latin typeface="ui-sans-serif" pitchFamily="34" charset="0"/>
                <a:ea typeface="ui-sans-serif" pitchFamily="34" charset="-122"/>
                <a:cs typeface="ui-sans-serif" pitchFamily="34" charset="-120"/>
              </a:rPr>
              <a:t>Speaker Notes (0:15-0:45): </a:t>
            </a:r>
            <a:r>
              <a:rPr lang="en-US" sz="960" i="1" dirty="0">
                <a:solidFill>
                  <a:srgbClr val="555555"/>
                </a:solidFill>
                <a:latin typeface="ui-sans-serif" pitchFamily="34" charset="0"/>
                <a:ea typeface="ui-sans-serif" pitchFamily="34" charset="-122"/>
                <a:cs typeface="ui-sans-serif" pitchFamily="34" charset="-120"/>
              </a:rPr>
              <a:t>Welcome everyone to our presentation on "From Static to Dynamic: Project 2 Conversion." Today, we'll walk you through our journey. We'll start by outlining the project context, introducing our team and their specific contributions. We'll then highlight key live demo checkpoints to showcase our work in action, and finally, open the floor for your questions.</a:t>
            </a:r>
            <a:endParaRPr lang="en-US" sz="960" dirty="0"/>
          </a:p>
        </p:txBody>
      </p:sp>
      <p:sp>
        <p:nvSpPr>
          <p:cNvPr id="23" name="Text 10"/>
          <p:cNvSpPr/>
          <p:nvPr/>
        </p:nvSpPr>
        <p:spPr>
          <a:xfrm>
            <a:off x="304800" y="6575971"/>
            <a:ext cx="3727252"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From Static to Dynamic: Project 2 Conversion</a:t>
            </a:r>
            <a:endParaRPr lang="en-US" sz="1080" dirty="0"/>
          </a:p>
        </p:txBody>
      </p:sp>
      <p:sp>
        <p:nvSpPr>
          <p:cNvPr id="24" name="Text 11"/>
          <p:cNvSpPr/>
          <p:nvPr/>
        </p:nvSpPr>
        <p:spPr>
          <a:xfrm>
            <a:off x="11579275" y="6575971"/>
            <a:ext cx="369510"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2/16</a:t>
            </a:r>
            <a:endParaRPr lang="en-US" sz="10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
          </a:xfrm>
          <a:prstGeom prst="rect">
            <a:avLst/>
          </a:prstGeom>
        </p:spPr>
      </p:pic>
      <p:pic>
        <p:nvPicPr>
          <p:cNvPr id="4" name="Image 2" descr="preencoded.png"/>
          <p:cNvPicPr>
            <a:picLocks noChangeAspect="1"/>
          </p:cNvPicPr>
          <p:nvPr/>
        </p:nvPicPr>
        <p:blipFill>
          <a:blip r:embed="rId5"/>
          <a:stretch>
            <a:fillRect/>
          </a:stretch>
        </p:blipFill>
        <p:spPr>
          <a:xfrm>
            <a:off x="1581150" y="1066800"/>
            <a:ext cx="952500" cy="952500"/>
          </a:xfrm>
          <a:prstGeom prst="rect">
            <a:avLst/>
          </a:prstGeom>
        </p:spPr>
      </p:pic>
      <p:pic>
        <p:nvPicPr>
          <p:cNvPr id="5" name="Image 3" descr="preencoded.png"/>
          <p:cNvPicPr>
            <a:picLocks noChangeAspect="1"/>
          </p:cNvPicPr>
          <p:nvPr/>
        </p:nvPicPr>
        <p:blipFill>
          <a:blip r:embed="rId6"/>
          <a:stretch>
            <a:fillRect/>
          </a:stretch>
        </p:blipFill>
        <p:spPr>
          <a:xfrm>
            <a:off x="1828800" y="1314450"/>
            <a:ext cx="457200" cy="457200"/>
          </a:xfrm>
          <a:prstGeom prst="rect">
            <a:avLst/>
          </a:prstGeom>
        </p:spPr>
      </p:pic>
      <p:pic>
        <p:nvPicPr>
          <p:cNvPr id="6" name="Image 4" descr="preencoded.png"/>
          <p:cNvPicPr>
            <a:picLocks noChangeAspect="1"/>
          </p:cNvPicPr>
          <p:nvPr/>
        </p:nvPicPr>
        <p:blipFill>
          <a:blip r:embed="rId7"/>
          <a:stretch>
            <a:fillRect/>
          </a:stretch>
        </p:blipFill>
        <p:spPr>
          <a:xfrm>
            <a:off x="342900" y="2624388"/>
            <a:ext cx="3581400" cy="1181100"/>
          </a:xfrm>
          <a:prstGeom prst="rect">
            <a:avLst/>
          </a:prstGeom>
        </p:spPr>
      </p:pic>
      <p:pic>
        <p:nvPicPr>
          <p:cNvPr id="7" name="Image 5" descr="preencoded.png"/>
          <p:cNvPicPr>
            <a:picLocks noChangeAspect="1"/>
          </p:cNvPicPr>
          <p:nvPr/>
        </p:nvPicPr>
        <p:blipFill>
          <a:blip r:embed="rId8"/>
          <a:stretch>
            <a:fillRect/>
          </a:stretch>
        </p:blipFill>
        <p:spPr>
          <a:xfrm>
            <a:off x="4191000" y="1066800"/>
            <a:ext cx="7620000" cy="1503448"/>
          </a:xfrm>
          <a:prstGeom prst="rect">
            <a:avLst/>
          </a:prstGeom>
        </p:spPr>
      </p:pic>
      <p:pic>
        <p:nvPicPr>
          <p:cNvPr id="8" name="Image 6" descr="preencoded.png"/>
          <p:cNvPicPr>
            <a:picLocks noChangeAspect="1"/>
          </p:cNvPicPr>
          <p:nvPr/>
        </p:nvPicPr>
        <p:blipFill>
          <a:blip r:embed="rId9"/>
          <a:stretch>
            <a:fillRect/>
          </a:stretch>
        </p:blipFill>
        <p:spPr>
          <a:xfrm>
            <a:off x="4343400" y="1190625"/>
            <a:ext cx="361950" cy="285750"/>
          </a:xfrm>
          <a:prstGeom prst="rect">
            <a:avLst/>
          </a:prstGeom>
        </p:spPr>
      </p:pic>
      <p:pic>
        <p:nvPicPr>
          <p:cNvPr id="9" name="Image 7" descr="preencoded.png"/>
          <p:cNvPicPr>
            <a:picLocks noChangeAspect="1"/>
          </p:cNvPicPr>
          <p:nvPr/>
        </p:nvPicPr>
        <p:blipFill>
          <a:blip r:embed="rId10"/>
          <a:stretch>
            <a:fillRect/>
          </a:stretch>
        </p:blipFill>
        <p:spPr>
          <a:xfrm>
            <a:off x="10255597" y="1533525"/>
            <a:ext cx="487859" cy="190500"/>
          </a:xfrm>
          <a:prstGeom prst="rect">
            <a:avLst/>
          </a:prstGeom>
        </p:spPr>
      </p:pic>
      <p:pic>
        <p:nvPicPr>
          <p:cNvPr id="10" name="Image 8" descr="preencoded.png"/>
          <p:cNvPicPr>
            <a:picLocks noChangeAspect="1"/>
          </p:cNvPicPr>
          <p:nvPr/>
        </p:nvPicPr>
        <p:blipFill>
          <a:blip r:embed="rId11"/>
          <a:stretch>
            <a:fillRect/>
          </a:stretch>
        </p:blipFill>
        <p:spPr>
          <a:xfrm>
            <a:off x="4857750" y="1809750"/>
            <a:ext cx="899368" cy="190500"/>
          </a:xfrm>
          <a:prstGeom prst="rect">
            <a:avLst/>
          </a:prstGeom>
        </p:spPr>
      </p:pic>
      <p:pic>
        <p:nvPicPr>
          <p:cNvPr id="11" name="Image 9" descr="preencoded.png"/>
          <p:cNvPicPr>
            <a:picLocks noChangeAspect="1"/>
          </p:cNvPicPr>
          <p:nvPr/>
        </p:nvPicPr>
        <p:blipFill>
          <a:blip r:embed="rId12"/>
          <a:stretch>
            <a:fillRect/>
          </a:stretch>
        </p:blipFill>
        <p:spPr>
          <a:xfrm>
            <a:off x="5866209" y="1809750"/>
            <a:ext cx="796528" cy="190500"/>
          </a:xfrm>
          <a:prstGeom prst="rect">
            <a:avLst/>
          </a:prstGeom>
        </p:spPr>
      </p:pic>
      <p:pic>
        <p:nvPicPr>
          <p:cNvPr id="12" name="Image 10" descr="preencoded.png"/>
          <p:cNvPicPr>
            <a:picLocks noChangeAspect="1"/>
          </p:cNvPicPr>
          <p:nvPr/>
        </p:nvPicPr>
        <p:blipFill>
          <a:blip r:embed="rId13"/>
          <a:stretch>
            <a:fillRect/>
          </a:stretch>
        </p:blipFill>
        <p:spPr>
          <a:xfrm>
            <a:off x="4191000" y="2698917"/>
            <a:ext cx="7620000" cy="1503448"/>
          </a:xfrm>
          <a:prstGeom prst="rect">
            <a:avLst/>
          </a:prstGeom>
        </p:spPr>
      </p:pic>
      <p:pic>
        <p:nvPicPr>
          <p:cNvPr id="13" name="Image 11" descr="preencoded.png"/>
          <p:cNvPicPr>
            <a:picLocks noChangeAspect="1"/>
          </p:cNvPicPr>
          <p:nvPr/>
        </p:nvPicPr>
        <p:blipFill>
          <a:blip r:embed="rId14"/>
          <a:stretch>
            <a:fillRect/>
          </a:stretch>
        </p:blipFill>
        <p:spPr>
          <a:xfrm>
            <a:off x="4343400" y="2752056"/>
            <a:ext cx="285750" cy="285750"/>
          </a:xfrm>
          <a:prstGeom prst="rect">
            <a:avLst/>
          </a:prstGeom>
        </p:spPr>
      </p:pic>
      <p:pic>
        <p:nvPicPr>
          <p:cNvPr id="14" name="Image 12" descr="preencoded.png"/>
          <p:cNvPicPr>
            <a:picLocks noChangeAspect="1"/>
          </p:cNvPicPr>
          <p:nvPr/>
        </p:nvPicPr>
        <p:blipFill>
          <a:blip r:embed="rId13"/>
          <a:stretch>
            <a:fillRect/>
          </a:stretch>
        </p:blipFill>
        <p:spPr>
          <a:xfrm>
            <a:off x="4191000" y="4356432"/>
            <a:ext cx="7620000" cy="1503447"/>
          </a:xfrm>
          <a:prstGeom prst="rect">
            <a:avLst/>
          </a:prstGeom>
        </p:spPr>
      </p:pic>
      <p:pic>
        <p:nvPicPr>
          <p:cNvPr id="15" name="Image 13" descr="preencoded.png"/>
          <p:cNvPicPr>
            <a:picLocks noChangeAspect="1"/>
          </p:cNvPicPr>
          <p:nvPr/>
        </p:nvPicPr>
        <p:blipFill>
          <a:blip r:embed="rId15"/>
          <a:stretch>
            <a:fillRect/>
          </a:stretch>
        </p:blipFill>
        <p:spPr>
          <a:xfrm>
            <a:off x="4272558" y="4499308"/>
            <a:ext cx="285750" cy="285750"/>
          </a:xfrm>
          <a:prstGeom prst="rect">
            <a:avLst/>
          </a:prstGeom>
        </p:spPr>
      </p:pic>
      <p:sp>
        <p:nvSpPr>
          <p:cNvPr id="16" name="Text 0"/>
          <p:cNvSpPr/>
          <p:nvPr/>
        </p:nvSpPr>
        <p:spPr>
          <a:xfrm>
            <a:off x="304800" y="152400"/>
            <a:ext cx="13898880" cy="381000"/>
          </a:xfrm>
          <a:prstGeom prst="rect">
            <a:avLst/>
          </a:prstGeom>
          <a:noFill/>
          <a:ln/>
        </p:spPr>
        <p:txBody>
          <a:bodyPr vert="horz" wrap="square" lIns="0" tIns="0" rIns="0" bIns="0" rtlCol="0" anchor="t"/>
          <a:lstStyle/>
          <a:p>
            <a:pPr marL="0" indent="0">
              <a:lnSpc>
                <a:spcPts val="3000"/>
              </a:lnSpc>
              <a:buNone/>
            </a:pPr>
            <a:r>
              <a:rPr lang="en-US" sz="2700" b="1" dirty="0">
                <a:solidFill>
                  <a:srgbClr val="FFFFFF"/>
                </a:solidFill>
                <a:latin typeface="ui-sans-serif" pitchFamily="34" charset="0"/>
                <a:ea typeface="ui-sans-serif" pitchFamily="34" charset="-122"/>
                <a:cs typeface="ui-sans-serif" pitchFamily="34" charset="-120"/>
              </a:rPr>
              <a:t>Ali Jawid Behzad: Project 1 Contributions</a:t>
            </a:r>
            <a:endParaRPr lang="en-US" sz="2700" dirty="0"/>
          </a:p>
        </p:txBody>
      </p:sp>
      <p:sp>
        <p:nvSpPr>
          <p:cNvPr id="17" name="Text 1"/>
          <p:cNvSpPr/>
          <p:nvPr/>
        </p:nvSpPr>
        <p:spPr>
          <a:xfrm>
            <a:off x="1080790" y="2171700"/>
            <a:ext cx="2618184" cy="3048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About Page Lead</a:t>
            </a:r>
            <a:endParaRPr lang="en-US" sz="1800" dirty="0"/>
          </a:p>
        </p:txBody>
      </p:sp>
      <p:sp>
        <p:nvSpPr>
          <p:cNvPr id="18" name="Text 2"/>
          <p:cNvSpPr/>
          <p:nvPr/>
        </p:nvSpPr>
        <p:spPr>
          <a:xfrm>
            <a:off x="533400" y="2857500"/>
            <a:ext cx="3931920" cy="266700"/>
          </a:xfrm>
          <a:prstGeom prst="rect">
            <a:avLst/>
          </a:prstGeom>
          <a:noFill/>
          <a:ln/>
        </p:spPr>
        <p:txBody>
          <a:bodyPr vert="horz" wrap="square" lIns="0" tIns="0" rIns="0" bIns="0" rtlCol="0" anchor="t"/>
          <a:lstStyle/>
          <a:p>
            <a:pPr marL="0" indent="0">
              <a:lnSpc>
                <a:spcPts val="2100"/>
              </a:lnSpc>
              <a:buNone/>
            </a:pPr>
            <a:r>
              <a:rPr lang="en-US" sz="1350" b="1" dirty="0">
                <a:solidFill>
                  <a:srgbClr val="374151"/>
                </a:solidFill>
                <a:latin typeface="ui-sans-serif" pitchFamily="34" charset="0"/>
                <a:ea typeface="ui-sans-serif" pitchFamily="34" charset="-122"/>
                <a:cs typeface="ui-sans-serif" pitchFamily="34" charset="-120"/>
              </a:rPr>
              <a:t>ID: </a:t>
            </a:r>
            <a:r>
              <a:rPr lang="en-US" sz="1350" dirty="0">
                <a:solidFill>
                  <a:srgbClr val="374151"/>
                </a:solidFill>
                <a:latin typeface="ui-sans-serif" pitchFamily="34" charset="0"/>
                <a:ea typeface="ui-sans-serif" pitchFamily="34" charset="-122"/>
                <a:cs typeface="ui-sans-serif" pitchFamily="34" charset="-120"/>
              </a:rPr>
              <a:t>106188559</a:t>
            </a:r>
            <a:endParaRPr lang="en-US" sz="1350" dirty="0"/>
          </a:p>
        </p:txBody>
      </p:sp>
      <p:sp>
        <p:nvSpPr>
          <p:cNvPr id="19" name="Text 3"/>
          <p:cNvSpPr/>
          <p:nvPr/>
        </p:nvSpPr>
        <p:spPr>
          <a:xfrm>
            <a:off x="533400" y="3200400"/>
            <a:ext cx="3276600" cy="533400"/>
          </a:xfrm>
          <a:prstGeom prst="rect">
            <a:avLst/>
          </a:prstGeom>
          <a:noFill/>
          <a:ln/>
        </p:spPr>
        <p:txBody>
          <a:bodyPr vert="horz" wrap="square" lIns="0" tIns="0" rIns="0" bIns="0" rtlCol="0" anchor="t"/>
          <a:lstStyle/>
          <a:p>
            <a:pPr marL="0" indent="0">
              <a:lnSpc>
                <a:spcPts val="2100"/>
              </a:lnSpc>
              <a:buNone/>
            </a:pPr>
            <a:r>
              <a:rPr lang="en-US" sz="1350" b="1" dirty="0">
                <a:solidFill>
                  <a:srgbClr val="374151"/>
                </a:solidFill>
                <a:latin typeface="ui-sans-serif" pitchFamily="34" charset="0"/>
                <a:ea typeface="ui-sans-serif" pitchFamily="34" charset="-122"/>
                <a:cs typeface="ui-sans-serif" pitchFamily="34" charset="-120"/>
              </a:rPr>
              <a:t>Role: </a:t>
            </a:r>
            <a:r>
              <a:rPr lang="en-US" sz="1350" dirty="0">
                <a:solidFill>
                  <a:srgbClr val="374151"/>
                </a:solidFill>
                <a:latin typeface="ui-sans-serif" pitchFamily="34" charset="0"/>
                <a:ea typeface="ui-sans-serif" pitchFamily="34" charset="-122"/>
                <a:cs typeface="ui-sans-serif" pitchFamily="34" charset="-120"/>
              </a:rPr>
              <a:t>Project 1 About page development</a:t>
            </a:r>
            <a:endParaRPr lang="en-US" sz="1350" dirty="0"/>
          </a:p>
        </p:txBody>
      </p:sp>
      <p:sp>
        <p:nvSpPr>
          <p:cNvPr id="20" name="Text 4"/>
          <p:cNvSpPr/>
          <p:nvPr/>
        </p:nvSpPr>
        <p:spPr>
          <a:xfrm>
            <a:off x="4857750" y="1181100"/>
            <a:ext cx="6800850" cy="266700"/>
          </a:xfrm>
          <a:prstGeom prst="rect">
            <a:avLst/>
          </a:prstGeom>
          <a:noFill/>
          <a:ln/>
        </p:spPr>
        <p:txBody>
          <a:bodyPr vert="horz" wrap="square" lIns="0" tIns="0" rIns="0" bIns="0" rtlCol="0" anchor="t"/>
          <a:lstStyle/>
          <a:p>
            <a:pPr>
              <a:lnSpc>
                <a:spcPts val="2100"/>
              </a:lnSpc>
            </a:pPr>
            <a:r>
              <a:rPr lang="en-US" sz="1600" b="1" dirty="0">
                <a:solidFill>
                  <a:srgbClr val="374151"/>
                </a:solidFill>
                <a:latin typeface="ui-sans-serif" pitchFamily="34" charset="0"/>
                <a:ea typeface="ui-sans-serif" pitchFamily="34" charset="-122"/>
                <a:cs typeface="ui-sans-serif" pitchFamily="34" charset="-120"/>
              </a:rPr>
              <a:t>Information architecture &amp; semantics</a:t>
            </a:r>
            <a:endParaRPr lang="en-US" sz="1500" b="1" dirty="0"/>
          </a:p>
        </p:txBody>
      </p:sp>
      <p:sp>
        <p:nvSpPr>
          <p:cNvPr id="21" name="Text 5"/>
          <p:cNvSpPr/>
          <p:nvPr/>
        </p:nvSpPr>
        <p:spPr>
          <a:xfrm>
            <a:off x="4857750" y="1485899"/>
            <a:ext cx="6800850" cy="1201651"/>
          </a:xfrm>
          <a:prstGeom prst="rect">
            <a:avLst/>
          </a:prstGeom>
          <a:noFill/>
          <a:ln/>
        </p:spPr>
        <p:txBody>
          <a:bodyPr vert="horz" wrap="square" lIns="0" tIns="0" rIns="0" bIns="0" rtlCol="0" anchor="t"/>
          <a:lstStyle/>
          <a:p>
            <a:pPr marL="0" indent="0">
              <a:lnSpc>
                <a:spcPts val="2100"/>
              </a:lnSpc>
              <a:buNone/>
            </a:pPr>
            <a:r>
              <a:rPr lang="en-US" sz="1350" dirty="0">
                <a:solidFill>
                  <a:srgbClr val="374151"/>
                </a:solidFill>
                <a:latin typeface="ui-sans-serif" pitchFamily="34" charset="0"/>
                <a:ea typeface="ui-sans-serif" pitchFamily="34" charset="-122"/>
                <a:cs typeface="ui-sans-serif" pitchFamily="34" charset="-120"/>
              </a:rPr>
              <a:t>Structured the About page with meaningful landmarks (&lt;header&gt;, &lt;nav&gt;, &lt;main&gt;, &lt;footer&gt;) and semantic blocks (&lt;section&gt;, &lt;article&gt;).Used &lt;dl&gt;/&lt;dt&gt;/&lt;dd&gt; for contributor bios; &lt;figure&gt;/&lt;</a:t>
            </a:r>
            <a:r>
              <a:rPr lang="en-US" sz="1350" dirty="0" err="1">
                <a:solidFill>
                  <a:srgbClr val="374151"/>
                </a:solidFill>
                <a:latin typeface="ui-sans-serif" pitchFamily="34" charset="0"/>
                <a:ea typeface="ui-sans-serif" pitchFamily="34" charset="-122"/>
                <a:cs typeface="ui-sans-serif" pitchFamily="34" charset="-120"/>
              </a:rPr>
              <a:t>figcaption</a:t>
            </a:r>
            <a:r>
              <a:rPr lang="en-US" sz="1350" dirty="0">
                <a:solidFill>
                  <a:srgbClr val="374151"/>
                </a:solidFill>
                <a:latin typeface="ui-sans-serif" pitchFamily="34" charset="0"/>
                <a:ea typeface="ui-sans-serif" pitchFamily="34" charset="-122"/>
                <a:cs typeface="ui-sans-serif" pitchFamily="34" charset="-120"/>
              </a:rPr>
              <a:t>&gt; for media; &lt;table&gt; with &lt;caption&gt;, &lt;</a:t>
            </a:r>
            <a:r>
              <a:rPr lang="en-US" sz="1350" dirty="0" err="1">
                <a:solidFill>
                  <a:srgbClr val="374151"/>
                </a:solidFill>
                <a:latin typeface="ui-sans-serif" pitchFamily="34" charset="0"/>
                <a:ea typeface="ui-sans-serif" pitchFamily="34" charset="-122"/>
                <a:cs typeface="ui-sans-serif" pitchFamily="34" charset="-120"/>
              </a:rPr>
              <a:t>thead</a:t>
            </a:r>
            <a:r>
              <a:rPr lang="en-US" sz="1350" dirty="0">
                <a:solidFill>
                  <a:srgbClr val="374151"/>
                </a:solidFill>
                <a:latin typeface="ui-sans-serif" pitchFamily="34" charset="0"/>
                <a:ea typeface="ui-sans-serif" pitchFamily="34" charset="-122"/>
                <a:cs typeface="ui-sans-serif" pitchFamily="34" charset="-120"/>
              </a:rPr>
              <a:t>&gt;, &lt;</a:t>
            </a:r>
            <a:r>
              <a:rPr lang="en-US" sz="1350" dirty="0" err="1">
                <a:solidFill>
                  <a:srgbClr val="374151"/>
                </a:solidFill>
                <a:latin typeface="ui-sans-serif" pitchFamily="34" charset="0"/>
                <a:ea typeface="ui-sans-serif" pitchFamily="34" charset="-122"/>
                <a:cs typeface="ui-sans-serif" pitchFamily="34" charset="-120"/>
              </a:rPr>
              <a:t>tbody</a:t>
            </a:r>
            <a:r>
              <a:rPr lang="en-US" sz="1350" dirty="0">
                <a:solidFill>
                  <a:srgbClr val="374151"/>
                </a:solidFill>
                <a:latin typeface="ui-sans-serif" pitchFamily="34" charset="0"/>
                <a:ea typeface="ui-sans-serif" pitchFamily="34" charset="-122"/>
                <a:cs typeface="ui-sans-serif" pitchFamily="34" charset="-120"/>
              </a:rPr>
              <a:t>&gt;, and scope for tabular “Fun Facts”.</a:t>
            </a:r>
            <a:endParaRPr lang="en-US" sz="1350" dirty="0"/>
          </a:p>
        </p:txBody>
      </p:sp>
      <p:sp>
        <p:nvSpPr>
          <p:cNvPr id="22" name="Text 6"/>
          <p:cNvSpPr/>
          <p:nvPr/>
        </p:nvSpPr>
        <p:spPr>
          <a:xfrm>
            <a:off x="4828505" y="2743533"/>
            <a:ext cx="6783139"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Accessibility Features</a:t>
            </a:r>
            <a:endParaRPr lang="en-US" sz="1500" dirty="0"/>
          </a:p>
        </p:txBody>
      </p:sp>
      <p:sp>
        <p:nvSpPr>
          <p:cNvPr id="23" name="Text 7"/>
          <p:cNvSpPr/>
          <p:nvPr/>
        </p:nvSpPr>
        <p:spPr>
          <a:xfrm>
            <a:off x="4857751" y="3026273"/>
            <a:ext cx="6783140" cy="1058047"/>
          </a:xfrm>
          <a:prstGeom prst="rect">
            <a:avLst/>
          </a:prstGeom>
          <a:noFill/>
          <a:ln/>
        </p:spPr>
        <p:txBody>
          <a:bodyPr vert="horz" wrap="square" lIns="0" tIns="0" rIns="0" bIns="0" rtlCol="0" anchor="t"/>
          <a:lstStyle/>
          <a:p>
            <a:pPr marL="0" indent="0">
              <a:lnSpc>
                <a:spcPts val="2100"/>
              </a:lnSpc>
              <a:buNone/>
            </a:pPr>
            <a:r>
              <a:rPr lang="en-US" sz="1350" dirty="0">
                <a:solidFill>
                  <a:srgbClr val="374151"/>
                </a:solidFill>
                <a:latin typeface="ui-sans-serif" pitchFamily="34" charset="0"/>
                <a:ea typeface="ui-sans-serif" pitchFamily="34" charset="-122"/>
                <a:cs typeface="ui-sans-serif" pitchFamily="34" charset="-120"/>
              </a:rPr>
              <a:t>Accessibility (WCAG 2.1 AA intent)Added a visible skip link to jump to #main-content; preserved logical heading order (H1→H2→H3).Ensured label–control associations, ARIA attributes where needed (e.g., aria-</a:t>
            </a:r>
            <a:r>
              <a:rPr lang="en-US" sz="1350" dirty="0" err="1">
                <a:solidFill>
                  <a:srgbClr val="374151"/>
                </a:solidFill>
                <a:latin typeface="ui-sans-serif" pitchFamily="34" charset="0"/>
                <a:ea typeface="ui-sans-serif" pitchFamily="34" charset="-122"/>
                <a:cs typeface="ui-sans-serif" pitchFamily="34" charset="-120"/>
              </a:rPr>
              <a:t>labelledby</a:t>
            </a:r>
            <a:r>
              <a:rPr lang="en-US" sz="1350" dirty="0">
                <a:solidFill>
                  <a:srgbClr val="374151"/>
                </a:solidFill>
                <a:latin typeface="ui-sans-serif" pitchFamily="34" charset="0"/>
                <a:ea typeface="ui-sans-serif" pitchFamily="34" charset="-122"/>
                <a:cs typeface="ui-sans-serif" pitchFamily="34" charset="-120"/>
              </a:rPr>
              <a:t>), and keyboard-only </a:t>
            </a:r>
            <a:r>
              <a:rPr lang="en-US" sz="1350" dirty="0" err="1">
                <a:solidFill>
                  <a:srgbClr val="374151"/>
                </a:solidFill>
                <a:latin typeface="ui-sans-serif" pitchFamily="34" charset="0"/>
                <a:ea typeface="ui-sans-serif" pitchFamily="34" charset="-122"/>
                <a:cs typeface="ui-sans-serif" pitchFamily="34" charset="-120"/>
              </a:rPr>
              <a:t>focusability.Verified</a:t>
            </a:r>
            <a:r>
              <a:rPr lang="en-US" sz="1350" dirty="0">
                <a:solidFill>
                  <a:srgbClr val="374151"/>
                </a:solidFill>
                <a:latin typeface="ui-sans-serif" pitchFamily="34" charset="0"/>
                <a:ea typeface="ui-sans-serif" pitchFamily="34" charset="-122"/>
                <a:cs typeface="ui-sans-serif" pitchFamily="34" charset="-120"/>
              </a:rPr>
              <a:t> color contrast for text on dark headers/footers; provided descriptive alt text and title where appropriate.</a:t>
            </a:r>
          </a:p>
          <a:p>
            <a:pPr marL="0" indent="0">
              <a:lnSpc>
                <a:spcPts val="2100"/>
              </a:lnSpc>
              <a:buNone/>
            </a:pPr>
            <a:endParaRPr lang="en-US" sz="1350" dirty="0">
              <a:solidFill>
                <a:srgbClr val="374151"/>
              </a:solidFill>
              <a:latin typeface="ui-sans-serif" pitchFamily="34" charset="0"/>
              <a:ea typeface="ui-sans-serif" pitchFamily="34" charset="-122"/>
              <a:cs typeface="ui-sans-serif" pitchFamily="34" charset="-120"/>
            </a:endParaRPr>
          </a:p>
          <a:p>
            <a:pPr marL="0" indent="0">
              <a:lnSpc>
                <a:spcPts val="2100"/>
              </a:lnSpc>
              <a:buNone/>
            </a:pPr>
            <a:endParaRPr lang="en-US" sz="1350" dirty="0"/>
          </a:p>
        </p:txBody>
      </p:sp>
      <p:sp>
        <p:nvSpPr>
          <p:cNvPr id="24" name="Text 8"/>
          <p:cNvSpPr/>
          <p:nvPr/>
        </p:nvSpPr>
        <p:spPr>
          <a:xfrm>
            <a:off x="4781550" y="4417091"/>
            <a:ext cx="6162973"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Design Consistency</a:t>
            </a:r>
            <a:endParaRPr lang="en-US" sz="1500" dirty="0"/>
          </a:p>
        </p:txBody>
      </p:sp>
      <p:sp>
        <p:nvSpPr>
          <p:cNvPr id="29" name="Rectangle 4">
            <a:extLst>
              <a:ext uri="{FF2B5EF4-FFF2-40B4-BE49-F238E27FC236}">
                <a16:creationId xmlns:a16="http://schemas.microsoft.com/office/drawing/2014/main" id="{DF8E8127-CFE8-3105-8822-CF9A7A8FAB92}"/>
              </a:ext>
            </a:extLst>
          </p:cNvPr>
          <p:cNvSpPr>
            <a:spLocks noChangeArrowheads="1"/>
          </p:cNvSpPr>
          <p:nvPr/>
        </p:nvSpPr>
        <p:spPr bwMode="auto">
          <a:xfrm>
            <a:off x="4629150" y="4756229"/>
            <a:ext cx="7029450" cy="715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350" dirty="0">
                <a:latin typeface="ui-sans-serif"/>
              </a:rPr>
              <a:t>Optimized images dimensions and compression) for hero and team photos; enabled loading="lazy" where applicable.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350" dirty="0">
                <a:latin typeface="ui-sans-serif"/>
              </a:rPr>
              <a:t>Minimized render-blocking by keeping CSS consolidated and avoiding inline style bloat.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83058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
          </a:xfrm>
          <a:prstGeom prst="rect">
            <a:avLst/>
          </a:prstGeom>
        </p:spPr>
      </p:pic>
      <p:pic>
        <p:nvPicPr>
          <p:cNvPr id="4" name="Image 2" descr="preencoded.png"/>
          <p:cNvPicPr>
            <a:picLocks noChangeAspect="1"/>
          </p:cNvPicPr>
          <p:nvPr/>
        </p:nvPicPr>
        <p:blipFill>
          <a:blip r:embed="rId5"/>
          <a:stretch>
            <a:fillRect/>
          </a:stretch>
        </p:blipFill>
        <p:spPr>
          <a:xfrm>
            <a:off x="381000" y="1066800"/>
            <a:ext cx="11430000" cy="1485900"/>
          </a:xfrm>
          <a:prstGeom prst="rect">
            <a:avLst/>
          </a:prstGeom>
        </p:spPr>
      </p:pic>
      <p:pic>
        <p:nvPicPr>
          <p:cNvPr id="5" name="Image 3" descr="preencoded.png"/>
          <p:cNvPicPr>
            <a:picLocks noChangeAspect="1"/>
          </p:cNvPicPr>
          <p:nvPr/>
        </p:nvPicPr>
        <p:blipFill>
          <a:blip r:embed="rId6"/>
          <a:stretch>
            <a:fillRect/>
          </a:stretch>
        </p:blipFill>
        <p:spPr>
          <a:xfrm>
            <a:off x="533400" y="1219200"/>
            <a:ext cx="342900" cy="342900"/>
          </a:xfrm>
          <a:prstGeom prst="rect">
            <a:avLst/>
          </a:prstGeom>
        </p:spPr>
      </p:pic>
      <p:pic>
        <p:nvPicPr>
          <p:cNvPr id="6" name="Image 4" descr="preencoded.png"/>
          <p:cNvPicPr>
            <a:picLocks noChangeAspect="1"/>
          </p:cNvPicPr>
          <p:nvPr/>
        </p:nvPicPr>
        <p:blipFill>
          <a:blip r:embed="rId5"/>
          <a:stretch>
            <a:fillRect/>
          </a:stretch>
        </p:blipFill>
        <p:spPr>
          <a:xfrm>
            <a:off x="381000" y="2781300"/>
            <a:ext cx="11430000" cy="1485900"/>
          </a:xfrm>
          <a:prstGeom prst="rect">
            <a:avLst/>
          </a:prstGeom>
        </p:spPr>
      </p:pic>
      <p:pic>
        <p:nvPicPr>
          <p:cNvPr id="7" name="Image 5" descr="preencoded.png"/>
          <p:cNvPicPr>
            <a:picLocks noChangeAspect="1"/>
          </p:cNvPicPr>
          <p:nvPr/>
        </p:nvPicPr>
        <p:blipFill>
          <a:blip r:embed="rId7"/>
          <a:stretch>
            <a:fillRect/>
          </a:stretch>
        </p:blipFill>
        <p:spPr>
          <a:xfrm>
            <a:off x="533400" y="2933700"/>
            <a:ext cx="304800" cy="342900"/>
          </a:xfrm>
          <a:prstGeom prst="rect">
            <a:avLst/>
          </a:prstGeom>
        </p:spPr>
      </p:pic>
      <p:pic>
        <p:nvPicPr>
          <p:cNvPr id="8" name="Image 6" descr="preencoded.png"/>
          <p:cNvPicPr>
            <a:picLocks noChangeAspect="1"/>
          </p:cNvPicPr>
          <p:nvPr/>
        </p:nvPicPr>
        <p:blipFill>
          <a:blip r:embed="rId5"/>
          <a:stretch>
            <a:fillRect/>
          </a:stretch>
        </p:blipFill>
        <p:spPr>
          <a:xfrm>
            <a:off x="381000" y="4495800"/>
            <a:ext cx="11430000" cy="1485900"/>
          </a:xfrm>
          <a:prstGeom prst="rect">
            <a:avLst/>
          </a:prstGeom>
        </p:spPr>
      </p:pic>
      <p:pic>
        <p:nvPicPr>
          <p:cNvPr id="9" name="Image 7" descr="preencoded.png"/>
          <p:cNvPicPr>
            <a:picLocks noChangeAspect="1"/>
          </p:cNvPicPr>
          <p:nvPr/>
        </p:nvPicPr>
        <p:blipFill>
          <a:blip r:embed="rId8"/>
          <a:stretch>
            <a:fillRect/>
          </a:stretch>
        </p:blipFill>
        <p:spPr>
          <a:xfrm>
            <a:off x="533400" y="4648200"/>
            <a:ext cx="428625" cy="342900"/>
          </a:xfrm>
          <a:prstGeom prst="rect">
            <a:avLst/>
          </a:prstGeom>
        </p:spPr>
      </p:pic>
      <p:pic>
        <p:nvPicPr>
          <p:cNvPr id="10" name="Image 8" descr="preencoded.png"/>
          <p:cNvPicPr>
            <a:picLocks noChangeAspect="1"/>
          </p:cNvPicPr>
          <p:nvPr/>
        </p:nvPicPr>
        <p:blipFill>
          <a:blip r:embed="rId5"/>
          <a:stretch>
            <a:fillRect/>
          </a:stretch>
        </p:blipFill>
        <p:spPr>
          <a:xfrm>
            <a:off x="381000" y="6210299"/>
            <a:ext cx="11430000" cy="1661071"/>
          </a:xfrm>
          <a:prstGeom prst="rect">
            <a:avLst/>
          </a:prstGeom>
        </p:spPr>
      </p:pic>
      <p:pic>
        <p:nvPicPr>
          <p:cNvPr id="11" name="Image 9" descr="preencoded.png"/>
          <p:cNvPicPr>
            <a:picLocks noChangeAspect="1"/>
          </p:cNvPicPr>
          <p:nvPr/>
        </p:nvPicPr>
        <p:blipFill>
          <a:blip r:embed="rId9"/>
          <a:stretch>
            <a:fillRect/>
          </a:stretch>
        </p:blipFill>
        <p:spPr>
          <a:xfrm>
            <a:off x="533400" y="6362700"/>
            <a:ext cx="342900" cy="342900"/>
          </a:xfrm>
          <a:prstGeom prst="rect">
            <a:avLst/>
          </a:prstGeom>
        </p:spPr>
      </p:pic>
      <p:pic>
        <p:nvPicPr>
          <p:cNvPr id="12" name="Image 10" descr="preencoded.png"/>
          <p:cNvPicPr>
            <a:picLocks noChangeAspect="1"/>
          </p:cNvPicPr>
          <p:nvPr/>
        </p:nvPicPr>
        <p:blipFill>
          <a:blip r:embed="rId10"/>
          <a:stretch>
            <a:fillRect/>
          </a:stretch>
        </p:blipFill>
        <p:spPr>
          <a:xfrm>
            <a:off x="0" y="7947571"/>
            <a:ext cx="12192000" cy="358229"/>
          </a:xfrm>
          <a:prstGeom prst="rect">
            <a:avLst/>
          </a:prstGeom>
        </p:spPr>
      </p:pic>
      <p:sp>
        <p:nvSpPr>
          <p:cNvPr id="13" name="Text 0"/>
          <p:cNvSpPr/>
          <p:nvPr/>
        </p:nvSpPr>
        <p:spPr>
          <a:xfrm>
            <a:off x="304800" y="152400"/>
            <a:ext cx="13898880" cy="381000"/>
          </a:xfrm>
          <a:prstGeom prst="rect">
            <a:avLst/>
          </a:prstGeom>
          <a:noFill/>
          <a:ln/>
        </p:spPr>
        <p:txBody>
          <a:bodyPr vert="horz" wrap="square" lIns="0" tIns="0" rIns="0" bIns="0" rtlCol="0" anchor="t"/>
          <a:lstStyle/>
          <a:p>
            <a:pPr marL="0" indent="0">
              <a:lnSpc>
                <a:spcPts val="3000"/>
              </a:lnSpc>
              <a:buNone/>
            </a:pPr>
            <a:r>
              <a:rPr lang="en-US" sz="2700" b="1" dirty="0">
                <a:solidFill>
                  <a:srgbClr val="FFFFFF"/>
                </a:solidFill>
                <a:latin typeface="ui-sans-serif" pitchFamily="34" charset="0"/>
                <a:ea typeface="ui-sans-serif" pitchFamily="34" charset="-122"/>
                <a:cs typeface="ui-sans-serif" pitchFamily="34" charset="-120"/>
              </a:rPr>
              <a:t>Ali Jawid Behzad: Project 2 Contributions</a:t>
            </a:r>
            <a:endParaRPr lang="en-US" sz="2700" dirty="0"/>
          </a:p>
        </p:txBody>
      </p:sp>
      <p:sp>
        <p:nvSpPr>
          <p:cNvPr id="14" name="Text 1"/>
          <p:cNvSpPr/>
          <p:nvPr/>
        </p:nvSpPr>
        <p:spPr>
          <a:xfrm>
            <a:off x="1104900" y="1219200"/>
            <a:ext cx="6150769" cy="3048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Task 1: UI Modularity</a:t>
            </a:r>
            <a:endParaRPr lang="en-US" sz="1800" dirty="0"/>
          </a:p>
        </p:txBody>
      </p:sp>
      <p:sp>
        <p:nvSpPr>
          <p:cNvPr id="15" name="Text 2"/>
          <p:cNvSpPr/>
          <p:nvPr/>
        </p:nvSpPr>
        <p:spPr>
          <a:xfrm>
            <a:off x="1143000" y="1600200"/>
            <a:ext cx="7335203" cy="266700"/>
          </a:xfrm>
          <a:prstGeom prst="rect">
            <a:avLst/>
          </a:prstGeom>
          <a:noFill/>
          <a:ln/>
        </p:spPr>
        <p:txBody>
          <a:bodyPr vert="horz" wrap="square" lIns="0" tIns="0" rIns="0" bIns="0" rtlCol="0" anchor="t"/>
          <a:lstStyle/>
          <a:p>
            <a:pPr marL="342900" indent="-342900" algn="l">
              <a:lnSpc>
                <a:spcPts val="2100"/>
              </a:lnSpc>
              <a:buSzPct val="100000"/>
              <a:buChar char="•"/>
            </a:pPr>
            <a:r>
              <a:rPr lang="en-US" sz="1500" dirty="0">
                <a:solidFill>
                  <a:srgbClr val="374151"/>
                </a:solidFill>
                <a:latin typeface="ui-sans-serif" pitchFamily="34" charset="0"/>
                <a:ea typeface="ui-sans-serif" pitchFamily="34" charset="-122"/>
                <a:cs typeface="ui-sans-serif" pitchFamily="34" charset="-120"/>
              </a:rPr>
              <a:t>Centralized shared UI into header.inc, nav.inc, footer.inc</a:t>
            </a:r>
            <a:endParaRPr lang="en-US" sz="1500" dirty="0"/>
          </a:p>
        </p:txBody>
      </p:sp>
      <p:sp>
        <p:nvSpPr>
          <p:cNvPr id="16" name="Text 3"/>
          <p:cNvSpPr/>
          <p:nvPr/>
        </p:nvSpPr>
        <p:spPr>
          <a:xfrm>
            <a:off x="1143000" y="1866900"/>
            <a:ext cx="7335203" cy="266700"/>
          </a:xfrm>
          <a:prstGeom prst="rect">
            <a:avLst/>
          </a:prstGeom>
          <a:noFill/>
          <a:ln/>
        </p:spPr>
        <p:txBody>
          <a:bodyPr vert="horz" wrap="square" lIns="0" tIns="0" rIns="0" bIns="0" rtlCol="0" anchor="t"/>
          <a:lstStyle/>
          <a:p>
            <a:pPr marL="342900" indent="-342900" algn="l">
              <a:lnSpc>
                <a:spcPts val="2100"/>
              </a:lnSpc>
              <a:buSzPct val="100000"/>
              <a:buChar char="•"/>
            </a:pPr>
            <a:r>
              <a:rPr lang="en-US" sz="1500" dirty="0">
                <a:solidFill>
                  <a:srgbClr val="374151"/>
                </a:solidFill>
                <a:latin typeface="ui-sans-serif" pitchFamily="34" charset="0"/>
                <a:ea typeface="ui-sans-serif" pitchFamily="34" charset="-122"/>
                <a:cs typeface="ui-sans-serif" pitchFamily="34" charset="-120"/>
              </a:rPr>
              <a:t>Converted all pages to .php with includes; fixed relative paths</a:t>
            </a:r>
            <a:endParaRPr lang="en-US" sz="1500" dirty="0"/>
          </a:p>
        </p:txBody>
      </p:sp>
      <p:sp>
        <p:nvSpPr>
          <p:cNvPr id="17" name="Text 4"/>
          <p:cNvSpPr/>
          <p:nvPr/>
        </p:nvSpPr>
        <p:spPr>
          <a:xfrm>
            <a:off x="1143000" y="2133600"/>
            <a:ext cx="7335203" cy="266700"/>
          </a:xfrm>
          <a:prstGeom prst="rect">
            <a:avLst/>
          </a:prstGeom>
          <a:noFill/>
          <a:ln/>
        </p:spPr>
        <p:txBody>
          <a:bodyPr vert="horz" wrap="square" lIns="0" tIns="0" rIns="0" bIns="0" rtlCol="0" anchor="t"/>
          <a:lstStyle/>
          <a:p>
            <a:pPr marL="342900" indent="-342900" algn="l">
              <a:lnSpc>
                <a:spcPts val="2100"/>
              </a:lnSpc>
              <a:buSzPct val="100000"/>
              <a:buChar char="•"/>
            </a:pPr>
            <a:r>
              <a:rPr lang="en-US" sz="1500" dirty="0">
                <a:solidFill>
                  <a:srgbClr val="374151"/>
                </a:solidFill>
                <a:latin typeface="ui-sans-serif" pitchFamily="34" charset="0"/>
                <a:ea typeface="ui-sans-serif" pitchFamily="34" charset="-122"/>
                <a:cs typeface="ui-sans-serif" pitchFamily="34" charset="-120"/>
              </a:rPr>
              <a:t>Eliminated duplicated markup for easier maintenance</a:t>
            </a:r>
            <a:endParaRPr lang="en-US" sz="1500" dirty="0"/>
          </a:p>
        </p:txBody>
      </p:sp>
      <p:sp>
        <p:nvSpPr>
          <p:cNvPr id="18" name="Text 5"/>
          <p:cNvSpPr/>
          <p:nvPr/>
        </p:nvSpPr>
        <p:spPr>
          <a:xfrm>
            <a:off x="1066800" y="2933700"/>
            <a:ext cx="8003857" cy="3048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Task 2: Database Configuration</a:t>
            </a:r>
            <a:endParaRPr lang="en-US" sz="1800" dirty="0"/>
          </a:p>
        </p:txBody>
      </p:sp>
      <p:sp>
        <p:nvSpPr>
          <p:cNvPr id="19" name="Text 6"/>
          <p:cNvSpPr/>
          <p:nvPr/>
        </p:nvSpPr>
        <p:spPr>
          <a:xfrm>
            <a:off x="1104900" y="3314700"/>
            <a:ext cx="7958138" cy="266700"/>
          </a:xfrm>
          <a:prstGeom prst="rect">
            <a:avLst/>
          </a:prstGeom>
          <a:noFill/>
          <a:ln/>
        </p:spPr>
        <p:txBody>
          <a:bodyPr vert="horz" wrap="square" lIns="0" tIns="0" rIns="0" bIns="0" rtlCol="0" anchor="t"/>
          <a:lstStyle/>
          <a:p>
            <a:pPr marL="342900" indent="-342900" algn="l">
              <a:lnSpc>
                <a:spcPts val="2100"/>
              </a:lnSpc>
              <a:buSzPct val="100000"/>
              <a:buChar char="•"/>
            </a:pPr>
            <a:r>
              <a:rPr lang="en-US" sz="1500" dirty="0">
                <a:solidFill>
                  <a:srgbClr val="374151"/>
                </a:solidFill>
                <a:latin typeface="ui-sans-serif" pitchFamily="34" charset="0"/>
                <a:ea typeface="ui-sans-serif" pitchFamily="34" charset="-122"/>
                <a:cs typeface="ui-sans-serif" pitchFamily="34" charset="-120"/>
              </a:rPr>
              <a:t>Implemented settings.php for XAMPP (localhost, root, no password)</a:t>
            </a:r>
            <a:endParaRPr lang="en-US" sz="1500" dirty="0"/>
          </a:p>
        </p:txBody>
      </p:sp>
      <p:sp>
        <p:nvSpPr>
          <p:cNvPr id="20" name="Text 7"/>
          <p:cNvSpPr/>
          <p:nvPr/>
        </p:nvSpPr>
        <p:spPr>
          <a:xfrm>
            <a:off x="1104900" y="3581400"/>
            <a:ext cx="7958138" cy="266700"/>
          </a:xfrm>
          <a:prstGeom prst="rect">
            <a:avLst/>
          </a:prstGeom>
          <a:noFill/>
          <a:ln/>
        </p:spPr>
        <p:txBody>
          <a:bodyPr vert="horz" wrap="square" lIns="0" tIns="0" rIns="0" bIns="0" rtlCol="0" anchor="t"/>
          <a:lstStyle/>
          <a:p>
            <a:pPr marL="342900" indent="-342900" algn="l">
              <a:lnSpc>
                <a:spcPts val="2100"/>
              </a:lnSpc>
              <a:buSzPct val="100000"/>
              <a:buChar char="•"/>
            </a:pPr>
            <a:r>
              <a:rPr lang="en-US" sz="1500" dirty="0">
                <a:solidFill>
                  <a:srgbClr val="374151"/>
                </a:solidFill>
                <a:latin typeface="ui-sans-serif" pitchFamily="34" charset="0"/>
                <a:ea typeface="ui-sans-serif" pitchFamily="34" charset="-122"/>
                <a:cs typeface="ui-sans-serif" pitchFamily="34" charset="-120"/>
              </a:rPr>
              <a:t>Created a connection diagnostic tool for troubleshooting</a:t>
            </a:r>
            <a:endParaRPr lang="en-US" sz="1500" dirty="0"/>
          </a:p>
        </p:txBody>
      </p:sp>
      <p:sp>
        <p:nvSpPr>
          <p:cNvPr id="21" name="Text 8"/>
          <p:cNvSpPr/>
          <p:nvPr/>
        </p:nvSpPr>
        <p:spPr>
          <a:xfrm>
            <a:off x="1104900" y="3848100"/>
            <a:ext cx="7958138" cy="266700"/>
          </a:xfrm>
          <a:prstGeom prst="rect">
            <a:avLst/>
          </a:prstGeom>
          <a:noFill/>
          <a:ln/>
        </p:spPr>
        <p:txBody>
          <a:bodyPr vert="horz" wrap="square" lIns="0" tIns="0" rIns="0" bIns="0" rtlCol="0" anchor="t"/>
          <a:lstStyle/>
          <a:p>
            <a:pPr marL="342900" indent="-342900" algn="l">
              <a:lnSpc>
                <a:spcPts val="2100"/>
              </a:lnSpc>
              <a:buSzPct val="100000"/>
              <a:buChar char="•"/>
            </a:pPr>
            <a:r>
              <a:rPr lang="en-US" sz="1500" dirty="0">
                <a:solidFill>
                  <a:srgbClr val="374151"/>
                </a:solidFill>
                <a:latin typeface="ui-sans-serif" pitchFamily="34" charset="0"/>
                <a:ea typeface="ui-sans-serif" pitchFamily="34" charset="-122"/>
                <a:cs typeface="ui-sans-serif" pitchFamily="34" charset="-120"/>
              </a:rPr>
              <a:t>Documented setup process and common failure modes</a:t>
            </a:r>
            <a:endParaRPr lang="en-US" sz="1500" dirty="0"/>
          </a:p>
        </p:txBody>
      </p:sp>
      <p:sp>
        <p:nvSpPr>
          <p:cNvPr id="22" name="Text 9"/>
          <p:cNvSpPr/>
          <p:nvPr/>
        </p:nvSpPr>
        <p:spPr>
          <a:xfrm>
            <a:off x="1190625" y="4648200"/>
            <a:ext cx="8588752" cy="3048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Task 7: Dynamic About Page</a:t>
            </a:r>
            <a:endParaRPr lang="en-US" sz="1800" dirty="0"/>
          </a:p>
        </p:txBody>
      </p:sp>
      <p:sp>
        <p:nvSpPr>
          <p:cNvPr id="23" name="Text 10"/>
          <p:cNvSpPr/>
          <p:nvPr/>
        </p:nvSpPr>
        <p:spPr>
          <a:xfrm>
            <a:off x="1228725" y="5029200"/>
            <a:ext cx="8543032" cy="266700"/>
          </a:xfrm>
          <a:prstGeom prst="rect">
            <a:avLst/>
          </a:prstGeom>
          <a:noFill/>
          <a:ln/>
        </p:spPr>
        <p:txBody>
          <a:bodyPr vert="horz" wrap="square" lIns="0" tIns="0" rIns="0" bIns="0" rtlCol="0" anchor="t"/>
          <a:lstStyle/>
          <a:p>
            <a:pPr marL="342900" indent="-342900" algn="l">
              <a:lnSpc>
                <a:spcPts val="2100"/>
              </a:lnSpc>
              <a:buSzPct val="100000"/>
              <a:buChar char="•"/>
            </a:pPr>
            <a:r>
              <a:rPr lang="en-US" sz="1500" dirty="0">
                <a:solidFill>
                  <a:srgbClr val="374151"/>
                </a:solidFill>
                <a:latin typeface="ui-sans-serif" pitchFamily="34" charset="0"/>
                <a:ea typeface="ui-sans-serif" pitchFamily="34" charset="-122"/>
                <a:cs typeface="ui-sans-serif" pitchFamily="34" charset="-120"/>
              </a:rPr>
              <a:t>Designed about table with Project 1+2 contributions, also added favorite language and fun facts table </a:t>
            </a:r>
            <a:endParaRPr lang="en-US" sz="1500" dirty="0"/>
          </a:p>
        </p:txBody>
      </p:sp>
      <p:sp>
        <p:nvSpPr>
          <p:cNvPr id="24" name="Text 11"/>
          <p:cNvSpPr/>
          <p:nvPr/>
        </p:nvSpPr>
        <p:spPr>
          <a:xfrm>
            <a:off x="1228725" y="5295900"/>
            <a:ext cx="8543032" cy="266700"/>
          </a:xfrm>
          <a:prstGeom prst="rect">
            <a:avLst/>
          </a:prstGeom>
          <a:noFill/>
          <a:ln/>
        </p:spPr>
        <p:txBody>
          <a:bodyPr vert="horz" wrap="square" lIns="0" tIns="0" rIns="0" bIns="0" rtlCol="0" anchor="t"/>
          <a:lstStyle/>
          <a:p>
            <a:pPr marL="342900" indent="-342900" algn="l">
              <a:lnSpc>
                <a:spcPts val="2100"/>
              </a:lnSpc>
              <a:buSzPct val="100000"/>
              <a:buChar char="•"/>
            </a:pPr>
            <a:r>
              <a:rPr lang="en-US" sz="1500" dirty="0">
                <a:solidFill>
                  <a:srgbClr val="374151"/>
                </a:solidFill>
                <a:latin typeface="ui-sans-serif" pitchFamily="34" charset="0"/>
                <a:ea typeface="ui-sans-serif" pitchFamily="34" charset="-122"/>
                <a:cs typeface="ui-sans-serif" pitchFamily="34" charset="-120"/>
              </a:rPr>
              <a:t>Refactored about.php to render dynamic &lt;dl&gt;/&lt;dt&gt;/&lt;dd&gt; from MySQL</a:t>
            </a:r>
            <a:endParaRPr lang="en-US" sz="1500" dirty="0"/>
          </a:p>
        </p:txBody>
      </p:sp>
      <p:sp>
        <p:nvSpPr>
          <p:cNvPr id="25" name="Text 12"/>
          <p:cNvSpPr/>
          <p:nvPr/>
        </p:nvSpPr>
        <p:spPr>
          <a:xfrm>
            <a:off x="1228725" y="5562600"/>
            <a:ext cx="8543032" cy="266700"/>
          </a:xfrm>
          <a:prstGeom prst="rect">
            <a:avLst/>
          </a:prstGeom>
          <a:noFill/>
          <a:ln/>
        </p:spPr>
        <p:txBody>
          <a:bodyPr vert="horz" wrap="square" lIns="0" tIns="0" rIns="0" bIns="0" rtlCol="0" anchor="t"/>
          <a:lstStyle/>
          <a:p>
            <a:pPr marL="342900" indent="-342900" algn="l">
              <a:lnSpc>
                <a:spcPts val="2100"/>
              </a:lnSpc>
              <a:buSzPct val="100000"/>
              <a:buChar char="•"/>
            </a:pPr>
            <a:r>
              <a:rPr lang="en-US" sz="1500" dirty="0">
                <a:solidFill>
                  <a:srgbClr val="374151"/>
                </a:solidFill>
                <a:latin typeface="ui-sans-serif" pitchFamily="34" charset="0"/>
                <a:ea typeface="ui-sans-serif" pitchFamily="34" charset="-122"/>
                <a:cs typeface="ui-sans-serif" pitchFamily="34" charset="-120"/>
              </a:rPr>
              <a:t>Preserved original CSS while moving to database-driven content</a:t>
            </a:r>
            <a:endParaRPr lang="en-US" sz="1500" dirty="0"/>
          </a:p>
        </p:txBody>
      </p:sp>
      <p:sp>
        <p:nvSpPr>
          <p:cNvPr id="26" name="Text 13"/>
          <p:cNvSpPr/>
          <p:nvPr/>
        </p:nvSpPr>
        <p:spPr>
          <a:xfrm>
            <a:off x="1104900" y="6362700"/>
            <a:ext cx="5963394" cy="304800"/>
          </a:xfrm>
          <a:prstGeom prst="rect">
            <a:avLst/>
          </a:prstGeom>
          <a:noFill/>
          <a:ln/>
        </p:spPr>
        <p:txBody>
          <a:bodyPr vert="horz" wrap="square" lIns="0" tIns="0" rIns="0" bIns="0" rtlCol="0" anchor="t"/>
          <a:lstStyle/>
          <a:p>
            <a:pPr marL="0" indent="0">
              <a:lnSpc>
                <a:spcPts val="2400"/>
              </a:lnSpc>
              <a:buNone/>
            </a:pPr>
            <a:r>
              <a:rPr lang="en-US" b="1" dirty="0">
                <a:solidFill>
                  <a:srgbClr val="1F2937"/>
                </a:solidFill>
                <a:latin typeface="ui-sans-serif" pitchFamily="34" charset="0"/>
                <a:ea typeface="ui-sans-serif" pitchFamily="34" charset="-122"/>
                <a:cs typeface="ui-sans-serif" pitchFamily="34" charset="-120"/>
              </a:rPr>
              <a:t>Design consistency </a:t>
            </a:r>
            <a:endParaRPr lang="en-US" sz="1800" dirty="0"/>
          </a:p>
        </p:txBody>
      </p:sp>
      <p:sp>
        <p:nvSpPr>
          <p:cNvPr id="28" name="Text 15"/>
          <p:cNvSpPr/>
          <p:nvPr/>
        </p:nvSpPr>
        <p:spPr>
          <a:xfrm>
            <a:off x="1143000" y="7010399"/>
            <a:ext cx="7110353" cy="860972"/>
          </a:xfrm>
          <a:prstGeom prst="rect">
            <a:avLst/>
          </a:prstGeom>
          <a:noFill/>
          <a:ln/>
        </p:spPr>
        <p:txBody>
          <a:bodyPr vert="horz" wrap="square" lIns="0" tIns="0" rIns="0" bIns="0" rtlCol="0" anchor="t"/>
          <a:lstStyle/>
          <a:p>
            <a:pPr marL="342900" indent="-342900" algn="l">
              <a:lnSpc>
                <a:spcPts val="2100"/>
              </a:lnSpc>
              <a:buSzPct val="100000"/>
              <a:buChar char="•"/>
            </a:pPr>
            <a:r>
              <a:rPr lang="en-US" sz="1350" dirty="0">
                <a:latin typeface="ui-sans-serif"/>
              </a:rPr>
              <a:t>Looking back at our headers, footers and navigation, had a lot of inconsistencies and were all one way or another different from each other thus I replaced all of them with consistent design, color and functionality making it easy to edit in the future and also looking professional </a:t>
            </a:r>
          </a:p>
        </p:txBody>
      </p:sp>
      <p:sp>
        <p:nvSpPr>
          <p:cNvPr id="30" name="Text 17"/>
          <p:cNvSpPr/>
          <p:nvPr/>
        </p:nvSpPr>
        <p:spPr>
          <a:xfrm>
            <a:off x="304800" y="8023771"/>
            <a:ext cx="3727252"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From Static to Dynamic: Project 2 Conversion</a:t>
            </a:r>
            <a:endParaRPr lang="en-US" sz="1080" dirty="0"/>
          </a:p>
        </p:txBody>
      </p:sp>
      <p:sp>
        <p:nvSpPr>
          <p:cNvPr id="31" name="Text 18"/>
          <p:cNvSpPr/>
          <p:nvPr/>
        </p:nvSpPr>
        <p:spPr>
          <a:xfrm>
            <a:off x="11579275" y="8023771"/>
            <a:ext cx="369510"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4/16</a:t>
            </a:r>
            <a:endParaRPr lang="en-US" sz="10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
          </a:xfrm>
          <a:prstGeom prst="rect">
            <a:avLst/>
          </a:prstGeom>
        </p:spPr>
      </p:pic>
      <p:pic>
        <p:nvPicPr>
          <p:cNvPr id="4" name="Image 2" descr="preencoded.png"/>
          <p:cNvPicPr>
            <a:picLocks noChangeAspect="1"/>
          </p:cNvPicPr>
          <p:nvPr/>
        </p:nvPicPr>
        <p:blipFill>
          <a:blip r:embed="rId5"/>
          <a:stretch>
            <a:fillRect/>
          </a:stretch>
        </p:blipFill>
        <p:spPr>
          <a:xfrm>
            <a:off x="304800" y="1019175"/>
            <a:ext cx="228600" cy="228600"/>
          </a:xfrm>
          <a:prstGeom prst="rect">
            <a:avLst/>
          </a:prstGeom>
        </p:spPr>
      </p:pic>
      <p:pic>
        <p:nvPicPr>
          <p:cNvPr id="5" name="Image 3" descr="preencoded.png"/>
          <p:cNvPicPr>
            <a:picLocks noChangeAspect="1"/>
          </p:cNvPicPr>
          <p:nvPr/>
        </p:nvPicPr>
        <p:blipFill>
          <a:blip r:embed="rId6"/>
          <a:stretch>
            <a:fillRect/>
          </a:stretch>
        </p:blipFill>
        <p:spPr>
          <a:xfrm>
            <a:off x="304800" y="1447800"/>
            <a:ext cx="5676900" cy="2255788"/>
          </a:xfrm>
          <a:prstGeom prst="rect">
            <a:avLst/>
          </a:prstGeom>
        </p:spPr>
      </p:pic>
      <p:pic>
        <p:nvPicPr>
          <p:cNvPr id="6" name="Image 4" descr="preencoded.png"/>
          <p:cNvPicPr>
            <a:picLocks noChangeAspect="1"/>
          </p:cNvPicPr>
          <p:nvPr/>
        </p:nvPicPr>
        <p:blipFill>
          <a:blip r:embed="rId7"/>
          <a:stretch>
            <a:fillRect/>
          </a:stretch>
        </p:blipFill>
        <p:spPr>
          <a:xfrm>
            <a:off x="419100" y="1600200"/>
            <a:ext cx="238125" cy="190500"/>
          </a:xfrm>
          <a:prstGeom prst="rect">
            <a:avLst/>
          </a:prstGeom>
        </p:spPr>
      </p:pic>
      <p:pic>
        <p:nvPicPr>
          <p:cNvPr id="8" name="Image 6" descr="preencoded.png"/>
          <p:cNvPicPr>
            <a:picLocks noChangeAspect="1"/>
          </p:cNvPicPr>
          <p:nvPr/>
        </p:nvPicPr>
        <p:blipFill>
          <a:blip r:embed="rId8"/>
          <a:stretch>
            <a:fillRect/>
          </a:stretch>
        </p:blipFill>
        <p:spPr>
          <a:xfrm>
            <a:off x="304800" y="3398787"/>
            <a:ext cx="5676900" cy="2491384"/>
          </a:xfrm>
          <a:prstGeom prst="rect">
            <a:avLst/>
          </a:prstGeom>
        </p:spPr>
      </p:pic>
      <p:pic>
        <p:nvPicPr>
          <p:cNvPr id="9" name="Image 7" descr="preencoded.png"/>
          <p:cNvPicPr>
            <a:picLocks noChangeAspect="1"/>
          </p:cNvPicPr>
          <p:nvPr/>
        </p:nvPicPr>
        <p:blipFill>
          <a:blip r:embed="rId9"/>
          <a:stretch>
            <a:fillRect/>
          </a:stretch>
        </p:blipFill>
        <p:spPr>
          <a:xfrm>
            <a:off x="419100" y="3551188"/>
            <a:ext cx="171450" cy="190500"/>
          </a:xfrm>
          <a:prstGeom prst="rect">
            <a:avLst/>
          </a:prstGeom>
        </p:spPr>
      </p:pic>
      <p:pic>
        <p:nvPicPr>
          <p:cNvPr id="10" name="Image 8" descr="preencoded.png"/>
          <p:cNvPicPr>
            <a:picLocks noChangeAspect="1"/>
          </p:cNvPicPr>
          <p:nvPr/>
        </p:nvPicPr>
        <p:blipFill>
          <a:blip r:embed="rId10"/>
          <a:stretch>
            <a:fillRect/>
          </a:stretch>
        </p:blipFill>
        <p:spPr>
          <a:xfrm>
            <a:off x="6210300" y="1019175"/>
            <a:ext cx="171450" cy="228600"/>
          </a:xfrm>
          <a:prstGeom prst="rect">
            <a:avLst/>
          </a:prstGeom>
        </p:spPr>
      </p:pic>
      <p:pic>
        <p:nvPicPr>
          <p:cNvPr id="11" name="Image 9" descr="preencoded.png"/>
          <p:cNvPicPr>
            <a:picLocks noChangeAspect="1"/>
          </p:cNvPicPr>
          <p:nvPr/>
        </p:nvPicPr>
        <p:blipFill>
          <a:blip r:embed="rId11"/>
          <a:stretch>
            <a:fillRect/>
          </a:stretch>
        </p:blipFill>
        <p:spPr>
          <a:xfrm>
            <a:off x="6210300" y="1447799"/>
            <a:ext cx="5676900" cy="2065289"/>
          </a:xfrm>
          <a:prstGeom prst="rect">
            <a:avLst/>
          </a:prstGeom>
        </p:spPr>
      </p:pic>
      <p:pic>
        <p:nvPicPr>
          <p:cNvPr id="12" name="Image 10" descr="preencoded.png"/>
          <p:cNvPicPr>
            <a:picLocks noChangeAspect="1"/>
          </p:cNvPicPr>
          <p:nvPr/>
        </p:nvPicPr>
        <p:blipFill>
          <a:blip r:embed="rId12"/>
          <a:stretch>
            <a:fillRect/>
          </a:stretch>
        </p:blipFill>
        <p:spPr>
          <a:xfrm>
            <a:off x="6272212" y="1606677"/>
            <a:ext cx="219075" cy="190500"/>
          </a:xfrm>
          <a:prstGeom prst="rect">
            <a:avLst/>
          </a:prstGeom>
        </p:spPr>
      </p:pic>
      <p:pic>
        <p:nvPicPr>
          <p:cNvPr id="14" name="Image 12" descr="preencoded.png"/>
          <p:cNvPicPr>
            <a:picLocks noChangeAspect="1"/>
          </p:cNvPicPr>
          <p:nvPr/>
        </p:nvPicPr>
        <p:blipFill>
          <a:blip r:embed="rId13"/>
          <a:stretch>
            <a:fillRect/>
          </a:stretch>
        </p:blipFill>
        <p:spPr>
          <a:xfrm>
            <a:off x="6280404" y="2133600"/>
            <a:ext cx="190500" cy="190500"/>
          </a:xfrm>
          <a:prstGeom prst="rect">
            <a:avLst/>
          </a:prstGeom>
        </p:spPr>
      </p:pic>
      <p:pic>
        <p:nvPicPr>
          <p:cNvPr id="15" name="Image 13" descr="preencoded.png"/>
          <p:cNvPicPr>
            <a:picLocks noChangeAspect="1"/>
          </p:cNvPicPr>
          <p:nvPr/>
        </p:nvPicPr>
        <p:blipFill>
          <a:blip r:embed="rId11"/>
          <a:stretch>
            <a:fillRect/>
          </a:stretch>
        </p:blipFill>
        <p:spPr>
          <a:xfrm>
            <a:off x="6210300" y="3657600"/>
            <a:ext cx="5676900" cy="2127796"/>
          </a:xfrm>
          <a:prstGeom prst="rect">
            <a:avLst/>
          </a:prstGeom>
        </p:spPr>
      </p:pic>
      <p:pic>
        <p:nvPicPr>
          <p:cNvPr id="16" name="Image 14" descr="preencoded.png"/>
          <p:cNvPicPr>
            <a:picLocks noChangeAspect="1"/>
          </p:cNvPicPr>
          <p:nvPr/>
        </p:nvPicPr>
        <p:blipFill>
          <a:blip r:embed="rId14"/>
          <a:stretch>
            <a:fillRect/>
          </a:stretch>
        </p:blipFill>
        <p:spPr>
          <a:xfrm>
            <a:off x="6296406" y="2785377"/>
            <a:ext cx="171450" cy="190500"/>
          </a:xfrm>
          <a:prstGeom prst="rect">
            <a:avLst/>
          </a:prstGeom>
        </p:spPr>
      </p:pic>
      <p:pic>
        <p:nvPicPr>
          <p:cNvPr id="17" name="Image 15" descr="preencoded.png"/>
          <p:cNvPicPr>
            <a:picLocks noChangeAspect="1"/>
          </p:cNvPicPr>
          <p:nvPr/>
        </p:nvPicPr>
        <p:blipFill>
          <a:blip r:embed="rId15"/>
          <a:stretch>
            <a:fillRect/>
          </a:stretch>
        </p:blipFill>
        <p:spPr>
          <a:xfrm>
            <a:off x="0" y="6499771"/>
            <a:ext cx="12192000" cy="358229"/>
          </a:xfrm>
          <a:prstGeom prst="rect">
            <a:avLst/>
          </a:prstGeom>
        </p:spPr>
      </p:pic>
      <p:sp>
        <p:nvSpPr>
          <p:cNvPr id="18" name="Text 0"/>
          <p:cNvSpPr/>
          <p:nvPr/>
        </p:nvSpPr>
        <p:spPr>
          <a:xfrm>
            <a:off x="304800" y="152400"/>
            <a:ext cx="13898880" cy="381000"/>
          </a:xfrm>
          <a:prstGeom prst="rect">
            <a:avLst/>
          </a:prstGeom>
          <a:noFill/>
          <a:ln/>
        </p:spPr>
        <p:txBody>
          <a:bodyPr vert="horz" wrap="square" lIns="0" tIns="0" rIns="0" bIns="0" rtlCol="0" anchor="t"/>
          <a:lstStyle/>
          <a:p>
            <a:pPr marL="0" indent="0">
              <a:lnSpc>
                <a:spcPts val="3000"/>
              </a:lnSpc>
              <a:buNone/>
            </a:pPr>
            <a:r>
              <a:rPr lang="en-US" sz="2700" b="1" dirty="0">
                <a:solidFill>
                  <a:srgbClr val="FFFFFF"/>
                </a:solidFill>
                <a:latin typeface="ui-sans-serif" pitchFamily="34" charset="0"/>
                <a:ea typeface="ui-sans-serif" pitchFamily="34" charset="-122"/>
                <a:cs typeface="ui-sans-serif" pitchFamily="34" charset="-120"/>
              </a:rPr>
              <a:t>Ali Jawid Behzad: Evidence &amp; Lessons</a:t>
            </a:r>
            <a:endParaRPr lang="en-US" sz="2700" dirty="0"/>
          </a:p>
        </p:txBody>
      </p:sp>
      <p:sp>
        <p:nvSpPr>
          <p:cNvPr id="19" name="Text 1"/>
          <p:cNvSpPr/>
          <p:nvPr/>
        </p:nvSpPr>
        <p:spPr>
          <a:xfrm>
            <a:off x="609600" y="990600"/>
            <a:ext cx="5676900" cy="304800"/>
          </a:xfrm>
          <a:prstGeom prst="rect">
            <a:avLst/>
          </a:prstGeom>
          <a:noFill/>
          <a:ln/>
        </p:spPr>
        <p:txBody>
          <a:bodyPr vert="horz" wrap="square" lIns="0" tIns="0" rIns="0" bIns="0" rtlCol="0" anchor="t"/>
          <a:lstStyle/>
          <a:p>
            <a:pPr marL="0" indent="0">
              <a:lnSpc>
                <a:spcPts val="2400"/>
              </a:lnSpc>
              <a:buNone/>
            </a:pPr>
            <a:r>
              <a:rPr lang="en-US" sz="1800" b="1" dirty="0">
                <a:solidFill>
                  <a:srgbClr val="0F766E"/>
                </a:solidFill>
                <a:latin typeface="ui-sans-serif" pitchFamily="34" charset="0"/>
                <a:ea typeface="ui-sans-serif" pitchFamily="34" charset="-122"/>
                <a:cs typeface="ui-sans-serif" pitchFamily="34" charset="-120"/>
              </a:rPr>
              <a:t> Evidence</a:t>
            </a:r>
            <a:endParaRPr lang="en-US" sz="1800" dirty="0"/>
          </a:p>
        </p:txBody>
      </p:sp>
      <p:sp>
        <p:nvSpPr>
          <p:cNvPr id="20" name="Text 2"/>
          <p:cNvSpPr/>
          <p:nvPr/>
        </p:nvSpPr>
        <p:spPr>
          <a:xfrm>
            <a:off x="771525" y="1562100"/>
            <a:ext cx="6115050"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PHP Includes Implementation example</a:t>
            </a:r>
            <a:endParaRPr lang="en-US" sz="1500" dirty="0"/>
          </a:p>
        </p:txBody>
      </p:sp>
      <p:sp>
        <p:nvSpPr>
          <p:cNvPr id="21" name="Text 3"/>
          <p:cNvSpPr/>
          <p:nvPr/>
        </p:nvSpPr>
        <p:spPr>
          <a:xfrm>
            <a:off x="771525" y="1828800"/>
            <a:ext cx="5095875" cy="457200"/>
          </a:xfrm>
          <a:prstGeom prst="rect">
            <a:avLst/>
          </a:prstGeom>
          <a:noFill/>
          <a:ln/>
        </p:spPr>
        <p:txBody>
          <a:bodyPr vert="horz" wrap="square" lIns="0" tIns="0" rIns="0" bIns="0" rtlCol="0" anchor="t"/>
          <a:lstStyle/>
          <a:p>
            <a:pPr marL="0" indent="0">
              <a:lnSpc>
                <a:spcPts val="1800"/>
              </a:lnSpc>
              <a:buNone/>
            </a:pPr>
            <a:endParaRPr lang="en-US" sz="1200" dirty="0"/>
          </a:p>
        </p:txBody>
      </p:sp>
      <p:sp>
        <p:nvSpPr>
          <p:cNvPr id="23" name="Text 5"/>
          <p:cNvSpPr/>
          <p:nvPr/>
        </p:nvSpPr>
        <p:spPr>
          <a:xfrm>
            <a:off x="704850" y="3513088"/>
            <a:ext cx="5162550"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About table database</a:t>
            </a:r>
            <a:endParaRPr lang="en-US" sz="1500" dirty="0"/>
          </a:p>
        </p:txBody>
      </p:sp>
      <p:sp>
        <p:nvSpPr>
          <p:cNvPr id="24" name="Text 6"/>
          <p:cNvSpPr/>
          <p:nvPr/>
        </p:nvSpPr>
        <p:spPr>
          <a:xfrm>
            <a:off x="704850" y="3779788"/>
            <a:ext cx="5162550" cy="685800"/>
          </a:xfrm>
          <a:prstGeom prst="rect">
            <a:avLst/>
          </a:prstGeom>
          <a:noFill/>
          <a:ln/>
        </p:spPr>
        <p:txBody>
          <a:bodyPr vert="horz" wrap="square" lIns="0" tIns="0" rIns="0" bIns="0" rtlCol="0" anchor="t"/>
          <a:lstStyle/>
          <a:p>
            <a:pPr marL="0" indent="0">
              <a:lnSpc>
                <a:spcPts val="1800"/>
              </a:lnSpc>
              <a:buNone/>
            </a:pPr>
            <a:endParaRPr lang="en-US" sz="1200" dirty="0"/>
          </a:p>
        </p:txBody>
      </p:sp>
      <p:sp>
        <p:nvSpPr>
          <p:cNvPr id="25" name="Text 7"/>
          <p:cNvSpPr/>
          <p:nvPr/>
        </p:nvSpPr>
        <p:spPr>
          <a:xfrm>
            <a:off x="6457950" y="990600"/>
            <a:ext cx="5676900" cy="304800"/>
          </a:xfrm>
          <a:prstGeom prst="rect">
            <a:avLst/>
          </a:prstGeom>
          <a:noFill/>
          <a:ln/>
        </p:spPr>
        <p:txBody>
          <a:bodyPr vert="horz" wrap="square" lIns="0" tIns="0" rIns="0" bIns="0" rtlCol="0" anchor="t"/>
          <a:lstStyle/>
          <a:p>
            <a:pPr marL="0" indent="0">
              <a:lnSpc>
                <a:spcPts val="2400"/>
              </a:lnSpc>
              <a:buNone/>
            </a:pPr>
            <a:r>
              <a:rPr lang="en-US" sz="1800" b="1" dirty="0">
                <a:solidFill>
                  <a:srgbClr val="0F766E"/>
                </a:solidFill>
                <a:latin typeface="ui-sans-serif" pitchFamily="34" charset="0"/>
                <a:ea typeface="ui-sans-serif" pitchFamily="34" charset="-122"/>
                <a:cs typeface="ui-sans-serif" pitchFamily="34" charset="-120"/>
              </a:rPr>
              <a:t> Lessons Learned</a:t>
            </a:r>
            <a:endParaRPr lang="en-US" sz="1800" dirty="0"/>
          </a:p>
        </p:txBody>
      </p:sp>
      <p:sp>
        <p:nvSpPr>
          <p:cNvPr id="26" name="Text 8"/>
          <p:cNvSpPr/>
          <p:nvPr/>
        </p:nvSpPr>
        <p:spPr>
          <a:xfrm>
            <a:off x="6657975" y="1562100"/>
            <a:ext cx="5114925"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Modularity Benefits</a:t>
            </a:r>
            <a:endParaRPr lang="en-US" sz="1500" dirty="0"/>
          </a:p>
        </p:txBody>
      </p:sp>
      <p:sp>
        <p:nvSpPr>
          <p:cNvPr id="27" name="Text 9"/>
          <p:cNvSpPr/>
          <p:nvPr/>
        </p:nvSpPr>
        <p:spPr>
          <a:xfrm>
            <a:off x="6657975" y="1828800"/>
            <a:ext cx="5114925" cy="457200"/>
          </a:xfrm>
          <a:prstGeom prst="rect">
            <a:avLst/>
          </a:prstGeom>
          <a:noFill/>
          <a:ln/>
        </p:spPr>
        <p:txBody>
          <a:bodyPr vert="horz" wrap="square" lIns="0" tIns="0" rIns="0" bIns="0" rtlCol="0" anchor="t"/>
          <a:lstStyle/>
          <a:p>
            <a:pPr marL="0" indent="0">
              <a:lnSpc>
                <a:spcPts val="1800"/>
              </a:lnSpc>
              <a:buNone/>
            </a:pPr>
            <a:r>
              <a:rPr lang="en-US" sz="1200" dirty="0">
                <a:solidFill>
                  <a:srgbClr val="374151"/>
                </a:solidFill>
                <a:latin typeface="ui-sans-serif" pitchFamily="34" charset="0"/>
                <a:ea typeface="ui-sans-serif" pitchFamily="34" charset="-122"/>
                <a:cs typeface="ui-sans-serif" pitchFamily="34" charset="-120"/>
              </a:rPr>
              <a:t>Enhanced code reusability and simplified maintenance through PHP includes</a:t>
            </a:r>
            <a:endParaRPr lang="en-US" sz="1200" dirty="0"/>
          </a:p>
        </p:txBody>
      </p:sp>
      <p:sp>
        <p:nvSpPr>
          <p:cNvPr id="28" name="Text 10"/>
          <p:cNvSpPr/>
          <p:nvPr/>
        </p:nvSpPr>
        <p:spPr>
          <a:xfrm>
            <a:off x="6657975" y="2074163"/>
            <a:ext cx="5143500"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Single Source of Truth</a:t>
            </a:r>
            <a:endParaRPr lang="en-US" sz="1500" dirty="0"/>
          </a:p>
        </p:txBody>
      </p:sp>
      <p:sp>
        <p:nvSpPr>
          <p:cNvPr id="29" name="Text 11"/>
          <p:cNvSpPr/>
          <p:nvPr/>
        </p:nvSpPr>
        <p:spPr>
          <a:xfrm>
            <a:off x="6643687" y="2347094"/>
            <a:ext cx="5143500" cy="457200"/>
          </a:xfrm>
          <a:prstGeom prst="rect">
            <a:avLst/>
          </a:prstGeom>
          <a:noFill/>
          <a:ln/>
        </p:spPr>
        <p:txBody>
          <a:bodyPr vert="horz" wrap="square" lIns="0" tIns="0" rIns="0" bIns="0" rtlCol="0" anchor="t"/>
          <a:lstStyle/>
          <a:p>
            <a:pPr marL="0" indent="0">
              <a:lnSpc>
                <a:spcPts val="1800"/>
              </a:lnSpc>
              <a:buNone/>
            </a:pPr>
            <a:r>
              <a:rPr lang="en-US" sz="1200" dirty="0">
                <a:solidFill>
                  <a:srgbClr val="374151"/>
                </a:solidFill>
                <a:latin typeface="ui-sans-serif" pitchFamily="34" charset="0"/>
                <a:ea typeface="ui-sans-serif" pitchFamily="34" charset="-122"/>
                <a:cs typeface="ui-sans-serif" pitchFamily="34" charset="-120"/>
              </a:rPr>
              <a:t>Centralized layout and content management for consistent website appearance</a:t>
            </a:r>
            <a:endParaRPr lang="en-US" sz="1200" dirty="0"/>
          </a:p>
        </p:txBody>
      </p:sp>
      <p:sp>
        <p:nvSpPr>
          <p:cNvPr id="30" name="Text 12"/>
          <p:cNvSpPr/>
          <p:nvPr/>
        </p:nvSpPr>
        <p:spPr>
          <a:xfrm>
            <a:off x="6657975" y="2762250"/>
            <a:ext cx="5162550" cy="266700"/>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cs typeface="ui-sans-serif" pitchFamily="34" charset="-120"/>
              </a:rPr>
              <a:t>DB-Driven Content</a:t>
            </a:r>
            <a:endParaRPr lang="en-US" sz="1500" dirty="0"/>
          </a:p>
        </p:txBody>
      </p:sp>
      <p:sp>
        <p:nvSpPr>
          <p:cNvPr id="31" name="Text 13"/>
          <p:cNvSpPr/>
          <p:nvPr/>
        </p:nvSpPr>
        <p:spPr>
          <a:xfrm>
            <a:off x="6657975" y="2968752"/>
            <a:ext cx="5162550" cy="457200"/>
          </a:xfrm>
          <a:prstGeom prst="rect">
            <a:avLst/>
          </a:prstGeom>
          <a:noFill/>
          <a:ln/>
        </p:spPr>
        <p:txBody>
          <a:bodyPr vert="horz" wrap="square" lIns="0" tIns="0" rIns="0" bIns="0" rtlCol="0" anchor="t"/>
          <a:lstStyle/>
          <a:p>
            <a:pPr marL="0" indent="0">
              <a:lnSpc>
                <a:spcPts val="1800"/>
              </a:lnSpc>
              <a:buNone/>
            </a:pPr>
            <a:r>
              <a:rPr lang="en-US" sz="1200" dirty="0">
                <a:solidFill>
                  <a:srgbClr val="374151"/>
                </a:solidFill>
                <a:latin typeface="ui-sans-serif" pitchFamily="34" charset="0"/>
                <a:ea typeface="ui-sans-serif" pitchFamily="34" charset="-122"/>
                <a:cs typeface="ui-sans-serif" pitchFamily="34" charset="-120"/>
              </a:rPr>
              <a:t>Enabled dynamic updates and easier content management without code changes</a:t>
            </a:r>
            <a:endParaRPr lang="en-US" sz="1200" dirty="0"/>
          </a:p>
        </p:txBody>
      </p:sp>
      <p:sp>
        <p:nvSpPr>
          <p:cNvPr id="33" name="Text 15"/>
          <p:cNvSpPr/>
          <p:nvPr/>
        </p:nvSpPr>
        <p:spPr>
          <a:xfrm>
            <a:off x="304800" y="6575971"/>
            <a:ext cx="3727252"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From Static to Dynamic: Project 2 Conversion</a:t>
            </a:r>
            <a:endParaRPr lang="en-US" sz="1080" dirty="0"/>
          </a:p>
        </p:txBody>
      </p:sp>
      <p:sp>
        <p:nvSpPr>
          <p:cNvPr id="34" name="Text 16"/>
          <p:cNvSpPr/>
          <p:nvPr/>
        </p:nvSpPr>
        <p:spPr>
          <a:xfrm>
            <a:off x="11579275" y="6575971"/>
            <a:ext cx="369510"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5/16</a:t>
            </a:r>
            <a:endParaRPr lang="en-US" sz="1080" dirty="0"/>
          </a:p>
        </p:txBody>
      </p:sp>
      <p:pic>
        <p:nvPicPr>
          <p:cNvPr id="36" name="Picture 35">
            <a:extLst>
              <a:ext uri="{FF2B5EF4-FFF2-40B4-BE49-F238E27FC236}">
                <a16:creationId xmlns:a16="http://schemas.microsoft.com/office/drawing/2014/main" id="{B4C067D8-A4FD-806C-EA43-BA0371FD0DC4}"/>
              </a:ext>
            </a:extLst>
          </p:cNvPr>
          <p:cNvPicPr>
            <a:picLocks noChangeAspect="1"/>
          </p:cNvPicPr>
          <p:nvPr/>
        </p:nvPicPr>
        <p:blipFill>
          <a:blip r:embed="rId16"/>
          <a:stretch>
            <a:fillRect/>
          </a:stretch>
        </p:blipFill>
        <p:spPr>
          <a:xfrm>
            <a:off x="434341" y="1950282"/>
            <a:ext cx="1882140" cy="1134441"/>
          </a:xfrm>
          <a:prstGeom prst="rect">
            <a:avLst/>
          </a:prstGeom>
        </p:spPr>
      </p:pic>
      <p:pic>
        <p:nvPicPr>
          <p:cNvPr id="38" name="Picture 37">
            <a:extLst>
              <a:ext uri="{FF2B5EF4-FFF2-40B4-BE49-F238E27FC236}">
                <a16:creationId xmlns:a16="http://schemas.microsoft.com/office/drawing/2014/main" id="{BE611BE4-9E06-FD9F-EAB9-3F20D9AD4C8C}"/>
              </a:ext>
            </a:extLst>
          </p:cNvPr>
          <p:cNvPicPr>
            <a:picLocks noChangeAspect="1"/>
          </p:cNvPicPr>
          <p:nvPr/>
        </p:nvPicPr>
        <p:blipFill>
          <a:blip r:embed="rId17"/>
          <a:stretch>
            <a:fillRect/>
          </a:stretch>
        </p:blipFill>
        <p:spPr>
          <a:xfrm>
            <a:off x="704850" y="3826217"/>
            <a:ext cx="4574612" cy="1959179"/>
          </a:xfrm>
          <a:prstGeom prst="rect">
            <a:avLst/>
          </a:prstGeom>
        </p:spPr>
      </p:pic>
      <p:pic>
        <p:nvPicPr>
          <p:cNvPr id="42" name="Image 5" descr="preencoded.png">
            <a:extLst>
              <a:ext uri="{FF2B5EF4-FFF2-40B4-BE49-F238E27FC236}">
                <a16:creationId xmlns:a16="http://schemas.microsoft.com/office/drawing/2014/main" id="{A0FF70F7-EC42-45D1-AFF4-1FFBC8E52D5C}"/>
              </a:ext>
            </a:extLst>
          </p:cNvPr>
          <p:cNvPicPr>
            <a:picLocks noChangeAspect="1"/>
          </p:cNvPicPr>
          <p:nvPr/>
        </p:nvPicPr>
        <p:blipFill>
          <a:blip r:embed="rId18"/>
          <a:stretch>
            <a:fillRect/>
          </a:stretch>
        </p:blipFill>
        <p:spPr>
          <a:xfrm>
            <a:off x="2441451" y="1992516"/>
            <a:ext cx="2228539" cy="769888"/>
          </a:xfrm>
          <a:prstGeom prst="rect">
            <a:avLst/>
          </a:prstGeom>
        </p:spPr>
      </p:pic>
      <p:sp>
        <p:nvSpPr>
          <p:cNvPr id="41" name="Text 4">
            <a:extLst>
              <a:ext uri="{FF2B5EF4-FFF2-40B4-BE49-F238E27FC236}">
                <a16:creationId xmlns:a16="http://schemas.microsoft.com/office/drawing/2014/main" id="{EDB62047-C5AD-3086-A0F5-EDEE502F0C96}"/>
              </a:ext>
            </a:extLst>
          </p:cNvPr>
          <p:cNvSpPr/>
          <p:nvPr/>
        </p:nvSpPr>
        <p:spPr>
          <a:xfrm>
            <a:off x="2545081" y="2025395"/>
            <a:ext cx="1882141" cy="769888"/>
          </a:xfrm>
          <a:prstGeom prst="rect">
            <a:avLst/>
          </a:prstGeom>
          <a:noFill/>
          <a:ln/>
        </p:spPr>
        <p:txBody>
          <a:bodyPr vert="horz" wrap="square" lIns="0" tIns="0" rIns="0" bIns="0" rtlCol="0" anchor="t"/>
          <a:lstStyle/>
          <a:p>
            <a:pPr marL="0" indent="0">
              <a:lnSpc>
                <a:spcPts val="1620"/>
              </a:lnSpc>
              <a:buNone/>
            </a:pPr>
            <a:r>
              <a:rPr lang="en-US" sz="1080" dirty="0">
                <a:solidFill>
                  <a:srgbClr val="DDDDDD"/>
                </a:solidFill>
                <a:latin typeface="Arial" pitchFamily="34" charset="0"/>
                <a:ea typeface="Arial" pitchFamily="34" charset="-122"/>
                <a:cs typeface="Arial" pitchFamily="34" charset="-120"/>
              </a:rPr>
              <a:t>&lt;?php include 'header.inc'; ?&gt;
&lt;?php include 'nav.inc'; ?&gt;
&lt;?php include 'footer.inc'; ?&gt;</a:t>
            </a:r>
            <a:endParaRPr lang="en-US" sz="1080" dirty="0"/>
          </a:p>
        </p:txBody>
      </p:sp>
      <p:pic>
        <p:nvPicPr>
          <p:cNvPr id="44" name="Picture 43">
            <a:extLst>
              <a:ext uri="{FF2B5EF4-FFF2-40B4-BE49-F238E27FC236}">
                <a16:creationId xmlns:a16="http://schemas.microsoft.com/office/drawing/2014/main" id="{732FDBAA-7DB5-65C9-8896-E1642693D4E6}"/>
              </a:ext>
            </a:extLst>
          </p:cNvPr>
          <p:cNvPicPr>
            <a:picLocks noChangeAspect="1"/>
          </p:cNvPicPr>
          <p:nvPr/>
        </p:nvPicPr>
        <p:blipFill>
          <a:blip r:embed="rId19"/>
          <a:stretch>
            <a:fillRect/>
          </a:stretch>
        </p:blipFill>
        <p:spPr>
          <a:xfrm>
            <a:off x="6296406" y="3719589"/>
            <a:ext cx="5190744" cy="17232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EE0C3DE-DBC5-F5BF-99E4-2C3022DF0521}"/>
              </a:ext>
            </a:extLst>
          </p:cNvPr>
          <p:cNvPicPr>
            <a:picLocks noChangeAspect="1"/>
          </p:cNvPicPr>
          <p:nvPr/>
        </p:nvPicPr>
        <p:blipFill>
          <a:blip r:embed="rId2"/>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CA23ECF-0E8D-EC08-06E4-EBBEBA5F8F34}"/>
              </a:ext>
            </a:extLst>
          </p:cNvPr>
          <p:cNvPicPr>
            <a:picLocks noChangeAspect="1"/>
          </p:cNvPicPr>
          <p:nvPr/>
        </p:nvPicPr>
        <p:blipFill>
          <a:blip r:embed="rId3"/>
          <a:stretch>
            <a:fillRect/>
          </a:stretch>
        </p:blipFill>
        <p:spPr>
          <a:xfrm>
            <a:off x="0" y="0"/>
            <a:ext cx="12192000" cy="685800"/>
          </a:xfrm>
          <a:prstGeom prst="rect">
            <a:avLst/>
          </a:prstGeom>
        </p:spPr>
      </p:pic>
      <p:pic>
        <p:nvPicPr>
          <p:cNvPr id="4" name="Image 2" descr="preencoded.png">
            <a:extLst>
              <a:ext uri="{FF2B5EF4-FFF2-40B4-BE49-F238E27FC236}">
                <a16:creationId xmlns:a16="http://schemas.microsoft.com/office/drawing/2014/main" id="{CC58736A-5BF7-F896-1740-908C39AA8CAD}"/>
              </a:ext>
            </a:extLst>
          </p:cNvPr>
          <p:cNvPicPr>
            <a:picLocks noChangeAspect="1"/>
          </p:cNvPicPr>
          <p:nvPr/>
        </p:nvPicPr>
        <p:blipFill>
          <a:blip r:embed="rId4"/>
          <a:stretch>
            <a:fillRect/>
          </a:stretch>
        </p:blipFill>
        <p:spPr>
          <a:xfrm>
            <a:off x="304800" y="1019175"/>
            <a:ext cx="228600" cy="228600"/>
          </a:xfrm>
          <a:prstGeom prst="rect">
            <a:avLst/>
          </a:prstGeom>
        </p:spPr>
      </p:pic>
      <p:pic>
        <p:nvPicPr>
          <p:cNvPr id="5" name="Image 3" descr="preencoded.png">
            <a:extLst>
              <a:ext uri="{FF2B5EF4-FFF2-40B4-BE49-F238E27FC236}">
                <a16:creationId xmlns:a16="http://schemas.microsoft.com/office/drawing/2014/main" id="{3FE9524E-9C5A-341E-EE1C-BD8B992244DE}"/>
              </a:ext>
            </a:extLst>
          </p:cNvPr>
          <p:cNvPicPr>
            <a:picLocks noChangeAspect="1"/>
          </p:cNvPicPr>
          <p:nvPr/>
        </p:nvPicPr>
        <p:blipFill>
          <a:blip r:embed="rId5"/>
          <a:stretch>
            <a:fillRect/>
          </a:stretch>
        </p:blipFill>
        <p:spPr>
          <a:xfrm>
            <a:off x="304800" y="1447800"/>
            <a:ext cx="5676900" cy="4804410"/>
          </a:xfrm>
          <a:prstGeom prst="rect">
            <a:avLst/>
          </a:prstGeom>
        </p:spPr>
      </p:pic>
      <p:pic>
        <p:nvPicPr>
          <p:cNvPr id="6" name="Image 4" descr="preencoded.png">
            <a:extLst>
              <a:ext uri="{FF2B5EF4-FFF2-40B4-BE49-F238E27FC236}">
                <a16:creationId xmlns:a16="http://schemas.microsoft.com/office/drawing/2014/main" id="{32F84F70-456F-152E-579C-3EB85C086E65}"/>
              </a:ext>
            </a:extLst>
          </p:cNvPr>
          <p:cNvPicPr>
            <a:picLocks noChangeAspect="1"/>
          </p:cNvPicPr>
          <p:nvPr/>
        </p:nvPicPr>
        <p:blipFill>
          <a:blip r:embed="rId6"/>
          <a:stretch>
            <a:fillRect/>
          </a:stretch>
        </p:blipFill>
        <p:spPr>
          <a:xfrm>
            <a:off x="419100" y="1600200"/>
            <a:ext cx="238125" cy="190500"/>
          </a:xfrm>
          <a:prstGeom prst="rect">
            <a:avLst/>
          </a:prstGeom>
        </p:spPr>
      </p:pic>
      <p:pic>
        <p:nvPicPr>
          <p:cNvPr id="10" name="Image 9" descr="preencoded.png">
            <a:extLst>
              <a:ext uri="{FF2B5EF4-FFF2-40B4-BE49-F238E27FC236}">
                <a16:creationId xmlns:a16="http://schemas.microsoft.com/office/drawing/2014/main" id="{4D0F3A2C-1064-688C-0E63-4367188F61D5}"/>
              </a:ext>
            </a:extLst>
          </p:cNvPr>
          <p:cNvPicPr>
            <a:picLocks noChangeAspect="1"/>
          </p:cNvPicPr>
          <p:nvPr/>
        </p:nvPicPr>
        <p:blipFill>
          <a:blip r:embed="rId7"/>
          <a:stretch>
            <a:fillRect/>
          </a:stretch>
        </p:blipFill>
        <p:spPr>
          <a:xfrm>
            <a:off x="6210300" y="1447799"/>
            <a:ext cx="5676900" cy="4804410"/>
          </a:xfrm>
          <a:prstGeom prst="rect">
            <a:avLst/>
          </a:prstGeom>
        </p:spPr>
      </p:pic>
      <p:pic>
        <p:nvPicPr>
          <p:cNvPr id="15" name="Image 15" descr="preencoded.png">
            <a:extLst>
              <a:ext uri="{FF2B5EF4-FFF2-40B4-BE49-F238E27FC236}">
                <a16:creationId xmlns:a16="http://schemas.microsoft.com/office/drawing/2014/main" id="{881DC517-23C2-FB56-DABD-9C8EAA6EB1B1}"/>
              </a:ext>
            </a:extLst>
          </p:cNvPr>
          <p:cNvPicPr>
            <a:picLocks noChangeAspect="1"/>
          </p:cNvPicPr>
          <p:nvPr/>
        </p:nvPicPr>
        <p:blipFill>
          <a:blip r:embed="rId8"/>
          <a:stretch>
            <a:fillRect/>
          </a:stretch>
        </p:blipFill>
        <p:spPr>
          <a:xfrm>
            <a:off x="0" y="6499771"/>
            <a:ext cx="12192000" cy="358229"/>
          </a:xfrm>
          <a:prstGeom prst="rect">
            <a:avLst/>
          </a:prstGeom>
        </p:spPr>
      </p:pic>
      <p:sp>
        <p:nvSpPr>
          <p:cNvPr id="16" name="Text 1">
            <a:extLst>
              <a:ext uri="{FF2B5EF4-FFF2-40B4-BE49-F238E27FC236}">
                <a16:creationId xmlns:a16="http://schemas.microsoft.com/office/drawing/2014/main" id="{14BC39A2-F316-B05A-EF8D-DA8E4D00F778}"/>
              </a:ext>
            </a:extLst>
          </p:cNvPr>
          <p:cNvSpPr/>
          <p:nvPr/>
        </p:nvSpPr>
        <p:spPr>
          <a:xfrm>
            <a:off x="609600" y="990600"/>
            <a:ext cx="5676900" cy="304800"/>
          </a:xfrm>
          <a:prstGeom prst="rect">
            <a:avLst/>
          </a:prstGeom>
          <a:noFill/>
          <a:ln/>
        </p:spPr>
        <p:txBody>
          <a:bodyPr vert="horz" wrap="square" lIns="0" tIns="0" rIns="0" bIns="0" rtlCol="0" anchor="t"/>
          <a:lstStyle/>
          <a:p>
            <a:pPr marL="0" indent="0">
              <a:lnSpc>
                <a:spcPts val="2400"/>
              </a:lnSpc>
              <a:buNone/>
            </a:pPr>
            <a:r>
              <a:rPr lang="en-US" sz="1800" b="1" dirty="0">
                <a:solidFill>
                  <a:srgbClr val="0F766E"/>
                </a:solidFill>
                <a:latin typeface="ui-sans-serif" pitchFamily="34" charset="0"/>
                <a:ea typeface="ui-sans-serif" pitchFamily="34" charset="-122"/>
                <a:cs typeface="ui-sans-serif" pitchFamily="34" charset="-120"/>
              </a:rPr>
              <a:t> Evidence</a:t>
            </a:r>
            <a:endParaRPr lang="en-US" sz="1800" dirty="0"/>
          </a:p>
        </p:txBody>
      </p:sp>
      <p:sp>
        <p:nvSpPr>
          <p:cNvPr id="17" name="Text 2">
            <a:extLst>
              <a:ext uri="{FF2B5EF4-FFF2-40B4-BE49-F238E27FC236}">
                <a16:creationId xmlns:a16="http://schemas.microsoft.com/office/drawing/2014/main" id="{B13B8CBC-4585-05AA-FFFE-036F7C0078A7}"/>
              </a:ext>
            </a:extLst>
          </p:cNvPr>
          <p:cNvSpPr/>
          <p:nvPr/>
        </p:nvSpPr>
        <p:spPr>
          <a:xfrm>
            <a:off x="771525" y="1562100"/>
            <a:ext cx="1228725" cy="240665"/>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rPr>
              <a:t>About page </a:t>
            </a:r>
            <a:endParaRPr lang="en-US" sz="1500" dirty="0"/>
          </a:p>
        </p:txBody>
      </p:sp>
      <p:sp>
        <p:nvSpPr>
          <p:cNvPr id="18" name="Text 3">
            <a:extLst>
              <a:ext uri="{FF2B5EF4-FFF2-40B4-BE49-F238E27FC236}">
                <a16:creationId xmlns:a16="http://schemas.microsoft.com/office/drawing/2014/main" id="{27273EF8-615E-12B4-7D1B-2CE8F333DF57}"/>
              </a:ext>
            </a:extLst>
          </p:cNvPr>
          <p:cNvSpPr/>
          <p:nvPr/>
        </p:nvSpPr>
        <p:spPr>
          <a:xfrm>
            <a:off x="771525" y="1828800"/>
            <a:ext cx="5095875" cy="457200"/>
          </a:xfrm>
          <a:prstGeom prst="rect">
            <a:avLst/>
          </a:prstGeom>
          <a:noFill/>
          <a:ln/>
        </p:spPr>
        <p:txBody>
          <a:bodyPr vert="horz" wrap="square" lIns="0" tIns="0" rIns="0" bIns="0" rtlCol="0" anchor="t"/>
          <a:lstStyle/>
          <a:p>
            <a:pPr marL="0" indent="0">
              <a:lnSpc>
                <a:spcPts val="1800"/>
              </a:lnSpc>
              <a:buNone/>
            </a:pPr>
            <a:endParaRPr lang="en-US" sz="1200" dirty="0"/>
          </a:p>
        </p:txBody>
      </p:sp>
      <p:sp>
        <p:nvSpPr>
          <p:cNvPr id="19" name="Text 5">
            <a:extLst>
              <a:ext uri="{FF2B5EF4-FFF2-40B4-BE49-F238E27FC236}">
                <a16:creationId xmlns:a16="http://schemas.microsoft.com/office/drawing/2014/main" id="{6C966E3C-6AE8-C4FA-0971-788E6A3D3C64}"/>
              </a:ext>
            </a:extLst>
          </p:cNvPr>
          <p:cNvSpPr/>
          <p:nvPr/>
        </p:nvSpPr>
        <p:spPr>
          <a:xfrm>
            <a:off x="704850" y="3513088"/>
            <a:ext cx="5162550" cy="266700"/>
          </a:xfrm>
          <a:prstGeom prst="rect">
            <a:avLst/>
          </a:prstGeom>
          <a:noFill/>
          <a:ln/>
        </p:spPr>
        <p:txBody>
          <a:bodyPr vert="horz" wrap="square" lIns="0" tIns="0" rIns="0" bIns="0" rtlCol="0" anchor="t"/>
          <a:lstStyle/>
          <a:p>
            <a:pPr marL="0" indent="0">
              <a:lnSpc>
                <a:spcPts val="2100"/>
              </a:lnSpc>
              <a:buNone/>
            </a:pPr>
            <a:endParaRPr lang="en-US" sz="1500" dirty="0"/>
          </a:p>
        </p:txBody>
      </p:sp>
      <p:sp>
        <p:nvSpPr>
          <p:cNvPr id="20" name="Text 6">
            <a:extLst>
              <a:ext uri="{FF2B5EF4-FFF2-40B4-BE49-F238E27FC236}">
                <a16:creationId xmlns:a16="http://schemas.microsoft.com/office/drawing/2014/main" id="{3A378CF8-3E40-CFF5-DB36-2E74FC06154F}"/>
              </a:ext>
            </a:extLst>
          </p:cNvPr>
          <p:cNvSpPr/>
          <p:nvPr/>
        </p:nvSpPr>
        <p:spPr>
          <a:xfrm>
            <a:off x="704850" y="3779788"/>
            <a:ext cx="5162550" cy="685800"/>
          </a:xfrm>
          <a:prstGeom prst="rect">
            <a:avLst/>
          </a:prstGeom>
          <a:noFill/>
          <a:ln/>
        </p:spPr>
        <p:txBody>
          <a:bodyPr vert="horz" wrap="square" lIns="0" tIns="0" rIns="0" bIns="0" rtlCol="0" anchor="t"/>
          <a:lstStyle/>
          <a:p>
            <a:pPr marL="0" indent="0">
              <a:lnSpc>
                <a:spcPts val="1800"/>
              </a:lnSpc>
              <a:buNone/>
            </a:pPr>
            <a:endParaRPr lang="en-US" sz="1200" dirty="0"/>
          </a:p>
        </p:txBody>
      </p:sp>
      <p:sp>
        <p:nvSpPr>
          <p:cNvPr id="21" name="Text 7">
            <a:extLst>
              <a:ext uri="{FF2B5EF4-FFF2-40B4-BE49-F238E27FC236}">
                <a16:creationId xmlns:a16="http://schemas.microsoft.com/office/drawing/2014/main" id="{50C1A978-1DB3-5379-69E8-5E2F23D766EC}"/>
              </a:ext>
            </a:extLst>
          </p:cNvPr>
          <p:cNvSpPr/>
          <p:nvPr/>
        </p:nvSpPr>
        <p:spPr>
          <a:xfrm>
            <a:off x="6457950" y="990600"/>
            <a:ext cx="5676900" cy="304800"/>
          </a:xfrm>
          <a:prstGeom prst="rect">
            <a:avLst/>
          </a:prstGeom>
          <a:noFill/>
          <a:ln/>
        </p:spPr>
        <p:txBody>
          <a:bodyPr vert="horz" wrap="square" lIns="0" tIns="0" rIns="0" bIns="0" rtlCol="0" anchor="t"/>
          <a:lstStyle/>
          <a:p>
            <a:pPr marL="0" indent="0">
              <a:lnSpc>
                <a:spcPts val="2400"/>
              </a:lnSpc>
              <a:buNone/>
            </a:pPr>
            <a:r>
              <a:rPr lang="en-US" sz="1800" b="1" dirty="0">
                <a:solidFill>
                  <a:srgbClr val="0F766E"/>
                </a:solidFill>
                <a:latin typeface="ui-sans-serif" pitchFamily="34" charset="0"/>
                <a:ea typeface="ui-sans-serif" pitchFamily="34" charset="-122"/>
                <a:cs typeface="ui-sans-serif" pitchFamily="34" charset="-120"/>
              </a:rPr>
              <a:t> </a:t>
            </a:r>
            <a:endParaRPr lang="en-US" sz="1800" dirty="0"/>
          </a:p>
        </p:txBody>
      </p:sp>
      <p:sp>
        <p:nvSpPr>
          <p:cNvPr id="28" name="Text 15">
            <a:extLst>
              <a:ext uri="{FF2B5EF4-FFF2-40B4-BE49-F238E27FC236}">
                <a16:creationId xmlns:a16="http://schemas.microsoft.com/office/drawing/2014/main" id="{1B163008-55C5-9CA5-05DA-E729C1CF5A29}"/>
              </a:ext>
            </a:extLst>
          </p:cNvPr>
          <p:cNvSpPr/>
          <p:nvPr/>
        </p:nvSpPr>
        <p:spPr>
          <a:xfrm>
            <a:off x="304800" y="6575971"/>
            <a:ext cx="3727252"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From Static to Dynamic: Project 2 Conversion</a:t>
            </a:r>
            <a:endParaRPr lang="en-US" sz="1080" dirty="0"/>
          </a:p>
        </p:txBody>
      </p:sp>
      <p:sp>
        <p:nvSpPr>
          <p:cNvPr id="29" name="Text 16">
            <a:extLst>
              <a:ext uri="{FF2B5EF4-FFF2-40B4-BE49-F238E27FC236}">
                <a16:creationId xmlns:a16="http://schemas.microsoft.com/office/drawing/2014/main" id="{BFB10E1B-EE5E-5595-4BF2-00E2155DD92E}"/>
              </a:ext>
            </a:extLst>
          </p:cNvPr>
          <p:cNvSpPr/>
          <p:nvPr/>
        </p:nvSpPr>
        <p:spPr>
          <a:xfrm>
            <a:off x="11579275" y="6575971"/>
            <a:ext cx="369510"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5/16</a:t>
            </a:r>
            <a:endParaRPr lang="en-US" sz="1080" dirty="0"/>
          </a:p>
        </p:txBody>
      </p:sp>
      <p:pic>
        <p:nvPicPr>
          <p:cNvPr id="39" name="Picture 38">
            <a:extLst>
              <a:ext uri="{FF2B5EF4-FFF2-40B4-BE49-F238E27FC236}">
                <a16:creationId xmlns:a16="http://schemas.microsoft.com/office/drawing/2014/main" id="{0A8B2A5A-307D-4136-90B9-96B2A06CCAE0}"/>
              </a:ext>
            </a:extLst>
          </p:cNvPr>
          <p:cNvPicPr>
            <a:picLocks noChangeAspect="1"/>
          </p:cNvPicPr>
          <p:nvPr/>
        </p:nvPicPr>
        <p:blipFill>
          <a:blip r:embed="rId9"/>
          <a:stretch>
            <a:fillRect/>
          </a:stretch>
        </p:blipFill>
        <p:spPr>
          <a:xfrm>
            <a:off x="771991" y="1878965"/>
            <a:ext cx="4619314" cy="4173131"/>
          </a:xfrm>
          <a:prstGeom prst="rect">
            <a:avLst/>
          </a:prstGeom>
        </p:spPr>
      </p:pic>
      <p:pic>
        <p:nvPicPr>
          <p:cNvPr id="40" name="Picture 39">
            <a:extLst>
              <a:ext uri="{FF2B5EF4-FFF2-40B4-BE49-F238E27FC236}">
                <a16:creationId xmlns:a16="http://schemas.microsoft.com/office/drawing/2014/main" id="{786970AA-21E5-1C05-7AFA-075E00E3121C}"/>
              </a:ext>
            </a:extLst>
          </p:cNvPr>
          <p:cNvPicPr>
            <a:picLocks noChangeAspect="1"/>
          </p:cNvPicPr>
          <p:nvPr/>
        </p:nvPicPr>
        <p:blipFill>
          <a:blip r:embed="rId10"/>
          <a:stretch>
            <a:fillRect/>
          </a:stretch>
        </p:blipFill>
        <p:spPr>
          <a:xfrm>
            <a:off x="6351416" y="1878965"/>
            <a:ext cx="5394667" cy="1495059"/>
          </a:xfrm>
          <a:prstGeom prst="rect">
            <a:avLst/>
          </a:prstGeom>
        </p:spPr>
      </p:pic>
      <p:pic>
        <p:nvPicPr>
          <p:cNvPr id="41" name="Picture 40">
            <a:extLst>
              <a:ext uri="{FF2B5EF4-FFF2-40B4-BE49-F238E27FC236}">
                <a16:creationId xmlns:a16="http://schemas.microsoft.com/office/drawing/2014/main" id="{61EEEA17-13FD-B13F-67F9-305D4699D95C}"/>
              </a:ext>
            </a:extLst>
          </p:cNvPr>
          <p:cNvPicPr>
            <a:picLocks noChangeAspect="1"/>
          </p:cNvPicPr>
          <p:nvPr/>
        </p:nvPicPr>
        <p:blipFill>
          <a:blip r:embed="rId11"/>
          <a:stretch>
            <a:fillRect/>
          </a:stretch>
        </p:blipFill>
        <p:spPr>
          <a:xfrm>
            <a:off x="6334125" y="3867555"/>
            <a:ext cx="5394667" cy="2184541"/>
          </a:xfrm>
          <a:prstGeom prst="rect">
            <a:avLst/>
          </a:prstGeom>
        </p:spPr>
      </p:pic>
      <p:sp>
        <p:nvSpPr>
          <p:cNvPr id="42" name="Text 2">
            <a:extLst>
              <a:ext uri="{FF2B5EF4-FFF2-40B4-BE49-F238E27FC236}">
                <a16:creationId xmlns:a16="http://schemas.microsoft.com/office/drawing/2014/main" id="{3C83DDB8-07F5-48E9-5D3C-B18273C6FCCB}"/>
              </a:ext>
            </a:extLst>
          </p:cNvPr>
          <p:cNvSpPr/>
          <p:nvPr/>
        </p:nvSpPr>
        <p:spPr>
          <a:xfrm>
            <a:off x="6351416" y="1558519"/>
            <a:ext cx="1228725" cy="240665"/>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rPr>
              <a:t>Footer include</a:t>
            </a:r>
            <a:endParaRPr lang="en-US" sz="1500" dirty="0"/>
          </a:p>
        </p:txBody>
      </p:sp>
      <p:sp>
        <p:nvSpPr>
          <p:cNvPr id="43" name="Text 2">
            <a:extLst>
              <a:ext uri="{FF2B5EF4-FFF2-40B4-BE49-F238E27FC236}">
                <a16:creationId xmlns:a16="http://schemas.microsoft.com/office/drawing/2014/main" id="{9A0951FF-39DB-607F-E487-BAF45F91EEB0}"/>
              </a:ext>
            </a:extLst>
          </p:cNvPr>
          <p:cNvSpPr/>
          <p:nvPr/>
        </p:nvSpPr>
        <p:spPr>
          <a:xfrm>
            <a:off x="6351416" y="3609339"/>
            <a:ext cx="2655424" cy="258216"/>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rPr>
              <a:t>Navigation include</a:t>
            </a:r>
            <a:endParaRPr lang="en-US" sz="1500" dirty="0"/>
          </a:p>
        </p:txBody>
      </p:sp>
      <p:sp>
        <p:nvSpPr>
          <p:cNvPr id="45" name="Text 0">
            <a:extLst>
              <a:ext uri="{FF2B5EF4-FFF2-40B4-BE49-F238E27FC236}">
                <a16:creationId xmlns:a16="http://schemas.microsoft.com/office/drawing/2014/main" id="{F6906C59-D1F3-3DDA-8D0C-201130685778}"/>
              </a:ext>
            </a:extLst>
          </p:cNvPr>
          <p:cNvSpPr/>
          <p:nvPr/>
        </p:nvSpPr>
        <p:spPr>
          <a:xfrm>
            <a:off x="304800" y="152400"/>
            <a:ext cx="13898880" cy="381000"/>
          </a:xfrm>
          <a:prstGeom prst="rect">
            <a:avLst/>
          </a:prstGeom>
          <a:noFill/>
          <a:ln/>
        </p:spPr>
        <p:txBody>
          <a:bodyPr vert="horz" wrap="square" lIns="0" tIns="0" rIns="0" bIns="0" rtlCol="0" anchor="t"/>
          <a:lstStyle/>
          <a:p>
            <a:pPr marL="0" indent="0">
              <a:lnSpc>
                <a:spcPts val="3000"/>
              </a:lnSpc>
              <a:buNone/>
            </a:pPr>
            <a:r>
              <a:rPr lang="en-US" sz="2700" b="1" dirty="0">
                <a:solidFill>
                  <a:srgbClr val="FFFFFF"/>
                </a:solidFill>
                <a:latin typeface="ui-sans-serif" pitchFamily="34" charset="0"/>
                <a:ea typeface="ui-sans-serif" pitchFamily="34" charset="-122"/>
                <a:cs typeface="ui-sans-serif" pitchFamily="34" charset="-120"/>
              </a:rPr>
              <a:t>Ali Jawid Behzad: Evidence &amp; Lessons</a:t>
            </a:r>
            <a:endParaRPr lang="en-US" sz="2700" dirty="0"/>
          </a:p>
        </p:txBody>
      </p:sp>
      <p:pic>
        <p:nvPicPr>
          <p:cNvPr id="47" name="Picture 46">
            <a:extLst>
              <a:ext uri="{FF2B5EF4-FFF2-40B4-BE49-F238E27FC236}">
                <a16:creationId xmlns:a16="http://schemas.microsoft.com/office/drawing/2014/main" id="{8077B050-F605-9B2A-2113-717B6B356876}"/>
              </a:ext>
            </a:extLst>
          </p:cNvPr>
          <p:cNvPicPr>
            <a:picLocks noChangeAspect="1"/>
          </p:cNvPicPr>
          <p:nvPr/>
        </p:nvPicPr>
        <p:blipFill>
          <a:blip r:embed="rId12"/>
          <a:stretch>
            <a:fillRect/>
          </a:stretch>
        </p:blipFill>
        <p:spPr>
          <a:xfrm>
            <a:off x="9726930" y="732502"/>
            <a:ext cx="2001861" cy="1040790"/>
          </a:xfrm>
          <a:prstGeom prst="rect">
            <a:avLst/>
          </a:prstGeom>
        </p:spPr>
      </p:pic>
      <p:sp>
        <p:nvSpPr>
          <p:cNvPr id="48" name="Text 2">
            <a:extLst>
              <a:ext uri="{FF2B5EF4-FFF2-40B4-BE49-F238E27FC236}">
                <a16:creationId xmlns:a16="http://schemas.microsoft.com/office/drawing/2014/main" id="{5FE1E726-C103-BB79-C968-300662EA298B}"/>
              </a:ext>
            </a:extLst>
          </p:cNvPr>
          <p:cNvSpPr/>
          <p:nvPr/>
        </p:nvSpPr>
        <p:spPr>
          <a:xfrm>
            <a:off x="8954158" y="692696"/>
            <a:ext cx="1228725" cy="240665"/>
          </a:xfrm>
          <a:prstGeom prst="rect">
            <a:avLst/>
          </a:prstGeom>
          <a:noFill/>
          <a:ln/>
        </p:spPr>
        <p:txBody>
          <a:bodyPr vert="horz" wrap="square" lIns="0" tIns="0" rIns="0" bIns="0" rtlCol="0" anchor="t"/>
          <a:lstStyle/>
          <a:p>
            <a:pPr marL="0" indent="0">
              <a:lnSpc>
                <a:spcPts val="2100"/>
              </a:lnSpc>
              <a:buNone/>
            </a:pPr>
            <a:r>
              <a:rPr lang="en-US" sz="1500" b="1" dirty="0">
                <a:solidFill>
                  <a:srgbClr val="1F2937"/>
                </a:solidFill>
                <a:latin typeface="ui-sans-serif" pitchFamily="34" charset="0"/>
                <a:ea typeface="ui-sans-serif" pitchFamily="34" charset="-122"/>
              </a:rPr>
              <a:t>Settings </a:t>
            </a:r>
            <a:endParaRPr lang="en-US" sz="1500" dirty="0"/>
          </a:p>
        </p:txBody>
      </p:sp>
    </p:spTree>
    <p:extLst>
      <p:ext uri="{BB962C8B-B14F-4D97-AF65-F5344CB8AC3E}">
        <p14:creationId xmlns:p14="http://schemas.microsoft.com/office/powerpoint/2010/main" val="345013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
          </a:xfrm>
          <a:prstGeom prst="rect">
            <a:avLst/>
          </a:prstGeom>
        </p:spPr>
      </p:pic>
      <p:pic>
        <p:nvPicPr>
          <p:cNvPr id="4" name="Image 2" descr="preencoded.png"/>
          <p:cNvPicPr>
            <a:picLocks noChangeAspect="1"/>
          </p:cNvPicPr>
          <p:nvPr/>
        </p:nvPicPr>
        <p:blipFill>
          <a:blip r:embed="rId5"/>
          <a:stretch>
            <a:fillRect/>
          </a:stretch>
        </p:blipFill>
        <p:spPr>
          <a:xfrm>
            <a:off x="304800" y="990600"/>
            <a:ext cx="5638800" cy="4191000"/>
          </a:xfrm>
          <a:prstGeom prst="rect">
            <a:avLst/>
          </a:prstGeom>
        </p:spPr>
      </p:pic>
      <p:pic>
        <p:nvPicPr>
          <p:cNvPr id="5" name="Image 3" descr="preencoded.png"/>
          <p:cNvPicPr>
            <a:picLocks noChangeAspect="1"/>
          </p:cNvPicPr>
          <p:nvPr/>
        </p:nvPicPr>
        <p:blipFill>
          <a:blip r:embed="rId6"/>
          <a:stretch>
            <a:fillRect/>
          </a:stretch>
        </p:blipFill>
        <p:spPr>
          <a:xfrm>
            <a:off x="533400" y="1219200"/>
            <a:ext cx="257175" cy="304800"/>
          </a:xfrm>
          <a:prstGeom prst="rect">
            <a:avLst/>
          </a:prstGeom>
        </p:spPr>
      </p:pic>
      <p:pic>
        <p:nvPicPr>
          <p:cNvPr id="6" name="Image 4" descr="preencoded.png"/>
          <p:cNvPicPr>
            <a:picLocks noChangeAspect="1"/>
          </p:cNvPicPr>
          <p:nvPr/>
        </p:nvPicPr>
        <p:blipFill>
          <a:blip r:embed="rId7"/>
          <a:stretch>
            <a:fillRect/>
          </a:stretch>
        </p:blipFill>
        <p:spPr>
          <a:xfrm>
            <a:off x="533400" y="1676400"/>
            <a:ext cx="238125" cy="266700"/>
          </a:xfrm>
          <a:prstGeom prst="rect">
            <a:avLst/>
          </a:prstGeom>
        </p:spPr>
      </p:pic>
      <p:pic>
        <p:nvPicPr>
          <p:cNvPr id="7" name="Image 5" descr="preencoded.png"/>
          <p:cNvPicPr>
            <a:picLocks noChangeAspect="1"/>
          </p:cNvPicPr>
          <p:nvPr/>
        </p:nvPicPr>
        <p:blipFill>
          <a:blip r:embed="rId8"/>
          <a:stretch>
            <a:fillRect/>
          </a:stretch>
        </p:blipFill>
        <p:spPr>
          <a:xfrm>
            <a:off x="533400" y="2552700"/>
            <a:ext cx="190500" cy="266700"/>
          </a:xfrm>
          <a:prstGeom prst="rect">
            <a:avLst/>
          </a:prstGeom>
        </p:spPr>
      </p:pic>
      <p:pic>
        <p:nvPicPr>
          <p:cNvPr id="8" name="Image 6" descr="preencoded.png"/>
          <p:cNvPicPr>
            <a:picLocks noChangeAspect="1"/>
          </p:cNvPicPr>
          <p:nvPr/>
        </p:nvPicPr>
        <p:blipFill>
          <a:blip r:embed="rId9"/>
          <a:stretch>
            <a:fillRect/>
          </a:stretch>
        </p:blipFill>
        <p:spPr>
          <a:xfrm>
            <a:off x="533400" y="3429000"/>
            <a:ext cx="190500" cy="266700"/>
          </a:xfrm>
          <a:prstGeom prst="rect">
            <a:avLst/>
          </a:prstGeom>
        </p:spPr>
      </p:pic>
      <p:pic>
        <p:nvPicPr>
          <p:cNvPr id="9" name="Image 7" descr="preencoded.png"/>
          <p:cNvPicPr>
            <a:picLocks noChangeAspect="1"/>
          </p:cNvPicPr>
          <p:nvPr/>
        </p:nvPicPr>
        <p:blipFill>
          <a:blip r:embed="rId10"/>
          <a:stretch>
            <a:fillRect/>
          </a:stretch>
        </p:blipFill>
        <p:spPr>
          <a:xfrm>
            <a:off x="533400" y="4076700"/>
            <a:ext cx="219075" cy="266700"/>
          </a:xfrm>
          <a:prstGeom prst="rect">
            <a:avLst/>
          </a:prstGeom>
        </p:spPr>
      </p:pic>
      <p:pic>
        <p:nvPicPr>
          <p:cNvPr id="10" name="Image 8" descr="preencoded.png"/>
          <p:cNvPicPr>
            <a:picLocks noChangeAspect="1"/>
          </p:cNvPicPr>
          <p:nvPr/>
        </p:nvPicPr>
        <p:blipFill>
          <a:blip r:embed="rId5"/>
          <a:stretch>
            <a:fillRect/>
          </a:stretch>
        </p:blipFill>
        <p:spPr>
          <a:xfrm>
            <a:off x="6248400" y="990600"/>
            <a:ext cx="5638800" cy="4191000"/>
          </a:xfrm>
          <a:prstGeom prst="rect">
            <a:avLst/>
          </a:prstGeom>
        </p:spPr>
      </p:pic>
      <p:pic>
        <p:nvPicPr>
          <p:cNvPr id="11" name="Image 9" descr="preencoded.png"/>
          <p:cNvPicPr>
            <a:picLocks noChangeAspect="1"/>
          </p:cNvPicPr>
          <p:nvPr/>
        </p:nvPicPr>
        <p:blipFill>
          <a:blip r:embed="rId11"/>
          <a:stretch>
            <a:fillRect/>
          </a:stretch>
        </p:blipFill>
        <p:spPr>
          <a:xfrm>
            <a:off x="6477000" y="1219200"/>
            <a:ext cx="200025" cy="304800"/>
          </a:xfrm>
          <a:prstGeom prst="rect">
            <a:avLst/>
          </a:prstGeom>
        </p:spPr>
      </p:pic>
      <p:pic>
        <p:nvPicPr>
          <p:cNvPr id="12" name="Image 10" descr="preencoded.png"/>
          <p:cNvPicPr>
            <a:picLocks noChangeAspect="1"/>
          </p:cNvPicPr>
          <p:nvPr/>
        </p:nvPicPr>
        <p:blipFill>
          <a:blip r:embed="rId12"/>
          <a:stretch>
            <a:fillRect/>
          </a:stretch>
        </p:blipFill>
        <p:spPr>
          <a:xfrm>
            <a:off x="6477000" y="1676400"/>
            <a:ext cx="190500" cy="266700"/>
          </a:xfrm>
          <a:prstGeom prst="rect">
            <a:avLst/>
          </a:prstGeom>
        </p:spPr>
      </p:pic>
      <p:pic>
        <p:nvPicPr>
          <p:cNvPr id="13" name="Image 11" descr="preencoded.png"/>
          <p:cNvPicPr>
            <a:picLocks noChangeAspect="1"/>
          </p:cNvPicPr>
          <p:nvPr/>
        </p:nvPicPr>
        <p:blipFill>
          <a:blip r:embed="rId13"/>
          <a:stretch>
            <a:fillRect/>
          </a:stretch>
        </p:blipFill>
        <p:spPr>
          <a:xfrm>
            <a:off x="6477000" y="2552700"/>
            <a:ext cx="171450" cy="266700"/>
          </a:xfrm>
          <a:prstGeom prst="rect">
            <a:avLst/>
          </a:prstGeom>
        </p:spPr>
      </p:pic>
      <p:pic>
        <p:nvPicPr>
          <p:cNvPr id="14" name="Image 12" descr="preencoded.png"/>
          <p:cNvPicPr>
            <a:picLocks noChangeAspect="1"/>
          </p:cNvPicPr>
          <p:nvPr/>
        </p:nvPicPr>
        <p:blipFill>
          <a:blip r:embed="rId14"/>
          <a:stretch>
            <a:fillRect/>
          </a:stretch>
        </p:blipFill>
        <p:spPr>
          <a:xfrm>
            <a:off x="6477000" y="3200400"/>
            <a:ext cx="190500" cy="266700"/>
          </a:xfrm>
          <a:prstGeom prst="rect">
            <a:avLst/>
          </a:prstGeom>
        </p:spPr>
      </p:pic>
      <p:pic>
        <p:nvPicPr>
          <p:cNvPr id="15" name="Image 13" descr="preencoded.png"/>
          <p:cNvPicPr>
            <a:picLocks noChangeAspect="1"/>
          </p:cNvPicPr>
          <p:nvPr/>
        </p:nvPicPr>
        <p:blipFill>
          <a:blip r:embed="rId15"/>
          <a:stretch>
            <a:fillRect/>
          </a:stretch>
        </p:blipFill>
        <p:spPr>
          <a:xfrm>
            <a:off x="6477000" y="4076700"/>
            <a:ext cx="190500" cy="266700"/>
          </a:xfrm>
          <a:prstGeom prst="rect">
            <a:avLst/>
          </a:prstGeom>
        </p:spPr>
      </p:pic>
      <p:pic>
        <p:nvPicPr>
          <p:cNvPr id="16" name="Image 14" descr="preencoded.png"/>
          <p:cNvPicPr>
            <a:picLocks noChangeAspect="1"/>
          </p:cNvPicPr>
          <p:nvPr/>
        </p:nvPicPr>
        <p:blipFill>
          <a:blip r:embed="rId16"/>
          <a:stretch>
            <a:fillRect/>
          </a:stretch>
        </p:blipFill>
        <p:spPr>
          <a:xfrm>
            <a:off x="0" y="6499771"/>
            <a:ext cx="12192000" cy="358229"/>
          </a:xfrm>
          <a:prstGeom prst="rect">
            <a:avLst/>
          </a:prstGeom>
        </p:spPr>
      </p:pic>
      <p:sp>
        <p:nvSpPr>
          <p:cNvPr id="17" name="Text 0"/>
          <p:cNvSpPr/>
          <p:nvPr/>
        </p:nvSpPr>
        <p:spPr>
          <a:xfrm>
            <a:off x="304800" y="152400"/>
            <a:ext cx="13898880" cy="381000"/>
          </a:xfrm>
          <a:prstGeom prst="rect">
            <a:avLst/>
          </a:prstGeom>
          <a:noFill/>
          <a:ln/>
        </p:spPr>
        <p:txBody>
          <a:bodyPr vert="horz" wrap="square" lIns="0" tIns="0" rIns="0" bIns="0" rtlCol="0" anchor="t"/>
          <a:lstStyle/>
          <a:p>
            <a:pPr marL="0" indent="0">
              <a:lnSpc>
                <a:spcPts val="3000"/>
              </a:lnSpc>
              <a:buNone/>
            </a:pPr>
            <a:r>
              <a:rPr lang="en-US" sz="2700" b="1" dirty="0">
                <a:solidFill>
                  <a:srgbClr val="FFFFFF"/>
                </a:solidFill>
                <a:latin typeface="ui-sans-serif" pitchFamily="34" charset="0"/>
                <a:ea typeface="ui-sans-serif" pitchFamily="34" charset="-122"/>
                <a:cs typeface="ui-sans-serif" pitchFamily="34" charset="-120"/>
              </a:rPr>
              <a:t>Yitian Yuan: Project 1 &amp; 2 Contributions</a:t>
            </a:r>
            <a:endParaRPr lang="en-US" sz="2700" dirty="0"/>
          </a:p>
        </p:txBody>
      </p:sp>
      <p:sp>
        <p:nvSpPr>
          <p:cNvPr id="18" name="Text 1"/>
          <p:cNvSpPr/>
          <p:nvPr/>
        </p:nvSpPr>
        <p:spPr>
          <a:xfrm>
            <a:off x="904875" y="1219200"/>
            <a:ext cx="1384995" cy="3048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Project 1</a:t>
            </a:r>
            <a:endParaRPr lang="en-US" sz="1800" dirty="0"/>
          </a:p>
        </p:txBody>
      </p:sp>
      <p:sp>
        <p:nvSpPr>
          <p:cNvPr id="19" name="Text 2"/>
          <p:cNvSpPr/>
          <p:nvPr/>
        </p:nvSpPr>
        <p:spPr>
          <a:xfrm>
            <a:off x="923925" y="1676400"/>
            <a:ext cx="4791075" cy="266700"/>
          </a:xfrm>
          <a:prstGeom prst="rect">
            <a:avLst/>
          </a:prstGeom>
          <a:noFill/>
          <a:ln/>
        </p:spPr>
        <p:txBody>
          <a:bodyPr vert="horz" wrap="square" lIns="0" tIns="0" rIns="0" bIns="0" rtlCol="0" anchor="t"/>
          <a:lstStyle/>
          <a:p>
            <a:pPr marL="0" indent="0">
              <a:lnSpc>
                <a:spcPts val="2100"/>
              </a:lnSpc>
              <a:buNone/>
            </a:pPr>
            <a:r>
              <a:rPr lang="en-US" sz="1500" b="1" dirty="0">
                <a:solidFill>
                  <a:srgbClr val="374151"/>
                </a:solidFill>
                <a:latin typeface="ui-sans-serif" pitchFamily="34" charset="0"/>
                <a:ea typeface="ui-sans-serif" pitchFamily="34" charset="-122"/>
                <a:cs typeface="ui-sans-serif" pitchFamily="34" charset="-120"/>
              </a:rPr>
              <a:t>Apply Page Lead</a:t>
            </a:r>
            <a:endParaRPr lang="en-US" sz="1500" dirty="0"/>
          </a:p>
        </p:txBody>
      </p:sp>
      <p:sp>
        <p:nvSpPr>
          <p:cNvPr id="20" name="Text 3"/>
          <p:cNvSpPr/>
          <p:nvPr/>
        </p:nvSpPr>
        <p:spPr>
          <a:xfrm>
            <a:off x="923925" y="1943100"/>
            <a:ext cx="4791075" cy="457200"/>
          </a:xfrm>
          <a:prstGeom prst="rect">
            <a:avLst/>
          </a:prstGeom>
          <a:noFill/>
          <a:ln/>
        </p:spPr>
        <p:txBody>
          <a:bodyPr vert="horz" wrap="square" lIns="0" tIns="0" rIns="0" bIns="0" rtlCol="0" anchor="t"/>
          <a:lstStyle/>
          <a:p>
            <a:pPr marL="0" indent="0">
              <a:lnSpc>
                <a:spcPts val="1800"/>
              </a:lnSpc>
              <a:buNone/>
            </a:pPr>
            <a:r>
              <a:rPr lang="en-US" sz="1200" dirty="0">
                <a:solidFill>
                  <a:srgbClr val="4B5563"/>
                </a:solidFill>
                <a:latin typeface="ui-sans-serif" pitchFamily="34" charset="0"/>
                <a:ea typeface="ui-sans-serif" pitchFamily="34" charset="-122"/>
                <a:cs typeface="ui-sans-serif" pitchFamily="34" charset="-120"/>
              </a:rPr>
              <a:t>Built the Apply page with proper form structure and validation.</a:t>
            </a:r>
            <a:endParaRPr lang="en-US" sz="1200" dirty="0"/>
          </a:p>
        </p:txBody>
      </p:sp>
      <p:sp>
        <p:nvSpPr>
          <p:cNvPr id="21" name="Text 4"/>
          <p:cNvSpPr/>
          <p:nvPr/>
        </p:nvSpPr>
        <p:spPr>
          <a:xfrm>
            <a:off x="876300" y="2552700"/>
            <a:ext cx="4838700" cy="266700"/>
          </a:xfrm>
          <a:prstGeom prst="rect">
            <a:avLst/>
          </a:prstGeom>
          <a:noFill/>
          <a:ln/>
        </p:spPr>
        <p:txBody>
          <a:bodyPr vert="horz" wrap="square" lIns="0" tIns="0" rIns="0" bIns="0" rtlCol="0" anchor="t"/>
          <a:lstStyle/>
          <a:p>
            <a:pPr marL="0" indent="0">
              <a:lnSpc>
                <a:spcPts val="2100"/>
              </a:lnSpc>
              <a:buNone/>
            </a:pPr>
            <a:r>
              <a:rPr lang="en-US" sz="1500" b="1" dirty="0">
                <a:solidFill>
                  <a:srgbClr val="374151"/>
                </a:solidFill>
                <a:latin typeface="ui-sans-serif" pitchFamily="34" charset="0"/>
                <a:ea typeface="ui-sans-serif" pitchFamily="34" charset="-122"/>
                <a:cs typeface="ui-sans-serif" pitchFamily="34" charset="-120"/>
              </a:rPr>
              <a:t>Form Accessibility</a:t>
            </a:r>
            <a:endParaRPr lang="en-US" sz="1500" dirty="0"/>
          </a:p>
        </p:txBody>
      </p:sp>
      <p:sp>
        <p:nvSpPr>
          <p:cNvPr id="22" name="Text 5"/>
          <p:cNvSpPr/>
          <p:nvPr/>
        </p:nvSpPr>
        <p:spPr>
          <a:xfrm>
            <a:off x="876300" y="2819400"/>
            <a:ext cx="4838700" cy="457200"/>
          </a:xfrm>
          <a:prstGeom prst="rect">
            <a:avLst/>
          </a:prstGeom>
          <a:noFill/>
          <a:ln/>
        </p:spPr>
        <p:txBody>
          <a:bodyPr vert="horz" wrap="square" lIns="0" tIns="0" rIns="0" bIns="0" rtlCol="0" anchor="t"/>
          <a:lstStyle/>
          <a:p>
            <a:pPr marL="0" indent="0">
              <a:lnSpc>
                <a:spcPts val="1800"/>
              </a:lnSpc>
              <a:buNone/>
            </a:pPr>
            <a:r>
              <a:rPr lang="en-US" sz="1200" dirty="0">
                <a:solidFill>
                  <a:srgbClr val="4B5563"/>
                </a:solidFill>
                <a:latin typeface="ui-sans-serif" pitchFamily="34" charset="0"/>
                <a:ea typeface="ui-sans-serif" pitchFamily="34" charset="-122"/>
                <a:cs typeface="ui-sans-serif" pitchFamily="34" charset="-120"/>
              </a:rPr>
              <a:t>Implemented proper labels and fieldsets for improved accessibility.</a:t>
            </a:r>
            <a:endParaRPr lang="en-US" sz="1200" dirty="0"/>
          </a:p>
        </p:txBody>
      </p:sp>
      <p:sp>
        <p:nvSpPr>
          <p:cNvPr id="23" name="Text 6"/>
          <p:cNvSpPr/>
          <p:nvPr/>
        </p:nvSpPr>
        <p:spPr>
          <a:xfrm>
            <a:off x="876300" y="3429000"/>
            <a:ext cx="4628108" cy="266700"/>
          </a:xfrm>
          <a:prstGeom prst="rect">
            <a:avLst/>
          </a:prstGeom>
          <a:noFill/>
          <a:ln/>
        </p:spPr>
        <p:txBody>
          <a:bodyPr vert="horz" wrap="square" lIns="0" tIns="0" rIns="0" bIns="0" rtlCol="0" anchor="t"/>
          <a:lstStyle/>
          <a:p>
            <a:pPr marL="0" indent="0">
              <a:lnSpc>
                <a:spcPts val="2100"/>
              </a:lnSpc>
              <a:buNone/>
            </a:pPr>
            <a:r>
              <a:rPr lang="en-US" sz="1500" b="1" dirty="0">
                <a:solidFill>
                  <a:srgbClr val="374151"/>
                </a:solidFill>
                <a:latin typeface="ui-sans-serif" pitchFamily="34" charset="0"/>
                <a:ea typeface="ui-sans-serif" pitchFamily="34" charset="-122"/>
                <a:cs typeface="ui-sans-serif" pitchFamily="34" charset="-120"/>
              </a:rPr>
              <a:t>Input Constraints</a:t>
            </a:r>
            <a:endParaRPr lang="en-US" sz="1500" dirty="0"/>
          </a:p>
        </p:txBody>
      </p:sp>
      <p:sp>
        <p:nvSpPr>
          <p:cNvPr id="24" name="Text 7"/>
          <p:cNvSpPr/>
          <p:nvPr/>
        </p:nvSpPr>
        <p:spPr>
          <a:xfrm>
            <a:off x="876300" y="3695700"/>
            <a:ext cx="5553730" cy="228600"/>
          </a:xfrm>
          <a:prstGeom prst="rect">
            <a:avLst/>
          </a:prstGeom>
          <a:noFill/>
          <a:ln/>
        </p:spPr>
        <p:txBody>
          <a:bodyPr vert="horz" wrap="square" lIns="0" tIns="0" rIns="0" bIns="0" rtlCol="0" anchor="t"/>
          <a:lstStyle/>
          <a:p>
            <a:pPr marL="0" indent="0">
              <a:lnSpc>
                <a:spcPts val="1800"/>
              </a:lnSpc>
              <a:buNone/>
            </a:pPr>
            <a:r>
              <a:rPr lang="en-US" sz="1200" dirty="0">
                <a:solidFill>
                  <a:srgbClr val="4B5563"/>
                </a:solidFill>
                <a:latin typeface="ui-sans-serif" pitchFamily="34" charset="0"/>
                <a:ea typeface="ui-sans-serif" pitchFamily="34" charset="-122"/>
                <a:cs typeface="ui-sans-serif" pitchFamily="34" charset="-120"/>
              </a:rPr>
              <a:t>Added appropriate input constraints and validation patterns.</a:t>
            </a:r>
            <a:endParaRPr lang="en-US" sz="1200" dirty="0"/>
          </a:p>
        </p:txBody>
      </p:sp>
      <p:sp>
        <p:nvSpPr>
          <p:cNvPr id="25" name="Text 8"/>
          <p:cNvSpPr/>
          <p:nvPr/>
        </p:nvSpPr>
        <p:spPr>
          <a:xfrm>
            <a:off x="904875" y="4076700"/>
            <a:ext cx="1877378" cy="266700"/>
          </a:xfrm>
          <a:prstGeom prst="rect">
            <a:avLst/>
          </a:prstGeom>
          <a:noFill/>
          <a:ln/>
        </p:spPr>
        <p:txBody>
          <a:bodyPr vert="horz" wrap="square" lIns="0" tIns="0" rIns="0" bIns="0" rtlCol="0" anchor="t"/>
          <a:lstStyle/>
          <a:p>
            <a:pPr marL="0" indent="0">
              <a:lnSpc>
                <a:spcPts val="2100"/>
              </a:lnSpc>
              <a:buNone/>
            </a:pPr>
            <a:r>
              <a:rPr lang="en-US" sz="1500" b="1" dirty="0">
                <a:solidFill>
                  <a:srgbClr val="374151"/>
                </a:solidFill>
                <a:latin typeface="ui-sans-serif" pitchFamily="34" charset="0"/>
                <a:ea typeface="ui-sans-serif" pitchFamily="34" charset="-122"/>
                <a:cs typeface="ui-sans-serif" pitchFamily="34" charset="-120"/>
              </a:rPr>
              <a:t>ID: 106160340</a:t>
            </a:r>
            <a:endParaRPr lang="en-US" sz="1500" dirty="0"/>
          </a:p>
        </p:txBody>
      </p:sp>
      <p:sp>
        <p:nvSpPr>
          <p:cNvPr id="26" name="Text 9"/>
          <p:cNvSpPr/>
          <p:nvPr/>
        </p:nvSpPr>
        <p:spPr>
          <a:xfrm>
            <a:off x="6791325" y="1219200"/>
            <a:ext cx="1384995" cy="3048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Project 2</a:t>
            </a:r>
            <a:endParaRPr lang="en-US" sz="1800" dirty="0"/>
          </a:p>
        </p:txBody>
      </p:sp>
      <p:sp>
        <p:nvSpPr>
          <p:cNvPr id="27" name="Text 10"/>
          <p:cNvSpPr/>
          <p:nvPr/>
        </p:nvSpPr>
        <p:spPr>
          <a:xfrm>
            <a:off x="6819900" y="1676400"/>
            <a:ext cx="5806440" cy="266700"/>
          </a:xfrm>
          <a:prstGeom prst="rect">
            <a:avLst/>
          </a:prstGeom>
          <a:noFill/>
          <a:ln/>
        </p:spPr>
        <p:txBody>
          <a:bodyPr vert="horz" wrap="square" lIns="0" tIns="0" rIns="0" bIns="0" rtlCol="0" anchor="t"/>
          <a:lstStyle/>
          <a:p>
            <a:pPr marL="0" indent="0">
              <a:lnSpc>
                <a:spcPts val="2100"/>
              </a:lnSpc>
              <a:buNone/>
            </a:pPr>
            <a:r>
              <a:rPr lang="en-US" sz="1500" b="1" dirty="0">
                <a:solidFill>
                  <a:srgbClr val="374151"/>
                </a:solidFill>
                <a:latin typeface="ui-sans-serif" pitchFamily="34" charset="0"/>
                <a:ea typeface="ui-sans-serif" pitchFamily="34" charset="-122"/>
                <a:cs typeface="ui-sans-serif" pitchFamily="34" charset="-120"/>
              </a:rPr>
              <a:t>Task 5: Server-side Processing</a:t>
            </a:r>
            <a:endParaRPr lang="en-US" sz="1500" dirty="0"/>
          </a:p>
        </p:txBody>
      </p:sp>
      <p:sp>
        <p:nvSpPr>
          <p:cNvPr id="28" name="Text 11"/>
          <p:cNvSpPr/>
          <p:nvPr/>
        </p:nvSpPr>
        <p:spPr>
          <a:xfrm>
            <a:off x="6819900" y="1943100"/>
            <a:ext cx="4838700" cy="457200"/>
          </a:xfrm>
          <a:prstGeom prst="rect">
            <a:avLst/>
          </a:prstGeom>
          <a:noFill/>
          <a:ln/>
        </p:spPr>
        <p:txBody>
          <a:bodyPr vert="horz" wrap="square" lIns="0" tIns="0" rIns="0" bIns="0" rtlCol="0" anchor="t"/>
          <a:lstStyle/>
          <a:p>
            <a:pPr marL="0" indent="0">
              <a:lnSpc>
                <a:spcPts val="1800"/>
              </a:lnSpc>
              <a:buNone/>
            </a:pPr>
            <a:r>
              <a:rPr lang="en-US" sz="1200" dirty="0">
                <a:solidFill>
                  <a:srgbClr val="4B5563"/>
                </a:solidFill>
                <a:latin typeface="ui-sans-serif" pitchFamily="34" charset="0"/>
                <a:ea typeface="ui-sans-serif" pitchFamily="34" charset="-122"/>
                <a:cs typeface="ui-sans-serif" pitchFamily="34" charset="-120"/>
              </a:rPr>
              <a:t>Implemented process_eoi.php with robust server-side validation.</a:t>
            </a:r>
            <a:endParaRPr lang="en-US" sz="1200" dirty="0"/>
          </a:p>
        </p:txBody>
      </p:sp>
      <p:sp>
        <p:nvSpPr>
          <p:cNvPr id="29" name="Text 12"/>
          <p:cNvSpPr/>
          <p:nvPr/>
        </p:nvSpPr>
        <p:spPr>
          <a:xfrm>
            <a:off x="6800850" y="2552700"/>
            <a:ext cx="5086171" cy="266700"/>
          </a:xfrm>
          <a:prstGeom prst="rect">
            <a:avLst/>
          </a:prstGeom>
          <a:noFill/>
          <a:ln/>
        </p:spPr>
        <p:txBody>
          <a:bodyPr vert="horz" wrap="square" lIns="0" tIns="0" rIns="0" bIns="0" rtlCol="0" anchor="t"/>
          <a:lstStyle/>
          <a:p>
            <a:pPr marL="0" indent="0">
              <a:lnSpc>
                <a:spcPts val="2100"/>
              </a:lnSpc>
              <a:buNone/>
            </a:pPr>
            <a:r>
              <a:rPr lang="en-US" sz="1500" b="1" dirty="0">
                <a:solidFill>
                  <a:srgbClr val="374151"/>
                </a:solidFill>
                <a:latin typeface="ui-sans-serif" pitchFamily="34" charset="0"/>
                <a:ea typeface="ui-sans-serif" pitchFamily="34" charset="-122"/>
                <a:cs typeface="ui-sans-serif" pitchFamily="34" charset="-120"/>
              </a:rPr>
              <a:t>Database Integration</a:t>
            </a:r>
            <a:endParaRPr lang="en-US" sz="1500" dirty="0"/>
          </a:p>
        </p:txBody>
      </p:sp>
      <p:sp>
        <p:nvSpPr>
          <p:cNvPr id="30" name="Text 13"/>
          <p:cNvSpPr/>
          <p:nvPr/>
        </p:nvSpPr>
        <p:spPr>
          <a:xfrm>
            <a:off x="6800850" y="2819400"/>
            <a:ext cx="5086171" cy="228600"/>
          </a:xfrm>
          <a:prstGeom prst="rect">
            <a:avLst/>
          </a:prstGeom>
          <a:noFill/>
          <a:ln/>
        </p:spPr>
        <p:txBody>
          <a:bodyPr vert="horz" wrap="square" lIns="0" tIns="0" rIns="0" bIns="0" rtlCol="0" anchor="t"/>
          <a:lstStyle/>
          <a:p>
            <a:pPr marL="0" indent="0">
              <a:lnSpc>
                <a:spcPts val="1800"/>
              </a:lnSpc>
              <a:buNone/>
            </a:pPr>
            <a:r>
              <a:rPr lang="en-US" sz="1200" dirty="0">
                <a:solidFill>
                  <a:srgbClr val="4B5563"/>
                </a:solidFill>
                <a:latin typeface="ui-sans-serif" pitchFamily="34" charset="0"/>
                <a:ea typeface="ui-sans-serif" pitchFamily="34" charset="-122"/>
                <a:cs typeface="ui-sans-serif" pitchFamily="34" charset="-120"/>
              </a:rPr>
              <a:t>Created eoi table if missing; inserted validated records.</a:t>
            </a:r>
            <a:endParaRPr lang="en-US" sz="1200" dirty="0"/>
          </a:p>
        </p:txBody>
      </p:sp>
      <p:sp>
        <p:nvSpPr>
          <p:cNvPr id="31" name="Text 14"/>
          <p:cNvSpPr/>
          <p:nvPr/>
        </p:nvSpPr>
        <p:spPr>
          <a:xfrm>
            <a:off x="6819900" y="3200400"/>
            <a:ext cx="4838700" cy="266700"/>
          </a:xfrm>
          <a:prstGeom prst="rect">
            <a:avLst/>
          </a:prstGeom>
          <a:noFill/>
          <a:ln/>
        </p:spPr>
        <p:txBody>
          <a:bodyPr vert="horz" wrap="square" lIns="0" tIns="0" rIns="0" bIns="0" rtlCol="0" anchor="t"/>
          <a:lstStyle/>
          <a:p>
            <a:pPr marL="0" indent="0">
              <a:lnSpc>
                <a:spcPts val="2100"/>
              </a:lnSpc>
              <a:buNone/>
            </a:pPr>
            <a:r>
              <a:rPr lang="en-US" sz="1500" b="1" dirty="0">
                <a:solidFill>
                  <a:srgbClr val="374151"/>
                </a:solidFill>
                <a:latin typeface="ui-sans-serif" pitchFamily="34" charset="0"/>
                <a:ea typeface="ui-sans-serif" pitchFamily="34" charset="-122"/>
                <a:cs typeface="ui-sans-serif" pitchFamily="34" charset="-120"/>
              </a:rPr>
              <a:t>Input Sanitizing</a:t>
            </a:r>
            <a:endParaRPr lang="en-US" sz="1500" dirty="0"/>
          </a:p>
        </p:txBody>
      </p:sp>
      <p:sp>
        <p:nvSpPr>
          <p:cNvPr id="32" name="Text 15"/>
          <p:cNvSpPr/>
          <p:nvPr/>
        </p:nvSpPr>
        <p:spPr>
          <a:xfrm>
            <a:off x="6819900" y="3467100"/>
            <a:ext cx="4838700" cy="457200"/>
          </a:xfrm>
          <a:prstGeom prst="rect">
            <a:avLst/>
          </a:prstGeom>
          <a:noFill/>
          <a:ln/>
        </p:spPr>
        <p:txBody>
          <a:bodyPr vert="horz" wrap="square" lIns="0" tIns="0" rIns="0" bIns="0" rtlCol="0" anchor="t"/>
          <a:lstStyle/>
          <a:p>
            <a:pPr marL="0" indent="0">
              <a:lnSpc>
                <a:spcPts val="1800"/>
              </a:lnSpc>
              <a:buNone/>
            </a:pPr>
            <a:r>
              <a:rPr lang="en-US" sz="1200" dirty="0">
                <a:solidFill>
                  <a:srgbClr val="4B5563"/>
                </a:solidFill>
                <a:latin typeface="ui-sans-serif" pitchFamily="34" charset="0"/>
                <a:ea typeface="ui-sans-serif" pitchFamily="34" charset="-122"/>
                <a:cs typeface="ui-sans-serif" pitchFamily="34" charset="-120"/>
              </a:rPr>
              <a:t>Normalized input with trim/escape/type checks; enforced POST-only.</a:t>
            </a:r>
            <a:endParaRPr lang="en-US" sz="1200" dirty="0"/>
          </a:p>
        </p:txBody>
      </p:sp>
      <p:sp>
        <p:nvSpPr>
          <p:cNvPr id="33" name="Text 16"/>
          <p:cNvSpPr/>
          <p:nvPr/>
        </p:nvSpPr>
        <p:spPr>
          <a:xfrm>
            <a:off x="6819900" y="4076700"/>
            <a:ext cx="4838700" cy="266700"/>
          </a:xfrm>
          <a:prstGeom prst="rect">
            <a:avLst/>
          </a:prstGeom>
          <a:noFill/>
          <a:ln/>
        </p:spPr>
        <p:txBody>
          <a:bodyPr vert="horz" wrap="square" lIns="0" tIns="0" rIns="0" bIns="0" rtlCol="0" anchor="t"/>
          <a:lstStyle/>
          <a:p>
            <a:pPr marL="0" indent="0">
              <a:lnSpc>
                <a:spcPts val="2100"/>
              </a:lnSpc>
              <a:buNone/>
            </a:pPr>
            <a:r>
              <a:rPr lang="en-US" sz="1500" b="1" dirty="0">
                <a:solidFill>
                  <a:srgbClr val="374151"/>
                </a:solidFill>
                <a:latin typeface="ui-sans-serif" pitchFamily="34" charset="0"/>
                <a:ea typeface="ui-sans-serif" pitchFamily="34" charset="-122"/>
                <a:cs typeface="ui-sans-serif" pitchFamily="34" charset="-120"/>
              </a:rPr>
              <a:t>Validation Policy</a:t>
            </a:r>
            <a:endParaRPr lang="en-US" sz="1500" dirty="0"/>
          </a:p>
        </p:txBody>
      </p:sp>
      <p:sp>
        <p:nvSpPr>
          <p:cNvPr id="34" name="Text 17"/>
          <p:cNvSpPr/>
          <p:nvPr/>
        </p:nvSpPr>
        <p:spPr>
          <a:xfrm>
            <a:off x="6819900" y="4343400"/>
            <a:ext cx="4838700" cy="457200"/>
          </a:xfrm>
          <a:prstGeom prst="rect">
            <a:avLst/>
          </a:prstGeom>
          <a:noFill/>
          <a:ln/>
        </p:spPr>
        <p:txBody>
          <a:bodyPr vert="horz" wrap="square" lIns="0" tIns="0" rIns="0" bIns="0" rtlCol="0" anchor="t"/>
          <a:lstStyle/>
          <a:p>
            <a:pPr marL="0" indent="0">
              <a:lnSpc>
                <a:spcPts val="1800"/>
              </a:lnSpc>
              <a:buNone/>
            </a:pPr>
            <a:r>
              <a:rPr lang="en-US" sz="1200" dirty="0">
                <a:solidFill>
                  <a:srgbClr val="4B5563"/>
                </a:solidFill>
                <a:latin typeface="ui-sans-serif" pitchFamily="34" charset="0"/>
                <a:ea typeface="ui-sans-serif" pitchFamily="34" charset="-122"/>
                <a:cs typeface="ui-sans-serif" pitchFamily="34" charset="-120"/>
              </a:rPr>
              <a:t>Added clear error messages; returned auto-generated EOI numbers.</a:t>
            </a:r>
            <a:endParaRPr lang="en-US" sz="1200" dirty="0"/>
          </a:p>
        </p:txBody>
      </p:sp>
      <p:sp>
        <p:nvSpPr>
          <p:cNvPr id="35" name="Text 18"/>
          <p:cNvSpPr/>
          <p:nvPr/>
        </p:nvSpPr>
        <p:spPr>
          <a:xfrm>
            <a:off x="304800" y="6575971"/>
            <a:ext cx="3727252"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From Static to Dynamic: Project 2 Conversion</a:t>
            </a:r>
            <a:endParaRPr lang="en-US" sz="1080" dirty="0"/>
          </a:p>
        </p:txBody>
      </p:sp>
      <p:sp>
        <p:nvSpPr>
          <p:cNvPr id="36" name="Text 19"/>
          <p:cNvSpPr/>
          <p:nvPr/>
        </p:nvSpPr>
        <p:spPr>
          <a:xfrm>
            <a:off x="11579275" y="6575971"/>
            <a:ext cx="369510"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6/16</a:t>
            </a:r>
            <a:endParaRPr lang="en-US" sz="108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7169348"/>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
          </a:xfrm>
          <a:prstGeom prst="rect">
            <a:avLst/>
          </a:prstGeom>
        </p:spPr>
      </p:pic>
      <p:pic>
        <p:nvPicPr>
          <p:cNvPr id="4" name="Image 2" descr="preencoded.png"/>
          <p:cNvPicPr>
            <a:picLocks noChangeAspect="1"/>
          </p:cNvPicPr>
          <p:nvPr/>
        </p:nvPicPr>
        <p:blipFill>
          <a:blip r:embed="rId5"/>
          <a:stretch>
            <a:fillRect/>
          </a:stretch>
        </p:blipFill>
        <p:spPr>
          <a:xfrm>
            <a:off x="304800" y="1019175"/>
            <a:ext cx="171450" cy="228600"/>
          </a:xfrm>
          <a:prstGeom prst="rect">
            <a:avLst/>
          </a:prstGeom>
        </p:spPr>
      </p:pic>
      <p:pic>
        <p:nvPicPr>
          <p:cNvPr id="5" name="Image 3" descr="preencoded.png"/>
          <p:cNvPicPr>
            <a:picLocks noChangeAspect="1"/>
          </p:cNvPicPr>
          <p:nvPr/>
        </p:nvPicPr>
        <p:blipFill>
          <a:blip r:embed="rId6"/>
          <a:stretch>
            <a:fillRect/>
          </a:stretch>
        </p:blipFill>
        <p:spPr>
          <a:xfrm>
            <a:off x="304800" y="1447800"/>
            <a:ext cx="5638800" cy="3009900"/>
          </a:xfrm>
          <a:prstGeom prst="rect">
            <a:avLst/>
          </a:prstGeom>
        </p:spPr>
      </p:pic>
      <p:pic>
        <p:nvPicPr>
          <p:cNvPr id="6" name="Image 4" descr="preencoded.png"/>
          <p:cNvPicPr>
            <a:picLocks noChangeAspect="1"/>
          </p:cNvPicPr>
          <p:nvPr/>
        </p:nvPicPr>
        <p:blipFill>
          <a:blip r:embed="rId7"/>
          <a:stretch>
            <a:fillRect/>
          </a:stretch>
        </p:blipFill>
        <p:spPr>
          <a:xfrm>
            <a:off x="457200" y="1943100"/>
            <a:ext cx="1333500" cy="762000"/>
          </a:xfrm>
          <a:prstGeom prst="rect">
            <a:avLst/>
          </a:prstGeom>
        </p:spPr>
      </p:pic>
      <p:pic>
        <p:nvPicPr>
          <p:cNvPr id="7" name="Image 5" descr="preencoded.png"/>
          <p:cNvPicPr>
            <a:picLocks noChangeAspect="1"/>
          </p:cNvPicPr>
          <p:nvPr/>
        </p:nvPicPr>
        <p:blipFill>
          <a:blip r:embed="rId8"/>
          <a:stretch>
            <a:fillRect/>
          </a:stretch>
        </p:blipFill>
        <p:spPr>
          <a:xfrm>
            <a:off x="1038225" y="2057400"/>
            <a:ext cx="171450" cy="304800"/>
          </a:xfrm>
          <a:prstGeom prst="rect">
            <a:avLst/>
          </a:prstGeom>
        </p:spPr>
      </p:pic>
      <p:pic>
        <p:nvPicPr>
          <p:cNvPr id="8" name="Image 6" descr="preencoded.png"/>
          <p:cNvPicPr>
            <a:picLocks noChangeAspect="1"/>
          </p:cNvPicPr>
          <p:nvPr/>
        </p:nvPicPr>
        <p:blipFill>
          <a:blip r:embed="rId9"/>
          <a:stretch>
            <a:fillRect/>
          </a:stretch>
        </p:blipFill>
        <p:spPr>
          <a:xfrm>
            <a:off x="1971675" y="2162175"/>
            <a:ext cx="304800" cy="304800"/>
          </a:xfrm>
          <a:prstGeom prst="rect">
            <a:avLst/>
          </a:prstGeom>
        </p:spPr>
      </p:pic>
      <p:pic>
        <p:nvPicPr>
          <p:cNvPr id="9" name="Image 7" descr="preencoded.png"/>
          <p:cNvPicPr>
            <a:picLocks noChangeAspect="1"/>
          </p:cNvPicPr>
          <p:nvPr/>
        </p:nvPicPr>
        <p:blipFill>
          <a:blip r:embed="rId7"/>
          <a:stretch>
            <a:fillRect/>
          </a:stretch>
        </p:blipFill>
        <p:spPr>
          <a:xfrm>
            <a:off x="2457450" y="1943100"/>
            <a:ext cx="1333500" cy="762000"/>
          </a:xfrm>
          <a:prstGeom prst="rect">
            <a:avLst/>
          </a:prstGeom>
        </p:spPr>
      </p:pic>
      <p:pic>
        <p:nvPicPr>
          <p:cNvPr id="10" name="Image 8" descr="preencoded.png"/>
          <p:cNvPicPr>
            <a:picLocks noChangeAspect="1"/>
          </p:cNvPicPr>
          <p:nvPr/>
        </p:nvPicPr>
        <p:blipFill>
          <a:blip r:embed="rId10"/>
          <a:stretch>
            <a:fillRect/>
          </a:stretch>
        </p:blipFill>
        <p:spPr>
          <a:xfrm>
            <a:off x="3009900" y="2057400"/>
            <a:ext cx="228600" cy="304800"/>
          </a:xfrm>
          <a:prstGeom prst="rect">
            <a:avLst/>
          </a:prstGeom>
        </p:spPr>
      </p:pic>
      <p:pic>
        <p:nvPicPr>
          <p:cNvPr id="11" name="Image 9" descr="preencoded.png"/>
          <p:cNvPicPr>
            <a:picLocks noChangeAspect="1"/>
          </p:cNvPicPr>
          <p:nvPr/>
        </p:nvPicPr>
        <p:blipFill>
          <a:blip r:embed="rId9"/>
          <a:stretch>
            <a:fillRect/>
          </a:stretch>
        </p:blipFill>
        <p:spPr>
          <a:xfrm>
            <a:off x="3971925" y="2162175"/>
            <a:ext cx="304800" cy="304800"/>
          </a:xfrm>
          <a:prstGeom prst="rect">
            <a:avLst/>
          </a:prstGeom>
        </p:spPr>
      </p:pic>
      <p:pic>
        <p:nvPicPr>
          <p:cNvPr id="12" name="Image 10" descr="preencoded.png"/>
          <p:cNvPicPr>
            <a:picLocks noChangeAspect="1"/>
          </p:cNvPicPr>
          <p:nvPr/>
        </p:nvPicPr>
        <p:blipFill>
          <a:blip r:embed="rId7"/>
          <a:stretch>
            <a:fillRect/>
          </a:stretch>
        </p:blipFill>
        <p:spPr>
          <a:xfrm>
            <a:off x="4457700" y="1943100"/>
            <a:ext cx="1333500" cy="762000"/>
          </a:xfrm>
          <a:prstGeom prst="rect">
            <a:avLst/>
          </a:prstGeom>
        </p:spPr>
      </p:pic>
      <p:pic>
        <p:nvPicPr>
          <p:cNvPr id="13" name="Image 11" descr="preencoded.png"/>
          <p:cNvPicPr>
            <a:picLocks noChangeAspect="1"/>
          </p:cNvPicPr>
          <p:nvPr/>
        </p:nvPicPr>
        <p:blipFill>
          <a:blip r:embed="rId11"/>
          <a:stretch>
            <a:fillRect/>
          </a:stretch>
        </p:blipFill>
        <p:spPr>
          <a:xfrm>
            <a:off x="5024438" y="2057400"/>
            <a:ext cx="200025" cy="304800"/>
          </a:xfrm>
          <a:prstGeom prst="rect">
            <a:avLst/>
          </a:prstGeom>
        </p:spPr>
      </p:pic>
      <p:pic>
        <p:nvPicPr>
          <p:cNvPr id="14" name="Image 12" descr="preencoded.png"/>
          <p:cNvPicPr>
            <a:picLocks noChangeAspect="1"/>
          </p:cNvPicPr>
          <p:nvPr/>
        </p:nvPicPr>
        <p:blipFill>
          <a:blip r:embed="rId12"/>
          <a:stretch>
            <a:fillRect/>
          </a:stretch>
        </p:blipFill>
        <p:spPr>
          <a:xfrm>
            <a:off x="457200" y="2857500"/>
            <a:ext cx="5334000" cy="1447800"/>
          </a:xfrm>
          <a:prstGeom prst="rect">
            <a:avLst/>
          </a:prstGeom>
        </p:spPr>
      </p:pic>
      <p:pic>
        <p:nvPicPr>
          <p:cNvPr id="15" name="Image 13" descr="preencoded.png"/>
          <p:cNvPicPr>
            <a:picLocks noChangeAspect="1"/>
          </p:cNvPicPr>
          <p:nvPr/>
        </p:nvPicPr>
        <p:blipFill>
          <a:blip r:embed="rId13"/>
          <a:stretch>
            <a:fillRect/>
          </a:stretch>
        </p:blipFill>
        <p:spPr>
          <a:xfrm>
            <a:off x="571500" y="3238500"/>
            <a:ext cx="5105400" cy="495300"/>
          </a:xfrm>
          <a:prstGeom prst="rect">
            <a:avLst/>
          </a:prstGeom>
        </p:spPr>
      </p:pic>
      <p:pic>
        <p:nvPicPr>
          <p:cNvPr id="16" name="Image 14" descr="preencoded.png"/>
          <p:cNvPicPr>
            <a:picLocks noChangeAspect="1"/>
          </p:cNvPicPr>
          <p:nvPr/>
        </p:nvPicPr>
        <p:blipFill>
          <a:blip r:embed="rId14"/>
          <a:stretch>
            <a:fillRect/>
          </a:stretch>
        </p:blipFill>
        <p:spPr>
          <a:xfrm>
            <a:off x="571500" y="3790950"/>
            <a:ext cx="114300" cy="114300"/>
          </a:xfrm>
          <a:prstGeom prst="rect">
            <a:avLst/>
          </a:prstGeom>
        </p:spPr>
      </p:pic>
      <p:pic>
        <p:nvPicPr>
          <p:cNvPr id="17" name="Image 15" descr="preencoded.png"/>
          <p:cNvPicPr>
            <a:picLocks noChangeAspect="1"/>
          </p:cNvPicPr>
          <p:nvPr/>
        </p:nvPicPr>
        <p:blipFill>
          <a:blip r:embed="rId15"/>
          <a:stretch>
            <a:fillRect/>
          </a:stretch>
        </p:blipFill>
        <p:spPr>
          <a:xfrm>
            <a:off x="571500" y="4019550"/>
            <a:ext cx="133350" cy="133350"/>
          </a:xfrm>
          <a:prstGeom prst="rect">
            <a:avLst/>
          </a:prstGeom>
        </p:spPr>
      </p:pic>
      <p:pic>
        <p:nvPicPr>
          <p:cNvPr id="18" name="Image 16" descr="preencoded.png"/>
          <p:cNvPicPr>
            <a:picLocks noChangeAspect="1"/>
          </p:cNvPicPr>
          <p:nvPr/>
        </p:nvPicPr>
        <p:blipFill>
          <a:blip r:embed="rId16"/>
          <a:stretch>
            <a:fillRect/>
          </a:stretch>
        </p:blipFill>
        <p:spPr>
          <a:xfrm>
            <a:off x="304800" y="4610100"/>
            <a:ext cx="5638800" cy="1219200"/>
          </a:xfrm>
          <a:prstGeom prst="rect">
            <a:avLst/>
          </a:prstGeom>
        </p:spPr>
      </p:pic>
      <p:pic>
        <p:nvPicPr>
          <p:cNvPr id="19" name="Image 17" descr="preencoded.png"/>
          <p:cNvPicPr>
            <a:picLocks noChangeAspect="1"/>
          </p:cNvPicPr>
          <p:nvPr/>
        </p:nvPicPr>
        <p:blipFill>
          <a:blip r:embed="rId17"/>
          <a:stretch>
            <a:fillRect/>
          </a:stretch>
        </p:blipFill>
        <p:spPr>
          <a:xfrm>
            <a:off x="457200" y="5257800"/>
            <a:ext cx="190500" cy="266700"/>
          </a:xfrm>
          <a:prstGeom prst="rect">
            <a:avLst/>
          </a:prstGeom>
        </p:spPr>
      </p:pic>
      <p:pic>
        <p:nvPicPr>
          <p:cNvPr id="20" name="Image 18" descr="preencoded.png"/>
          <p:cNvPicPr>
            <a:picLocks noChangeAspect="1"/>
          </p:cNvPicPr>
          <p:nvPr/>
        </p:nvPicPr>
        <p:blipFill>
          <a:blip r:embed="rId18"/>
          <a:stretch>
            <a:fillRect/>
          </a:stretch>
        </p:blipFill>
        <p:spPr>
          <a:xfrm>
            <a:off x="723900" y="5334000"/>
            <a:ext cx="2848868" cy="342900"/>
          </a:xfrm>
          <a:prstGeom prst="rect">
            <a:avLst/>
          </a:prstGeom>
        </p:spPr>
      </p:pic>
      <p:pic>
        <p:nvPicPr>
          <p:cNvPr id="21" name="Image 19" descr="preencoded.png"/>
          <p:cNvPicPr>
            <a:picLocks noChangeAspect="1"/>
          </p:cNvPicPr>
          <p:nvPr/>
        </p:nvPicPr>
        <p:blipFill>
          <a:blip r:embed="rId19"/>
          <a:stretch>
            <a:fillRect/>
          </a:stretch>
        </p:blipFill>
        <p:spPr>
          <a:xfrm>
            <a:off x="6248400" y="1019175"/>
            <a:ext cx="171450" cy="228600"/>
          </a:xfrm>
          <a:prstGeom prst="rect">
            <a:avLst/>
          </a:prstGeom>
        </p:spPr>
      </p:pic>
      <p:pic>
        <p:nvPicPr>
          <p:cNvPr id="22" name="Image 20" descr="preencoded.png"/>
          <p:cNvPicPr>
            <a:picLocks noChangeAspect="1"/>
          </p:cNvPicPr>
          <p:nvPr/>
        </p:nvPicPr>
        <p:blipFill>
          <a:blip r:embed="rId20"/>
          <a:stretch>
            <a:fillRect/>
          </a:stretch>
        </p:blipFill>
        <p:spPr>
          <a:xfrm>
            <a:off x="6248400" y="1447800"/>
            <a:ext cx="5638800" cy="2247900"/>
          </a:xfrm>
          <a:prstGeom prst="rect">
            <a:avLst/>
          </a:prstGeom>
        </p:spPr>
      </p:pic>
      <p:pic>
        <p:nvPicPr>
          <p:cNvPr id="23" name="Image 21" descr="preencoded.png"/>
          <p:cNvPicPr>
            <a:picLocks noChangeAspect="1"/>
          </p:cNvPicPr>
          <p:nvPr/>
        </p:nvPicPr>
        <p:blipFill>
          <a:blip r:embed="rId21"/>
          <a:stretch>
            <a:fillRect/>
          </a:stretch>
        </p:blipFill>
        <p:spPr>
          <a:xfrm>
            <a:off x="6400800" y="1981200"/>
            <a:ext cx="152400" cy="152400"/>
          </a:xfrm>
          <a:prstGeom prst="rect">
            <a:avLst/>
          </a:prstGeom>
        </p:spPr>
      </p:pic>
      <p:pic>
        <p:nvPicPr>
          <p:cNvPr id="24" name="Image 22" descr="preencoded.png"/>
          <p:cNvPicPr>
            <a:picLocks noChangeAspect="1"/>
          </p:cNvPicPr>
          <p:nvPr/>
        </p:nvPicPr>
        <p:blipFill>
          <a:blip r:embed="rId22"/>
          <a:stretch>
            <a:fillRect/>
          </a:stretch>
        </p:blipFill>
        <p:spPr>
          <a:xfrm>
            <a:off x="6400800" y="2552700"/>
            <a:ext cx="190500" cy="152400"/>
          </a:xfrm>
          <a:prstGeom prst="rect">
            <a:avLst/>
          </a:prstGeom>
        </p:spPr>
      </p:pic>
      <p:pic>
        <p:nvPicPr>
          <p:cNvPr id="25" name="Image 23" descr="preencoded.png"/>
          <p:cNvPicPr>
            <a:picLocks noChangeAspect="1"/>
          </p:cNvPicPr>
          <p:nvPr/>
        </p:nvPicPr>
        <p:blipFill>
          <a:blip r:embed="rId23"/>
          <a:stretch>
            <a:fillRect/>
          </a:stretch>
        </p:blipFill>
        <p:spPr>
          <a:xfrm>
            <a:off x="6400800" y="3124200"/>
            <a:ext cx="190500" cy="152400"/>
          </a:xfrm>
          <a:prstGeom prst="rect">
            <a:avLst/>
          </a:prstGeom>
        </p:spPr>
      </p:pic>
      <p:pic>
        <p:nvPicPr>
          <p:cNvPr id="26" name="Image 24" descr="preencoded.png"/>
          <p:cNvPicPr>
            <a:picLocks noChangeAspect="1"/>
          </p:cNvPicPr>
          <p:nvPr/>
        </p:nvPicPr>
        <p:blipFill>
          <a:blip r:embed="rId24"/>
          <a:stretch>
            <a:fillRect/>
          </a:stretch>
        </p:blipFill>
        <p:spPr>
          <a:xfrm>
            <a:off x="6248400" y="3848100"/>
            <a:ext cx="5638800" cy="1219200"/>
          </a:xfrm>
          <a:prstGeom prst="rect">
            <a:avLst/>
          </a:prstGeom>
        </p:spPr>
      </p:pic>
      <p:pic>
        <p:nvPicPr>
          <p:cNvPr id="27" name="Image 25" descr="preencoded.png"/>
          <p:cNvPicPr>
            <a:picLocks noChangeAspect="1"/>
          </p:cNvPicPr>
          <p:nvPr/>
        </p:nvPicPr>
        <p:blipFill>
          <a:blip r:embed="rId25"/>
          <a:stretch>
            <a:fillRect/>
          </a:stretch>
        </p:blipFill>
        <p:spPr>
          <a:xfrm>
            <a:off x="6400800" y="4381500"/>
            <a:ext cx="152400" cy="152400"/>
          </a:xfrm>
          <a:prstGeom prst="rect">
            <a:avLst/>
          </a:prstGeom>
        </p:spPr>
      </p:pic>
      <p:pic>
        <p:nvPicPr>
          <p:cNvPr id="28" name="Image 26" descr="preencoded.png"/>
          <p:cNvPicPr>
            <a:picLocks noChangeAspect="1"/>
          </p:cNvPicPr>
          <p:nvPr/>
        </p:nvPicPr>
        <p:blipFill>
          <a:blip r:embed="rId26"/>
          <a:stretch>
            <a:fillRect/>
          </a:stretch>
        </p:blipFill>
        <p:spPr>
          <a:xfrm>
            <a:off x="6400800" y="4724400"/>
            <a:ext cx="133350" cy="152400"/>
          </a:xfrm>
          <a:prstGeom prst="rect">
            <a:avLst/>
          </a:prstGeom>
        </p:spPr>
      </p:pic>
      <p:pic>
        <p:nvPicPr>
          <p:cNvPr id="29" name="Image 27" descr="preencoded.png"/>
          <p:cNvPicPr>
            <a:picLocks noChangeAspect="1"/>
          </p:cNvPicPr>
          <p:nvPr/>
        </p:nvPicPr>
        <p:blipFill>
          <a:blip r:embed="rId27"/>
          <a:stretch>
            <a:fillRect/>
          </a:stretch>
        </p:blipFill>
        <p:spPr>
          <a:xfrm>
            <a:off x="0" y="6811119"/>
            <a:ext cx="12192000" cy="358229"/>
          </a:xfrm>
          <a:prstGeom prst="rect">
            <a:avLst/>
          </a:prstGeom>
        </p:spPr>
      </p:pic>
      <p:sp>
        <p:nvSpPr>
          <p:cNvPr id="30" name="Text 0"/>
          <p:cNvSpPr/>
          <p:nvPr/>
        </p:nvSpPr>
        <p:spPr>
          <a:xfrm>
            <a:off x="304800" y="152400"/>
            <a:ext cx="13898880" cy="381000"/>
          </a:xfrm>
          <a:prstGeom prst="rect">
            <a:avLst/>
          </a:prstGeom>
          <a:noFill/>
          <a:ln/>
        </p:spPr>
        <p:txBody>
          <a:bodyPr vert="horz" wrap="square" lIns="0" tIns="0" rIns="0" bIns="0" rtlCol="0" anchor="t"/>
          <a:lstStyle/>
          <a:p>
            <a:pPr marL="0" indent="0">
              <a:lnSpc>
                <a:spcPts val="3000"/>
              </a:lnSpc>
              <a:buNone/>
            </a:pPr>
            <a:r>
              <a:rPr lang="en-US" sz="2700" b="1" dirty="0">
                <a:solidFill>
                  <a:srgbClr val="FFFFFF"/>
                </a:solidFill>
                <a:latin typeface="ui-sans-serif" pitchFamily="34" charset="0"/>
                <a:ea typeface="ui-sans-serif" pitchFamily="34" charset="-122"/>
                <a:cs typeface="ui-sans-serif" pitchFamily="34" charset="-120"/>
              </a:rPr>
              <a:t>Yitian Yuan: Evidence &amp; Lessons</a:t>
            </a:r>
            <a:endParaRPr lang="en-US" sz="2700" dirty="0"/>
          </a:p>
        </p:txBody>
      </p:sp>
      <p:sp>
        <p:nvSpPr>
          <p:cNvPr id="31" name="Text 1"/>
          <p:cNvSpPr/>
          <p:nvPr/>
        </p:nvSpPr>
        <p:spPr>
          <a:xfrm>
            <a:off x="552450" y="990600"/>
            <a:ext cx="5638800" cy="304800"/>
          </a:xfrm>
          <a:prstGeom prst="rect">
            <a:avLst/>
          </a:prstGeom>
          <a:noFill/>
          <a:ln/>
        </p:spPr>
        <p:txBody>
          <a:bodyPr vert="horz" wrap="square" lIns="0" tIns="0" rIns="0" bIns="0" rtlCol="0" anchor="t"/>
          <a:lstStyle/>
          <a:p>
            <a:pPr marL="0" indent="0">
              <a:lnSpc>
                <a:spcPts val="2400"/>
              </a:lnSpc>
              <a:buNone/>
            </a:pPr>
            <a:r>
              <a:rPr lang="en-US" sz="1800" b="1" dirty="0">
                <a:solidFill>
                  <a:srgbClr val="0F766E"/>
                </a:solidFill>
                <a:latin typeface="ui-sans-serif" pitchFamily="34" charset="0"/>
                <a:ea typeface="ui-sans-serif" pitchFamily="34" charset="-122"/>
                <a:cs typeface="ui-sans-serif" pitchFamily="34" charset="-120"/>
              </a:rPr>
              <a:t> Evidence</a:t>
            </a:r>
            <a:endParaRPr lang="en-US" sz="1800" dirty="0"/>
          </a:p>
        </p:txBody>
      </p:sp>
      <p:sp>
        <p:nvSpPr>
          <p:cNvPr id="32" name="Text 2"/>
          <p:cNvSpPr/>
          <p:nvPr/>
        </p:nvSpPr>
        <p:spPr>
          <a:xfrm>
            <a:off x="457200" y="1600200"/>
            <a:ext cx="5334000" cy="266700"/>
          </a:xfrm>
          <a:prstGeom prst="rect">
            <a:avLst/>
          </a:prstGeom>
          <a:noFill/>
          <a:ln/>
        </p:spPr>
        <p:txBody>
          <a:bodyPr vert="horz" wrap="square" lIns="0" tIns="0" rIns="0" bIns="0" rtlCol="0" anchor="t"/>
          <a:lstStyle/>
          <a:p>
            <a:pPr marL="0" indent="0">
              <a:lnSpc>
                <a:spcPts val="2100"/>
              </a:lnSpc>
              <a:buNone/>
            </a:pPr>
            <a:r>
              <a:rPr lang="en-US" sz="1500" dirty="0">
                <a:solidFill>
                  <a:srgbClr val="1F2937"/>
                </a:solidFill>
                <a:latin typeface="ui-sans-serif" pitchFamily="34" charset="0"/>
                <a:ea typeface="ui-sans-serif" pitchFamily="34" charset="-122"/>
                <a:cs typeface="ui-sans-serif" pitchFamily="34" charset="-120"/>
              </a:rPr>
              <a:t>Form Submission Process</a:t>
            </a:r>
            <a:endParaRPr lang="en-US" sz="1500" dirty="0"/>
          </a:p>
        </p:txBody>
      </p:sp>
      <p:sp>
        <p:nvSpPr>
          <p:cNvPr id="33" name="Text 3"/>
          <p:cNvSpPr/>
          <p:nvPr/>
        </p:nvSpPr>
        <p:spPr>
          <a:xfrm>
            <a:off x="461010" y="2400300"/>
            <a:ext cx="1325880" cy="190500"/>
          </a:xfrm>
          <a:prstGeom prst="rect">
            <a:avLst/>
          </a:prstGeom>
          <a:noFill/>
          <a:ln/>
        </p:spPr>
        <p:txBody>
          <a:bodyPr vert="horz" wrap="square" lIns="0" tIns="0" rIns="0" bIns="0" rtlCol="0" anchor="t"/>
          <a:lstStyle/>
          <a:p>
            <a:pPr marL="0" indent="0" algn="ctr">
              <a:lnSpc>
                <a:spcPts val="1500"/>
              </a:lnSpc>
              <a:buNone/>
            </a:pPr>
            <a:r>
              <a:rPr lang="en-US" sz="1050" dirty="0">
                <a:solidFill>
                  <a:srgbClr val="000000"/>
                </a:solidFill>
                <a:latin typeface="ui-sans-serif" pitchFamily="34" charset="0"/>
                <a:ea typeface="ui-sans-serif" pitchFamily="34" charset="-122"/>
                <a:cs typeface="ui-sans-serif" pitchFamily="34" charset="-120"/>
              </a:rPr>
              <a:t>apply.php</a:t>
            </a:r>
            <a:endParaRPr lang="en-US" sz="1050" dirty="0"/>
          </a:p>
        </p:txBody>
      </p:sp>
      <p:sp>
        <p:nvSpPr>
          <p:cNvPr id="34" name="Text 4"/>
          <p:cNvSpPr/>
          <p:nvPr/>
        </p:nvSpPr>
        <p:spPr>
          <a:xfrm>
            <a:off x="2461260" y="2400300"/>
            <a:ext cx="1325880" cy="190500"/>
          </a:xfrm>
          <a:prstGeom prst="rect">
            <a:avLst/>
          </a:prstGeom>
          <a:noFill/>
          <a:ln/>
        </p:spPr>
        <p:txBody>
          <a:bodyPr vert="horz" wrap="square" lIns="0" tIns="0" rIns="0" bIns="0" rtlCol="0" anchor="t"/>
          <a:lstStyle/>
          <a:p>
            <a:pPr marL="0" indent="0" algn="ctr">
              <a:lnSpc>
                <a:spcPts val="1500"/>
              </a:lnSpc>
              <a:buNone/>
            </a:pPr>
            <a:r>
              <a:rPr lang="en-US" sz="1050" dirty="0">
                <a:solidFill>
                  <a:srgbClr val="000000"/>
                </a:solidFill>
                <a:latin typeface="ui-sans-serif" pitchFamily="34" charset="0"/>
                <a:ea typeface="ui-sans-serif" pitchFamily="34" charset="-122"/>
                <a:cs typeface="ui-sans-serif" pitchFamily="34" charset="-120"/>
              </a:rPr>
              <a:t>process_eoi.php</a:t>
            </a:r>
            <a:endParaRPr lang="en-US" sz="1050" dirty="0"/>
          </a:p>
        </p:txBody>
      </p:sp>
      <p:sp>
        <p:nvSpPr>
          <p:cNvPr id="35" name="Text 5"/>
          <p:cNvSpPr/>
          <p:nvPr/>
        </p:nvSpPr>
        <p:spPr>
          <a:xfrm>
            <a:off x="4461510" y="2400300"/>
            <a:ext cx="1325880" cy="190500"/>
          </a:xfrm>
          <a:prstGeom prst="rect">
            <a:avLst/>
          </a:prstGeom>
          <a:noFill/>
          <a:ln/>
        </p:spPr>
        <p:txBody>
          <a:bodyPr vert="horz" wrap="square" lIns="0" tIns="0" rIns="0" bIns="0" rtlCol="0" anchor="t"/>
          <a:lstStyle/>
          <a:p>
            <a:pPr marL="0" indent="0" algn="ctr">
              <a:lnSpc>
                <a:spcPts val="1500"/>
              </a:lnSpc>
              <a:buNone/>
            </a:pPr>
            <a:r>
              <a:rPr lang="en-US" sz="1050" dirty="0">
                <a:solidFill>
                  <a:srgbClr val="000000"/>
                </a:solidFill>
                <a:latin typeface="ui-sans-serif" pitchFamily="34" charset="0"/>
                <a:ea typeface="ui-sans-serif" pitchFamily="34" charset="-122"/>
                <a:cs typeface="ui-sans-serif" pitchFamily="34" charset="-120"/>
              </a:rPr>
              <a:t>eoi table</a:t>
            </a:r>
            <a:endParaRPr lang="en-US" sz="1050" dirty="0"/>
          </a:p>
        </p:txBody>
      </p:sp>
      <p:sp>
        <p:nvSpPr>
          <p:cNvPr id="36" name="Text 6"/>
          <p:cNvSpPr/>
          <p:nvPr/>
        </p:nvSpPr>
        <p:spPr>
          <a:xfrm>
            <a:off x="571500" y="2971800"/>
            <a:ext cx="5105400" cy="190500"/>
          </a:xfrm>
          <a:prstGeom prst="rect">
            <a:avLst/>
          </a:prstGeom>
          <a:noFill/>
          <a:ln/>
        </p:spPr>
        <p:txBody>
          <a:bodyPr vert="horz" wrap="square" lIns="0" tIns="0" rIns="0" bIns="0" rtlCol="0" anchor="t"/>
          <a:lstStyle/>
          <a:p>
            <a:pPr marL="0" indent="0">
              <a:lnSpc>
                <a:spcPts val="1500"/>
              </a:lnSpc>
              <a:buNone/>
            </a:pPr>
            <a:r>
              <a:rPr lang="en-US" sz="1050" dirty="0">
                <a:solidFill>
                  <a:srgbClr val="000000"/>
                </a:solidFill>
                <a:latin typeface="ui-sans-serif" pitchFamily="34" charset="0"/>
                <a:ea typeface="ui-sans-serif" pitchFamily="34" charset="-122"/>
                <a:cs typeface="ui-sans-serif" pitchFamily="34" charset="-120"/>
              </a:rPr>
              <a:t>Form with Validation Errors:</a:t>
            </a:r>
            <a:endParaRPr lang="en-US" sz="1050" dirty="0"/>
          </a:p>
        </p:txBody>
      </p:sp>
      <p:sp>
        <p:nvSpPr>
          <p:cNvPr id="37" name="Text 7"/>
          <p:cNvSpPr/>
          <p:nvPr/>
        </p:nvSpPr>
        <p:spPr>
          <a:xfrm>
            <a:off x="647700" y="3314700"/>
            <a:ext cx="4953000" cy="152400"/>
          </a:xfrm>
          <a:prstGeom prst="rect">
            <a:avLst/>
          </a:prstGeom>
          <a:noFill/>
          <a:ln/>
        </p:spPr>
        <p:txBody>
          <a:bodyPr vert="horz" wrap="square" lIns="0" tIns="0" rIns="0" bIns="0" rtlCol="0" anchor="t"/>
          <a:lstStyle/>
          <a:p>
            <a:pPr marL="0" indent="0">
              <a:lnSpc>
                <a:spcPts val="1200"/>
              </a:lnSpc>
              <a:buNone/>
            </a:pPr>
            <a:r>
              <a:rPr lang="en-US" sz="900" dirty="0">
                <a:solidFill>
                  <a:srgbClr val="6B7280"/>
                </a:solidFill>
                <a:latin typeface="ui-sans-serif" pitchFamily="34" charset="0"/>
                <a:ea typeface="ui-sans-serif" pitchFamily="34" charset="-122"/>
                <a:cs typeface="ui-sans-serif" pitchFamily="34" charset="-120"/>
              </a:rPr>
              <a:t>First Name</a:t>
            </a:r>
            <a:endParaRPr lang="en-US" sz="900" dirty="0"/>
          </a:p>
        </p:txBody>
      </p:sp>
      <p:sp>
        <p:nvSpPr>
          <p:cNvPr id="38" name="Text 8"/>
          <p:cNvSpPr/>
          <p:nvPr/>
        </p:nvSpPr>
        <p:spPr>
          <a:xfrm>
            <a:off x="647700" y="3467100"/>
            <a:ext cx="4953000" cy="190500"/>
          </a:xfrm>
          <a:prstGeom prst="rect">
            <a:avLst/>
          </a:prstGeom>
          <a:noFill/>
          <a:ln/>
        </p:spPr>
        <p:txBody>
          <a:bodyPr vert="horz" wrap="square" lIns="0" tIns="0" rIns="0" bIns="0" rtlCol="0" anchor="t"/>
          <a:lstStyle/>
          <a:p>
            <a:pPr marL="0" indent="0">
              <a:lnSpc>
                <a:spcPts val="1500"/>
              </a:lnSpc>
              <a:buNone/>
            </a:pPr>
            <a:r>
              <a:rPr lang="en-US" sz="1050" dirty="0">
                <a:solidFill>
                  <a:srgbClr val="000000"/>
                </a:solidFill>
                <a:latin typeface="ui-sans-serif" pitchFamily="34" charset="0"/>
                <a:ea typeface="ui-sans-serif" pitchFamily="34" charset="-122"/>
                <a:cs typeface="ui-sans-serif" pitchFamily="34" charset="-120"/>
              </a:rPr>
              <a:t>[Empty input]</a:t>
            </a:r>
            <a:endParaRPr lang="en-US" sz="1050" dirty="0"/>
          </a:p>
        </p:txBody>
      </p:sp>
      <p:sp>
        <p:nvSpPr>
          <p:cNvPr id="39" name="Text 9"/>
          <p:cNvSpPr/>
          <p:nvPr/>
        </p:nvSpPr>
        <p:spPr>
          <a:xfrm>
            <a:off x="723900" y="3771900"/>
            <a:ext cx="5105400" cy="152400"/>
          </a:xfrm>
          <a:prstGeom prst="rect">
            <a:avLst/>
          </a:prstGeom>
          <a:noFill/>
          <a:ln/>
        </p:spPr>
        <p:txBody>
          <a:bodyPr vert="horz" wrap="square" lIns="0" tIns="0" rIns="0" bIns="0" rtlCol="0" anchor="t"/>
          <a:lstStyle/>
          <a:p>
            <a:pPr marL="0" indent="0">
              <a:lnSpc>
                <a:spcPts val="1200"/>
              </a:lnSpc>
              <a:buNone/>
            </a:pPr>
            <a:r>
              <a:rPr lang="en-US" sz="900" i="1" dirty="0">
                <a:solidFill>
                  <a:srgbClr val="FF0000"/>
                </a:solidFill>
                <a:latin typeface="ui-sans-serif" pitchFamily="34" charset="0"/>
                <a:ea typeface="ui-sans-serif" pitchFamily="34" charset="-122"/>
                <a:cs typeface="ui-sans-serif" pitchFamily="34" charset="-120"/>
              </a:rPr>
              <a:t> First name is required</a:t>
            </a:r>
            <a:endParaRPr lang="en-US" sz="900" dirty="0"/>
          </a:p>
        </p:txBody>
      </p:sp>
      <p:sp>
        <p:nvSpPr>
          <p:cNvPr id="40" name="Text 10"/>
          <p:cNvSpPr/>
          <p:nvPr/>
        </p:nvSpPr>
        <p:spPr>
          <a:xfrm>
            <a:off x="742950" y="4000500"/>
            <a:ext cx="6126480" cy="190500"/>
          </a:xfrm>
          <a:prstGeom prst="rect">
            <a:avLst/>
          </a:prstGeom>
          <a:noFill/>
          <a:ln/>
        </p:spPr>
        <p:txBody>
          <a:bodyPr vert="horz" wrap="square" lIns="0" tIns="0" rIns="0" bIns="0" rtlCol="0" anchor="t"/>
          <a:lstStyle/>
          <a:p>
            <a:pPr marL="0" indent="0">
              <a:lnSpc>
                <a:spcPts val="1500"/>
              </a:lnSpc>
              <a:buNone/>
            </a:pPr>
            <a:r>
              <a:rPr lang="en-US" sz="1050" dirty="0">
                <a:solidFill>
                  <a:srgbClr val="000000"/>
                </a:solidFill>
                <a:latin typeface="ui-sans-serif" pitchFamily="34" charset="0"/>
                <a:ea typeface="ui-sans-serif" pitchFamily="34" charset="-122"/>
                <a:cs typeface="ui-sans-serif" pitchFamily="34" charset="-120"/>
              </a:rPr>
              <a:t> User corrects errors and resubmits</a:t>
            </a:r>
            <a:endParaRPr lang="en-US" sz="1050" dirty="0"/>
          </a:p>
        </p:txBody>
      </p:sp>
      <p:sp>
        <p:nvSpPr>
          <p:cNvPr id="41" name="Text 11"/>
          <p:cNvSpPr/>
          <p:nvPr/>
        </p:nvSpPr>
        <p:spPr>
          <a:xfrm>
            <a:off x="457200" y="4762500"/>
            <a:ext cx="5334000" cy="266700"/>
          </a:xfrm>
          <a:prstGeom prst="rect">
            <a:avLst/>
          </a:prstGeom>
          <a:noFill/>
          <a:ln/>
        </p:spPr>
        <p:txBody>
          <a:bodyPr vert="horz" wrap="square" lIns="0" tIns="0" rIns="0" bIns="0" rtlCol="0" anchor="t"/>
          <a:lstStyle/>
          <a:p>
            <a:pPr marL="0" indent="0">
              <a:lnSpc>
                <a:spcPts val="2100"/>
              </a:lnSpc>
              <a:buNone/>
            </a:pPr>
            <a:r>
              <a:rPr lang="en-US" sz="1500" dirty="0">
                <a:solidFill>
                  <a:srgbClr val="1F2937"/>
                </a:solidFill>
                <a:latin typeface="ui-sans-serif" pitchFamily="34" charset="0"/>
                <a:ea typeface="ui-sans-serif" pitchFamily="34" charset="-122"/>
                <a:cs typeface="ui-sans-serif" pitchFamily="34" charset="-120"/>
              </a:rPr>
              <a:t>Database Verification</a:t>
            </a:r>
            <a:endParaRPr lang="en-US" sz="1500" dirty="0"/>
          </a:p>
        </p:txBody>
      </p:sp>
      <p:sp>
        <p:nvSpPr>
          <p:cNvPr id="42" name="Text 12"/>
          <p:cNvSpPr/>
          <p:nvPr/>
        </p:nvSpPr>
        <p:spPr>
          <a:xfrm>
            <a:off x="723900" y="5105400"/>
            <a:ext cx="3418642" cy="190500"/>
          </a:xfrm>
          <a:prstGeom prst="rect">
            <a:avLst/>
          </a:prstGeom>
          <a:noFill/>
          <a:ln/>
        </p:spPr>
        <p:txBody>
          <a:bodyPr vert="horz" wrap="square" lIns="0" tIns="0" rIns="0" bIns="0" rtlCol="0" anchor="t"/>
          <a:lstStyle/>
          <a:p>
            <a:pPr marL="0" indent="0">
              <a:lnSpc>
                <a:spcPts val="1500"/>
              </a:lnSpc>
              <a:buNone/>
            </a:pPr>
            <a:r>
              <a:rPr lang="en-US" sz="1050" dirty="0">
                <a:solidFill>
                  <a:srgbClr val="000000"/>
                </a:solidFill>
                <a:latin typeface="ui-sans-serif" pitchFamily="34" charset="0"/>
                <a:ea typeface="ui-sans-serif" pitchFamily="34" charset="-122"/>
                <a:cs typeface="ui-sans-serif" pitchFamily="34" charset="-120"/>
              </a:rPr>
              <a:t>Successful submission returns EOI number</a:t>
            </a:r>
            <a:endParaRPr lang="en-US" sz="1050" dirty="0"/>
          </a:p>
        </p:txBody>
      </p:sp>
      <p:sp>
        <p:nvSpPr>
          <p:cNvPr id="43" name="Text 13"/>
          <p:cNvSpPr/>
          <p:nvPr/>
        </p:nvSpPr>
        <p:spPr>
          <a:xfrm>
            <a:off x="800100" y="5334000"/>
            <a:ext cx="3418642" cy="342900"/>
          </a:xfrm>
          <a:prstGeom prst="rect">
            <a:avLst/>
          </a:prstGeom>
          <a:noFill/>
          <a:ln/>
        </p:spPr>
        <p:txBody>
          <a:bodyPr vert="horz" wrap="square" lIns="0" tIns="0" rIns="0" bIns="0" rtlCol="0" anchor="t"/>
          <a:lstStyle/>
          <a:p>
            <a:pPr marL="0" indent="0">
              <a:lnSpc>
                <a:spcPts val="1500"/>
              </a:lnSpc>
              <a:buNone/>
            </a:pPr>
            <a:r>
              <a:rPr lang="en-US" sz="1050" dirty="0">
                <a:solidFill>
                  <a:srgbClr val="000000"/>
                </a:solidFill>
                <a:latin typeface="ui-monospace" pitchFamily="34" charset="0"/>
                <a:ea typeface="ui-monospace" pitchFamily="34" charset="-122"/>
                <a:cs typeface="ui-monospace" pitchFamily="34" charset="-120"/>
              </a:rPr>
              <a:t>EOI123456789</a:t>
            </a:r>
            <a:endParaRPr lang="en-US" sz="1050" dirty="0"/>
          </a:p>
        </p:txBody>
      </p:sp>
      <p:sp>
        <p:nvSpPr>
          <p:cNvPr id="44" name="Text 14"/>
          <p:cNvSpPr/>
          <p:nvPr/>
        </p:nvSpPr>
        <p:spPr>
          <a:xfrm>
            <a:off x="6496050" y="990600"/>
            <a:ext cx="5638800" cy="304800"/>
          </a:xfrm>
          <a:prstGeom prst="rect">
            <a:avLst/>
          </a:prstGeom>
          <a:noFill/>
          <a:ln/>
        </p:spPr>
        <p:txBody>
          <a:bodyPr vert="horz" wrap="square" lIns="0" tIns="0" rIns="0" bIns="0" rtlCol="0" anchor="t"/>
          <a:lstStyle/>
          <a:p>
            <a:pPr marL="0" indent="0">
              <a:lnSpc>
                <a:spcPts val="2400"/>
              </a:lnSpc>
              <a:buNone/>
            </a:pPr>
            <a:r>
              <a:rPr lang="en-US" sz="1800" b="1" dirty="0">
                <a:solidFill>
                  <a:srgbClr val="374151"/>
                </a:solidFill>
                <a:latin typeface="ui-sans-serif" pitchFamily="34" charset="0"/>
                <a:ea typeface="ui-sans-serif" pitchFamily="34" charset="-122"/>
                <a:cs typeface="ui-sans-serif" pitchFamily="34" charset="-120"/>
              </a:rPr>
              <a:t> Lessons Learned</a:t>
            </a:r>
            <a:endParaRPr lang="en-US" sz="1800" dirty="0"/>
          </a:p>
        </p:txBody>
      </p:sp>
      <p:sp>
        <p:nvSpPr>
          <p:cNvPr id="45" name="Text 15"/>
          <p:cNvSpPr/>
          <p:nvPr/>
        </p:nvSpPr>
        <p:spPr>
          <a:xfrm>
            <a:off x="6400800" y="1600200"/>
            <a:ext cx="5334000" cy="266700"/>
          </a:xfrm>
          <a:prstGeom prst="rect">
            <a:avLst/>
          </a:prstGeom>
          <a:noFill/>
          <a:ln/>
        </p:spPr>
        <p:txBody>
          <a:bodyPr vert="horz" wrap="square" lIns="0" tIns="0" rIns="0" bIns="0" rtlCol="0" anchor="t"/>
          <a:lstStyle/>
          <a:p>
            <a:pPr marL="0" indent="0">
              <a:lnSpc>
                <a:spcPts val="2100"/>
              </a:lnSpc>
              <a:buNone/>
            </a:pPr>
            <a:r>
              <a:rPr lang="en-US" sz="1500" dirty="0">
                <a:solidFill>
                  <a:srgbClr val="1F2937"/>
                </a:solidFill>
                <a:latin typeface="ui-sans-serif" pitchFamily="34" charset="0"/>
                <a:ea typeface="ui-sans-serif" pitchFamily="34" charset="-122"/>
                <a:cs typeface="ui-sans-serif" pitchFamily="34" charset="-120"/>
              </a:rPr>
              <a:t>Server-Side Validation</a:t>
            </a:r>
            <a:endParaRPr lang="en-US" sz="1500" dirty="0"/>
          </a:p>
        </p:txBody>
      </p:sp>
      <p:sp>
        <p:nvSpPr>
          <p:cNvPr id="46" name="Text 16"/>
          <p:cNvSpPr/>
          <p:nvPr/>
        </p:nvSpPr>
        <p:spPr>
          <a:xfrm>
            <a:off x="6629400" y="1943100"/>
            <a:ext cx="5105400" cy="457200"/>
          </a:xfrm>
          <a:prstGeom prst="rect">
            <a:avLst/>
          </a:prstGeom>
          <a:noFill/>
          <a:ln/>
        </p:spPr>
        <p:txBody>
          <a:bodyPr vert="horz" wrap="square" lIns="0" tIns="0" rIns="0" bIns="0" rtlCol="0" anchor="t"/>
          <a:lstStyle/>
          <a:p>
            <a:pPr marL="0" indent="0" algn="l">
              <a:lnSpc>
                <a:spcPts val="1800"/>
              </a:lnSpc>
              <a:buNone/>
            </a:pPr>
            <a:r>
              <a:rPr lang="en-US" sz="1200" dirty="0">
                <a:solidFill>
                  <a:srgbClr val="000000"/>
                </a:solidFill>
                <a:latin typeface="ui-sans-serif" pitchFamily="34" charset="0"/>
                <a:ea typeface="ui-sans-serif" pitchFamily="34" charset="-122"/>
                <a:cs typeface="ui-sans-serif" pitchFamily="34" charset="-120"/>
              </a:rPr>
              <a:t>Data Integrity: Server-side validation ensures only clean, valid data enters the database</a:t>
            </a:r>
            <a:endParaRPr lang="en-US" sz="1200" dirty="0"/>
          </a:p>
        </p:txBody>
      </p:sp>
      <p:sp>
        <p:nvSpPr>
          <p:cNvPr id="47" name="Text 17"/>
          <p:cNvSpPr/>
          <p:nvPr/>
        </p:nvSpPr>
        <p:spPr>
          <a:xfrm>
            <a:off x="6667500" y="2514600"/>
            <a:ext cx="5067300" cy="457200"/>
          </a:xfrm>
          <a:prstGeom prst="rect">
            <a:avLst/>
          </a:prstGeom>
          <a:noFill/>
          <a:ln/>
        </p:spPr>
        <p:txBody>
          <a:bodyPr vert="horz" wrap="square" lIns="0" tIns="0" rIns="0" bIns="0" rtlCol="0" anchor="t"/>
          <a:lstStyle/>
          <a:p>
            <a:pPr marL="0" indent="0" algn="l">
              <a:lnSpc>
                <a:spcPts val="1800"/>
              </a:lnSpc>
              <a:buNone/>
            </a:pPr>
            <a:r>
              <a:rPr lang="en-US" sz="1200" dirty="0">
                <a:solidFill>
                  <a:srgbClr val="000000"/>
                </a:solidFill>
                <a:latin typeface="ui-sans-serif" pitchFamily="34" charset="0"/>
                <a:ea typeface="ui-sans-serif" pitchFamily="34" charset="-122"/>
                <a:cs typeface="ui-sans-serif" pitchFamily="34" charset="-120"/>
              </a:rPr>
              <a:t>Security: Protects against malicious input that could bypass client-side validation</a:t>
            </a:r>
            <a:endParaRPr lang="en-US" sz="1200" dirty="0"/>
          </a:p>
        </p:txBody>
      </p:sp>
      <p:sp>
        <p:nvSpPr>
          <p:cNvPr id="48" name="Text 18"/>
          <p:cNvSpPr/>
          <p:nvPr/>
        </p:nvSpPr>
        <p:spPr>
          <a:xfrm>
            <a:off x="6667500" y="3086100"/>
            <a:ext cx="5067300" cy="457200"/>
          </a:xfrm>
          <a:prstGeom prst="rect">
            <a:avLst/>
          </a:prstGeom>
          <a:noFill/>
          <a:ln/>
        </p:spPr>
        <p:txBody>
          <a:bodyPr vert="horz" wrap="square" lIns="0" tIns="0" rIns="0" bIns="0" rtlCol="0" anchor="t"/>
          <a:lstStyle/>
          <a:p>
            <a:pPr marL="0" indent="0" algn="l">
              <a:lnSpc>
                <a:spcPts val="1800"/>
              </a:lnSpc>
              <a:buNone/>
            </a:pPr>
            <a:r>
              <a:rPr lang="en-US" sz="1200" dirty="0">
                <a:solidFill>
                  <a:srgbClr val="000000"/>
                </a:solidFill>
                <a:latin typeface="ui-sans-serif" pitchFamily="34" charset="0"/>
                <a:ea typeface="ui-sans-serif" pitchFamily="34" charset="-122"/>
                <a:cs typeface="ui-sans-serif" pitchFamily="34" charset="-120"/>
              </a:rPr>
              <a:t>Robustness: Provides reliable data handling regardless of client implementation</a:t>
            </a:r>
            <a:endParaRPr lang="en-US" sz="1200" dirty="0"/>
          </a:p>
        </p:txBody>
      </p:sp>
      <p:sp>
        <p:nvSpPr>
          <p:cNvPr id="49" name="Text 19"/>
          <p:cNvSpPr/>
          <p:nvPr/>
        </p:nvSpPr>
        <p:spPr>
          <a:xfrm>
            <a:off x="6400800" y="4000500"/>
            <a:ext cx="6400800" cy="266700"/>
          </a:xfrm>
          <a:prstGeom prst="rect">
            <a:avLst/>
          </a:prstGeom>
          <a:noFill/>
          <a:ln/>
        </p:spPr>
        <p:txBody>
          <a:bodyPr vert="horz" wrap="square" lIns="0" tIns="0" rIns="0" bIns="0" rtlCol="0" anchor="t"/>
          <a:lstStyle/>
          <a:p>
            <a:pPr marL="0" indent="0">
              <a:lnSpc>
                <a:spcPts val="2100"/>
              </a:lnSpc>
              <a:buNone/>
            </a:pPr>
            <a:r>
              <a:rPr lang="en-US" sz="1500" dirty="0">
                <a:solidFill>
                  <a:srgbClr val="1F2937"/>
                </a:solidFill>
                <a:latin typeface="ui-sans-serif" pitchFamily="34" charset="0"/>
                <a:ea typeface="ui-sans-serif" pitchFamily="34" charset="-122"/>
                <a:cs typeface="ui-sans-serif" pitchFamily="34" charset="-120"/>
              </a:rPr>
              <a:t>Key Implementation Details</a:t>
            </a:r>
            <a:endParaRPr lang="en-US" sz="1500" dirty="0"/>
          </a:p>
        </p:txBody>
      </p:sp>
      <p:sp>
        <p:nvSpPr>
          <p:cNvPr id="50" name="Text 20"/>
          <p:cNvSpPr/>
          <p:nvPr/>
        </p:nvSpPr>
        <p:spPr>
          <a:xfrm>
            <a:off x="6629400" y="4343400"/>
            <a:ext cx="5122962" cy="228600"/>
          </a:xfrm>
          <a:prstGeom prst="rect">
            <a:avLst/>
          </a:prstGeom>
          <a:noFill/>
          <a:ln/>
        </p:spPr>
        <p:txBody>
          <a:bodyPr vert="horz" wrap="square" lIns="0" tIns="0" rIns="0" bIns="0" rtlCol="0" anchor="t"/>
          <a:lstStyle/>
          <a:p>
            <a:pPr marL="0" indent="0" algn="l">
              <a:lnSpc>
                <a:spcPts val="1800"/>
              </a:lnSpc>
              <a:buNone/>
            </a:pPr>
            <a:r>
              <a:rPr lang="en-US" sz="1200" dirty="0">
                <a:solidFill>
                  <a:srgbClr val="000000"/>
                </a:solidFill>
                <a:latin typeface="ui-sans-serif" pitchFamily="34" charset="0"/>
                <a:ea typeface="ui-sans-serif" pitchFamily="34" charset="-122"/>
                <a:cs typeface="ui-sans-serif" pitchFamily="34" charset="-120"/>
              </a:rPr>
              <a:t>Table Creation: Script creates eoi table if it doesn't exist</a:t>
            </a:r>
            <a:endParaRPr lang="en-US" sz="1200" dirty="0"/>
          </a:p>
        </p:txBody>
      </p:sp>
      <p:sp>
        <p:nvSpPr>
          <p:cNvPr id="51" name="Text 21"/>
          <p:cNvSpPr/>
          <p:nvPr/>
        </p:nvSpPr>
        <p:spPr>
          <a:xfrm>
            <a:off x="6610350" y="4686300"/>
            <a:ext cx="5753933" cy="228600"/>
          </a:xfrm>
          <a:prstGeom prst="rect">
            <a:avLst/>
          </a:prstGeom>
          <a:noFill/>
          <a:ln/>
        </p:spPr>
        <p:txBody>
          <a:bodyPr vert="horz" wrap="square" lIns="0" tIns="0" rIns="0" bIns="0" rtlCol="0" anchor="t"/>
          <a:lstStyle/>
          <a:p>
            <a:pPr marL="0" indent="0" algn="l">
              <a:lnSpc>
                <a:spcPts val="1800"/>
              </a:lnSpc>
              <a:buNone/>
            </a:pPr>
            <a:r>
              <a:rPr lang="en-US" sz="1200" dirty="0">
                <a:solidFill>
                  <a:srgbClr val="000000"/>
                </a:solidFill>
                <a:latin typeface="ui-sans-serif" pitchFamily="34" charset="0"/>
                <a:ea typeface="ui-sans-serif" pitchFamily="34" charset="-122"/>
                <a:cs typeface="ui-sans-serif" pitchFamily="34" charset="-120"/>
              </a:rPr>
              <a:t>Security Measure: Blocks direct GET access to process_eoi.php</a:t>
            </a:r>
            <a:endParaRPr lang="en-US" sz="1200" dirty="0"/>
          </a:p>
        </p:txBody>
      </p:sp>
      <p:sp>
        <p:nvSpPr>
          <p:cNvPr id="52" name="Text 22"/>
          <p:cNvSpPr/>
          <p:nvPr/>
        </p:nvSpPr>
        <p:spPr>
          <a:xfrm>
            <a:off x="6248400" y="5219700"/>
            <a:ext cx="5638800" cy="1644848"/>
          </a:xfrm>
          <a:prstGeom prst="rect">
            <a:avLst/>
          </a:prstGeom>
          <a:noFill/>
          <a:ln/>
        </p:spPr>
        <p:txBody>
          <a:bodyPr vert="horz" wrap="square" lIns="0" tIns="0" rIns="0" bIns="0" rtlCol="0" anchor="t"/>
          <a:lstStyle/>
          <a:p>
            <a:pPr marL="0" indent="0">
              <a:lnSpc>
                <a:spcPts val="1440"/>
              </a:lnSpc>
              <a:buNone/>
            </a:pPr>
            <a:r>
              <a:rPr lang="en-US" sz="960" b="1" i="1" dirty="0">
                <a:solidFill>
                  <a:srgbClr val="555555"/>
                </a:solidFill>
                <a:latin typeface="ui-sans-serif" pitchFamily="34" charset="0"/>
                <a:ea typeface="ui-sans-serif" pitchFamily="34" charset="-122"/>
                <a:cs typeface="ui-sans-serif" pitchFamily="34" charset="-120"/>
              </a:rPr>
              <a:t>Speaker Notes (1:30-2:00): </a:t>
            </a:r>
            <a:r>
              <a:rPr lang="en-US" sz="960" i="1" dirty="0">
                <a:solidFill>
                  <a:srgbClr val="555555"/>
                </a:solidFill>
                <a:latin typeface="ui-sans-serif" pitchFamily="34" charset="0"/>
                <a:ea typeface="ui-sans-serif" pitchFamily="34" charset="-122"/>
                <a:cs typeface="ui-sans-serif" pitchFamily="34" charset="-120"/>
              </a:rPr>
              <a:t>For the evidence, we can see how the form submission process works with server-side validation. When a user submits the form, it goes to process_eoi.php which validates the data. If there are errors, they're displayed back to the user. Upon successful validation, the data is inserted into the database and an EOI number is returned. This demonstrates the complete flow from form submission to database storage. The key lesson here is that server-side validation is crucial for data integrity and security. While client-side validation provides immediate feedback to users, it can be easily bypassed. Server-side validation acts as a critical safeguard against malicious input and ensures that only clean, valid data enters the database.</a:t>
            </a:r>
            <a:endParaRPr lang="en-US" sz="960" dirty="0"/>
          </a:p>
        </p:txBody>
      </p:sp>
      <p:sp>
        <p:nvSpPr>
          <p:cNvPr id="53" name="Text 23"/>
          <p:cNvSpPr/>
          <p:nvPr/>
        </p:nvSpPr>
        <p:spPr>
          <a:xfrm>
            <a:off x="304800" y="6887319"/>
            <a:ext cx="3727252"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From Static to Dynamic: Project 2 Conversion</a:t>
            </a:r>
            <a:endParaRPr lang="en-US" sz="1080" dirty="0"/>
          </a:p>
        </p:txBody>
      </p:sp>
      <p:sp>
        <p:nvSpPr>
          <p:cNvPr id="54" name="Text 24"/>
          <p:cNvSpPr/>
          <p:nvPr/>
        </p:nvSpPr>
        <p:spPr>
          <a:xfrm>
            <a:off x="11579275" y="6887319"/>
            <a:ext cx="369510"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7/16</a:t>
            </a:r>
            <a:endParaRPr lang="en-US" sz="108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
          </a:xfrm>
          <a:prstGeom prst="rect">
            <a:avLst/>
          </a:prstGeom>
        </p:spPr>
      </p:pic>
      <p:pic>
        <p:nvPicPr>
          <p:cNvPr id="4" name="Image 2" descr="preencoded.png"/>
          <p:cNvPicPr>
            <a:picLocks noChangeAspect="1"/>
          </p:cNvPicPr>
          <p:nvPr/>
        </p:nvPicPr>
        <p:blipFill>
          <a:blip r:embed="rId5"/>
          <a:stretch>
            <a:fillRect/>
          </a:stretch>
        </p:blipFill>
        <p:spPr>
          <a:xfrm>
            <a:off x="304800" y="990600"/>
            <a:ext cx="5638800" cy="3733800"/>
          </a:xfrm>
          <a:prstGeom prst="rect">
            <a:avLst/>
          </a:prstGeom>
        </p:spPr>
      </p:pic>
      <p:pic>
        <p:nvPicPr>
          <p:cNvPr id="5" name="Image 3" descr="preencoded.png"/>
          <p:cNvPicPr>
            <a:picLocks noChangeAspect="1"/>
          </p:cNvPicPr>
          <p:nvPr/>
        </p:nvPicPr>
        <p:blipFill>
          <a:blip r:embed="rId6"/>
          <a:stretch>
            <a:fillRect/>
          </a:stretch>
        </p:blipFill>
        <p:spPr>
          <a:xfrm>
            <a:off x="533400" y="1219200"/>
            <a:ext cx="5181600" cy="685800"/>
          </a:xfrm>
          <a:prstGeom prst="rect">
            <a:avLst/>
          </a:prstGeom>
        </p:spPr>
      </p:pic>
      <p:pic>
        <p:nvPicPr>
          <p:cNvPr id="6" name="Image 4" descr="preencoded.png"/>
          <p:cNvPicPr>
            <a:picLocks noChangeAspect="1"/>
          </p:cNvPicPr>
          <p:nvPr/>
        </p:nvPicPr>
        <p:blipFill>
          <a:blip r:embed="rId7"/>
          <a:stretch>
            <a:fillRect/>
          </a:stretch>
        </p:blipFill>
        <p:spPr>
          <a:xfrm>
            <a:off x="533400" y="1371600"/>
            <a:ext cx="228600" cy="304800"/>
          </a:xfrm>
          <a:prstGeom prst="rect">
            <a:avLst/>
          </a:prstGeom>
        </p:spPr>
      </p:pic>
      <p:pic>
        <p:nvPicPr>
          <p:cNvPr id="7" name="Image 5" descr="preencoded.png"/>
          <p:cNvPicPr>
            <a:picLocks noChangeAspect="1"/>
          </p:cNvPicPr>
          <p:nvPr/>
        </p:nvPicPr>
        <p:blipFill>
          <a:blip r:embed="rId5"/>
          <a:stretch>
            <a:fillRect/>
          </a:stretch>
        </p:blipFill>
        <p:spPr>
          <a:xfrm>
            <a:off x="6248400" y="990600"/>
            <a:ext cx="5638800" cy="3733800"/>
          </a:xfrm>
          <a:prstGeom prst="rect">
            <a:avLst/>
          </a:prstGeom>
        </p:spPr>
      </p:pic>
      <p:pic>
        <p:nvPicPr>
          <p:cNvPr id="8" name="Image 6" descr="preencoded.png"/>
          <p:cNvPicPr>
            <a:picLocks noChangeAspect="1"/>
          </p:cNvPicPr>
          <p:nvPr/>
        </p:nvPicPr>
        <p:blipFill>
          <a:blip r:embed="rId8"/>
          <a:stretch>
            <a:fillRect/>
          </a:stretch>
        </p:blipFill>
        <p:spPr>
          <a:xfrm>
            <a:off x="6477000" y="1219200"/>
            <a:ext cx="5181600" cy="381000"/>
          </a:xfrm>
          <a:prstGeom prst="rect">
            <a:avLst/>
          </a:prstGeom>
        </p:spPr>
      </p:pic>
      <p:pic>
        <p:nvPicPr>
          <p:cNvPr id="9" name="Image 7" descr="preencoded.png"/>
          <p:cNvPicPr>
            <a:picLocks noChangeAspect="1"/>
          </p:cNvPicPr>
          <p:nvPr/>
        </p:nvPicPr>
        <p:blipFill>
          <a:blip r:embed="rId9"/>
          <a:stretch>
            <a:fillRect/>
          </a:stretch>
        </p:blipFill>
        <p:spPr>
          <a:xfrm>
            <a:off x="6477000" y="1219200"/>
            <a:ext cx="200025" cy="304800"/>
          </a:xfrm>
          <a:prstGeom prst="rect">
            <a:avLst/>
          </a:prstGeom>
        </p:spPr>
      </p:pic>
      <p:pic>
        <p:nvPicPr>
          <p:cNvPr id="10" name="Image 8" descr="preencoded.png"/>
          <p:cNvPicPr>
            <a:picLocks noChangeAspect="1"/>
          </p:cNvPicPr>
          <p:nvPr/>
        </p:nvPicPr>
        <p:blipFill>
          <a:blip r:embed="rId10"/>
          <a:stretch>
            <a:fillRect/>
          </a:stretch>
        </p:blipFill>
        <p:spPr>
          <a:xfrm>
            <a:off x="0" y="6499771"/>
            <a:ext cx="12192000" cy="358229"/>
          </a:xfrm>
          <a:prstGeom prst="rect">
            <a:avLst/>
          </a:prstGeom>
        </p:spPr>
      </p:pic>
      <p:sp>
        <p:nvSpPr>
          <p:cNvPr id="11" name="Text 0"/>
          <p:cNvSpPr/>
          <p:nvPr/>
        </p:nvSpPr>
        <p:spPr>
          <a:xfrm>
            <a:off x="304800" y="152400"/>
            <a:ext cx="13898880" cy="381000"/>
          </a:xfrm>
          <a:prstGeom prst="rect">
            <a:avLst/>
          </a:prstGeom>
          <a:noFill/>
          <a:ln/>
        </p:spPr>
        <p:txBody>
          <a:bodyPr vert="horz" wrap="square" lIns="0" tIns="0" rIns="0" bIns="0" rtlCol="0" anchor="t"/>
          <a:lstStyle/>
          <a:p>
            <a:pPr marL="0" indent="0">
              <a:lnSpc>
                <a:spcPts val="3000"/>
              </a:lnSpc>
              <a:buNone/>
            </a:pPr>
            <a:r>
              <a:rPr lang="en-US" sz="2700" b="1" dirty="0">
                <a:solidFill>
                  <a:srgbClr val="FFFFFF"/>
                </a:solidFill>
                <a:latin typeface="ui-sans-serif" pitchFamily="34" charset="0"/>
                <a:ea typeface="ui-sans-serif" pitchFamily="34" charset="-122"/>
                <a:cs typeface="ui-sans-serif" pitchFamily="34" charset="-120"/>
              </a:rPr>
              <a:t>Yousaff Mohammad: Project 1 &amp; 2 Contributions</a:t>
            </a:r>
            <a:endParaRPr lang="en-US" sz="2700" dirty="0"/>
          </a:p>
        </p:txBody>
      </p:sp>
      <p:sp>
        <p:nvSpPr>
          <p:cNvPr id="12" name="Text 1"/>
          <p:cNvSpPr/>
          <p:nvPr/>
        </p:nvSpPr>
        <p:spPr>
          <a:xfrm>
            <a:off x="876300" y="1219200"/>
            <a:ext cx="4838700" cy="6096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Project 1 (Jobs Page Lead) - ID: 106175315</a:t>
            </a:r>
            <a:endParaRPr lang="en-US" sz="1800" dirty="0"/>
          </a:p>
        </p:txBody>
      </p:sp>
      <p:sp>
        <p:nvSpPr>
          <p:cNvPr id="13" name="Text 2"/>
          <p:cNvSpPr/>
          <p:nvPr/>
        </p:nvSpPr>
        <p:spPr>
          <a:xfrm>
            <a:off x="571500" y="2057400"/>
            <a:ext cx="5143500" cy="533400"/>
          </a:xfrm>
          <a:prstGeom prst="rect">
            <a:avLst/>
          </a:prstGeom>
          <a:noFill/>
          <a:ln/>
        </p:spPr>
        <p:txBody>
          <a:bodyPr vert="horz" wrap="square" lIns="0" tIns="0" rIns="0" bIns="0" rtlCol="0" anchor="t"/>
          <a:lstStyle/>
          <a:p>
            <a:pPr marL="342900" indent="-342900" algn="l">
              <a:lnSpc>
                <a:spcPts val="2100"/>
              </a:lnSpc>
              <a:buSzPct val="100000"/>
              <a:buChar char="•"/>
            </a:pPr>
            <a:r>
              <a:rPr lang="en-US" sz="1350" dirty="0">
                <a:solidFill>
                  <a:srgbClr val="374151"/>
                </a:solidFill>
                <a:latin typeface="ui-sans-serif" pitchFamily="34" charset="0"/>
                <a:ea typeface="ui-sans-serif" pitchFamily="34" charset="-122"/>
                <a:cs typeface="ui-sans-serif" pitchFamily="34" charset="-120"/>
              </a:rPr>
              <a:t>Authored the Jobs page with structured roles and requirements</a:t>
            </a:r>
            <a:endParaRPr lang="en-US" sz="1350" dirty="0"/>
          </a:p>
        </p:txBody>
      </p:sp>
      <p:sp>
        <p:nvSpPr>
          <p:cNvPr id="14" name="Text 3"/>
          <p:cNvSpPr/>
          <p:nvPr/>
        </p:nvSpPr>
        <p:spPr>
          <a:xfrm>
            <a:off x="571500" y="2705100"/>
            <a:ext cx="6172200" cy="266700"/>
          </a:xfrm>
          <a:prstGeom prst="rect">
            <a:avLst/>
          </a:prstGeom>
          <a:noFill/>
          <a:ln/>
        </p:spPr>
        <p:txBody>
          <a:bodyPr vert="horz" wrap="square" lIns="0" tIns="0" rIns="0" bIns="0" rtlCol="0" anchor="t"/>
          <a:lstStyle/>
          <a:p>
            <a:pPr marL="342900" indent="-342900" algn="l">
              <a:lnSpc>
                <a:spcPts val="2100"/>
              </a:lnSpc>
              <a:buSzPct val="100000"/>
              <a:buChar char="•"/>
            </a:pPr>
            <a:r>
              <a:rPr lang="en-US" sz="1350" dirty="0">
                <a:solidFill>
                  <a:srgbClr val="374151"/>
                </a:solidFill>
                <a:latin typeface="ui-sans-serif" pitchFamily="34" charset="0"/>
                <a:ea typeface="ui-sans-serif" pitchFamily="34" charset="-122"/>
                <a:cs typeface="ui-sans-serif" pitchFamily="34" charset="-120"/>
              </a:rPr>
              <a:t>Designed readable sections to improve user experience</a:t>
            </a:r>
            <a:endParaRPr lang="en-US" sz="1350" dirty="0"/>
          </a:p>
        </p:txBody>
      </p:sp>
      <p:sp>
        <p:nvSpPr>
          <p:cNvPr id="15" name="Text 4"/>
          <p:cNvSpPr/>
          <p:nvPr/>
        </p:nvSpPr>
        <p:spPr>
          <a:xfrm>
            <a:off x="571500" y="3086100"/>
            <a:ext cx="6172200" cy="266700"/>
          </a:xfrm>
          <a:prstGeom prst="rect">
            <a:avLst/>
          </a:prstGeom>
          <a:noFill/>
          <a:ln/>
        </p:spPr>
        <p:txBody>
          <a:bodyPr vert="horz" wrap="square" lIns="0" tIns="0" rIns="0" bIns="0" rtlCol="0" anchor="t"/>
          <a:lstStyle/>
          <a:p>
            <a:pPr marL="342900" indent="-342900" algn="l">
              <a:lnSpc>
                <a:spcPts val="2100"/>
              </a:lnSpc>
              <a:buSzPct val="100000"/>
              <a:buChar char="•"/>
            </a:pPr>
            <a:r>
              <a:rPr lang="en-US" sz="1350" dirty="0">
                <a:solidFill>
                  <a:srgbClr val="374151"/>
                </a:solidFill>
                <a:latin typeface="ui-sans-serif" pitchFamily="34" charset="0"/>
                <a:ea typeface="ui-sans-serif" pitchFamily="34" charset="-122"/>
                <a:cs typeface="ui-sans-serif" pitchFamily="34" charset="-120"/>
              </a:rPr>
              <a:t>Created well-organized content layout for job listings</a:t>
            </a:r>
            <a:endParaRPr lang="en-US" sz="1350" dirty="0"/>
          </a:p>
        </p:txBody>
      </p:sp>
      <p:sp>
        <p:nvSpPr>
          <p:cNvPr id="16" name="Text 5"/>
          <p:cNvSpPr/>
          <p:nvPr/>
        </p:nvSpPr>
        <p:spPr>
          <a:xfrm>
            <a:off x="571500" y="3467100"/>
            <a:ext cx="5143500" cy="533400"/>
          </a:xfrm>
          <a:prstGeom prst="rect">
            <a:avLst/>
          </a:prstGeom>
          <a:noFill/>
          <a:ln/>
        </p:spPr>
        <p:txBody>
          <a:bodyPr vert="horz" wrap="square" lIns="0" tIns="0" rIns="0" bIns="0" rtlCol="0" anchor="t"/>
          <a:lstStyle/>
          <a:p>
            <a:pPr marL="342900" indent="-342900" algn="l">
              <a:lnSpc>
                <a:spcPts val="2100"/>
              </a:lnSpc>
              <a:buSzPct val="100000"/>
              <a:buChar char="•"/>
            </a:pPr>
            <a:r>
              <a:rPr lang="en-US" sz="1350" dirty="0">
                <a:solidFill>
                  <a:srgbClr val="374151"/>
                </a:solidFill>
                <a:latin typeface="ui-sans-serif" pitchFamily="34" charset="0"/>
                <a:ea typeface="ui-sans-serif" pitchFamily="34" charset="-122"/>
                <a:cs typeface="ui-sans-serif" pitchFamily="34" charset="-120"/>
              </a:rPr>
              <a:t>Implemented consistent formatting across job descriptions</a:t>
            </a:r>
            <a:endParaRPr lang="en-US" sz="1350" dirty="0"/>
          </a:p>
        </p:txBody>
      </p:sp>
      <p:sp>
        <p:nvSpPr>
          <p:cNvPr id="17" name="Text 6"/>
          <p:cNvSpPr/>
          <p:nvPr/>
        </p:nvSpPr>
        <p:spPr>
          <a:xfrm>
            <a:off x="6791325" y="1219200"/>
            <a:ext cx="4882575" cy="304800"/>
          </a:xfrm>
          <a:prstGeom prst="rect">
            <a:avLst/>
          </a:prstGeom>
          <a:noFill/>
          <a:ln/>
        </p:spPr>
        <p:txBody>
          <a:bodyPr vert="horz" wrap="square" lIns="0" tIns="0" rIns="0" bIns="0" rtlCol="0" anchor="t"/>
          <a:lstStyle/>
          <a:p>
            <a:pPr marL="0" indent="0">
              <a:lnSpc>
                <a:spcPts val="2400"/>
              </a:lnSpc>
              <a:buNone/>
            </a:pPr>
            <a:r>
              <a:rPr lang="en-US" sz="1800" b="1" dirty="0">
                <a:solidFill>
                  <a:srgbClr val="1F2937"/>
                </a:solidFill>
                <a:latin typeface="ui-sans-serif" pitchFamily="34" charset="0"/>
                <a:ea typeface="ui-sans-serif" pitchFamily="34" charset="-122"/>
                <a:cs typeface="ui-sans-serif" pitchFamily="34" charset="-120"/>
              </a:rPr>
              <a:t>Project 2 (Dynamic Conversion)</a:t>
            </a:r>
            <a:endParaRPr lang="en-US" sz="1800" dirty="0"/>
          </a:p>
        </p:txBody>
      </p:sp>
      <p:sp>
        <p:nvSpPr>
          <p:cNvPr id="18" name="Text 7"/>
          <p:cNvSpPr/>
          <p:nvPr/>
        </p:nvSpPr>
        <p:spPr>
          <a:xfrm>
            <a:off x="6515100" y="1752600"/>
            <a:ext cx="6172200" cy="266700"/>
          </a:xfrm>
          <a:prstGeom prst="rect">
            <a:avLst/>
          </a:prstGeom>
          <a:noFill/>
          <a:ln/>
        </p:spPr>
        <p:txBody>
          <a:bodyPr vert="horz" wrap="square" lIns="0" tIns="0" rIns="0" bIns="0" rtlCol="0" anchor="t"/>
          <a:lstStyle/>
          <a:p>
            <a:pPr marL="342900" indent="-342900" algn="l">
              <a:lnSpc>
                <a:spcPts val="2100"/>
              </a:lnSpc>
              <a:buSzPct val="100000"/>
              <a:buChar char="•"/>
            </a:pPr>
            <a:r>
              <a:rPr lang="en-US" sz="1350" dirty="0">
                <a:solidFill>
                  <a:srgbClr val="374151"/>
                </a:solidFill>
                <a:latin typeface="ui-sans-serif" pitchFamily="34" charset="0"/>
                <a:ea typeface="ui-sans-serif" pitchFamily="34" charset="-122"/>
                <a:cs typeface="ui-sans-serif" pitchFamily="34" charset="-120"/>
              </a:rPr>
              <a:t>Task 6: Created jobs table mirroring Project 1 fields</a:t>
            </a:r>
            <a:endParaRPr lang="en-US" sz="1350" dirty="0"/>
          </a:p>
        </p:txBody>
      </p:sp>
      <p:sp>
        <p:nvSpPr>
          <p:cNvPr id="19" name="Text 8"/>
          <p:cNvSpPr/>
          <p:nvPr/>
        </p:nvSpPr>
        <p:spPr>
          <a:xfrm>
            <a:off x="6515100" y="2133600"/>
            <a:ext cx="5143500" cy="533400"/>
          </a:xfrm>
          <a:prstGeom prst="rect">
            <a:avLst/>
          </a:prstGeom>
          <a:noFill/>
          <a:ln/>
        </p:spPr>
        <p:txBody>
          <a:bodyPr vert="horz" wrap="square" lIns="0" tIns="0" rIns="0" bIns="0" rtlCol="0" anchor="t"/>
          <a:lstStyle/>
          <a:p>
            <a:pPr marL="342900" indent="-342900" algn="l">
              <a:lnSpc>
                <a:spcPts val="2100"/>
              </a:lnSpc>
              <a:buSzPct val="100000"/>
              <a:buChar char="•"/>
            </a:pPr>
            <a:r>
              <a:rPr lang="en-US" sz="1350" dirty="0">
                <a:solidFill>
                  <a:srgbClr val="374151"/>
                </a:solidFill>
                <a:latin typeface="ui-sans-serif" pitchFamily="34" charset="0"/>
                <a:ea typeface="ui-sans-serif" pitchFamily="34" charset="-122"/>
                <a:cs typeface="ui-sans-serif" pitchFamily="34" charset="-120"/>
              </a:rPr>
              <a:t>Refactored jobs.php to render dynamically using SELECT + loop</a:t>
            </a:r>
            <a:endParaRPr lang="en-US" sz="1350" dirty="0"/>
          </a:p>
        </p:txBody>
      </p:sp>
      <p:sp>
        <p:nvSpPr>
          <p:cNvPr id="20" name="Text 9"/>
          <p:cNvSpPr/>
          <p:nvPr/>
        </p:nvSpPr>
        <p:spPr>
          <a:xfrm>
            <a:off x="6515100" y="2781300"/>
            <a:ext cx="5143500" cy="533400"/>
          </a:xfrm>
          <a:prstGeom prst="rect">
            <a:avLst/>
          </a:prstGeom>
          <a:noFill/>
          <a:ln/>
        </p:spPr>
        <p:txBody>
          <a:bodyPr vert="horz" wrap="square" lIns="0" tIns="0" rIns="0" bIns="0" rtlCol="0" anchor="t"/>
          <a:lstStyle/>
          <a:p>
            <a:pPr marL="342900" indent="-342900" algn="l">
              <a:lnSpc>
                <a:spcPts val="2100"/>
              </a:lnSpc>
              <a:buSzPct val="100000"/>
              <a:buChar char="•"/>
            </a:pPr>
            <a:r>
              <a:rPr lang="en-US" sz="1350" dirty="0">
                <a:solidFill>
                  <a:srgbClr val="374151"/>
                </a:solidFill>
                <a:latin typeface="ui-sans-serif" pitchFamily="34" charset="0"/>
                <a:ea typeface="ui-sans-serif" pitchFamily="34" charset="-122"/>
                <a:cs typeface="ui-sans-serif" pitchFamily="34" charset="-120"/>
              </a:rPr>
              <a:t>Preserved original layout while implementing database-driven content</a:t>
            </a:r>
            <a:endParaRPr lang="en-US" sz="1350" dirty="0"/>
          </a:p>
        </p:txBody>
      </p:sp>
      <p:sp>
        <p:nvSpPr>
          <p:cNvPr id="21" name="Text 10"/>
          <p:cNvSpPr/>
          <p:nvPr/>
        </p:nvSpPr>
        <p:spPr>
          <a:xfrm>
            <a:off x="6515100" y="3429000"/>
            <a:ext cx="5143500" cy="533400"/>
          </a:xfrm>
          <a:prstGeom prst="rect">
            <a:avLst/>
          </a:prstGeom>
          <a:noFill/>
          <a:ln/>
        </p:spPr>
        <p:txBody>
          <a:bodyPr vert="horz" wrap="square" lIns="0" tIns="0" rIns="0" bIns="0" rtlCol="0" anchor="t"/>
          <a:lstStyle/>
          <a:p>
            <a:pPr marL="342900" indent="-342900" algn="l">
              <a:lnSpc>
                <a:spcPts val="2100"/>
              </a:lnSpc>
              <a:buSzPct val="100000"/>
              <a:buChar char="•"/>
            </a:pPr>
            <a:r>
              <a:rPr lang="en-US" sz="1350" dirty="0">
                <a:solidFill>
                  <a:srgbClr val="374151"/>
                </a:solidFill>
                <a:latin typeface="ui-sans-serif" pitchFamily="34" charset="0"/>
                <a:ea typeface="ui-sans-serif" pitchFamily="34" charset="-122"/>
                <a:cs typeface="ui-sans-serif" pitchFamily="34" charset="-120"/>
              </a:rPr>
              <a:t>Maintained single source of truth in DB for improved maintainability</a:t>
            </a:r>
            <a:endParaRPr lang="en-US" sz="1350" dirty="0"/>
          </a:p>
        </p:txBody>
      </p:sp>
      <p:sp>
        <p:nvSpPr>
          <p:cNvPr id="22" name="Text 11"/>
          <p:cNvSpPr/>
          <p:nvPr/>
        </p:nvSpPr>
        <p:spPr>
          <a:xfrm>
            <a:off x="6515100" y="4076700"/>
            <a:ext cx="6172200" cy="266700"/>
          </a:xfrm>
          <a:prstGeom prst="rect">
            <a:avLst/>
          </a:prstGeom>
          <a:noFill/>
          <a:ln/>
        </p:spPr>
        <p:txBody>
          <a:bodyPr vert="horz" wrap="square" lIns="0" tIns="0" rIns="0" bIns="0" rtlCol="0" anchor="t"/>
          <a:lstStyle/>
          <a:p>
            <a:pPr marL="342900" indent="-342900" algn="l">
              <a:lnSpc>
                <a:spcPts val="2100"/>
              </a:lnSpc>
              <a:buSzPct val="100000"/>
              <a:buChar char="•"/>
            </a:pPr>
            <a:r>
              <a:rPr lang="en-US" sz="1350" dirty="0">
                <a:solidFill>
                  <a:srgbClr val="374151"/>
                </a:solidFill>
                <a:latin typeface="ui-sans-serif" pitchFamily="34" charset="0"/>
                <a:ea typeface="ui-sans-serif" pitchFamily="34" charset="-122"/>
                <a:cs typeface="ui-sans-serif" pitchFamily="34" charset="-120"/>
              </a:rPr>
              <a:t>Ensured clean separation of data and presentation</a:t>
            </a:r>
            <a:endParaRPr lang="en-US" sz="1350" dirty="0"/>
          </a:p>
        </p:txBody>
      </p:sp>
      <p:sp>
        <p:nvSpPr>
          <p:cNvPr id="23" name="Text 12"/>
          <p:cNvSpPr/>
          <p:nvPr/>
        </p:nvSpPr>
        <p:spPr>
          <a:xfrm>
            <a:off x="304800" y="6575971"/>
            <a:ext cx="3727252"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From Static to Dynamic: Project 2 Conversion</a:t>
            </a:r>
            <a:endParaRPr lang="en-US" sz="1080" dirty="0"/>
          </a:p>
        </p:txBody>
      </p:sp>
      <p:sp>
        <p:nvSpPr>
          <p:cNvPr id="24" name="Text 13"/>
          <p:cNvSpPr/>
          <p:nvPr/>
        </p:nvSpPr>
        <p:spPr>
          <a:xfrm>
            <a:off x="11579275" y="6575971"/>
            <a:ext cx="369510" cy="205829"/>
          </a:xfrm>
          <a:prstGeom prst="rect">
            <a:avLst/>
          </a:prstGeom>
          <a:noFill/>
          <a:ln/>
        </p:spPr>
        <p:txBody>
          <a:bodyPr vert="horz" wrap="square" lIns="0" tIns="0" rIns="0" bIns="0" rtlCol="0" anchor="t"/>
          <a:lstStyle/>
          <a:p>
            <a:pPr marL="0" indent="0">
              <a:lnSpc>
                <a:spcPts val="1620"/>
              </a:lnSpc>
              <a:buNone/>
            </a:pPr>
            <a:r>
              <a:rPr lang="en-US" sz="1080" dirty="0">
                <a:solidFill>
                  <a:srgbClr val="FFFFFF"/>
                </a:solidFill>
                <a:latin typeface="ui-sans-serif" pitchFamily="34" charset="0"/>
                <a:ea typeface="ui-sans-serif" pitchFamily="34" charset="-122"/>
                <a:cs typeface="ui-sans-serif" pitchFamily="34" charset="-120"/>
              </a:rPr>
              <a:t>8/16</a:t>
            </a:r>
            <a:endParaRPr lang="en-US" sz="108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TM04033927[[fn=Main Event]]</Template>
  <TotalTime>196</TotalTime>
  <Words>2178</Words>
  <Application>Microsoft Office PowerPoint</Application>
  <PresentationFormat>Widescreen</PresentationFormat>
  <Paragraphs>270</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Impact</vt:lpstr>
      <vt:lpstr>ui-monospace</vt:lpstr>
      <vt:lpstr>ui-sans-serif</vt:lpstr>
      <vt:lpstr>Main Event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Jawid Behzad</cp:lastModifiedBy>
  <cp:revision>2</cp:revision>
  <dcterms:created xsi:type="dcterms:W3CDTF">2025-10-27T06:51:44Z</dcterms:created>
  <dcterms:modified xsi:type="dcterms:W3CDTF">2025-10-27T10:09:44Z</dcterms:modified>
</cp:coreProperties>
</file>