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6" r:id="rId2"/>
    <p:sldId id="280" r:id="rId3"/>
    <p:sldId id="279" r:id="rId4"/>
    <p:sldId id="281" r:id="rId5"/>
    <p:sldId id="317" r:id="rId6"/>
    <p:sldId id="319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298" r:id="rId24"/>
    <p:sldId id="299" r:id="rId25"/>
    <p:sldId id="301" r:id="rId26"/>
    <p:sldId id="302" r:id="rId27"/>
    <p:sldId id="303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8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1" autoAdjust="0"/>
    <p:restoredTop sz="94527" autoAdjust="0"/>
  </p:normalViewPr>
  <p:slideViewPr>
    <p:cSldViewPr>
      <p:cViewPr varScale="1">
        <p:scale>
          <a:sx n="89" d="100"/>
          <a:sy n="89" d="100"/>
        </p:scale>
        <p:origin x="-75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接口开发的输出文档，接口测试的输入文档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前提条件：添加地址，必须登录</a:t>
            </a:r>
            <a:endParaRPr lang="en-US" altLang="zh-CN" dirty="0" smtClean="0"/>
          </a:p>
          <a:p>
            <a:r>
              <a:rPr lang="zh-CN" altLang="en-US" dirty="0" smtClean="0"/>
              <a:t>参数关联：省市区</a:t>
            </a:r>
            <a:endParaRPr lang="en-US" altLang="zh-CN" dirty="0" smtClean="0"/>
          </a:p>
          <a:p>
            <a:r>
              <a:rPr lang="zh-CN" altLang="en-US" dirty="0" smtClean="0"/>
              <a:t>参数范围：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业务规则：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个地址，</a:t>
            </a:r>
            <a:r>
              <a:rPr lang="en-US" altLang="zh-CN" dirty="0" smtClean="0"/>
              <a:t>7</a:t>
            </a:r>
            <a:r>
              <a:rPr lang="zh-CN" altLang="en-US" smtClean="0"/>
              <a:t>个地址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接口测试不需要考虑两种以上异常情况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接口测试不需要考虑两个以上参数的异常情况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目的：测试每个参数类型不正确时的接口返回，两个以上异常时没有必要的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目的：测试缺少每个参数时的接口返回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0331;&#24405;&#25509;&#21475;&#22240;&#26524;&#22270;&#27861;&#26696;&#20363;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单接口测试用例设计</a:t>
            </a:r>
          </a:p>
        </p:txBody>
      </p:sp>
    </p:spTree>
    <p:extLst>
      <p:ext uri="{BB962C8B-B14F-4D97-AF65-F5344CB8AC3E}">
        <p14:creationId xmlns:p14="http://schemas.microsoft.com/office/powerpoint/2010/main" val="18112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99482"/>
              </p:ext>
            </p:extLst>
          </p:nvPr>
        </p:nvGraphicFramePr>
        <p:xfrm>
          <a:off x="3754807" y="884429"/>
          <a:ext cx="5209681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936104"/>
                <a:gridCol w="1008112"/>
                <a:gridCol w="1224136"/>
              </a:tblGrid>
              <a:tr h="39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信息失败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最大取值范围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不正确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1505682" y="2499742"/>
            <a:ext cx="1368152" cy="972108"/>
          </a:xfrm>
          <a:prstGeom prst="wedgeRoundRectCallout">
            <a:avLst>
              <a:gd name="adj1" fmla="val 14176"/>
              <a:gd name="adj2" fmla="val -9875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边界值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39552" y="843558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对应的商品不存在且参数类型正确为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34003"/>
              </p:ext>
            </p:extLst>
          </p:nvPr>
        </p:nvGraphicFramePr>
        <p:xfrm>
          <a:off x="3754807" y="884429"/>
          <a:ext cx="5209681" cy="1824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936104"/>
                <a:gridCol w="1224136"/>
                <a:gridCol w="1008112"/>
              </a:tblGrid>
              <a:tr h="535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信息失败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最大取值范围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不正确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95495"/>
              </p:ext>
            </p:extLst>
          </p:nvPr>
        </p:nvGraphicFramePr>
        <p:xfrm>
          <a:off x="3754807" y="2715766"/>
          <a:ext cx="5209681" cy="1608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936104"/>
                <a:gridCol w="1224136"/>
                <a:gridCol w="1008112"/>
              </a:tblGrid>
              <a:tr h="16083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不存在的商品失败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=9999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201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不存在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39552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参数类型不正确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57839"/>
              </p:ext>
            </p:extLst>
          </p:nvPr>
        </p:nvGraphicFramePr>
        <p:xfrm>
          <a:off x="3754807" y="700673"/>
          <a:ext cx="5209681" cy="3158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1008112"/>
                <a:gridCol w="1080120"/>
                <a:gridCol w="1080120"/>
              </a:tblGrid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信息失败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最大取值范围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不正确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不存在的商品失败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=9999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201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不存在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14758"/>
              </p:ext>
            </p:extLst>
          </p:nvPr>
        </p:nvGraphicFramePr>
        <p:xfrm>
          <a:off x="3754807" y="3869025"/>
          <a:ext cx="5209681" cy="8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1008112"/>
                <a:gridCol w="1080120"/>
                <a:gridCol w="1080120"/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"message" : "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1261" y="40119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722" y="79461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：“登录”接口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1.2 /common/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/login </a:t>
            </a:r>
            <a:r>
              <a:rPr lang="zh-CN" altLang="en-US" sz="2400" dirty="0"/>
              <a:t>登录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登录，验证手机号和密码。</a:t>
            </a:r>
          </a:p>
          <a:p>
            <a:pPr marL="400050" lvl="1" indent="0">
              <a:buNone/>
            </a:pPr>
            <a:r>
              <a:rPr lang="en-US" altLang="zh-CN" sz="2400" b="1" dirty="0"/>
              <a:t>1.2.1 </a:t>
            </a:r>
            <a:r>
              <a:rPr lang="zh-CN" altLang="en-US" sz="2400" dirty="0"/>
              <a:t>请求地址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4599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125568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627534"/>
            <a:ext cx="5334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"/>
          <a:stretch/>
        </p:blipFill>
        <p:spPr bwMode="auto">
          <a:xfrm>
            <a:off x="1430213" y="1384328"/>
            <a:ext cx="5476875" cy="37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8438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40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phoneArea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1364138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748329" y="771550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172" y="338365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phoneNumber</a:t>
            </a:r>
            <a:endParaRPr lang="zh-CN" altLang="en-US" sz="2000" dirty="0"/>
          </a:p>
        </p:txBody>
      </p:sp>
      <p:sp>
        <p:nvSpPr>
          <p:cNvPr id="9" name="左大括号 8"/>
          <p:cNvSpPr/>
          <p:nvPr/>
        </p:nvSpPr>
        <p:spPr>
          <a:xfrm>
            <a:off x="1811503" y="3147814"/>
            <a:ext cx="32403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108369" y="2865006"/>
            <a:ext cx="4047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50"/>
                </a:solidFill>
              </a:rPr>
              <a:t>类型为</a:t>
            </a:r>
            <a:r>
              <a:rPr lang="en-US" altLang="zh-CN" sz="2000" dirty="0">
                <a:solidFill>
                  <a:srgbClr val="00B050"/>
                </a:solidFill>
              </a:rPr>
              <a:t>String</a:t>
            </a:r>
            <a:r>
              <a:rPr lang="zh-CN" altLang="en-US" sz="2000" dirty="0">
                <a:solidFill>
                  <a:srgbClr val="00B050"/>
                </a:solidFill>
              </a:rPr>
              <a:t>且长度不超过</a:t>
            </a:r>
            <a:r>
              <a:rPr lang="en-US" altLang="zh-CN" sz="2000" dirty="0">
                <a:solidFill>
                  <a:srgbClr val="00B050"/>
                </a:solidFill>
              </a:rPr>
              <a:t>11</a:t>
            </a:r>
            <a:r>
              <a:rPr lang="zh-CN" altLang="en-US" sz="2000" dirty="0" smtClean="0">
                <a:solidFill>
                  <a:srgbClr val="00B050"/>
                </a:solidFill>
              </a:rPr>
              <a:t>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类型为</a:t>
            </a: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</a:rPr>
              <a:t>但长度超过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1014" y="150514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password</a:t>
            </a:r>
            <a:endParaRPr lang="zh-CN" altLang="en-US" sz="2000" dirty="0"/>
          </a:p>
        </p:txBody>
      </p:sp>
      <p:sp>
        <p:nvSpPr>
          <p:cNvPr id="12" name="左大括号 11"/>
          <p:cNvSpPr/>
          <p:nvPr/>
        </p:nvSpPr>
        <p:spPr>
          <a:xfrm>
            <a:off x="5473652" y="1269305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857843" y="981273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8495" y="40119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登录接口因果图法案例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52656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923928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9028"/>
              </p:ext>
            </p:extLst>
          </p:nvPr>
        </p:nvGraphicFramePr>
        <p:xfrm>
          <a:off x="827584" y="4515966"/>
          <a:ext cx="7524616" cy="1429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password="netease123"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41252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427984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932"/>
              </p:ext>
            </p:extLst>
          </p:nvPr>
        </p:nvGraphicFramePr>
        <p:xfrm>
          <a:off x="503769" y="2201077"/>
          <a:ext cx="7524616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password=123456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用户名或者密码错误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641679" y="2139702"/>
            <a:ext cx="1050002" cy="1944216"/>
          </a:xfrm>
          <a:prstGeom prst="leftBrace">
            <a:avLst>
              <a:gd name="adj1" fmla="val 8333"/>
              <a:gd name="adj2" fmla="val 49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835696" y="2048404"/>
            <a:ext cx="51736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、登录成功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2</a:t>
            </a:r>
            <a:r>
              <a:rPr lang="zh-CN" altLang="en-US" sz="2800" dirty="0" smtClean="0"/>
              <a:t>、登录失败，密码错误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、登录失败，区号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电话号码对应的用户不存在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9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88637"/>
              </p:ext>
            </p:extLst>
          </p:nvPr>
        </p:nvGraphicFramePr>
        <p:xfrm>
          <a:off x="611560" y="1491630"/>
          <a:ext cx="8064896" cy="3155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209"/>
                <a:gridCol w="2148501"/>
                <a:gridCol w="1371929"/>
                <a:gridCol w="1811107"/>
                <a:gridCol w="1344150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密码错误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password=“wrong"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code : 400</a:t>
                      </a:r>
                      <a:b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message :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用户名或者密码错误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用户不存在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=“123"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password="netease123"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code : 400</a:t>
                      </a:r>
                      <a:b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message :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用户名或者密码错误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：“添加收货地址”接口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1.7 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/address/new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添加</a:t>
            </a:r>
            <a:r>
              <a:rPr lang="zh-CN" altLang="en-US" sz="2400" dirty="0"/>
              <a:t>收货地址。</a:t>
            </a:r>
          </a:p>
          <a:p>
            <a:pPr marL="400050" lvl="1" indent="0">
              <a:buNone/>
            </a:pPr>
            <a:r>
              <a:rPr lang="en-US" altLang="zh-CN" sz="2400" b="1" dirty="0"/>
              <a:t>1.7.1 </a:t>
            </a:r>
            <a:r>
              <a:rPr lang="zh-CN" altLang="en-US" sz="2400" dirty="0"/>
              <a:t>请求地址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29052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/address/new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9" y="123478"/>
            <a:ext cx="4441329" cy="22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58" y="2257034"/>
            <a:ext cx="4704460" cy="288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9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4888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5"/>
            <a:ext cx="4888160" cy="3406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46777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只带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没有带上参数</a:t>
            </a: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3096344" cy="34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347614"/>
            <a:ext cx="3096344" cy="52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19951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708870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9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5014103" y="987574"/>
            <a:ext cx="988919" cy="3297267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003022" y="820327"/>
            <a:ext cx="47717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938797"/>
            <a:ext cx="700887" cy="3297267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890022"/>
            <a:ext cx="3989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所有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参数类型都为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参数类型不为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都不为</a:t>
            </a:r>
            <a:r>
              <a:rPr lang="en-US" altLang="zh-CN" sz="2000" dirty="0"/>
              <a:t>String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6099623" y="771550"/>
            <a:ext cx="236080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843558"/>
            <a:ext cx="32005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6652" y="2868492"/>
            <a:ext cx="244827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641896"/>
            <a:ext cx="3200524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23688"/>
              </p:ext>
            </p:extLst>
          </p:nvPr>
        </p:nvGraphicFramePr>
        <p:xfrm>
          <a:off x="293752" y="1445633"/>
          <a:ext cx="8784975" cy="2943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：“获取所有商品或指定商品的</a:t>
            </a:r>
            <a:r>
              <a:rPr lang="en-US" altLang="zh-CN" sz="2800" dirty="0" err="1" smtClean="0"/>
              <a:t>sku</a:t>
            </a:r>
            <a:r>
              <a:rPr lang="zh-CN" altLang="en-US" sz="2800" dirty="0" smtClean="0"/>
              <a:t>信息”接口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1.3 /common/</a:t>
            </a:r>
            <a:r>
              <a:rPr lang="en-US" altLang="zh-CN" sz="2400" b="1" dirty="0" err="1"/>
              <a:t>skuList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获取</a:t>
            </a:r>
            <a:r>
              <a:rPr lang="zh-CN" altLang="en-US" sz="2400" dirty="0"/>
              <a:t>所有商品的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信息或指定商品的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信息。</a:t>
            </a:r>
          </a:p>
          <a:p>
            <a:pPr marL="400050" lvl="1" indent="0">
              <a:buNone/>
            </a:pPr>
            <a:r>
              <a:rPr lang="en-US" altLang="zh-CN" sz="2400" b="1" dirty="0"/>
              <a:t>1.3.1 </a:t>
            </a:r>
            <a:r>
              <a:rPr lang="zh-CN" altLang="en-US" sz="2400" dirty="0"/>
              <a:t>请求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8701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24414" y="996365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88882"/>
              </p:ext>
            </p:extLst>
          </p:nvPr>
        </p:nvGraphicFramePr>
        <p:xfrm>
          <a:off x="323528" y="1627698"/>
          <a:ext cx="8784975" cy="2699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endParaRPr lang="en-US" altLang="zh-CN" sz="16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7584" y="3291830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93646"/>
              </p:ext>
            </p:extLst>
          </p:nvPr>
        </p:nvGraphicFramePr>
        <p:xfrm>
          <a:off x="287736" y="1059582"/>
          <a:ext cx="8784975" cy="2455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添加收货地址失败，缺少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receiverName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参数不存在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省、市、区的参数关联性分析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裕华区（省市区匹配）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西</a:t>
            </a:r>
            <a:r>
              <a:rPr lang="zh-CN" altLang="en-US" sz="2800" dirty="0" smtClean="0">
                <a:solidFill>
                  <a:srgbClr val="FF0000"/>
                </a:solidFill>
              </a:rPr>
              <a:t>城区</a:t>
            </a:r>
            <a:r>
              <a:rPr lang="zh-CN" altLang="en-US" sz="2800" dirty="0" smtClean="0"/>
              <a:t>（区不匹配）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/>
              <a:t>裕华区（市不匹配）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西城区</a:t>
            </a:r>
            <a:r>
              <a:rPr lang="zh-CN" altLang="en-US" sz="2800" dirty="0" smtClean="0"/>
              <a:t>（市区都不匹配）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海淀区（直辖市）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1556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15062"/>
              </p:ext>
            </p:extLst>
          </p:nvPr>
        </p:nvGraphicFramePr>
        <p:xfrm>
          <a:off x="251520" y="843558"/>
          <a:ext cx="8784975" cy="392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594464"/>
                <a:gridCol w="165618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928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添加收货地址失败，区不匹配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西城区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请求参数不正确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场景分析法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、添加已存在的收货地址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、添加超过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、未登录时添加收货地址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5688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接口测试用例设计关注点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接口用例分析与设计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544" y="2139702"/>
            <a:ext cx="2016224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前提条件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82762" y="2139701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参数是否必填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6057" y="2150014"/>
            <a:ext cx="2134092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参数间是否存在关联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52320" y="213887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参数取值范围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61405" y="3723878"/>
            <a:ext cx="2318507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业务规则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、空字符串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，参数未赋值未初始化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、参数值超出数据类型的取值范围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常用接口测试点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60" y="906293"/>
            <a:ext cx="6675283" cy="423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1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681"/>
              </p:ext>
            </p:extLst>
          </p:nvPr>
        </p:nvGraphicFramePr>
        <p:xfrm>
          <a:off x="457200" y="77155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75856" y="699542"/>
            <a:ext cx="28803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0312" y="699542"/>
            <a:ext cx="12325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80136"/>
              </p:ext>
            </p:extLst>
          </p:nvPr>
        </p:nvGraphicFramePr>
        <p:xfrm>
          <a:off x="457200" y="771550"/>
          <a:ext cx="6940519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且对应的商品存在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且对应的商品不存在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、不带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231"/>
              </p:ext>
            </p:extLst>
          </p:nvPr>
        </p:nvGraphicFramePr>
        <p:xfrm>
          <a:off x="3754807" y="884429"/>
          <a:ext cx="5353697" cy="1360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获取所有</a:t>
                      </a:r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商品</a:t>
                      </a:r>
                      <a:endParaRPr lang="en-US" altLang="zh-CN" sz="1400" b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59968"/>
              </p:ext>
            </p:extLst>
          </p:nvPr>
        </p:nvGraphicFramePr>
        <p:xfrm>
          <a:off x="3754807" y="884429"/>
          <a:ext cx="5353697" cy="2339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1111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获取所有商品</a:t>
                      </a:r>
                      <a:endParaRPr lang="en-US" altLang="zh-CN" sz="1600" b="0" u="none" strike="noStrike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600" b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600" b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22985"/>
              </p:ext>
            </p:extLst>
          </p:nvPr>
        </p:nvGraphicFramePr>
        <p:xfrm>
          <a:off x="3754807" y="3215233"/>
          <a:ext cx="5353697" cy="1228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23928" y="46599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正常情况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1295</TotalTime>
  <Words>2405</Words>
  <Application>Microsoft Office PowerPoint</Application>
  <PresentationFormat>全屏显示(16:9)</PresentationFormat>
  <Paragraphs>658</Paragraphs>
  <Slides>36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moban</vt:lpstr>
      <vt:lpstr>接口测试用例设计</vt:lpstr>
      <vt:lpstr>如何进行接口测试用例设计</vt:lpstr>
      <vt:lpstr>单接口用例分析与设计</vt:lpstr>
      <vt:lpstr>单接口用例分析与设计</vt:lpstr>
      <vt:lpstr>决策表法</vt:lpstr>
      <vt:lpstr>决策表法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接口用例分析与设计</vt:lpstr>
      <vt:lpstr>常用接口测试点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dc:creator>admin</dc:creator>
  <cp:lastModifiedBy>admin</cp:lastModifiedBy>
  <cp:revision>214</cp:revision>
  <dcterms:modified xsi:type="dcterms:W3CDTF">2018-12-18T10:04:23Z</dcterms:modified>
</cp:coreProperties>
</file>