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312" r:id="rId3"/>
    <p:sldId id="265" r:id="rId4"/>
    <p:sldId id="269" r:id="rId5"/>
    <p:sldId id="270" r:id="rId6"/>
    <p:sldId id="271" r:id="rId7"/>
    <p:sldId id="277" r:id="rId8"/>
    <p:sldId id="278" r:id="rId9"/>
    <p:sldId id="279" r:id="rId10"/>
    <p:sldId id="280" r:id="rId11"/>
    <p:sldId id="318" r:id="rId12"/>
    <p:sldId id="281" r:id="rId13"/>
    <p:sldId id="282" r:id="rId14"/>
    <p:sldId id="283" r:id="rId15"/>
    <p:sldId id="284" r:id="rId16"/>
    <p:sldId id="286" r:id="rId17"/>
    <p:sldId id="287" r:id="rId18"/>
    <p:sldId id="288" r:id="rId19"/>
    <p:sldId id="289" r:id="rId20"/>
    <p:sldId id="317" r:id="rId21"/>
    <p:sldId id="290" r:id="rId22"/>
    <p:sldId id="294" r:id="rId23"/>
    <p:sldId id="291" r:id="rId24"/>
    <p:sldId id="293" r:id="rId25"/>
    <p:sldId id="319" r:id="rId2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4" autoAdjust="0"/>
    <p:restoredTop sz="93290" autoAdjust="0"/>
  </p:normalViewPr>
  <p:slideViewPr>
    <p:cSldViewPr>
      <p:cViewPr varScale="1">
        <p:scale>
          <a:sx n="88" d="100"/>
          <a:sy n="88" d="100"/>
        </p:scale>
        <p:origin x="-630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DE43E-AE57-4683-A429-3F46F1978ACA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46159-298F-49F6-A69B-FA3570BA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r>
              <a:rPr lang="en-US" altLang="zh-CN" dirty="0" smtClean="0"/>
              <a:t>doc</a:t>
            </a:r>
            <a:r>
              <a:rPr lang="zh-CN" altLang="en-US" dirty="0" smtClean="0"/>
              <a:t>，非线程安全的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240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468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HttpEntity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的两个实现类： </a:t>
            </a:r>
            <a:r>
              <a:rPr lang="en-US" altLang="zh-CN" sz="1200" dirty="0" err="1" smtClean="0"/>
              <a:t>StringEntity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UrlEncodedFormEntity</a:t>
            </a:r>
            <a:endParaRPr lang="en-US" altLang="zh-CN" dirty="0" smtClean="0"/>
          </a:p>
          <a:p>
            <a:r>
              <a:rPr lang="zh-CN" altLang="en-US" dirty="0" smtClean="0"/>
              <a:t>可以看出，</a:t>
            </a:r>
            <a:r>
              <a:rPr lang="en-US" altLang="zh-CN" dirty="0" err="1" smtClean="0"/>
              <a:t>UrlEncodedFormEntity</a:t>
            </a:r>
            <a:r>
              <a:rPr lang="en-US" altLang="zh-CN" dirty="0" smtClean="0"/>
              <a:t>()</a:t>
            </a:r>
            <a:r>
              <a:rPr lang="zh-CN" altLang="en-US" dirty="0" smtClean="0"/>
              <a:t>的形式比较单一，只能是普通的键值对，局限性相对较大。在使用</a:t>
            </a:r>
            <a:r>
              <a:rPr lang="en-US" altLang="zh-CN" dirty="0" err="1" smtClean="0"/>
              <a:t>webservice</a:t>
            </a:r>
            <a:r>
              <a:rPr lang="en-US" altLang="zh-CN" dirty="0" smtClean="0"/>
              <a:t> </a:t>
            </a:r>
            <a:r>
              <a:rPr lang="zh-CN" altLang="en-US" dirty="0" smtClean="0"/>
              <a:t>时，使用</a:t>
            </a:r>
            <a:r>
              <a:rPr lang="en-US" altLang="zh-CN" dirty="0" err="1" smtClean="0"/>
              <a:t>UrlEncodedFormEntity</a:t>
            </a:r>
            <a:r>
              <a:rPr lang="en-US" altLang="zh-CN" dirty="0" smtClean="0"/>
              <a:t> </a:t>
            </a:r>
            <a:r>
              <a:rPr lang="zh-CN" altLang="en-US" dirty="0" smtClean="0"/>
              <a:t>比较多，</a:t>
            </a:r>
            <a:br>
              <a:rPr lang="zh-CN" altLang="en-US" dirty="0" smtClean="0"/>
            </a:br>
            <a:r>
              <a:rPr lang="zh-CN" altLang="en-US" dirty="0" smtClean="0"/>
              <a:t>而</a:t>
            </a:r>
            <a:r>
              <a:rPr lang="en-US" altLang="zh-CN" dirty="0" err="1" smtClean="0"/>
              <a:t>StringEntity</a:t>
            </a:r>
            <a:r>
              <a:rPr lang="en-US" altLang="zh-CN" dirty="0" smtClean="0"/>
              <a:t>()</a:t>
            </a:r>
            <a:r>
              <a:rPr lang="zh-CN" altLang="en-US" dirty="0" smtClean="0"/>
              <a:t>的形式比较自由，只要是字符串放进去，不论格式都可以。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201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636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请求头差不多，只是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请求需要带上请求正文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CC7A3-658D-4F77-BCBC-2A40130E7DD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782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487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858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必须要发送正文，要与接口的格式保持一致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789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02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02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http://hc.apache.org/httpcomponents-client-ga/tutorial/html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388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接口测试</a:t>
            </a:r>
            <a:r>
              <a:rPr lang="zh-CN" altLang="en-US" dirty="0" smtClean="0"/>
              <a:t>自动化基础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87824" y="3003798"/>
            <a:ext cx="6400800" cy="1314450"/>
          </a:xfrm>
        </p:spPr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</a:rPr>
              <a:t>HttpClient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4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注意事项：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请求地址中有多个参数用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符号连接，例如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 smtClean="0"/>
              <a:t>	http://aaaaa?id=1&amp;name=tom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请求参数如包含非英文字符，需要</a:t>
            </a:r>
            <a:r>
              <a:rPr lang="en-US" altLang="zh-CN" dirty="0" smtClean="0"/>
              <a:t>encode</a:t>
            </a:r>
            <a:r>
              <a:rPr lang="zh-CN" altLang="en-US" dirty="0" smtClean="0"/>
              <a:t>转码，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>
                <a:latin typeface="+mn-ea"/>
              </a:rPr>
              <a:t>例如：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</a:rPr>
              <a:t>URLEncoder.</a:t>
            </a:r>
            <a:r>
              <a:rPr lang="en-US" altLang="zh-CN" sz="2000" i="1" dirty="0" err="1">
                <a:solidFill>
                  <a:srgbClr val="FF0000"/>
                </a:solidFill>
                <a:latin typeface="+mn-ea"/>
              </a:rPr>
              <a:t>encode</a:t>
            </a:r>
            <a:r>
              <a:rPr lang="en-US" altLang="zh-CN" sz="2000" i="1" dirty="0">
                <a:solidFill>
                  <a:srgbClr val="FF0000"/>
                </a:solidFill>
                <a:latin typeface="+mn-ea"/>
              </a:rPr>
              <a:t>("{\"</a:t>
            </a:r>
            <a:r>
              <a:rPr lang="en-US" altLang="zh-CN" sz="2000" i="1" dirty="0" err="1">
                <a:solidFill>
                  <a:srgbClr val="FF0000"/>
                </a:solidFill>
                <a:latin typeface="+mn-ea"/>
              </a:rPr>
              <a:t>pId</a:t>
            </a:r>
            <a:r>
              <a:rPr lang="en-US" altLang="zh-CN" sz="2000" i="1" dirty="0">
                <a:solidFill>
                  <a:srgbClr val="FF0000"/>
                </a:solidFill>
                <a:latin typeface="+mn-ea"/>
              </a:rPr>
              <a:t>\":\"123456\"}", "UTF-8");</a:t>
            </a:r>
            <a:endParaRPr lang="en-US" altLang="zh-CN" sz="2000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HttpGet</a:t>
            </a:r>
            <a:r>
              <a:rPr lang="zh-CN" altLang="en-US" dirty="0" smtClean="0"/>
              <a:t>用法总结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118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Get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en-US" altLang="zh-CN" dirty="0" smtClean="0">
                <a:solidFill>
                  <a:srgbClr val="FF0000"/>
                </a:solidFill>
              </a:rPr>
              <a:t>ost</a:t>
            </a:r>
            <a:r>
              <a:rPr lang="zh-CN" altLang="en-US" dirty="0" smtClean="0">
                <a:solidFill>
                  <a:srgbClr val="FF0000"/>
                </a:solidFill>
              </a:rPr>
              <a:t>请求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3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请求格式</a:t>
            </a:r>
            <a:r>
              <a:rPr lang="en-US" altLang="zh-CN" dirty="0" smtClean="0"/>
              <a:t>-POST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8745775"/>
              </p:ext>
            </p:extLst>
          </p:nvPr>
        </p:nvGraphicFramePr>
        <p:xfrm>
          <a:off x="28600" y="1178930"/>
          <a:ext cx="4759424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3319264"/>
              </a:tblGrid>
              <a:tr h="8915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请求行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POST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xinhu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index.php?a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check&amp;m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=login</a:t>
                      </a:r>
                    </a:p>
                    <a:p>
                      <a:r>
                        <a:rPr lang="en-US" altLang="zh-CN" sz="1400" b="0" baseline="0" dirty="0" smtClean="0">
                          <a:solidFill>
                            <a:schemeClr val="tx1"/>
                          </a:solidFill>
                        </a:rPr>
                        <a:t>HTTP/1.1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4018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请求头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Accept</a:t>
                      </a:r>
                      <a:r>
                        <a:rPr lang="zh-CN" altLang="en-US" sz="1400" dirty="0" smtClean="0"/>
                        <a:t>：</a:t>
                      </a:r>
                      <a:r>
                        <a:rPr lang="en-US" altLang="zh-CN" sz="1400" dirty="0" smtClean="0"/>
                        <a:t>t</a:t>
                      </a:r>
                      <a:r>
                        <a:rPr lang="en-US" sz="1400" dirty="0" smtClean="0"/>
                        <a:t>ext/</a:t>
                      </a:r>
                      <a:r>
                        <a:rPr lang="en-US" sz="1400" dirty="0" err="1" smtClean="0"/>
                        <a:t>html,application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xhtml+xml</a:t>
                      </a:r>
                      <a:endParaRPr lang="en-U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Accept-Encoding: </a:t>
                      </a:r>
                      <a:r>
                        <a:rPr lang="en-US" altLang="zh-CN" sz="1400" dirty="0" err="1" smtClean="0"/>
                        <a:t>gzip</a:t>
                      </a:r>
                      <a:r>
                        <a:rPr lang="en-US" altLang="zh-CN" sz="1400" dirty="0" smtClean="0"/>
                        <a:t>, deflate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Accept-Language:zh-CN,zh;q</a:t>
                      </a:r>
                      <a:r>
                        <a:rPr lang="en-US" altLang="zh-CN" sz="1400" dirty="0" smtClean="0"/>
                        <a:t>=0.8,en-US;q=0.5,en;q=0.3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Connection:keep-alive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400" dirty="0" smtClean="0"/>
                        <a:t>Host</a:t>
                      </a:r>
                      <a:r>
                        <a:rPr lang="zh-CN" altLang="en-US" sz="1400" dirty="0" smtClean="0"/>
                        <a:t>：</a:t>
                      </a:r>
                      <a:r>
                        <a:rPr lang="en-US" altLang="zh-CN" sz="1400" dirty="0" smtClean="0"/>
                        <a:t>localhost:8032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296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请求正文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adminuser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=YWRtaW4%3A&amp;=123456&amp;rempass=0&amp;button=&amp;</a:t>
                      </a:r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jmpass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=</a:t>
                      </a:r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false&amp;device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=1517376146707&amp;adminpass=MTIzNDU2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6372684"/>
              </p:ext>
            </p:extLst>
          </p:nvPr>
        </p:nvGraphicFramePr>
        <p:xfrm>
          <a:off x="5148064" y="1167594"/>
          <a:ext cx="3682752" cy="3299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2386608"/>
              </a:tblGrid>
              <a:tr h="27813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状态行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HTTP1.1 200 OK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2598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响应头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Connection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Keep-Alive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Content-Encoding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gzip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Content-Length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1234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Content-Type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text/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html;charset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=utf-8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Mon, 05 Feb 2018 02:43:40 GMT</a:t>
                      </a:r>
                    </a:p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154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响应正文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{"</a:t>
                      </a:r>
                      <a:r>
                        <a:rPr lang="en-US" altLang="zh-CN" sz="1400" dirty="0" err="1" smtClean="0"/>
                        <a:t>success":true,"face":"http</a:t>
                      </a:r>
                      <a:r>
                        <a:rPr lang="en-US" altLang="zh-CN" sz="1400" dirty="0" smtClean="0"/>
                        <a:t>:\/\/localhost:8032\/</a:t>
                      </a:r>
                      <a:r>
                        <a:rPr lang="en-US" altLang="zh-CN" sz="1400" dirty="0" err="1" smtClean="0"/>
                        <a:t>xinhu</a:t>
                      </a:r>
                      <a:r>
                        <a:rPr lang="en-US" altLang="zh-CN" sz="1400" dirty="0" smtClean="0"/>
                        <a:t>\/upload\/face\/1.jpg"}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599757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请求</a:t>
            </a:r>
            <a:r>
              <a:rPr lang="zh-CN" altLang="en-US" dirty="0" smtClean="0"/>
              <a:t>（</a:t>
            </a:r>
            <a:r>
              <a:rPr lang="en-US" altLang="zh-CN" sz="3200" dirty="0" smtClean="0"/>
              <a:t>Request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95369" y="640494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响应（</a:t>
            </a:r>
            <a:r>
              <a:rPr lang="en-US" altLang="zh-CN" sz="3200" dirty="0" smtClean="0"/>
              <a:t>Response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5900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9000" y="699542"/>
            <a:ext cx="8676456" cy="4608512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sz="3800" dirty="0" smtClean="0">
                <a:latin typeface="+mn-ea"/>
              </a:rPr>
              <a:t>创建</a:t>
            </a:r>
            <a:r>
              <a:rPr lang="en-US" altLang="zh-CN" sz="3800" dirty="0" smtClean="0">
                <a:latin typeface="+mn-ea"/>
              </a:rPr>
              <a:t>HttpClient</a:t>
            </a:r>
            <a:r>
              <a:rPr lang="zh-CN" altLang="en-US" sz="3800" dirty="0" smtClean="0">
                <a:latin typeface="+mn-ea"/>
              </a:rPr>
              <a:t>对象</a:t>
            </a:r>
            <a:endParaRPr lang="en-US" altLang="zh-CN" sz="3800" dirty="0" smtClean="0">
              <a:latin typeface="+mn-ea"/>
            </a:endParaRPr>
          </a:p>
          <a:p>
            <a:pPr marL="457200" lvl="1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3800" dirty="0" smtClean="0">
                <a:latin typeface="+mn-ea"/>
              </a:rPr>
              <a:t>	</a:t>
            </a:r>
            <a:r>
              <a:rPr lang="en-US" altLang="zh-CN" sz="3800" dirty="0">
                <a:latin typeface="+mn-ea"/>
              </a:rPr>
              <a:t>CloseableHttpClient  </a:t>
            </a:r>
            <a:r>
              <a:rPr lang="en-US" altLang="zh-CN" sz="3800" dirty="0" err="1">
                <a:solidFill>
                  <a:srgbClr val="FF0000"/>
                </a:solidFill>
                <a:latin typeface="+mn-ea"/>
              </a:rPr>
              <a:t>httpclient</a:t>
            </a:r>
            <a:r>
              <a:rPr lang="en-US" altLang="zh-CN" sz="3800" dirty="0">
                <a:latin typeface="+mn-ea"/>
              </a:rPr>
              <a:t> = HttpClients.createDefault();</a:t>
            </a:r>
          </a:p>
          <a:p>
            <a:pPr marL="342900" lvl="1" indent="-342900">
              <a:lnSpc>
                <a:spcPct val="17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800" dirty="0">
                <a:latin typeface="+mn-ea"/>
              </a:rPr>
              <a:t>创建带请求地址的</a:t>
            </a:r>
            <a:r>
              <a:rPr lang="en-US" altLang="zh-CN" sz="3800" dirty="0" err="1">
                <a:latin typeface="+mn-ea"/>
              </a:rPr>
              <a:t>HttpPost</a:t>
            </a:r>
            <a:r>
              <a:rPr lang="en-US" altLang="zh-CN" sz="3800" dirty="0">
                <a:latin typeface="+mn-ea"/>
              </a:rPr>
              <a:t> </a:t>
            </a:r>
            <a:r>
              <a:rPr lang="zh-CN" altLang="en-US" sz="3800" dirty="0">
                <a:latin typeface="+mn-ea"/>
              </a:rPr>
              <a:t>对象</a:t>
            </a:r>
            <a:endParaRPr lang="en-US" altLang="zh-CN" sz="3800" dirty="0">
              <a:latin typeface="+mn-ea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nn-NO" altLang="zh-CN" sz="3800" dirty="0" smtClean="0">
                <a:latin typeface="+mn-ea"/>
              </a:rPr>
              <a:t>    	</a:t>
            </a:r>
            <a:r>
              <a:rPr lang="en-US" altLang="zh-CN" sz="3800" dirty="0" err="1">
                <a:latin typeface="+mn-ea"/>
              </a:rPr>
              <a:t>HttpPost</a:t>
            </a:r>
            <a:r>
              <a:rPr lang="en-US" altLang="zh-CN" sz="3800" dirty="0">
                <a:latin typeface="+mn-ea"/>
              </a:rPr>
              <a:t> </a:t>
            </a:r>
            <a:r>
              <a:rPr lang="en-US" altLang="zh-CN" sz="3800" dirty="0" err="1">
                <a:solidFill>
                  <a:srgbClr val="FF0000"/>
                </a:solidFill>
                <a:latin typeface="+mn-ea"/>
              </a:rPr>
              <a:t>httpPost</a:t>
            </a:r>
            <a:r>
              <a:rPr lang="en-US" altLang="zh-CN" sz="3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3800" dirty="0">
                <a:latin typeface="+mn-ea"/>
              </a:rPr>
              <a:t>= new </a:t>
            </a:r>
            <a:r>
              <a:rPr lang="en-US" altLang="zh-CN" sz="3800" dirty="0" err="1">
                <a:latin typeface="+mn-ea"/>
              </a:rPr>
              <a:t>HttpPost</a:t>
            </a:r>
            <a:r>
              <a:rPr lang="en-US" altLang="zh-CN" sz="3800" dirty="0">
                <a:latin typeface="+mn-ea"/>
              </a:rPr>
              <a:t>("https://</a:t>
            </a:r>
            <a:r>
              <a:rPr lang="en-US" altLang="zh-CN" sz="3800" dirty="0" smtClean="0">
                <a:latin typeface="+mn-ea"/>
              </a:rPr>
              <a:t>www.xxx.com");</a:t>
            </a:r>
          </a:p>
          <a:p>
            <a:pPr marL="342900" lvl="1" indent="-342900">
              <a:lnSpc>
                <a:spcPct val="17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800" dirty="0">
                <a:latin typeface="+mn-ea"/>
              </a:rPr>
              <a:t>设置</a:t>
            </a:r>
            <a:r>
              <a:rPr lang="en-US" altLang="zh-CN" sz="3800" dirty="0" err="1" smtClean="0">
                <a:latin typeface="+mn-ea"/>
              </a:rPr>
              <a:t>HttpPost</a:t>
            </a:r>
            <a:r>
              <a:rPr lang="zh-CN" altLang="en-US" sz="3800" dirty="0" smtClean="0">
                <a:latin typeface="+mn-ea"/>
              </a:rPr>
              <a:t>对象属性</a:t>
            </a:r>
            <a:r>
              <a:rPr lang="en-US" altLang="zh-CN" sz="3800" dirty="0">
                <a:latin typeface="+mn-ea"/>
              </a:rPr>
              <a:t>	</a:t>
            </a:r>
            <a:r>
              <a:rPr lang="en-US" altLang="zh-CN" sz="3800" dirty="0" err="1">
                <a:latin typeface="+mn-ea"/>
              </a:rPr>
              <a:t>httpPost.setHeader</a:t>
            </a:r>
            <a:r>
              <a:rPr lang="en-US" altLang="zh-CN" sz="3800" dirty="0">
                <a:latin typeface="+mn-ea"/>
              </a:rPr>
              <a:t>("Content-</a:t>
            </a:r>
            <a:r>
              <a:rPr lang="en-US" altLang="zh-CN" sz="3800" dirty="0" err="1">
                <a:latin typeface="+mn-ea"/>
              </a:rPr>
              <a:t>Type","application</a:t>
            </a:r>
            <a:r>
              <a:rPr lang="en-US" altLang="zh-CN" sz="3800" dirty="0">
                <a:latin typeface="+mn-ea"/>
              </a:rPr>
              <a:t>/</a:t>
            </a:r>
            <a:r>
              <a:rPr lang="en-US" altLang="zh-CN" sz="3800" dirty="0" err="1">
                <a:latin typeface="+mn-ea"/>
              </a:rPr>
              <a:t>json</a:t>
            </a:r>
            <a:r>
              <a:rPr lang="en-US" altLang="zh-CN" sz="3800" dirty="0">
                <a:latin typeface="+mn-ea"/>
              </a:rPr>
              <a:t>");</a:t>
            </a:r>
          </a:p>
          <a:p>
            <a:pPr marL="342900" lvl="1" indent="-342900">
              <a:lnSpc>
                <a:spcPct val="18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800" dirty="0">
                <a:latin typeface="+mn-ea"/>
              </a:rPr>
              <a:t>设置</a:t>
            </a:r>
            <a:r>
              <a:rPr lang="en-US" altLang="zh-CN" sz="3800" dirty="0" err="1">
                <a:latin typeface="+mn-ea"/>
              </a:rPr>
              <a:t>HttpPost</a:t>
            </a:r>
            <a:r>
              <a:rPr lang="en-US" altLang="zh-CN" sz="3800" dirty="0">
                <a:latin typeface="+mn-ea"/>
              </a:rPr>
              <a:t> </a:t>
            </a:r>
            <a:r>
              <a:rPr lang="zh-CN" altLang="en-US" sz="3800" dirty="0" smtClean="0">
                <a:latin typeface="+mn-ea"/>
              </a:rPr>
              <a:t>参数</a:t>
            </a:r>
            <a:endParaRPr lang="en-US" altLang="zh-CN" sz="3800" dirty="0">
              <a:latin typeface="+mn-ea"/>
            </a:endParaRPr>
          </a:p>
          <a:p>
            <a:pPr marL="0" indent="0">
              <a:buNone/>
            </a:pPr>
            <a:r>
              <a:rPr lang="en-US" altLang="zh-CN" sz="3800" dirty="0" smtClean="0">
                <a:latin typeface="+mn-ea"/>
              </a:rPr>
              <a:t>	StringEntity </a:t>
            </a:r>
            <a:r>
              <a:rPr lang="en-US" altLang="zh-CN" sz="3800" dirty="0">
                <a:solidFill>
                  <a:srgbClr val="FF0000"/>
                </a:solidFill>
                <a:latin typeface="+mn-ea"/>
              </a:rPr>
              <a:t>entity</a:t>
            </a:r>
            <a:r>
              <a:rPr lang="en-US" altLang="zh-CN" sz="3800" dirty="0">
                <a:latin typeface="+mn-ea"/>
              </a:rPr>
              <a:t> = new StringEntity("para","utf-8");</a:t>
            </a:r>
          </a:p>
          <a:p>
            <a:pPr marL="0" indent="0">
              <a:buNone/>
            </a:pPr>
            <a:r>
              <a:rPr lang="en-US" altLang="zh-CN" sz="3800" dirty="0" smtClean="0">
                <a:latin typeface="+mn-ea"/>
              </a:rPr>
              <a:t>	</a:t>
            </a:r>
            <a:r>
              <a:rPr lang="en-US" altLang="zh-CN" sz="3800" dirty="0" err="1" smtClean="0">
                <a:latin typeface="+mn-ea"/>
              </a:rPr>
              <a:t>httpPost.setEntity</a:t>
            </a:r>
            <a:r>
              <a:rPr lang="en-US" altLang="zh-CN" sz="3800" dirty="0" smtClean="0">
                <a:latin typeface="+mn-ea"/>
              </a:rPr>
              <a:t>(entity);</a:t>
            </a:r>
          </a:p>
          <a:p>
            <a:pPr marL="342900" lvl="1" indent="-342900">
              <a:lnSpc>
                <a:spcPct val="18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800" dirty="0">
                <a:latin typeface="+mn-ea"/>
              </a:rPr>
              <a:t>执行</a:t>
            </a:r>
            <a:r>
              <a:rPr lang="en-US" altLang="zh-CN" sz="3800" dirty="0" err="1" smtClean="0">
                <a:latin typeface="+mn-ea"/>
              </a:rPr>
              <a:t>HttpPost</a:t>
            </a:r>
            <a:r>
              <a:rPr lang="zh-CN" altLang="en-US" sz="3800" dirty="0" smtClean="0">
                <a:latin typeface="+mn-ea"/>
              </a:rPr>
              <a:t>请求，</a:t>
            </a:r>
            <a:r>
              <a:rPr lang="zh-CN" altLang="en-US" sz="3800" dirty="0">
                <a:latin typeface="+mn-ea"/>
              </a:rPr>
              <a:t>获取</a:t>
            </a:r>
            <a:r>
              <a:rPr lang="en-US" altLang="zh-CN" sz="3800" dirty="0">
                <a:latin typeface="+mn-ea"/>
              </a:rPr>
              <a:t>post</a:t>
            </a:r>
            <a:r>
              <a:rPr lang="zh-CN" altLang="en-US" sz="3800" dirty="0">
                <a:latin typeface="+mn-ea"/>
              </a:rPr>
              <a:t>请求的响应</a:t>
            </a:r>
            <a:endParaRPr lang="en-US" altLang="zh-CN" sz="3800" dirty="0">
              <a:latin typeface="+mn-ea"/>
            </a:endParaRPr>
          </a:p>
          <a:p>
            <a:pPr marL="0" lvl="1" indent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altLang="zh-CN" sz="3800" dirty="0">
                <a:solidFill>
                  <a:srgbClr val="FF0000"/>
                </a:solidFill>
                <a:latin typeface="+mn-ea"/>
              </a:rPr>
              <a:t>	</a:t>
            </a:r>
            <a:r>
              <a:rPr lang="en-US" altLang="zh-CN" sz="3800" dirty="0" err="1" smtClean="0">
                <a:solidFill>
                  <a:srgbClr val="FF0000"/>
                </a:solidFill>
                <a:latin typeface="+mn-ea"/>
              </a:rPr>
              <a:t>httpclient</a:t>
            </a:r>
            <a:r>
              <a:rPr lang="en-US" altLang="zh-CN" sz="3800" dirty="0" err="1" smtClean="0">
                <a:latin typeface="+mn-ea"/>
              </a:rPr>
              <a:t>.execute</a:t>
            </a:r>
            <a:r>
              <a:rPr lang="en-US" altLang="zh-CN" sz="3800" dirty="0" smtClean="0">
                <a:latin typeface="+mn-ea"/>
              </a:rPr>
              <a:t>(</a:t>
            </a:r>
            <a:r>
              <a:rPr lang="en-US" altLang="zh-CN" sz="3800" dirty="0" err="1" smtClean="0">
                <a:latin typeface="+mn-ea"/>
              </a:rPr>
              <a:t>httpPost</a:t>
            </a:r>
            <a:r>
              <a:rPr lang="en-US" altLang="zh-CN" sz="3800" dirty="0" smtClean="0">
                <a:latin typeface="+mn-ea"/>
              </a:rPr>
              <a:t>);</a:t>
            </a:r>
            <a:endParaRPr lang="en-US" altLang="zh-CN" sz="3800" dirty="0">
              <a:latin typeface="+mn-ea"/>
            </a:endParaRPr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HttpPost</a:t>
            </a:r>
            <a:r>
              <a:rPr lang="zh-CN" altLang="en-US" smtClean="0"/>
              <a:t>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发起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50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843558"/>
            <a:ext cx="9802638" cy="4299942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获取</a:t>
            </a:r>
            <a:r>
              <a:rPr lang="zh-CN" altLang="en-US" sz="2000" dirty="0">
                <a:latin typeface="+mn-ea"/>
              </a:rPr>
              <a:t>响应实体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	</a:t>
            </a:r>
            <a:r>
              <a:rPr lang="en-US" altLang="zh-CN" sz="2000" dirty="0" err="1" smtClean="0">
                <a:latin typeface="+mn-ea"/>
              </a:rPr>
              <a:t>HttpEntity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entity</a:t>
            </a:r>
            <a:r>
              <a:rPr lang="en-US" altLang="zh-CN" sz="2000" dirty="0" smtClean="0">
                <a:latin typeface="+mn-ea"/>
              </a:rPr>
              <a:t> = </a:t>
            </a:r>
            <a:r>
              <a:rPr lang="en-US" altLang="zh-CN" sz="2000" dirty="0" err="1" smtClean="0">
                <a:latin typeface="+mn-ea"/>
              </a:rPr>
              <a:t>response.getEntity</a:t>
            </a:r>
            <a:r>
              <a:rPr lang="en-US" altLang="zh-CN" sz="2000" dirty="0" smtClean="0">
                <a:latin typeface="+mn-ea"/>
              </a:rPr>
              <a:t>();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000" dirty="0" smtClean="0">
                <a:latin typeface="+mn-ea"/>
              </a:rPr>
              <a:t>获取</a:t>
            </a:r>
            <a:r>
              <a:rPr lang="zh-CN" altLang="en-US" sz="2000" dirty="0">
                <a:latin typeface="+mn-ea"/>
              </a:rPr>
              <a:t>响应内容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	</a:t>
            </a:r>
            <a:r>
              <a:rPr lang="en-US" altLang="zh-CN" sz="2000" dirty="0" err="1">
                <a:latin typeface="+mn-ea"/>
              </a:rPr>
              <a:t>EntityUtils.toString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entity</a:t>
            </a:r>
            <a:r>
              <a:rPr lang="en-US" altLang="zh-CN" sz="2000" dirty="0">
                <a:latin typeface="+mn-ea"/>
              </a:rPr>
              <a:t>);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000" dirty="0">
                <a:latin typeface="+mn-ea"/>
              </a:rPr>
              <a:t>释放资源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	</a:t>
            </a:r>
            <a:r>
              <a:rPr lang="en-US" altLang="zh-CN" sz="2000" dirty="0" err="1">
                <a:latin typeface="+mn-ea"/>
              </a:rPr>
              <a:t>EntityUtils.consume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entity</a:t>
            </a:r>
            <a:r>
              <a:rPr lang="en-US" altLang="zh-CN" sz="2000" dirty="0" smtClean="0">
                <a:latin typeface="+mn-ea"/>
              </a:rPr>
              <a:t>);</a:t>
            </a:r>
          </a:p>
          <a:p>
            <a:pPr marL="342900" lvl="1" indent="-34290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断开连接</a:t>
            </a:r>
            <a:endParaRPr lang="en-US" altLang="zh-CN" sz="2000" dirty="0" smtClean="0">
              <a:latin typeface="+mn-ea"/>
            </a:endParaRPr>
          </a:p>
          <a:p>
            <a:pPr marL="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response.close</a:t>
            </a:r>
            <a:r>
              <a:rPr lang="en-US" altLang="zh-CN" sz="2000" dirty="0"/>
              <a:t>();</a:t>
            </a:r>
            <a:endParaRPr lang="en-US" altLang="zh-CN" sz="2000" dirty="0">
              <a:latin typeface="+mn-ea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	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</a:rPr>
              <a:t>httpclient</a:t>
            </a:r>
            <a:r>
              <a:rPr lang="en-US" altLang="zh-CN" sz="2000" dirty="0" err="1">
                <a:latin typeface="+mn-ea"/>
              </a:rPr>
              <a:t>.close</a:t>
            </a:r>
            <a:r>
              <a:rPr lang="en-US" altLang="zh-CN" sz="2000" dirty="0">
                <a:latin typeface="+mn-ea"/>
              </a:rPr>
              <a:t>();</a:t>
            </a:r>
            <a:endParaRPr lang="zh-CN" altLang="en-US" sz="2000" dirty="0">
              <a:latin typeface="+mn-ea"/>
            </a:endParaRPr>
          </a:p>
          <a:p>
            <a:pPr marL="0" indent="0">
              <a:buNone/>
            </a:pPr>
            <a:endParaRPr lang="zh-CN" altLang="en-US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HttpPost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响应解析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611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7453" y="889057"/>
            <a:ext cx="8938542" cy="3394472"/>
          </a:xfrm>
        </p:spPr>
        <p:txBody>
          <a:bodyPr/>
          <a:lstStyle/>
          <a:p>
            <a:r>
              <a:rPr lang="zh-CN" altLang="en-US" dirty="0" smtClean="0"/>
              <a:t>请求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类型：</a:t>
            </a:r>
            <a:r>
              <a:rPr lang="en-US" altLang="zh-CN" dirty="0" smtClean="0"/>
              <a:t>Content-Type=</a:t>
            </a:r>
            <a:r>
              <a:rPr lang="en-US" altLang="zh-CN" dirty="0"/>
              <a:t>application/</a:t>
            </a:r>
            <a:r>
              <a:rPr lang="en-US" altLang="zh-CN" dirty="0" err="1"/>
              <a:t>json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测试用例回顾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91630"/>
            <a:ext cx="8784976" cy="2691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358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4299942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用例：登录</a:t>
            </a:r>
            <a:r>
              <a:rPr lang="zh-CN" altLang="en-US" dirty="0" smtClean="0"/>
              <a:t>成功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响应结果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{"</a:t>
            </a:r>
            <a:r>
              <a:rPr lang="en-US" altLang="zh-CN" dirty="0"/>
              <a:t>message":"success","code":200}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login-1</a:t>
            </a:r>
            <a:r>
              <a:rPr lang="zh-CN" altLang="en-US" dirty="0" smtClean="0"/>
              <a:t>测试用例详解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11" y="1193651"/>
            <a:ext cx="7923213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820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843558"/>
            <a:ext cx="9442598" cy="4176464"/>
          </a:xfrm>
        </p:spPr>
        <p:txBody>
          <a:bodyPr>
            <a:normAutofit fontScale="40000" lnSpcReduction="20000"/>
          </a:bodyPr>
          <a:lstStyle/>
          <a:p>
            <a:r>
              <a:rPr lang="zh-CN" altLang="en-US" sz="6300" dirty="0"/>
              <a:t>用例：登录失败，</a:t>
            </a:r>
            <a:r>
              <a:rPr lang="en-US" altLang="zh-CN" sz="6300" dirty="0" err="1"/>
              <a:t>phoneNumber</a:t>
            </a:r>
            <a:r>
              <a:rPr lang="zh-CN" altLang="en-US" sz="6300" dirty="0"/>
              <a:t>参数类型不正确</a:t>
            </a:r>
            <a:endParaRPr lang="en-US" altLang="zh-CN" sz="6300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sz="6200" dirty="0"/>
          </a:p>
          <a:p>
            <a:r>
              <a:rPr lang="zh-CN" altLang="en-US" sz="6200" dirty="0"/>
              <a:t>响应结果：</a:t>
            </a:r>
            <a:endParaRPr lang="en-US" altLang="zh-CN" sz="6200" dirty="0"/>
          </a:p>
          <a:p>
            <a:pPr marL="0" lvl="1" indent="0">
              <a:buNone/>
            </a:pPr>
            <a:r>
              <a:rPr lang="en-US" altLang="zh-CN" sz="6200" dirty="0" smtClean="0"/>
              <a:t>	{"</a:t>
            </a:r>
            <a:r>
              <a:rPr lang="en-US" altLang="zh-CN" sz="6200" dirty="0"/>
              <a:t>message":"</a:t>
            </a:r>
            <a:r>
              <a:rPr lang="zh-CN" altLang="en-US" sz="6200" dirty="0"/>
              <a:t>用户名或者密码错误</a:t>
            </a:r>
            <a:r>
              <a:rPr lang="en-US" altLang="zh-CN" sz="6200" dirty="0"/>
              <a:t>","code":400}</a:t>
            </a:r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login-2</a:t>
            </a:r>
            <a:r>
              <a:rPr lang="zh-CN" altLang="en-US" dirty="0" smtClean="0"/>
              <a:t>测试用例详解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03598"/>
            <a:ext cx="7723187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367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注意事项：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请求参数的格式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不同</a:t>
            </a:r>
            <a:r>
              <a:rPr lang="en-US" altLang="zh-CN" dirty="0" err="1" smtClean="0"/>
              <a:t>httpclient</a:t>
            </a:r>
            <a:r>
              <a:rPr lang="zh-CN" altLang="en-US" dirty="0" smtClean="0"/>
              <a:t>版本对</a:t>
            </a:r>
            <a:r>
              <a:rPr lang="en-US" altLang="zh-CN" dirty="0" err="1" smtClean="0"/>
              <a:t>cookied</a:t>
            </a:r>
            <a:r>
              <a:rPr lang="zh-CN" altLang="en-US" dirty="0" smtClean="0"/>
              <a:t>的处理方式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HttpPost</a:t>
            </a:r>
            <a:r>
              <a:rPr lang="zh-CN" altLang="en-US" dirty="0" smtClean="0"/>
              <a:t>用法总结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3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登录技术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自动化视角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79512" y="1659090"/>
            <a:ext cx="2952328" cy="17335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012160" y="1598048"/>
            <a:ext cx="2952328" cy="16536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3188822" y="1653648"/>
            <a:ext cx="2823338" cy="9423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7564" y="209351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HttpClient</a:t>
            </a:r>
            <a:endParaRPr lang="zh-CN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480212" y="2305674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WEB Server</a:t>
            </a:r>
            <a:endParaRPr lang="zh-CN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275856" y="2005921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登录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12" name="左箭头 11"/>
          <p:cNvSpPr/>
          <p:nvPr/>
        </p:nvSpPr>
        <p:spPr>
          <a:xfrm>
            <a:off x="3116233" y="2501881"/>
            <a:ext cx="2736304" cy="810896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491880" y="278777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登录返回（</a:t>
            </a:r>
            <a:r>
              <a:rPr lang="en-US" altLang="zh-CN" dirty="0" smtClean="0"/>
              <a:t>Set-cookie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71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2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Get</a:t>
            </a:r>
            <a:r>
              <a:rPr lang="zh-CN" altLang="en-US" dirty="0" smtClean="0">
                <a:solidFill>
                  <a:srgbClr val="FF0000"/>
                </a:solidFill>
              </a:rPr>
              <a:t>请求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</a:t>
            </a:r>
            <a:r>
              <a:rPr lang="en-US" altLang="zh-CN" dirty="0" smtClean="0"/>
              <a:t>ost</a:t>
            </a:r>
            <a:r>
              <a:rPr lang="zh-CN" altLang="en-US" dirty="0" smtClean="0"/>
              <a:t>请求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34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登录技术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自动化视角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79512" y="1659090"/>
            <a:ext cx="2952328" cy="17335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012160" y="1598048"/>
            <a:ext cx="2952328" cy="16536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3188822" y="1653648"/>
            <a:ext cx="2823338" cy="9423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7564" y="209351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HttpClient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827584" y="2733768"/>
            <a:ext cx="1584176" cy="5790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5616" y="30232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Cookie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80212" y="2305674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WEB Server</a:t>
            </a:r>
            <a:endParaRPr lang="zh-CN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275856" y="2005921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后续请求（带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2" name="左箭头 11"/>
          <p:cNvSpPr/>
          <p:nvPr/>
        </p:nvSpPr>
        <p:spPr>
          <a:xfrm>
            <a:off x="3116233" y="2501881"/>
            <a:ext cx="2736304" cy="810896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95936" y="278777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后续返回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431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2" grpId="0" animBg="1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登录过程</a:t>
            </a:r>
            <a:endParaRPr lang="en-US" altLang="zh-CN" dirty="0" smtClean="0"/>
          </a:p>
          <a:p>
            <a:r>
              <a:rPr lang="zh-CN" altLang="en-US" dirty="0" smtClean="0"/>
              <a:t>登录成功后获取到的认证信息：</a:t>
            </a:r>
            <a:r>
              <a:rPr lang="en-US" altLang="zh-CN" dirty="0" smtClean="0"/>
              <a:t>Cookie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HttpClient</a:t>
            </a:r>
            <a:r>
              <a:rPr lang="zh-CN" altLang="en-US" dirty="0" smtClean="0"/>
              <a:t>模拟登录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89" y="2193708"/>
            <a:ext cx="8028383" cy="2318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417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登录过程</a:t>
            </a:r>
            <a:endParaRPr lang="en-US" altLang="zh-CN" dirty="0" smtClean="0"/>
          </a:p>
          <a:p>
            <a:r>
              <a:rPr lang="zh-CN" altLang="en-US" dirty="0" smtClean="0"/>
              <a:t>登录成功后获取到的认证信息：</a:t>
            </a:r>
            <a:r>
              <a:rPr lang="en-US" altLang="zh-CN" dirty="0" smtClean="0"/>
              <a:t>Cookie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HttpClient</a:t>
            </a:r>
            <a:r>
              <a:rPr lang="zh-CN" altLang="en-US" dirty="0" smtClean="0"/>
              <a:t>模拟登录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97" y="2067694"/>
            <a:ext cx="7992888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709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请求地址：</a:t>
            </a:r>
            <a:r>
              <a:rPr lang="en-US" altLang="zh-CN" dirty="0" smtClean="0"/>
              <a:t>POST  /</a:t>
            </a:r>
            <a:r>
              <a:rPr lang="en-US" altLang="zh-CN" dirty="0" err="1" smtClean="0"/>
              <a:t>fgadmin</a:t>
            </a:r>
            <a:r>
              <a:rPr lang="en-US" altLang="zh-CN" dirty="0" smtClean="0"/>
              <a:t>/address/new</a:t>
            </a:r>
          </a:p>
          <a:p>
            <a:r>
              <a:rPr lang="zh-CN" altLang="en-US" dirty="0" smtClean="0"/>
              <a:t>公共请求参数：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/>
              <a:t>{"</a:t>
            </a:r>
            <a:r>
              <a:rPr lang="en-US" altLang="zh-CN" sz="2400" dirty="0" err="1"/>
              <a:t>receiverName</a:t>
            </a:r>
            <a:r>
              <a:rPr lang="en-US" altLang="zh-CN" sz="2400" dirty="0"/>
              <a:t>":"</a:t>
            </a:r>
            <a:r>
              <a:rPr lang="zh-CN" altLang="en-US" sz="2400" dirty="0"/>
              <a:t>张三</a:t>
            </a:r>
            <a:r>
              <a:rPr lang="en-US" altLang="zh-CN" sz="2400" dirty="0" smtClean="0"/>
              <a:t>",</a:t>
            </a:r>
          </a:p>
          <a:p>
            <a:pPr marL="0" indent="0">
              <a:buNone/>
            </a:pPr>
            <a:r>
              <a:rPr lang="en-US" altLang="zh-CN" sz="2400" dirty="0" smtClean="0"/>
              <a:t>"</a:t>
            </a:r>
            <a:r>
              <a:rPr lang="en-US" altLang="zh-CN" sz="2400" dirty="0"/>
              <a:t>cellPhone":"12345678901</a:t>
            </a:r>
            <a:r>
              <a:rPr lang="en-US" altLang="zh-CN" sz="2400" dirty="0" smtClean="0"/>
              <a:t>",</a:t>
            </a:r>
          </a:p>
          <a:p>
            <a:pPr marL="0" indent="0">
              <a:buNone/>
            </a:pPr>
            <a:r>
              <a:rPr lang="en-US" altLang="zh-CN" sz="2400" dirty="0" smtClean="0"/>
              <a:t>"</a:t>
            </a:r>
            <a:r>
              <a:rPr lang="en-US" altLang="zh-CN" sz="2400" dirty="0"/>
              <a:t>addressDetail":"</a:t>
            </a:r>
            <a:r>
              <a:rPr lang="zh-CN" altLang="en-US" sz="2400" dirty="0"/>
              <a:t>河北师范大学</a:t>
            </a:r>
            <a:r>
              <a:rPr lang="en-US" altLang="zh-CN" sz="2400" dirty="0" smtClean="0"/>
              <a:t>",</a:t>
            </a:r>
          </a:p>
          <a:p>
            <a:pPr marL="0" indent="0">
              <a:buNone/>
            </a:pPr>
            <a:r>
              <a:rPr lang="en-US" altLang="zh-CN" sz="2400" dirty="0" smtClean="0"/>
              <a:t>"</a:t>
            </a:r>
            <a:r>
              <a:rPr lang="en-US" altLang="zh-CN" sz="2400" dirty="0"/>
              <a:t>province":"</a:t>
            </a:r>
            <a:r>
              <a:rPr lang="zh-CN" altLang="en-US" sz="2400" dirty="0"/>
              <a:t>河北省</a:t>
            </a:r>
            <a:r>
              <a:rPr lang="en-US" altLang="zh-CN" sz="2400" dirty="0" smtClean="0"/>
              <a:t>",</a:t>
            </a:r>
          </a:p>
          <a:p>
            <a:pPr marL="0" indent="0">
              <a:buNone/>
            </a:pPr>
            <a:r>
              <a:rPr lang="en-US" altLang="zh-CN" sz="2400" dirty="0" smtClean="0"/>
              <a:t>"</a:t>
            </a:r>
            <a:r>
              <a:rPr lang="en-US" altLang="zh-CN" sz="2400" dirty="0"/>
              <a:t>city":"</a:t>
            </a:r>
            <a:r>
              <a:rPr lang="zh-CN" altLang="en-US" sz="2400" dirty="0"/>
              <a:t>石家庄市</a:t>
            </a:r>
            <a:r>
              <a:rPr lang="en-US" altLang="zh-CN" sz="2400" dirty="0" smtClean="0"/>
              <a:t>",</a:t>
            </a:r>
          </a:p>
          <a:p>
            <a:pPr marL="0" indent="0">
              <a:buNone/>
            </a:pPr>
            <a:r>
              <a:rPr lang="en-US" altLang="zh-CN" sz="2400" dirty="0" smtClean="0"/>
              <a:t>"</a:t>
            </a:r>
            <a:r>
              <a:rPr lang="en-US" altLang="zh-CN" sz="2400" dirty="0"/>
              <a:t>area":"</a:t>
            </a:r>
            <a:r>
              <a:rPr lang="zh-CN" altLang="en-US" sz="2400" dirty="0"/>
              <a:t>裕华区</a:t>
            </a:r>
            <a:r>
              <a:rPr lang="en-US" altLang="zh-CN" sz="2400" dirty="0"/>
              <a:t>"}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测试用例回顾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20" y="3705876"/>
            <a:ext cx="9018587" cy="1121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850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3744416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注意事项：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根据具体登录请求选择</a:t>
            </a:r>
            <a:r>
              <a:rPr lang="en-US" altLang="zh-CN" sz="2400" dirty="0" err="1"/>
              <a:t>HttpEntity</a:t>
            </a:r>
            <a:r>
              <a:rPr lang="zh-CN" altLang="en-US" sz="2400" dirty="0"/>
              <a:t>具体</a:t>
            </a:r>
            <a:r>
              <a:rPr lang="zh-CN" altLang="en-US" sz="2400" dirty="0" smtClean="0"/>
              <a:t>类型（</a:t>
            </a:r>
            <a:r>
              <a:rPr lang="en-US" altLang="zh-CN" sz="2400" dirty="0" err="1"/>
              <a:t>UrlEncodedFormEntity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StringEntity</a:t>
            </a:r>
            <a:r>
              <a:rPr lang="zh-CN" altLang="en-US" sz="2400" dirty="0" smtClean="0"/>
              <a:t>等等</a:t>
            </a:r>
            <a:r>
              <a:rPr lang="zh-CN" altLang="en-US" sz="2400" dirty="0"/>
              <a:t>）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登录请求的</a:t>
            </a:r>
            <a:r>
              <a:rPr lang="en-US" altLang="zh-CN" sz="2400" dirty="0" smtClean="0"/>
              <a:t>Content-Type</a:t>
            </a:r>
            <a:r>
              <a:rPr lang="zh-CN" altLang="en-US" sz="2400" dirty="0" smtClean="0"/>
              <a:t>需要正确设置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如果不想使用同一个</a:t>
            </a:r>
            <a:r>
              <a:rPr lang="en-US" altLang="zh-CN" sz="2400" dirty="0" smtClean="0"/>
              <a:t>HttpClient</a:t>
            </a:r>
            <a:r>
              <a:rPr lang="zh-CN" altLang="en-US" sz="2400" dirty="0" smtClean="0"/>
              <a:t>对象传递登录信息，可以考虑对需要登录信息请求分别设置</a:t>
            </a:r>
            <a:r>
              <a:rPr lang="en-US" altLang="zh-CN" sz="2400" dirty="0" smtClean="0"/>
              <a:t>Cookie: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err="1">
                <a:solidFill>
                  <a:srgbClr val="FF0000"/>
                </a:solidFill>
              </a:rPr>
              <a:t>httpPost.setHeader</a:t>
            </a:r>
            <a:r>
              <a:rPr lang="en-US" altLang="zh-CN" sz="2400" dirty="0">
                <a:solidFill>
                  <a:srgbClr val="FF0000"/>
                </a:solidFill>
              </a:rPr>
              <a:t>("Cookie"," mindsparktb_232530392=true; mindsparktbsupport_232530392=true");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HttpClient</a:t>
            </a:r>
            <a:r>
              <a:rPr lang="zh-CN" altLang="en-US" dirty="0" smtClean="0"/>
              <a:t>登录模拟总结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482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/>
              <a:t> </a:t>
            </a:r>
            <a:r>
              <a:rPr lang="en-US" altLang="zh-CN" sz="2400" dirty="0" err="1"/>
              <a:t>HttpHost</a:t>
            </a:r>
            <a:r>
              <a:rPr lang="en-US" altLang="zh-CN" sz="2400" dirty="0"/>
              <a:t> proxy = new </a:t>
            </a:r>
            <a:r>
              <a:rPr lang="en-US" altLang="zh-CN" sz="2400" dirty="0" err="1"/>
              <a:t>HttpHost</a:t>
            </a:r>
            <a:r>
              <a:rPr lang="en-US" altLang="zh-CN" sz="2400" dirty="0"/>
              <a:t>("127.0.0.1",8888);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err="1" smtClean="0"/>
              <a:t>RequestConfig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requestConfig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RequestConfig.custom</a:t>
            </a:r>
            <a:r>
              <a:rPr lang="en-US" altLang="zh-CN" sz="2400" dirty="0"/>
              <a:t>().</a:t>
            </a:r>
            <a:r>
              <a:rPr lang="en-US" altLang="zh-CN" sz="2400" dirty="0" err="1"/>
              <a:t>setProxy</a:t>
            </a:r>
            <a:r>
              <a:rPr lang="en-US" altLang="zh-CN" sz="2400" dirty="0"/>
              <a:t>(proxy).build</a:t>
            </a:r>
            <a:r>
              <a:rPr lang="en-US" altLang="zh-CN" sz="2400" dirty="0" smtClean="0"/>
              <a:t>();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err="1" smtClean="0"/>
              <a:t>httpclient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HttpClientBuilder.create</a:t>
            </a:r>
            <a:r>
              <a:rPr lang="en-US" altLang="zh-CN" sz="2400" dirty="0"/>
              <a:t>().</a:t>
            </a:r>
            <a:r>
              <a:rPr lang="en-US" altLang="zh-CN" sz="2400" dirty="0" err="1"/>
              <a:t>setDefaultRequestConfig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requestConfig</a:t>
            </a:r>
            <a:r>
              <a:rPr lang="en-US" altLang="zh-CN" sz="2400" dirty="0"/>
              <a:t>).build();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HttpCliet</a:t>
            </a:r>
            <a:r>
              <a:rPr lang="zh-CN" altLang="en-US" dirty="0" smtClean="0"/>
              <a:t>设置代理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273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Constructor </a:t>
            </a:r>
            <a:endParaRPr lang="en-US" altLang="zh-CN" dirty="0" smtClean="0"/>
          </a:p>
          <a:p>
            <a:r>
              <a:rPr lang="en-US" altLang="zh-CN" dirty="0" smtClean="0"/>
              <a:t>public </a:t>
            </a:r>
            <a:r>
              <a:rPr lang="en-US" altLang="zh-CN" b="1" dirty="0"/>
              <a:t>HttpGet</a:t>
            </a:r>
            <a:r>
              <a:rPr lang="en-US" altLang="zh-CN" dirty="0"/>
              <a:t>(String uri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b="1" dirty="0"/>
              <a:t>Throws: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IllegalArgumentException </a:t>
            </a:r>
            <a:r>
              <a:rPr lang="en-US" altLang="zh-CN" dirty="0"/>
              <a:t>- if the uri is invalid.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extends  HttpRequestBase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HttpGet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97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843558"/>
            <a:ext cx="8676456" cy="429994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sz="2800" dirty="0" smtClean="0"/>
              <a:t>创建</a:t>
            </a:r>
            <a:r>
              <a:rPr lang="en-US" altLang="zh-CN" sz="2800" dirty="0" smtClean="0"/>
              <a:t>HttpClient</a:t>
            </a:r>
            <a:r>
              <a:rPr lang="zh-CN" altLang="en-US" sz="2800" dirty="0" smtClean="0"/>
              <a:t>对象</a:t>
            </a:r>
            <a:endParaRPr lang="en-US" altLang="zh-CN" sz="2800" dirty="0" smtClean="0"/>
          </a:p>
          <a:p>
            <a:pPr marL="457200" lvl="1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2000" dirty="0" smtClean="0"/>
              <a:t>	</a:t>
            </a:r>
            <a:r>
              <a:rPr lang="en-US" altLang="zh-CN" sz="2300" dirty="0" smtClean="0"/>
              <a:t>CloseableHttpClient </a:t>
            </a:r>
            <a:r>
              <a:rPr lang="en-US" altLang="zh-CN" sz="2300" dirty="0" err="1" smtClean="0">
                <a:solidFill>
                  <a:srgbClr val="FF0000"/>
                </a:solidFill>
              </a:rPr>
              <a:t>httpclient</a:t>
            </a:r>
            <a:r>
              <a:rPr lang="en-US" altLang="zh-CN" sz="2300" dirty="0" smtClean="0">
                <a:solidFill>
                  <a:srgbClr val="FF0000"/>
                </a:solidFill>
              </a:rPr>
              <a:t> </a:t>
            </a:r>
            <a:r>
              <a:rPr lang="en-US" altLang="zh-CN" sz="2300" dirty="0"/>
              <a:t>= </a:t>
            </a:r>
            <a:r>
              <a:rPr lang="en-US" altLang="zh-CN" sz="2300" dirty="0" err="1"/>
              <a:t>HttpClients.</a:t>
            </a:r>
            <a:r>
              <a:rPr lang="en-US" altLang="zh-CN" sz="2300" i="1" dirty="0" err="1"/>
              <a:t>createDefault</a:t>
            </a:r>
            <a:r>
              <a:rPr lang="en-US" altLang="zh-CN" sz="2300" i="1" dirty="0" smtClean="0"/>
              <a:t>();</a:t>
            </a:r>
            <a:endParaRPr lang="en-US" altLang="zh-CN" sz="2000" i="1" dirty="0" smtClean="0"/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sz="2800" dirty="0"/>
              <a:t>创建带请求地址的</a:t>
            </a:r>
            <a:r>
              <a:rPr lang="en-US" altLang="zh-CN" sz="2800" dirty="0"/>
              <a:t>HttpGet</a:t>
            </a:r>
            <a:r>
              <a:rPr lang="zh-CN" altLang="en-US" sz="2800" dirty="0"/>
              <a:t>对象</a:t>
            </a:r>
            <a:endParaRPr lang="en-US" altLang="zh-CN" sz="2800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nn-NO" altLang="zh-CN" sz="2000" dirty="0" smtClean="0"/>
              <a:t>    	</a:t>
            </a:r>
            <a:r>
              <a:rPr lang="nn-NO" altLang="zh-CN" sz="2300" dirty="0" smtClean="0"/>
              <a:t>HttpGet </a:t>
            </a:r>
            <a:r>
              <a:rPr lang="nn-NO" altLang="zh-CN" sz="2300" dirty="0">
                <a:solidFill>
                  <a:srgbClr val="FF0000"/>
                </a:solidFill>
              </a:rPr>
              <a:t>httpGet</a:t>
            </a:r>
            <a:r>
              <a:rPr lang="nn-NO" altLang="zh-CN" sz="2300" dirty="0"/>
              <a:t> = new HttpGet("</a:t>
            </a:r>
            <a:r>
              <a:rPr lang="nn-NO" altLang="zh-CN" sz="2300" dirty="0" smtClean="0"/>
              <a:t>http://xxxxxx");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sz="2800" dirty="0"/>
              <a:t>设置</a:t>
            </a:r>
            <a:r>
              <a:rPr lang="en-US" altLang="zh-CN" sz="2800" dirty="0"/>
              <a:t>HttpGet</a:t>
            </a:r>
            <a:r>
              <a:rPr lang="zh-CN" altLang="en-US" sz="2800" dirty="0"/>
              <a:t>对象属性，如</a:t>
            </a:r>
            <a:r>
              <a:rPr lang="en-US" altLang="zh-CN" sz="2800" dirty="0"/>
              <a:t>header</a:t>
            </a:r>
            <a:r>
              <a:rPr lang="zh-CN" altLang="en-US" sz="2800" dirty="0"/>
              <a:t>，</a:t>
            </a:r>
            <a:r>
              <a:rPr lang="en-US" altLang="zh-CN" sz="2800" dirty="0"/>
              <a:t>cookie</a:t>
            </a:r>
            <a:r>
              <a:rPr lang="zh-CN" altLang="en-US" sz="2800" dirty="0"/>
              <a:t>等</a:t>
            </a:r>
            <a:endParaRPr lang="en-US" altLang="zh-CN" sz="2800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2400" dirty="0" smtClean="0"/>
              <a:t>	</a:t>
            </a:r>
            <a:r>
              <a:rPr lang="en-US" altLang="zh-CN" sz="2300" dirty="0"/>
              <a:t>httpGet.setHeader("Content-Type","application/</a:t>
            </a:r>
            <a:r>
              <a:rPr lang="en-US" altLang="zh-CN" sz="2300" dirty="0" err="1"/>
              <a:t>json</a:t>
            </a:r>
            <a:r>
              <a:rPr lang="en-US" altLang="zh-CN" sz="2300" dirty="0"/>
              <a:t>");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sz="2800" dirty="0"/>
              <a:t>执行</a:t>
            </a:r>
            <a:r>
              <a:rPr lang="en-US" altLang="zh-CN" sz="2800" dirty="0" err="1"/>
              <a:t>HttpGet</a:t>
            </a:r>
            <a:r>
              <a:rPr lang="zh-CN" altLang="en-US" sz="2800" dirty="0" smtClean="0"/>
              <a:t>请求，获得响应</a:t>
            </a:r>
            <a:endParaRPr lang="en-US" altLang="zh-CN" sz="2800" dirty="0"/>
          </a:p>
          <a:p>
            <a:pPr marL="457200" lvl="1" indent="0">
              <a:lnSpc>
                <a:spcPct val="160000"/>
              </a:lnSpc>
              <a:buNone/>
            </a:pPr>
            <a:r>
              <a:rPr lang="en-US" altLang="zh-CN" sz="2600" dirty="0" err="1" smtClean="0"/>
              <a:t>CloseableHttpResponse</a:t>
            </a:r>
            <a:r>
              <a:rPr lang="en-US" altLang="zh-CN" sz="2600" dirty="0" smtClean="0"/>
              <a:t>   </a:t>
            </a:r>
            <a:r>
              <a:rPr lang="en-US" altLang="zh-CN" sz="2600" dirty="0">
                <a:solidFill>
                  <a:srgbClr val="FF0000"/>
                </a:solidFill>
              </a:rPr>
              <a:t>response</a:t>
            </a:r>
            <a:r>
              <a:rPr lang="en-US" altLang="zh-CN" sz="2600" dirty="0"/>
              <a:t> = </a:t>
            </a:r>
            <a:r>
              <a:rPr lang="en-US" altLang="zh-CN" sz="2600" dirty="0" err="1"/>
              <a:t>httpclient.execute</a:t>
            </a:r>
            <a:r>
              <a:rPr lang="en-US" altLang="zh-CN" sz="2600" dirty="0"/>
              <a:t>(</a:t>
            </a:r>
            <a:r>
              <a:rPr lang="en-US" altLang="zh-CN" sz="2600" dirty="0" err="1"/>
              <a:t>httpGet</a:t>
            </a:r>
            <a:r>
              <a:rPr lang="en-US" altLang="zh-CN" sz="2600" dirty="0"/>
              <a:t>);</a:t>
            </a:r>
            <a:endParaRPr lang="en-US" altLang="zh-CN" sz="2300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en-US" altLang="zh-CN" sz="23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HttpGet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发起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30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699542"/>
            <a:ext cx="9154566" cy="446449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sz="2600" dirty="0" smtClean="0">
                <a:latin typeface="+mn-ea"/>
              </a:rPr>
              <a:t>获取</a:t>
            </a:r>
            <a:r>
              <a:rPr lang="zh-CN" altLang="en-US" sz="2600" dirty="0">
                <a:latin typeface="+mn-ea"/>
              </a:rPr>
              <a:t>响应实体</a:t>
            </a:r>
            <a:endParaRPr lang="en-US" altLang="zh-CN" sz="2600" dirty="0">
              <a:latin typeface="+mn-ea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600" dirty="0" smtClean="0">
                <a:latin typeface="+mn-ea"/>
              </a:rPr>
              <a:t>	</a:t>
            </a:r>
            <a:r>
              <a:rPr lang="en-US" altLang="zh-CN" sz="2600" dirty="0" err="1">
                <a:latin typeface="+mn-ea"/>
              </a:rPr>
              <a:t>HttpEntity</a:t>
            </a:r>
            <a:r>
              <a:rPr lang="en-US" altLang="zh-CN" sz="2600" dirty="0">
                <a:latin typeface="+mn-ea"/>
              </a:rPr>
              <a:t> </a:t>
            </a:r>
            <a:r>
              <a:rPr lang="en-US" altLang="zh-CN" sz="2600" dirty="0">
                <a:solidFill>
                  <a:srgbClr val="FF0000"/>
                </a:solidFill>
                <a:latin typeface="+mn-ea"/>
              </a:rPr>
              <a:t>entity</a:t>
            </a:r>
            <a:r>
              <a:rPr lang="en-US" altLang="zh-CN" sz="2600" dirty="0">
                <a:latin typeface="+mn-ea"/>
              </a:rPr>
              <a:t> = </a:t>
            </a:r>
            <a:r>
              <a:rPr lang="en-US" altLang="zh-CN" sz="2600" dirty="0" err="1">
                <a:latin typeface="+mn-ea"/>
              </a:rPr>
              <a:t>response.getEntity</a:t>
            </a:r>
            <a:r>
              <a:rPr lang="en-US" altLang="zh-CN" sz="2600" dirty="0">
                <a:latin typeface="+mn-ea"/>
              </a:rPr>
              <a:t>();</a:t>
            </a:r>
          </a:p>
          <a:p>
            <a:pPr>
              <a:lnSpc>
                <a:spcPct val="160000"/>
              </a:lnSpc>
            </a:pPr>
            <a:r>
              <a:rPr lang="zh-CN" altLang="en-US" sz="2600" dirty="0">
                <a:latin typeface="+mn-ea"/>
              </a:rPr>
              <a:t>获取响应内容</a:t>
            </a:r>
            <a:endParaRPr lang="en-US" altLang="zh-CN" sz="2600" dirty="0">
              <a:latin typeface="+mn-ea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600" dirty="0" smtClean="0">
                <a:latin typeface="+mn-ea"/>
              </a:rPr>
              <a:t>	</a:t>
            </a:r>
            <a:r>
              <a:rPr lang="en-US" altLang="zh-CN" sz="2600" dirty="0" err="1">
                <a:latin typeface="+mn-ea"/>
              </a:rPr>
              <a:t>EntityUtils.toString</a:t>
            </a:r>
            <a:r>
              <a:rPr lang="en-US" altLang="zh-CN" sz="2600" dirty="0">
                <a:latin typeface="+mn-ea"/>
              </a:rPr>
              <a:t>(</a:t>
            </a:r>
            <a:r>
              <a:rPr lang="en-US" altLang="zh-CN" sz="2600" dirty="0">
                <a:solidFill>
                  <a:srgbClr val="FF0000"/>
                </a:solidFill>
                <a:latin typeface="+mn-ea"/>
              </a:rPr>
              <a:t>entity</a:t>
            </a:r>
            <a:r>
              <a:rPr lang="en-US" altLang="zh-CN" sz="2600" dirty="0">
                <a:latin typeface="+mn-ea"/>
              </a:rPr>
              <a:t>);</a:t>
            </a:r>
          </a:p>
          <a:p>
            <a:pPr>
              <a:lnSpc>
                <a:spcPct val="160000"/>
              </a:lnSpc>
            </a:pPr>
            <a:r>
              <a:rPr lang="zh-CN" altLang="en-US" sz="2600" dirty="0">
                <a:latin typeface="+mn-ea"/>
              </a:rPr>
              <a:t>释放资源</a:t>
            </a:r>
            <a:endParaRPr lang="en-US" altLang="zh-CN" sz="2600" dirty="0">
              <a:latin typeface="+mn-ea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600" dirty="0" smtClean="0">
                <a:latin typeface="+mn-ea"/>
              </a:rPr>
              <a:t>	</a:t>
            </a:r>
            <a:r>
              <a:rPr lang="en-US" altLang="zh-CN" sz="2600" dirty="0" err="1">
                <a:latin typeface="+mn-ea"/>
              </a:rPr>
              <a:t>EntityUtils.consume</a:t>
            </a:r>
            <a:r>
              <a:rPr lang="en-US" altLang="zh-CN" sz="2600" dirty="0">
                <a:latin typeface="+mn-ea"/>
              </a:rPr>
              <a:t>(</a:t>
            </a:r>
            <a:r>
              <a:rPr lang="en-US" altLang="zh-CN" sz="2600" dirty="0">
                <a:solidFill>
                  <a:srgbClr val="FF0000"/>
                </a:solidFill>
                <a:latin typeface="+mn-ea"/>
              </a:rPr>
              <a:t>entity</a:t>
            </a:r>
            <a:r>
              <a:rPr lang="en-US" altLang="zh-CN" sz="2600" dirty="0" smtClean="0">
                <a:latin typeface="+mn-ea"/>
              </a:rPr>
              <a:t>);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sz="2600" dirty="0" smtClean="0">
                <a:latin typeface="+mn-ea"/>
              </a:rPr>
              <a:t>断开连接</a:t>
            </a:r>
            <a:endParaRPr lang="en-US" altLang="zh-CN" sz="2600" dirty="0" smtClean="0">
              <a:latin typeface="+mn-ea"/>
            </a:endParaRPr>
          </a:p>
          <a:p>
            <a:pPr marL="0" lvl="1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2600" dirty="0">
                <a:latin typeface="+mn-ea"/>
              </a:rPr>
              <a:t>	</a:t>
            </a:r>
            <a:r>
              <a:rPr lang="en-US" altLang="zh-CN" sz="2600" dirty="0" err="1">
                <a:solidFill>
                  <a:srgbClr val="FF0000"/>
                </a:solidFill>
                <a:latin typeface="+mn-ea"/>
              </a:rPr>
              <a:t>response</a:t>
            </a:r>
            <a:r>
              <a:rPr lang="en-US" altLang="zh-CN" sz="2600" dirty="0" err="1">
                <a:latin typeface="+mn-ea"/>
              </a:rPr>
              <a:t>.close</a:t>
            </a:r>
            <a:r>
              <a:rPr lang="en-US" altLang="zh-CN" sz="2600" dirty="0">
                <a:latin typeface="+mn-ea"/>
              </a:rPr>
              <a:t>();</a:t>
            </a:r>
            <a:endParaRPr lang="zh-CN" altLang="en-US" sz="2600" dirty="0">
              <a:latin typeface="+mn-ea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2600" dirty="0">
                <a:latin typeface="+mn-ea"/>
              </a:rPr>
              <a:t>	</a:t>
            </a:r>
            <a:r>
              <a:rPr lang="en-US" altLang="zh-CN" sz="2600" dirty="0" err="1">
                <a:solidFill>
                  <a:srgbClr val="FF0000"/>
                </a:solidFill>
                <a:latin typeface="+mn-ea"/>
              </a:rPr>
              <a:t>httpclient</a:t>
            </a:r>
            <a:r>
              <a:rPr lang="en-US" altLang="zh-CN" sz="2600" dirty="0" err="1">
                <a:latin typeface="+mn-ea"/>
              </a:rPr>
              <a:t>.close</a:t>
            </a:r>
            <a:r>
              <a:rPr lang="en-US" altLang="zh-CN" sz="2600" dirty="0">
                <a:latin typeface="+mn-ea"/>
              </a:rPr>
              <a:t>();</a:t>
            </a:r>
            <a:endParaRPr lang="zh-CN" altLang="en-US" sz="2600" dirty="0">
              <a:latin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zh-CN" altLang="en-US" sz="2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HttpGet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响应解析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838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7453" y="889057"/>
            <a:ext cx="8938542" cy="3394472"/>
          </a:xfrm>
        </p:spPr>
        <p:txBody>
          <a:bodyPr/>
          <a:lstStyle/>
          <a:p>
            <a:r>
              <a:rPr lang="zh-CN" altLang="en-US" dirty="0" smtClean="0"/>
              <a:t>请求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类型：</a:t>
            </a:r>
            <a:r>
              <a:rPr lang="en-US" altLang="zh-CN" dirty="0" smtClean="0"/>
              <a:t>Content-Type=</a:t>
            </a:r>
            <a:r>
              <a:rPr lang="en-US" altLang="zh-CN" dirty="0"/>
              <a:t>application/</a:t>
            </a:r>
            <a:r>
              <a:rPr lang="en-US" altLang="zh-CN" dirty="0" err="1"/>
              <a:t>json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测试用例回顾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45636"/>
            <a:ext cx="8690004" cy="2646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556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用例：获取所有商品的</a:t>
            </a:r>
            <a:r>
              <a:rPr lang="en-US" altLang="zh-CN" dirty="0" err="1"/>
              <a:t>sku</a:t>
            </a:r>
            <a:r>
              <a:rPr lang="zh-CN" altLang="en-US" dirty="0"/>
              <a:t>列表成功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skulist-1</a:t>
            </a:r>
            <a:r>
              <a:rPr lang="zh-CN" altLang="en-US" dirty="0" smtClean="0"/>
              <a:t>测试用例详解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66" y="1491630"/>
            <a:ext cx="8399463" cy="3121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970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用例：获取</a:t>
            </a:r>
            <a:r>
              <a:rPr lang="en-US" altLang="zh-CN" dirty="0" err="1"/>
              <a:t>goodsId</a:t>
            </a:r>
            <a:r>
              <a:rPr lang="en-US" altLang="zh-CN" dirty="0"/>
              <a:t>=1</a:t>
            </a:r>
            <a:r>
              <a:rPr lang="zh-CN" altLang="en-US" dirty="0"/>
              <a:t>的商品</a:t>
            </a:r>
            <a:r>
              <a:rPr lang="en-US" altLang="zh-CN" dirty="0" err="1"/>
              <a:t>sku</a:t>
            </a:r>
            <a:r>
              <a:rPr lang="zh-CN" altLang="en-US" dirty="0"/>
              <a:t>信息成功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skulist-2</a:t>
            </a:r>
            <a:r>
              <a:rPr lang="zh-CN" altLang="en-US" dirty="0" smtClean="0"/>
              <a:t>测试用例详解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62" y="1545636"/>
            <a:ext cx="8599487" cy="1314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71" y="3307602"/>
            <a:ext cx="8225386" cy="606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320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用例：获取</a:t>
            </a:r>
            <a:r>
              <a:rPr lang="en-US" altLang="zh-CN" dirty="0" err="1"/>
              <a:t>goodsId</a:t>
            </a:r>
            <a:r>
              <a:rPr lang="en-US" altLang="zh-CN" dirty="0"/>
              <a:t>=2147483648</a:t>
            </a:r>
            <a:r>
              <a:rPr lang="zh-CN" altLang="en-US" dirty="0"/>
              <a:t>的商品</a:t>
            </a:r>
            <a:r>
              <a:rPr lang="en-US" altLang="zh-CN" dirty="0" err="1"/>
              <a:t>sku</a:t>
            </a:r>
            <a:r>
              <a:rPr lang="zh-CN" altLang="en-US" dirty="0"/>
              <a:t>信息失败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skulist-3</a:t>
            </a:r>
            <a:r>
              <a:rPr lang="zh-CN" altLang="en-US" dirty="0" smtClean="0"/>
              <a:t>测试用例详解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43125"/>
            <a:ext cx="8460432" cy="167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083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1193</TotalTime>
  <Words>513</Words>
  <Application>Microsoft Office PowerPoint</Application>
  <PresentationFormat>全屏显示(16:9)</PresentationFormat>
  <Paragraphs>183</Paragraphs>
  <Slides>25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moban</vt:lpstr>
      <vt:lpstr>接口测试自动化基础</vt:lpstr>
      <vt:lpstr>本章大纲</vt:lpstr>
      <vt:lpstr>HttpGet方法</vt:lpstr>
      <vt:lpstr>HttpGet方法-发起get请求</vt:lpstr>
      <vt:lpstr>HttpGet方法-响应解析</vt:lpstr>
      <vt:lpstr>测试用例回顾</vt:lpstr>
      <vt:lpstr>skulist-1测试用例详解</vt:lpstr>
      <vt:lpstr>skulist-2测试用例详解</vt:lpstr>
      <vt:lpstr>skulist-3测试用例详解</vt:lpstr>
      <vt:lpstr>HttpGet用法总结</vt:lpstr>
      <vt:lpstr>本章大纲</vt:lpstr>
      <vt:lpstr>HTTP请求格式-POST方法</vt:lpstr>
      <vt:lpstr>HttpPost方法-发起Post请求</vt:lpstr>
      <vt:lpstr>HttpPost方法-响应解析</vt:lpstr>
      <vt:lpstr>测试用例回顾</vt:lpstr>
      <vt:lpstr>login-1测试用例详解</vt:lpstr>
      <vt:lpstr>login-2测试用例详解</vt:lpstr>
      <vt:lpstr>HttpPost用法总结</vt:lpstr>
      <vt:lpstr>Web登录技术——自动化视角</vt:lpstr>
      <vt:lpstr>Web登录技术——自动化视角</vt:lpstr>
      <vt:lpstr>使用HttpClient模拟登录</vt:lpstr>
      <vt:lpstr>HttpClient模拟登录</vt:lpstr>
      <vt:lpstr>测试用例回顾</vt:lpstr>
      <vt:lpstr>HttpClient登录模拟总结</vt:lpstr>
      <vt:lpstr>HttpCliet设置代理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接口测试自动化</dc:title>
  <dc:creator>admin</dc:creator>
  <cp:lastModifiedBy>admin</cp:lastModifiedBy>
  <cp:revision>272</cp:revision>
  <dcterms:modified xsi:type="dcterms:W3CDTF">2018-10-24T03:24:28Z</dcterms:modified>
</cp:coreProperties>
</file>