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4" r:id="rId4"/>
    <p:sldId id="260" r:id="rId5"/>
    <p:sldId id="257" r:id="rId6"/>
    <p:sldId id="265" r:id="rId7"/>
    <p:sldId id="261" r:id="rId8"/>
    <p:sldId id="262" r:id="rId9"/>
    <p:sldId id="263" r:id="rId10"/>
    <p:sldId id="269" r:id="rId11"/>
    <p:sldId id="266" r:id="rId12"/>
    <p:sldId id="268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6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078025-41EA-49F0-A26F-88F4BD1468F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155BDE8-F7D7-4862-9C58-6A5F545381A9}">
      <dgm:prSet phldrT="[文字]"/>
      <dgm:spPr/>
      <dgm:t>
        <a:bodyPr/>
        <a:lstStyle/>
        <a:p>
          <a:r>
            <a:rPr lang="zh-TW" altLang="en-US" dirty="0"/>
            <a:t>數據讀取</a:t>
          </a:r>
        </a:p>
      </dgm:t>
    </dgm:pt>
    <dgm:pt modelId="{0571BA6B-A5D6-4D20-A372-F6E01E567653}" type="parTrans" cxnId="{1572B377-8E83-433D-8D15-98BD5316979E}">
      <dgm:prSet/>
      <dgm:spPr/>
      <dgm:t>
        <a:bodyPr/>
        <a:lstStyle/>
        <a:p>
          <a:endParaRPr lang="zh-TW" altLang="en-US"/>
        </a:p>
      </dgm:t>
    </dgm:pt>
    <dgm:pt modelId="{26B711FF-5AB7-4A4D-BD10-E49152C94262}" type="sibTrans" cxnId="{1572B377-8E83-433D-8D15-98BD5316979E}">
      <dgm:prSet/>
      <dgm:spPr/>
      <dgm:t>
        <a:bodyPr/>
        <a:lstStyle/>
        <a:p>
          <a:endParaRPr lang="zh-TW" altLang="en-US"/>
        </a:p>
      </dgm:t>
    </dgm:pt>
    <dgm:pt modelId="{4729FB15-3EFD-456D-B678-2FFB86DB51A7}">
      <dgm:prSet phldrT="[文字]"/>
      <dgm:spPr/>
      <dgm:t>
        <a:bodyPr/>
        <a:lstStyle/>
        <a:p>
          <a:r>
            <a:rPr lang="zh-TW" altLang="en-US" dirty="0"/>
            <a:t>資料</a:t>
          </a:r>
          <a:endParaRPr lang="en-US" altLang="zh-TW" dirty="0"/>
        </a:p>
        <a:p>
          <a:r>
            <a:rPr lang="zh-TW" altLang="en-US" dirty="0"/>
            <a:t>正規化</a:t>
          </a:r>
        </a:p>
      </dgm:t>
    </dgm:pt>
    <dgm:pt modelId="{E53D8C7C-1331-4245-911D-74D6CA9A7B67}" type="parTrans" cxnId="{E0B2007C-ADB4-455A-BBBF-07C8AF1E3EB7}">
      <dgm:prSet/>
      <dgm:spPr/>
      <dgm:t>
        <a:bodyPr/>
        <a:lstStyle/>
        <a:p>
          <a:endParaRPr lang="zh-TW" altLang="en-US"/>
        </a:p>
      </dgm:t>
    </dgm:pt>
    <dgm:pt modelId="{01367F1A-9726-467B-8AC4-2A180765554B}" type="sibTrans" cxnId="{E0B2007C-ADB4-455A-BBBF-07C8AF1E3EB7}">
      <dgm:prSet/>
      <dgm:spPr/>
      <dgm:t>
        <a:bodyPr/>
        <a:lstStyle/>
        <a:p>
          <a:endParaRPr lang="zh-TW" altLang="en-US"/>
        </a:p>
      </dgm:t>
    </dgm:pt>
    <dgm:pt modelId="{EFA80C4B-CB4E-4298-8ADA-7FB2B3BD1AFA}">
      <dgm:prSet phldrT="[文字]"/>
      <dgm:spPr/>
      <dgm:t>
        <a:bodyPr/>
        <a:lstStyle/>
        <a:p>
          <a:r>
            <a:rPr lang="zh-TW" altLang="en-US" dirty="0"/>
            <a:t>建立</a:t>
          </a:r>
          <a:endParaRPr lang="en-US" altLang="zh-TW" dirty="0"/>
        </a:p>
        <a:p>
          <a:r>
            <a:rPr lang="zh-TW" altLang="en-US" dirty="0"/>
            <a:t>網路模型</a:t>
          </a:r>
        </a:p>
      </dgm:t>
    </dgm:pt>
    <dgm:pt modelId="{871EC9C5-5F3C-44F2-8F07-BAEB0EFC066D}" type="parTrans" cxnId="{7A2BB955-9959-4477-9217-3A88780CBA15}">
      <dgm:prSet/>
      <dgm:spPr/>
      <dgm:t>
        <a:bodyPr/>
        <a:lstStyle/>
        <a:p>
          <a:endParaRPr lang="zh-TW" altLang="en-US"/>
        </a:p>
      </dgm:t>
    </dgm:pt>
    <dgm:pt modelId="{F4E747AA-D962-4DFF-ADF9-B6C327C64EDB}" type="sibTrans" cxnId="{7A2BB955-9959-4477-9217-3A88780CBA15}">
      <dgm:prSet/>
      <dgm:spPr/>
      <dgm:t>
        <a:bodyPr/>
        <a:lstStyle/>
        <a:p>
          <a:endParaRPr lang="zh-TW" altLang="en-US"/>
        </a:p>
      </dgm:t>
    </dgm:pt>
    <dgm:pt modelId="{41549347-FDAD-4545-9678-D87C76BE9824}">
      <dgm:prSet phldrT="[文字]"/>
      <dgm:spPr/>
      <dgm:t>
        <a:bodyPr/>
        <a:lstStyle/>
        <a:p>
          <a:r>
            <a:rPr lang="zh-TW" altLang="en-US" dirty="0"/>
            <a:t>訓練</a:t>
          </a:r>
          <a:endParaRPr lang="en-US" altLang="zh-TW" dirty="0"/>
        </a:p>
        <a:p>
          <a:r>
            <a:rPr lang="zh-TW" altLang="en-US" dirty="0"/>
            <a:t>網路模型</a:t>
          </a:r>
        </a:p>
      </dgm:t>
    </dgm:pt>
    <dgm:pt modelId="{4A6F59A4-CEB9-4B0F-BB6C-35E2F0A8321E}" type="parTrans" cxnId="{249DC74A-44FE-471F-9642-59B11E57336E}">
      <dgm:prSet/>
      <dgm:spPr/>
      <dgm:t>
        <a:bodyPr/>
        <a:lstStyle/>
        <a:p>
          <a:endParaRPr lang="zh-TW" altLang="en-US"/>
        </a:p>
      </dgm:t>
    </dgm:pt>
    <dgm:pt modelId="{7B1260EC-F8A8-405E-BF08-887BF5A39F13}" type="sibTrans" cxnId="{249DC74A-44FE-471F-9642-59B11E57336E}">
      <dgm:prSet/>
      <dgm:spPr/>
      <dgm:t>
        <a:bodyPr/>
        <a:lstStyle/>
        <a:p>
          <a:endParaRPr lang="zh-TW" altLang="en-US"/>
        </a:p>
      </dgm:t>
    </dgm:pt>
    <dgm:pt modelId="{31855C32-C58B-4FA5-A197-2F3CFE269F76}">
      <dgm:prSet phldrT="[文字]"/>
      <dgm:spPr/>
      <dgm:t>
        <a:bodyPr/>
        <a:lstStyle/>
        <a:p>
          <a:r>
            <a:rPr lang="zh-TW" altLang="en-US" dirty="0"/>
            <a:t>預測結果</a:t>
          </a:r>
        </a:p>
      </dgm:t>
    </dgm:pt>
    <dgm:pt modelId="{164A3802-43AF-4EBC-8EB7-6E2CE8759BF5}" type="parTrans" cxnId="{7C99A2FF-127F-4924-9F7D-F7025F4842A1}">
      <dgm:prSet/>
      <dgm:spPr/>
      <dgm:t>
        <a:bodyPr/>
        <a:lstStyle/>
        <a:p>
          <a:endParaRPr lang="zh-TW" altLang="en-US"/>
        </a:p>
      </dgm:t>
    </dgm:pt>
    <dgm:pt modelId="{5486FA4E-7A48-4152-80A8-611C5CC98FC7}" type="sibTrans" cxnId="{7C99A2FF-127F-4924-9F7D-F7025F4842A1}">
      <dgm:prSet/>
      <dgm:spPr/>
      <dgm:t>
        <a:bodyPr/>
        <a:lstStyle/>
        <a:p>
          <a:endParaRPr lang="zh-TW" altLang="en-US"/>
        </a:p>
      </dgm:t>
    </dgm:pt>
    <dgm:pt modelId="{56534A14-F2DC-436B-B298-81C334B08F15}" type="pres">
      <dgm:prSet presAssocID="{83078025-41EA-49F0-A26F-88F4BD1468F3}" presName="Name0" presStyleCnt="0">
        <dgm:presLayoutVars>
          <dgm:dir/>
          <dgm:resizeHandles val="exact"/>
        </dgm:presLayoutVars>
      </dgm:prSet>
      <dgm:spPr/>
    </dgm:pt>
    <dgm:pt modelId="{200FFA34-248A-4D6E-BDE5-BE8B5013D258}" type="pres">
      <dgm:prSet presAssocID="{6155BDE8-F7D7-4862-9C58-6A5F545381A9}" presName="node" presStyleLbl="node1" presStyleIdx="0" presStyleCnt="5">
        <dgm:presLayoutVars>
          <dgm:bulletEnabled val="1"/>
        </dgm:presLayoutVars>
      </dgm:prSet>
      <dgm:spPr/>
    </dgm:pt>
    <dgm:pt modelId="{942FB924-65A2-435B-896A-CDF7DB84DD0D}" type="pres">
      <dgm:prSet presAssocID="{26B711FF-5AB7-4A4D-BD10-E49152C94262}" presName="sibTrans" presStyleLbl="sibTrans2D1" presStyleIdx="0" presStyleCnt="4"/>
      <dgm:spPr/>
    </dgm:pt>
    <dgm:pt modelId="{32FF79D7-5249-4049-AEFE-FAFCDC1E4188}" type="pres">
      <dgm:prSet presAssocID="{26B711FF-5AB7-4A4D-BD10-E49152C94262}" presName="connectorText" presStyleLbl="sibTrans2D1" presStyleIdx="0" presStyleCnt="4"/>
      <dgm:spPr/>
    </dgm:pt>
    <dgm:pt modelId="{5D9E7B96-0D65-427C-A279-A7644BCABFE7}" type="pres">
      <dgm:prSet presAssocID="{4729FB15-3EFD-456D-B678-2FFB86DB51A7}" presName="node" presStyleLbl="node1" presStyleIdx="1" presStyleCnt="5">
        <dgm:presLayoutVars>
          <dgm:bulletEnabled val="1"/>
        </dgm:presLayoutVars>
      </dgm:prSet>
      <dgm:spPr/>
    </dgm:pt>
    <dgm:pt modelId="{58834BC6-250A-40E7-8CCD-D50DBE09C774}" type="pres">
      <dgm:prSet presAssocID="{01367F1A-9726-467B-8AC4-2A180765554B}" presName="sibTrans" presStyleLbl="sibTrans2D1" presStyleIdx="1" presStyleCnt="4"/>
      <dgm:spPr/>
    </dgm:pt>
    <dgm:pt modelId="{557259B4-4030-4479-B436-5DDF8A0CAD76}" type="pres">
      <dgm:prSet presAssocID="{01367F1A-9726-467B-8AC4-2A180765554B}" presName="connectorText" presStyleLbl="sibTrans2D1" presStyleIdx="1" presStyleCnt="4"/>
      <dgm:spPr/>
    </dgm:pt>
    <dgm:pt modelId="{10701629-2E13-4DB4-B834-1FE118B7DDF5}" type="pres">
      <dgm:prSet presAssocID="{EFA80C4B-CB4E-4298-8ADA-7FB2B3BD1AFA}" presName="node" presStyleLbl="node1" presStyleIdx="2" presStyleCnt="5">
        <dgm:presLayoutVars>
          <dgm:bulletEnabled val="1"/>
        </dgm:presLayoutVars>
      </dgm:prSet>
      <dgm:spPr/>
    </dgm:pt>
    <dgm:pt modelId="{4FCFF623-FD0E-4DDA-94D7-BBE25BD8594B}" type="pres">
      <dgm:prSet presAssocID="{F4E747AA-D962-4DFF-ADF9-B6C327C64EDB}" presName="sibTrans" presStyleLbl="sibTrans2D1" presStyleIdx="2" presStyleCnt="4"/>
      <dgm:spPr/>
    </dgm:pt>
    <dgm:pt modelId="{E62B6DB1-BC1E-4B8F-8DCB-591BF093CA5F}" type="pres">
      <dgm:prSet presAssocID="{F4E747AA-D962-4DFF-ADF9-B6C327C64EDB}" presName="connectorText" presStyleLbl="sibTrans2D1" presStyleIdx="2" presStyleCnt="4"/>
      <dgm:spPr/>
    </dgm:pt>
    <dgm:pt modelId="{2A6E8505-A129-4384-8EE4-7E5B67EEEE8C}" type="pres">
      <dgm:prSet presAssocID="{41549347-FDAD-4545-9678-D87C76BE9824}" presName="node" presStyleLbl="node1" presStyleIdx="3" presStyleCnt="5">
        <dgm:presLayoutVars>
          <dgm:bulletEnabled val="1"/>
        </dgm:presLayoutVars>
      </dgm:prSet>
      <dgm:spPr/>
    </dgm:pt>
    <dgm:pt modelId="{E05AB862-1B16-4CEA-8CE9-9BE8CFBFCFCF}" type="pres">
      <dgm:prSet presAssocID="{7B1260EC-F8A8-405E-BF08-887BF5A39F13}" presName="sibTrans" presStyleLbl="sibTrans2D1" presStyleIdx="3" presStyleCnt="4"/>
      <dgm:spPr/>
    </dgm:pt>
    <dgm:pt modelId="{627F82BD-E130-42AF-9003-D69A8D26173A}" type="pres">
      <dgm:prSet presAssocID="{7B1260EC-F8A8-405E-BF08-887BF5A39F13}" presName="connectorText" presStyleLbl="sibTrans2D1" presStyleIdx="3" presStyleCnt="4"/>
      <dgm:spPr/>
    </dgm:pt>
    <dgm:pt modelId="{50D724CD-BEFC-46BF-B85E-8796F515F5B2}" type="pres">
      <dgm:prSet presAssocID="{31855C32-C58B-4FA5-A197-2F3CFE269F76}" presName="node" presStyleLbl="node1" presStyleIdx="4" presStyleCnt="5">
        <dgm:presLayoutVars>
          <dgm:bulletEnabled val="1"/>
        </dgm:presLayoutVars>
      </dgm:prSet>
      <dgm:spPr/>
    </dgm:pt>
  </dgm:ptLst>
  <dgm:cxnLst>
    <dgm:cxn modelId="{CC207009-8053-49FF-AE7D-E282DFE72272}" type="presOf" srcId="{01367F1A-9726-467B-8AC4-2A180765554B}" destId="{557259B4-4030-4479-B436-5DDF8A0CAD76}" srcOrd="1" destOrd="0" presId="urn:microsoft.com/office/officeart/2005/8/layout/process1"/>
    <dgm:cxn modelId="{D04AC60D-D408-4A91-9171-C380D54B16E8}" type="presOf" srcId="{7B1260EC-F8A8-405E-BF08-887BF5A39F13}" destId="{627F82BD-E130-42AF-9003-D69A8D26173A}" srcOrd="1" destOrd="0" presId="urn:microsoft.com/office/officeart/2005/8/layout/process1"/>
    <dgm:cxn modelId="{3E41A012-D4AA-4870-9D24-CF5C7E9AB2A6}" type="presOf" srcId="{26B711FF-5AB7-4A4D-BD10-E49152C94262}" destId="{942FB924-65A2-435B-896A-CDF7DB84DD0D}" srcOrd="0" destOrd="0" presId="urn:microsoft.com/office/officeart/2005/8/layout/process1"/>
    <dgm:cxn modelId="{7231A921-9440-4E72-883F-B432B257806B}" type="presOf" srcId="{EFA80C4B-CB4E-4298-8ADA-7FB2B3BD1AFA}" destId="{10701629-2E13-4DB4-B834-1FE118B7DDF5}" srcOrd="0" destOrd="0" presId="urn:microsoft.com/office/officeart/2005/8/layout/process1"/>
    <dgm:cxn modelId="{440C6723-620A-43F2-B7BD-8878811BF9E7}" type="presOf" srcId="{6155BDE8-F7D7-4862-9C58-6A5F545381A9}" destId="{200FFA34-248A-4D6E-BDE5-BE8B5013D258}" srcOrd="0" destOrd="0" presId="urn:microsoft.com/office/officeart/2005/8/layout/process1"/>
    <dgm:cxn modelId="{EEE60C4A-50F7-408A-9255-688B8BD5F7E6}" type="presOf" srcId="{31855C32-C58B-4FA5-A197-2F3CFE269F76}" destId="{50D724CD-BEFC-46BF-B85E-8796F515F5B2}" srcOrd="0" destOrd="0" presId="urn:microsoft.com/office/officeart/2005/8/layout/process1"/>
    <dgm:cxn modelId="{249DC74A-44FE-471F-9642-59B11E57336E}" srcId="{83078025-41EA-49F0-A26F-88F4BD1468F3}" destId="{41549347-FDAD-4545-9678-D87C76BE9824}" srcOrd="3" destOrd="0" parTransId="{4A6F59A4-CEB9-4B0F-BB6C-35E2F0A8321E}" sibTransId="{7B1260EC-F8A8-405E-BF08-887BF5A39F13}"/>
    <dgm:cxn modelId="{846EFA6A-328D-4B51-827C-44D46888DEAE}" type="presOf" srcId="{7B1260EC-F8A8-405E-BF08-887BF5A39F13}" destId="{E05AB862-1B16-4CEA-8CE9-9BE8CFBFCFCF}" srcOrd="0" destOrd="0" presId="urn:microsoft.com/office/officeart/2005/8/layout/process1"/>
    <dgm:cxn modelId="{7A2BB955-9959-4477-9217-3A88780CBA15}" srcId="{83078025-41EA-49F0-A26F-88F4BD1468F3}" destId="{EFA80C4B-CB4E-4298-8ADA-7FB2B3BD1AFA}" srcOrd="2" destOrd="0" parTransId="{871EC9C5-5F3C-44F2-8F07-BAEB0EFC066D}" sibTransId="{F4E747AA-D962-4DFF-ADF9-B6C327C64EDB}"/>
    <dgm:cxn modelId="{1572B377-8E83-433D-8D15-98BD5316979E}" srcId="{83078025-41EA-49F0-A26F-88F4BD1468F3}" destId="{6155BDE8-F7D7-4862-9C58-6A5F545381A9}" srcOrd="0" destOrd="0" parTransId="{0571BA6B-A5D6-4D20-A372-F6E01E567653}" sibTransId="{26B711FF-5AB7-4A4D-BD10-E49152C94262}"/>
    <dgm:cxn modelId="{E0B2007C-ADB4-455A-BBBF-07C8AF1E3EB7}" srcId="{83078025-41EA-49F0-A26F-88F4BD1468F3}" destId="{4729FB15-3EFD-456D-B678-2FFB86DB51A7}" srcOrd="1" destOrd="0" parTransId="{E53D8C7C-1331-4245-911D-74D6CA9A7B67}" sibTransId="{01367F1A-9726-467B-8AC4-2A180765554B}"/>
    <dgm:cxn modelId="{0AEF03A5-20FD-4095-B973-72CBDF38C4DC}" type="presOf" srcId="{F4E747AA-D962-4DFF-ADF9-B6C327C64EDB}" destId="{4FCFF623-FD0E-4DDA-94D7-BBE25BD8594B}" srcOrd="0" destOrd="0" presId="urn:microsoft.com/office/officeart/2005/8/layout/process1"/>
    <dgm:cxn modelId="{9E5B9CBA-8797-4126-AEDA-8C99DE83EB21}" type="presOf" srcId="{01367F1A-9726-467B-8AC4-2A180765554B}" destId="{58834BC6-250A-40E7-8CCD-D50DBE09C774}" srcOrd="0" destOrd="0" presId="urn:microsoft.com/office/officeart/2005/8/layout/process1"/>
    <dgm:cxn modelId="{5046B8C5-C728-4D87-AC3E-A849A59EB934}" type="presOf" srcId="{83078025-41EA-49F0-A26F-88F4BD1468F3}" destId="{56534A14-F2DC-436B-B298-81C334B08F15}" srcOrd="0" destOrd="0" presId="urn:microsoft.com/office/officeart/2005/8/layout/process1"/>
    <dgm:cxn modelId="{3705FFCB-98B5-4BAA-B368-C9A644FEF5FA}" type="presOf" srcId="{F4E747AA-D962-4DFF-ADF9-B6C327C64EDB}" destId="{E62B6DB1-BC1E-4B8F-8DCB-591BF093CA5F}" srcOrd="1" destOrd="0" presId="urn:microsoft.com/office/officeart/2005/8/layout/process1"/>
    <dgm:cxn modelId="{8B4E9AD3-E888-4A7D-B757-56EF87CD6C69}" type="presOf" srcId="{41549347-FDAD-4545-9678-D87C76BE9824}" destId="{2A6E8505-A129-4384-8EE4-7E5B67EEEE8C}" srcOrd="0" destOrd="0" presId="urn:microsoft.com/office/officeart/2005/8/layout/process1"/>
    <dgm:cxn modelId="{604317E0-C539-476E-AFFB-BE183AFC9B8D}" type="presOf" srcId="{26B711FF-5AB7-4A4D-BD10-E49152C94262}" destId="{32FF79D7-5249-4049-AEFE-FAFCDC1E4188}" srcOrd="1" destOrd="0" presId="urn:microsoft.com/office/officeart/2005/8/layout/process1"/>
    <dgm:cxn modelId="{28E79FE2-BED6-4A7B-9E0A-61CA82398DCB}" type="presOf" srcId="{4729FB15-3EFD-456D-B678-2FFB86DB51A7}" destId="{5D9E7B96-0D65-427C-A279-A7644BCABFE7}" srcOrd="0" destOrd="0" presId="urn:microsoft.com/office/officeart/2005/8/layout/process1"/>
    <dgm:cxn modelId="{7C99A2FF-127F-4924-9F7D-F7025F4842A1}" srcId="{83078025-41EA-49F0-A26F-88F4BD1468F3}" destId="{31855C32-C58B-4FA5-A197-2F3CFE269F76}" srcOrd="4" destOrd="0" parTransId="{164A3802-43AF-4EBC-8EB7-6E2CE8759BF5}" sibTransId="{5486FA4E-7A48-4152-80A8-611C5CC98FC7}"/>
    <dgm:cxn modelId="{EE4F6D90-D9A4-4AD5-9637-F9DD2C2E9751}" type="presParOf" srcId="{56534A14-F2DC-436B-B298-81C334B08F15}" destId="{200FFA34-248A-4D6E-BDE5-BE8B5013D258}" srcOrd="0" destOrd="0" presId="urn:microsoft.com/office/officeart/2005/8/layout/process1"/>
    <dgm:cxn modelId="{3FE7953E-13BD-4AE5-AE78-24125E3BFA03}" type="presParOf" srcId="{56534A14-F2DC-436B-B298-81C334B08F15}" destId="{942FB924-65A2-435B-896A-CDF7DB84DD0D}" srcOrd="1" destOrd="0" presId="urn:microsoft.com/office/officeart/2005/8/layout/process1"/>
    <dgm:cxn modelId="{43C07D66-A89D-431C-8C4C-134A5EF850FE}" type="presParOf" srcId="{942FB924-65A2-435B-896A-CDF7DB84DD0D}" destId="{32FF79D7-5249-4049-AEFE-FAFCDC1E4188}" srcOrd="0" destOrd="0" presId="urn:microsoft.com/office/officeart/2005/8/layout/process1"/>
    <dgm:cxn modelId="{91DB2990-95E0-441E-8A60-8C9F15C0B930}" type="presParOf" srcId="{56534A14-F2DC-436B-B298-81C334B08F15}" destId="{5D9E7B96-0D65-427C-A279-A7644BCABFE7}" srcOrd="2" destOrd="0" presId="urn:microsoft.com/office/officeart/2005/8/layout/process1"/>
    <dgm:cxn modelId="{98BD7E47-0CD6-473E-A643-4B40274590F4}" type="presParOf" srcId="{56534A14-F2DC-436B-B298-81C334B08F15}" destId="{58834BC6-250A-40E7-8CCD-D50DBE09C774}" srcOrd="3" destOrd="0" presId="urn:microsoft.com/office/officeart/2005/8/layout/process1"/>
    <dgm:cxn modelId="{DDCCEFC0-04C2-45C9-AD42-A8F23A552C42}" type="presParOf" srcId="{58834BC6-250A-40E7-8CCD-D50DBE09C774}" destId="{557259B4-4030-4479-B436-5DDF8A0CAD76}" srcOrd="0" destOrd="0" presId="urn:microsoft.com/office/officeart/2005/8/layout/process1"/>
    <dgm:cxn modelId="{D458572B-8C15-431D-AD27-CC4136EAB069}" type="presParOf" srcId="{56534A14-F2DC-436B-B298-81C334B08F15}" destId="{10701629-2E13-4DB4-B834-1FE118B7DDF5}" srcOrd="4" destOrd="0" presId="urn:microsoft.com/office/officeart/2005/8/layout/process1"/>
    <dgm:cxn modelId="{37452CD5-6E49-41F4-B9C2-6054F99201FA}" type="presParOf" srcId="{56534A14-F2DC-436B-B298-81C334B08F15}" destId="{4FCFF623-FD0E-4DDA-94D7-BBE25BD8594B}" srcOrd="5" destOrd="0" presId="urn:microsoft.com/office/officeart/2005/8/layout/process1"/>
    <dgm:cxn modelId="{CB733B46-553E-4D51-A31A-636EADE2562F}" type="presParOf" srcId="{4FCFF623-FD0E-4DDA-94D7-BBE25BD8594B}" destId="{E62B6DB1-BC1E-4B8F-8DCB-591BF093CA5F}" srcOrd="0" destOrd="0" presId="urn:microsoft.com/office/officeart/2005/8/layout/process1"/>
    <dgm:cxn modelId="{F054142D-882F-4361-94B8-7878438A6FA3}" type="presParOf" srcId="{56534A14-F2DC-436B-B298-81C334B08F15}" destId="{2A6E8505-A129-4384-8EE4-7E5B67EEEE8C}" srcOrd="6" destOrd="0" presId="urn:microsoft.com/office/officeart/2005/8/layout/process1"/>
    <dgm:cxn modelId="{8FF9691C-DE2E-49A9-860D-B8F3BC47180A}" type="presParOf" srcId="{56534A14-F2DC-436B-B298-81C334B08F15}" destId="{E05AB862-1B16-4CEA-8CE9-9BE8CFBFCFCF}" srcOrd="7" destOrd="0" presId="urn:microsoft.com/office/officeart/2005/8/layout/process1"/>
    <dgm:cxn modelId="{09968217-D397-4458-8364-5C844E4F58DA}" type="presParOf" srcId="{E05AB862-1B16-4CEA-8CE9-9BE8CFBFCFCF}" destId="{627F82BD-E130-42AF-9003-D69A8D26173A}" srcOrd="0" destOrd="0" presId="urn:microsoft.com/office/officeart/2005/8/layout/process1"/>
    <dgm:cxn modelId="{46FCA0B4-92ED-4187-8DF4-91314C8339F1}" type="presParOf" srcId="{56534A14-F2DC-436B-B298-81C334B08F15}" destId="{50D724CD-BEFC-46BF-B85E-8796F515F5B2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0FFA34-248A-4D6E-BDE5-BE8B5013D258}">
      <dsp:nvSpPr>
        <dsp:cNvPr id="0" name=""/>
        <dsp:cNvSpPr/>
      </dsp:nvSpPr>
      <dsp:spPr>
        <a:xfrm>
          <a:off x="5452" y="2449517"/>
          <a:ext cx="1690141" cy="10140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數據讀取</a:t>
          </a:r>
        </a:p>
      </dsp:txBody>
      <dsp:txXfrm>
        <a:off x="35154" y="2479219"/>
        <a:ext cx="1630737" cy="954681"/>
      </dsp:txXfrm>
    </dsp:sp>
    <dsp:sp modelId="{942FB924-65A2-435B-896A-CDF7DB84DD0D}">
      <dsp:nvSpPr>
        <dsp:cNvPr id="0" name=""/>
        <dsp:cNvSpPr/>
      </dsp:nvSpPr>
      <dsp:spPr>
        <a:xfrm>
          <a:off x="1864608" y="2746982"/>
          <a:ext cx="358310" cy="4191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700" kern="1200"/>
        </a:p>
      </dsp:txBody>
      <dsp:txXfrm>
        <a:off x="1864608" y="2830813"/>
        <a:ext cx="250817" cy="251493"/>
      </dsp:txXfrm>
    </dsp:sp>
    <dsp:sp modelId="{5D9E7B96-0D65-427C-A279-A7644BCABFE7}">
      <dsp:nvSpPr>
        <dsp:cNvPr id="0" name=""/>
        <dsp:cNvSpPr/>
      </dsp:nvSpPr>
      <dsp:spPr>
        <a:xfrm>
          <a:off x="2371650" y="2449517"/>
          <a:ext cx="1690141" cy="10140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資料</a:t>
          </a:r>
          <a:endParaRPr lang="en-US" altLang="zh-TW" sz="2100" kern="1200" dirty="0"/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正規化</a:t>
          </a:r>
        </a:p>
      </dsp:txBody>
      <dsp:txXfrm>
        <a:off x="2401352" y="2479219"/>
        <a:ext cx="1630737" cy="954681"/>
      </dsp:txXfrm>
    </dsp:sp>
    <dsp:sp modelId="{58834BC6-250A-40E7-8CCD-D50DBE09C774}">
      <dsp:nvSpPr>
        <dsp:cNvPr id="0" name=""/>
        <dsp:cNvSpPr/>
      </dsp:nvSpPr>
      <dsp:spPr>
        <a:xfrm>
          <a:off x="4230806" y="2746982"/>
          <a:ext cx="358310" cy="4191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700" kern="1200"/>
        </a:p>
      </dsp:txBody>
      <dsp:txXfrm>
        <a:off x="4230806" y="2830813"/>
        <a:ext cx="250817" cy="251493"/>
      </dsp:txXfrm>
    </dsp:sp>
    <dsp:sp modelId="{10701629-2E13-4DB4-B834-1FE118B7DDF5}">
      <dsp:nvSpPr>
        <dsp:cNvPr id="0" name=""/>
        <dsp:cNvSpPr/>
      </dsp:nvSpPr>
      <dsp:spPr>
        <a:xfrm>
          <a:off x="4737849" y="2449517"/>
          <a:ext cx="1690141" cy="10140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建立</a:t>
          </a:r>
          <a:endParaRPr lang="en-US" altLang="zh-TW" sz="2100" kern="1200" dirty="0"/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網路模型</a:t>
          </a:r>
        </a:p>
      </dsp:txBody>
      <dsp:txXfrm>
        <a:off x="4767551" y="2479219"/>
        <a:ext cx="1630737" cy="954681"/>
      </dsp:txXfrm>
    </dsp:sp>
    <dsp:sp modelId="{4FCFF623-FD0E-4DDA-94D7-BBE25BD8594B}">
      <dsp:nvSpPr>
        <dsp:cNvPr id="0" name=""/>
        <dsp:cNvSpPr/>
      </dsp:nvSpPr>
      <dsp:spPr>
        <a:xfrm>
          <a:off x="6597005" y="2746982"/>
          <a:ext cx="358310" cy="4191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700" kern="1200"/>
        </a:p>
      </dsp:txBody>
      <dsp:txXfrm>
        <a:off x="6597005" y="2830813"/>
        <a:ext cx="250817" cy="251493"/>
      </dsp:txXfrm>
    </dsp:sp>
    <dsp:sp modelId="{2A6E8505-A129-4384-8EE4-7E5B67EEEE8C}">
      <dsp:nvSpPr>
        <dsp:cNvPr id="0" name=""/>
        <dsp:cNvSpPr/>
      </dsp:nvSpPr>
      <dsp:spPr>
        <a:xfrm>
          <a:off x="7104047" y="2449517"/>
          <a:ext cx="1690141" cy="10140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訓練</a:t>
          </a:r>
          <a:endParaRPr lang="en-US" altLang="zh-TW" sz="2100" kern="1200" dirty="0"/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網路模型</a:t>
          </a:r>
        </a:p>
      </dsp:txBody>
      <dsp:txXfrm>
        <a:off x="7133749" y="2479219"/>
        <a:ext cx="1630737" cy="954681"/>
      </dsp:txXfrm>
    </dsp:sp>
    <dsp:sp modelId="{E05AB862-1B16-4CEA-8CE9-9BE8CFBFCFCF}">
      <dsp:nvSpPr>
        <dsp:cNvPr id="0" name=""/>
        <dsp:cNvSpPr/>
      </dsp:nvSpPr>
      <dsp:spPr>
        <a:xfrm>
          <a:off x="8963203" y="2746982"/>
          <a:ext cx="358310" cy="4191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700" kern="1200"/>
        </a:p>
      </dsp:txBody>
      <dsp:txXfrm>
        <a:off x="8963203" y="2830813"/>
        <a:ext cx="250817" cy="251493"/>
      </dsp:txXfrm>
    </dsp:sp>
    <dsp:sp modelId="{50D724CD-BEFC-46BF-B85E-8796F515F5B2}">
      <dsp:nvSpPr>
        <dsp:cNvPr id="0" name=""/>
        <dsp:cNvSpPr/>
      </dsp:nvSpPr>
      <dsp:spPr>
        <a:xfrm>
          <a:off x="9470246" y="2449517"/>
          <a:ext cx="1690141" cy="10140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預測結果</a:t>
          </a:r>
        </a:p>
      </dsp:txBody>
      <dsp:txXfrm>
        <a:off x="9499948" y="2479219"/>
        <a:ext cx="1630737" cy="9546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C93482-B4A4-4CF7-93BD-D128F5A15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1757408-90DB-4B21-89AB-40E8197B4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3335A4-9809-4951-84FD-8A81BB05D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2A21-A3F9-4B98-8B2C-5C89CCFBAA82}" type="datetimeFigureOut">
              <a:rPr lang="zh-TW" altLang="en-US" smtClean="0"/>
              <a:t>2017/10/15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921DCA-3BFE-496B-AEF0-9395D76D8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E179F7-A9F3-4A51-A3F0-F3102F822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08E82-8CB3-45AB-A322-0617681588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818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0C61EA-8475-47BA-AE2C-258F1C92A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B0A630C-4755-4E5E-87BB-7E942B7F3C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0B2BB7-4C3F-426A-9A32-D8B7AD634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2A21-A3F9-4B98-8B2C-5C89CCFBAA82}" type="datetimeFigureOut">
              <a:rPr lang="zh-TW" altLang="en-US" smtClean="0"/>
              <a:t>2017/10/15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6C5E40-4D71-43A5-A4D3-1AE948771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E8D7DA-F202-4587-AB6D-7F0611B0D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08E82-8CB3-45AB-A322-0617681588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005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6370457-A99F-4368-A166-A74C125280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9FC7276-0B46-4ECD-8D58-BEC4AB3A1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F5BAE8-61DC-4B54-8485-A303EB7FD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2A21-A3F9-4B98-8B2C-5C89CCFBAA82}" type="datetimeFigureOut">
              <a:rPr lang="zh-TW" altLang="en-US" smtClean="0"/>
              <a:t>2017/10/15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B118A3-1F00-41B6-A243-EAC3D993E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14C673-DDA5-4F8B-9925-7EDEBD96E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08E82-8CB3-45AB-A322-0617681588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0831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01F860-E248-4F1C-B6CA-F305C738A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D80BC8-2B69-4AE8-8B90-E0D31D1A7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A37AD1-5B7C-4D75-BDAD-D0FFDD1E4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2A21-A3F9-4B98-8B2C-5C89CCFBAA82}" type="datetimeFigureOut">
              <a:rPr lang="zh-TW" altLang="en-US" smtClean="0"/>
              <a:t>2017/10/15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E6E1A0-11B4-4CD0-B94F-337170FDC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B7A56A-3960-4113-A834-1DDDD5494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08E82-8CB3-45AB-A322-0617681588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7003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346322-4C3D-4793-8C0E-55F6FF624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E429ED5-4089-416E-AB3E-633BCB971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3BAE6D-6461-4B04-8FA0-11B1B7154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2A21-A3F9-4B98-8B2C-5C89CCFBAA82}" type="datetimeFigureOut">
              <a:rPr lang="zh-TW" altLang="en-US" smtClean="0"/>
              <a:t>2017/10/15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95D301-5A32-48C7-A0A2-D033AC0A2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D7D27A-A0AB-45D4-9C53-307976B24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08E82-8CB3-45AB-A322-0617681588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1154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22FC30-28AD-4776-B748-8A02FC25E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E16748-8E3B-4A3B-8AB2-82F9028F1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9CB0863-3166-4688-AFB4-9213F1AEC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7977173-0551-4A58-B5C4-5BD105C5B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2A21-A3F9-4B98-8B2C-5C89CCFBAA82}" type="datetimeFigureOut">
              <a:rPr lang="zh-TW" altLang="en-US" smtClean="0"/>
              <a:t>2017/10/15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58CE1F3-AC7C-4FC8-8740-AC8E05B27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EAB4D0F-7313-4572-9402-63C40D23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08E82-8CB3-45AB-A322-0617681588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0082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2A0CAC-4364-49E6-B849-426F98203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5A5A80A-7813-4023-9547-D9045445C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6A6DF45-6D5E-4019-B63D-D332EE856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3811AA8-9D73-4AB1-81C2-4176C1B16F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BE7187D-ED5B-4AD5-BF60-369426D215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5B5E22E-AA1C-4B1F-99BA-622BAA445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2A21-A3F9-4B98-8B2C-5C89CCFBAA82}" type="datetimeFigureOut">
              <a:rPr lang="zh-TW" altLang="en-US" smtClean="0"/>
              <a:t>2017/10/15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6150B24-F502-441D-AC26-499DCAF65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BF49C61-C601-4115-90A9-9043369A6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08E82-8CB3-45AB-A322-0617681588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7737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D0E652-46C2-4797-A473-FD0AAEED0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DE299B6-E589-45AE-9F48-DD14761EE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2A21-A3F9-4B98-8B2C-5C89CCFBAA82}" type="datetimeFigureOut">
              <a:rPr lang="zh-TW" altLang="en-US" smtClean="0"/>
              <a:t>2017/10/15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A56820C-F956-4621-9F37-35FFB2000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8D15958-699D-42F4-8957-C6F25A6B4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08E82-8CB3-45AB-A322-0617681588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758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FD76C42-C0FF-4C2D-AC0E-0E640766C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2A21-A3F9-4B98-8B2C-5C89CCFBAA82}" type="datetimeFigureOut">
              <a:rPr lang="zh-TW" altLang="en-US" smtClean="0"/>
              <a:t>2017/10/15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64C1D5D-166A-4A67-B29D-632730DCD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C7596F-3821-418D-8FA4-80E4D9CD7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08E82-8CB3-45AB-A322-0617681588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7978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E6463B-F347-49DD-8252-269FA037A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3E9D1B-A7B1-4D95-81D0-28CD91F8F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FF77DCC-A5B9-4CDF-94B4-CB7D031EA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292CB27-B41C-4252-8CBB-A11286C8D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2A21-A3F9-4B98-8B2C-5C89CCFBAA82}" type="datetimeFigureOut">
              <a:rPr lang="zh-TW" altLang="en-US" smtClean="0"/>
              <a:t>2017/10/15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3B24C61-5F57-460E-98B7-BC54CA61B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C3D2228-7FA3-4D4C-8D00-2F099C58B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08E82-8CB3-45AB-A322-0617681588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9307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685DA3-A514-492F-994A-F26E77415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4A933D0-68F5-452D-AD6B-C9C438F46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E23BC4A-C0A2-47A4-A0B9-6C621A4E0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294297-A4CE-4D7E-A2EB-D7A99ADC7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2A21-A3F9-4B98-8B2C-5C89CCFBAA82}" type="datetimeFigureOut">
              <a:rPr lang="zh-TW" altLang="en-US" smtClean="0"/>
              <a:t>2017/10/15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F0E20F6-FDAC-4D92-8BB4-891802435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C74A7FC-436D-4E10-B40F-29F0065F8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08E82-8CB3-45AB-A322-0617681588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1828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92FF91D-E925-4B61-B402-3E1EFFC70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9E3646-6895-47AE-8053-68A0F25F8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048DCD-F7B9-4150-9500-6925ACB9A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A2A21-A3F9-4B98-8B2C-5C89CCFBAA82}" type="datetimeFigureOut">
              <a:rPr lang="zh-TW" altLang="en-US" smtClean="0"/>
              <a:t>2017/10/15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EDB49C-9F29-47D8-AC6D-56447D442D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98309C-7C64-4C83-85CC-F8AF5B74BC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08E82-8CB3-45AB-A322-0617681588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87330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AC7D38-E8E9-48E1-9D43-9EECFBE6E3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7C282F9-5370-4242-A0AB-36815E90B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13099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Regression 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homework-</a:t>
            </a:r>
            <a:r>
              <a:rPr lang="el-GR" altLang="zh-TW" sz="3600" dirty="0">
                <a:solidFill>
                  <a:srgbClr val="FF0000"/>
                </a:solidFill>
              </a:rPr>
              <a:t>β</a:t>
            </a:r>
            <a:r>
              <a:rPr lang="zh-TW" altLang="en-US" sz="3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版</a:t>
            </a:r>
          </a:p>
        </p:txBody>
      </p:sp>
    </p:spTree>
    <p:extLst>
      <p:ext uri="{BB962C8B-B14F-4D97-AF65-F5344CB8AC3E}">
        <p14:creationId xmlns:p14="http://schemas.microsoft.com/office/powerpoint/2010/main" val="2353397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2410B3F-555E-4207-AC40-B2DFF59E5F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92" t="17308" r="25209" b="2116"/>
          <a:stretch/>
        </p:blipFill>
        <p:spPr>
          <a:xfrm>
            <a:off x="2171700" y="0"/>
            <a:ext cx="7950200" cy="6939862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F49E7374-E6EA-4E6A-B0E1-8BE461A117F2}"/>
              </a:ext>
            </a:extLst>
          </p:cNvPr>
          <p:cNvSpPr/>
          <p:nvPr/>
        </p:nvSpPr>
        <p:spPr>
          <a:xfrm>
            <a:off x="8534400" y="1689100"/>
            <a:ext cx="1587500" cy="3937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AE181C7-4F5E-433B-ADDA-EC80C64742A8}"/>
              </a:ext>
            </a:extLst>
          </p:cNvPr>
          <p:cNvSpPr/>
          <p:nvPr/>
        </p:nvSpPr>
        <p:spPr>
          <a:xfrm>
            <a:off x="5984240" y="5384800"/>
            <a:ext cx="2103120" cy="140208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5948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螢幕擷取畫面 的圖片&#10;&#10;產生非常高可信度的描述">
            <a:extLst>
              <a:ext uri="{FF2B5EF4-FFF2-40B4-BE49-F238E27FC236}">
                <a16:creationId xmlns:a16="http://schemas.microsoft.com/office/drawing/2014/main" id="{475CCB43-8047-4639-9219-0FD344D06D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10074" r="10784" b="4741"/>
          <a:stretch/>
        </p:blipFill>
        <p:spPr>
          <a:xfrm>
            <a:off x="1651000" y="1016000"/>
            <a:ext cx="882650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4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2637C977-B5B1-446C-9AF3-8FA0DB940D32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如何改善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7B5D000-344F-4C91-AE5F-1E95A362660A}"/>
              </a:ext>
            </a:extLst>
          </p:cNvPr>
          <p:cNvSpPr txBox="1"/>
          <p:nvPr/>
        </p:nvSpPr>
        <p:spPr>
          <a:xfrm>
            <a:off x="751840" y="1534160"/>
            <a:ext cx="106019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使用訓練資料庫和測試資料庫兩個相對比較差異來做出改善</a:t>
            </a: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找出較不合常理的資料刪除</a:t>
            </a: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加入</a:t>
            </a:r>
            <a:r>
              <a:rPr lang="en-US" altLang="zh-TW" sz="2400" b="1" dirty="0"/>
              <a:t>Dropout</a:t>
            </a:r>
            <a:r>
              <a:rPr lang="zh-TW" altLang="en-US" sz="2400" b="1" dirty="0"/>
              <a:t>在訓練過程中每次更新參數時</a:t>
            </a:r>
            <a:r>
              <a:rPr lang="en-US" altLang="zh-TW" sz="2400" b="1" dirty="0"/>
              <a:t>,</a:t>
            </a:r>
            <a:r>
              <a:rPr lang="zh-TW" altLang="en-US" sz="2400" b="1" dirty="0"/>
              <a:t>按照輸入的百分比斷開神經元</a:t>
            </a:r>
            <a:endParaRPr lang="en-US" altLang="zh-TW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66546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4089CC-0F66-422F-ADC9-744DA4DFE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60"/>
            <a:ext cx="10515600" cy="1325563"/>
          </a:xfrm>
        </p:spPr>
        <p:txBody>
          <a:bodyPr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工作環境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6DDF8A-4EDB-4377-A31A-17586E3E6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360" y="1615440"/>
            <a:ext cx="10515600" cy="4899706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Windows 10</a:t>
            </a:r>
          </a:p>
          <a:p>
            <a:r>
              <a:rPr lang="en-US" altLang="zh-TW" sz="4000" dirty="0" err="1"/>
              <a:t>WinPython</a:t>
            </a:r>
            <a:r>
              <a:rPr lang="en-US" altLang="zh-TW" sz="4000" dirty="0"/>
              <a:t> 3.5 </a:t>
            </a:r>
          </a:p>
          <a:p>
            <a:r>
              <a:rPr lang="en-US" altLang="zh-TW" sz="4000" dirty="0" err="1"/>
              <a:t>Tensorflow</a:t>
            </a:r>
            <a:r>
              <a:rPr lang="en-US" altLang="zh-TW" sz="4000" dirty="0"/>
              <a:t> 1.3</a:t>
            </a:r>
          </a:p>
          <a:p>
            <a:r>
              <a:rPr lang="en-US" altLang="zh-TW" sz="4000" dirty="0" err="1"/>
              <a:t>Keras</a:t>
            </a:r>
            <a:r>
              <a:rPr lang="en-US" altLang="zh-TW" sz="4000" dirty="0"/>
              <a:t> 2.0</a:t>
            </a:r>
          </a:p>
          <a:p>
            <a:r>
              <a:rPr lang="en-US" altLang="zh-TW" sz="4000" dirty="0" err="1"/>
              <a:t>Sklearn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138273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4B92C06-A4DF-435B-8C61-7E12AA5BF285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作業題目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6D0CE1F-E4D3-4093-8610-247113514194}"/>
              </a:ext>
            </a:extLst>
          </p:cNvPr>
          <p:cNvSpPr txBox="1"/>
          <p:nvPr/>
        </p:nvSpPr>
        <p:spPr>
          <a:xfrm>
            <a:off x="838200" y="1615440"/>
            <a:ext cx="106984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使用回歸模型來做房價預測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dirty="0"/>
              <a:t>train-v3.csv</a:t>
            </a:r>
            <a:r>
              <a:rPr lang="zh-TW" altLang="en-US" dirty="0"/>
              <a:t>和</a:t>
            </a:r>
            <a:r>
              <a:rPr lang="en-US" altLang="zh-TW" dirty="0"/>
              <a:t>valid-v3.csv</a:t>
            </a:r>
            <a:r>
              <a:rPr lang="zh-TW" altLang="en-US" dirty="0"/>
              <a:t>訓練模型</a:t>
            </a:r>
            <a:endParaRPr lang="en-US" altLang="zh-TW" dirty="0"/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用訓練完的模型來預測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test-v3.csv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的房屋價錢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再將預測結果上傳至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Kaggle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Submit Predictions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連結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4.Kaggle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會計算上傳的預測結果與實際答案差多少</a:t>
            </a:r>
          </a:p>
        </p:txBody>
      </p:sp>
    </p:spTree>
    <p:extLst>
      <p:ext uri="{BB962C8B-B14F-4D97-AF65-F5344CB8AC3E}">
        <p14:creationId xmlns:p14="http://schemas.microsoft.com/office/powerpoint/2010/main" val="1852162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標題 1">
            <a:extLst>
              <a:ext uri="{FF2B5EF4-FFF2-40B4-BE49-F238E27FC236}">
                <a16:creationId xmlns:a16="http://schemas.microsoft.com/office/drawing/2014/main" id="{DCC8AC4E-8788-46FA-9571-DA287E770EA9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</a:t>
            </a:r>
          </a:p>
        </p:txBody>
      </p:sp>
      <p:graphicFrame>
        <p:nvGraphicFramePr>
          <p:cNvPr id="2" name="資料庫圖表 1">
            <a:extLst>
              <a:ext uri="{FF2B5EF4-FFF2-40B4-BE49-F238E27FC236}">
                <a16:creationId xmlns:a16="http://schemas.microsoft.com/office/drawing/2014/main" id="{941696ED-3432-4ECB-97AB-7BB59BD796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7520497"/>
              </p:ext>
            </p:extLst>
          </p:nvPr>
        </p:nvGraphicFramePr>
        <p:xfrm>
          <a:off x="513080" y="690880"/>
          <a:ext cx="11165840" cy="5913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9760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A3B1591-FC9A-4297-86B3-584D4E7E7B19}"/>
              </a:ext>
            </a:extLst>
          </p:cNvPr>
          <p:cNvSpPr/>
          <p:nvPr/>
        </p:nvSpPr>
        <p:spPr>
          <a:xfrm>
            <a:off x="4588329" y="2239424"/>
            <a:ext cx="748792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Consolas" panose="020B0609020204030204" pitchFamily="49" charset="0"/>
              </a:rPr>
              <a:t>data_1 = pd.read_csv(</a:t>
            </a:r>
            <a:r>
              <a:rPr lang="zh-TW" alt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'train-v3.csv'</a:t>
            </a:r>
            <a:r>
              <a:rPr lang="zh-TW" alt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zh-TW" altLang="en-US" sz="2000" dirty="0">
                <a:latin typeface="Consolas" panose="020B0609020204030204" pitchFamily="49" charset="0"/>
              </a:rPr>
              <a:t>X_train = data_1.drop([</a:t>
            </a:r>
            <a:r>
              <a:rPr lang="zh-TW" alt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'price'</a:t>
            </a:r>
            <a:r>
              <a:rPr lang="zh-TW" altLang="en-US" sz="2000" dirty="0">
                <a:latin typeface="Consolas" panose="020B0609020204030204" pitchFamily="49" charset="0"/>
              </a:rPr>
              <a:t>,</a:t>
            </a:r>
            <a:r>
              <a:rPr lang="zh-TW" alt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'id'</a:t>
            </a:r>
            <a:r>
              <a:rPr lang="zh-TW" altLang="en-US" sz="2000" dirty="0">
                <a:latin typeface="Consolas" panose="020B0609020204030204" pitchFamily="49" charset="0"/>
              </a:rPr>
              <a:t>],</a:t>
            </a:r>
            <a:r>
              <a:rPr lang="zh-TW" alt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axis</a:t>
            </a:r>
            <a:r>
              <a:rPr lang="zh-TW" altLang="en-US" sz="2000" dirty="0">
                <a:latin typeface="Consolas" panose="020B0609020204030204" pitchFamily="49" charset="0"/>
              </a:rPr>
              <a:t>=1).values</a:t>
            </a:r>
          </a:p>
          <a:p>
            <a:r>
              <a:rPr lang="zh-TW" altLang="en-US" sz="2000" dirty="0">
                <a:latin typeface="Consolas" panose="020B0609020204030204" pitchFamily="49" charset="0"/>
              </a:rPr>
              <a:t>Y_train = data_1[</a:t>
            </a:r>
            <a:r>
              <a:rPr lang="zh-TW" alt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'price'</a:t>
            </a:r>
            <a:r>
              <a:rPr lang="zh-TW" altLang="en-US" sz="2000" dirty="0">
                <a:latin typeface="Consolas" panose="020B0609020204030204" pitchFamily="49" charset="0"/>
              </a:rPr>
              <a:t>].values</a:t>
            </a:r>
          </a:p>
          <a:p>
            <a:endParaRPr lang="zh-TW" altLang="en-US" sz="2000" dirty="0">
              <a:latin typeface="Consolas" panose="020B0609020204030204" pitchFamily="49" charset="0"/>
            </a:endParaRPr>
          </a:p>
          <a:p>
            <a:r>
              <a:rPr lang="zh-TW" altLang="en-US" sz="2000" dirty="0">
                <a:latin typeface="Consolas" panose="020B0609020204030204" pitchFamily="49" charset="0"/>
              </a:rPr>
              <a:t>data_2 = pd.read_csv(</a:t>
            </a:r>
            <a:r>
              <a:rPr lang="zh-TW" alt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'valid-v3.csv'</a:t>
            </a:r>
            <a:r>
              <a:rPr lang="zh-TW" alt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zh-TW" altLang="en-US" sz="2000" dirty="0">
                <a:latin typeface="Consolas" panose="020B0609020204030204" pitchFamily="49" charset="0"/>
              </a:rPr>
              <a:t>X_valid = data_2.drop([</a:t>
            </a:r>
            <a:r>
              <a:rPr lang="zh-TW" alt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'price'</a:t>
            </a:r>
            <a:r>
              <a:rPr lang="zh-TW" altLang="en-US" sz="2000" dirty="0">
                <a:latin typeface="Consolas" panose="020B0609020204030204" pitchFamily="49" charset="0"/>
              </a:rPr>
              <a:t>,</a:t>
            </a:r>
            <a:r>
              <a:rPr lang="zh-TW" alt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'id'</a:t>
            </a:r>
            <a:r>
              <a:rPr lang="zh-TW" altLang="en-US" sz="2000" dirty="0">
                <a:latin typeface="Consolas" panose="020B0609020204030204" pitchFamily="49" charset="0"/>
              </a:rPr>
              <a:t>],</a:t>
            </a:r>
            <a:r>
              <a:rPr lang="zh-TW" alt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axis</a:t>
            </a:r>
            <a:r>
              <a:rPr lang="zh-TW" altLang="en-US" sz="2000" dirty="0">
                <a:latin typeface="Consolas" panose="020B0609020204030204" pitchFamily="49" charset="0"/>
              </a:rPr>
              <a:t>=1).values</a:t>
            </a:r>
          </a:p>
          <a:p>
            <a:r>
              <a:rPr lang="zh-TW" altLang="en-US" sz="2000" dirty="0">
                <a:latin typeface="Consolas" panose="020B0609020204030204" pitchFamily="49" charset="0"/>
              </a:rPr>
              <a:t>Y_valid = data_2[</a:t>
            </a:r>
            <a:r>
              <a:rPr lang="zh-TW" alt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'price'</a:t>
            </a:r>
            <a:r>
              <a:rPr lang="zh-TW" altLang="en-US" sz="2000" dirty="0">
                <a:latin typeface="Consolas" panose="020B0609020204030204" pitchFamily="49" charset="0"/>
              </a:rPr>
              <a:t>].values</a:t>
            </a:r>
          </a:p>
          <a:p>
            <a:endParaRPr lang="zh-TW" altLang="en-US" sz="2000" dirty="0">
              <a:latin typeface="Consolas" panose="020B0609020204030204" pitchFamily="49" charset="0"/>
            </a:endParaRPr>
          </a:p>
          <a:p>
            <a:r>
              <a:rPr lang="zh-TW" altLang="en-US" sz="2000" dirty="0">
                <a:latin typeface="Consolas" panose="020B0609020204030204" pitchFamily="49" charset="0"/>
              </a:rPr>
              <a:t>data_3 = pd.read_csv(</a:t>
            </a:r>
            <a:r>
              <a:rPr lang="zh-TW" alt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'test-v3.csv'</a:t>
            </a:r>
            <a:r>
              <a:rPr lang="zh-TW" alt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zh-TW" altLang="en-US" sz="2000" dirty="0">
                <a:latin typeface="Consolas" panose="020B0609020204030204" pitchFamily="49" charset="0"/>
              </a:rPr>
              <a:t>X_test = data_3.drop(</a:t>
            </a:r>
            <a:r>
              <a:rPr lang="zh-TW" alt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'id'</a:t>
            </a:r>
            <a:r>
              <a:rPr lang="zh-TW" altLang="en-US" sz="2000" dirty="0">
                <a:latin typeface="Consolas" panose="020B0609020204030204" pitchFamily="49" charset="0"/>
              </a:rPr>
              <a:t>,</a:t>
            </a:r>
            <a:r>
              <a:rPr lang="zh-TW" alt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axis</a:t>
            </a:r>
            <a:r>
              <a:rPr lang="zh-TW" altLang="en-US" sz="2000" dirty="0">
                <a:latin typeface="Consolas" panose="020B0609020204030204" pitchFamily="49" charset="0"/>
              </a:rPr>
              <a:t>=1).values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DE5D0C2-C169-4726-BB0B-073237D5C123}"/>
              </a:ext>
            </a:extLst>
          </p:cNvPr>
          <p:cNvSpPr txBox="1"/>
          <p:nvPr/>
        </p:nvSpPr>
        <p:spPr>
          <a:xfrm>
            <a:off x="83890" y="2871809"/>
            <a:ext cx="45883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</a:rPr>
              <a:t>import pandas as pd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import numpy as np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from keras.models import Sequential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from keras.layers import *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from sklearn import preprocessing 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C5D4C626-E95D-4524-938D-F88A16FBB6F2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數據讀取</a:t>
            </a:r>
          </a:p>
        </p:txBody>
      </p:sp>
    </p:spTree>
    <p:extLst>
      <p:ext uri="{BB962C8B-B14F-4D97-AF65-F5344CB8AC3E}">
        <p14:creationId xmlns:p14="http://schemas.microsoft.com/office/powerpoint/2010/main" val="2376921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ECE087C-D239-4CE1-ADDF-4972667B6578}"/>
              </a:ext>
            </a:extLst>
          </p:cNvPr>
          <p:cNvSpPr txBox="1"/>
          <p:nvPr/>
        </p:nvSpPr>
        <p:spPr>
          <a:xfrm>
            <a:off x="4183030" y="2958000"/>
            <a:ext cx="32167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Consolas" panose="020B0609020204030204" pitchFamily="49" charset="0"/>
              </a:rPr>
              <a:t>X_train=scale(X_train)</a:t>
            </a:r>
          </a:p>
          <a:p>
            <a:r>
              <a:rPr lang="zh-TW" altLang="en-US" sz="2000" dirty="0">
                <a:latin typeface="Consolas" panose="020B0609020204030204" pitchFamily="49" charset="0"/>
              </a:rPr>
              <a:t>X_valid=scale(X_valid)</a:t>
            </a:r>
          </a:p>
          <a:p>
            <a:r>
              <a:rPr lang="zh-TW" altLang="en-US" sz="2000" dirty="0">
                <a:latin typeface="Consolas" panose="020B0609020204030204" pitchFamily="49" charset="0"/>
              </a:rPr>
              <a:t>X_test=scale(X_test)</a:t>
            </a:r>
          </a:p>
          <a:p>
            <a:endParaRPr lang="zh-TW" altLang="en-US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9211BD6B-6F27-4BAF-B2AB-0409DCE55DC4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資料正規化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05DCF87-3018-4849-A444-2FA6A63B254E}"/>
              </a:ext>
            </a:extLst>
          </p:cNvPr>
          <p:cNvSpPr/>
          <p:nvPr/>
        </p:nvSpPr>
        <p:spPr>
          <a:xfrm>
            <a:off x="4081430" y="2587948"/>
            <a:ext cx="4490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</a:rPr>
              <a:t>from sklearn import preprocessing </a:t>
            </a:r>
          </a:p>
        </p:txBody>
      </p:sp>
    </p:spTree>
    <p:extLst>
      <p:ext uri="{BB962C8B-B14F-4D97-AF65-F5344CB8AC3E}">
        <p14:creationId xmlns:p14="http://schemas.microsoft.com/office/powerpoint/2010/main" val="4209315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3DD39716-7994-4E2A-8475-FE03E7B3A32E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建立網路模型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FB4BE57-A768-43B3-8F04-D4027AE6035E}"/>
              </a:ext>
            </a:extLst>
          </p:cNvPr>
          <p:cNvSpPr txBox="1"/>
          <p:nvPr/>
        </p:nvSpPr>
        <p:spPr>
          <a:xfrm>
            <a:off x="55330" y="1545374"/>
            <a:ext cx="1208133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model = Sequential()</a:t>
            </a: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 err="1">
                <a:latin typeface="Consolas" panose="020B0609020204030204" pitchFamily="49" charset="0"/>
              </a:rPr>
              <a:t>model.add</a:t>
            </a:r>
            <a:r>
              <a:rPr lang="en-US" altLang="zh-TW" dirty="0">
                <a:latin typeface="Consolas" panose="020B0609020204030204" pitchFamily="49" charset="0"/>
              </a:rPr>
              <a:t>(Dense(</a:t>
            </a:r>
            <a:r>
              <a:rPr lang="en-US" altLang="zh-TW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32</a:t>
            </a:r>
            <a:r>
              <a:rPr lang="en-US" altLang="zh-TW" dirty="0"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00B0F0"/>
                </a:solidFill>
                <a:latin typeface="Consolas" panose="020B0609020204030204" pitchFamily="49" charset="0"/>
              </a:rPr>
              <a:t>input_dim</a:t>
            </a:r>
            <a:r>
              <a:rPr lang="en-US" altLang="zh-TW" dirty="0">
                <a:latin typeface="Consolas" panose="020B0609020204030204" pitchFamily="49" charset="0"/>
              </a:rPr>
              <a:t>=</a:t>
            </a:r>
            <a:r>
              <a:rPr lang="en-US" altLang="zh-TW" dirty="0" err="1">
                <a:latin typeface="Consolas" panose="020B0609020204030204" pitchFamily="49" charset="0"/>
              </a:rPr>
              <a:t>X_train.shape</a:t>
            </a:r>
            <a:r>
              <a:rPr lang="en-US" altLang="zh-TW" dirty="0">
                <a:latin typeface="Consolas" panose="020B0609020204030204" pitchFamily="49" charset="0"/>
              </a:rPr>
              <a:t>[1],</a:t>
            </a:r>
            <a:r>
              <a:rPr lang="en-US" altLang="zh-TW" dirty="0" err="1">
                <a:solidFill>
                  <a:srgbClr val="00B0F0"/>
                </a:solidFill>
                <a:latin typeface="Consolas" panose="020B0609020204030204" pitchFamily="49" charset="0"/>
              </a:rPr>
              <a:t>kernel_initializer</a:t>
            </a:r>
            <a:r>
              <a:rPr lang="en-US" altLang="zh-TW" dirty="0"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chemeClr val="accent2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err="1">
                <a:solidFill>
                  <a:schemeClr val="accent2"/>
                </a:solidFill>
                <a:latin typeface="Consolas" panose="020B0609020204030204" pitchFamily="49" charset="0"/>
              </a:rPr>
              <a:t>normal'</a:t>
            </a:r>
            <a:r>
              <a:rPr lang="en-US" altLang="zh-TW" dirty="0" err="1">
                <a:latin typeface="Consolas" panose="020B0609020204030204" pitchFamily="49" charset="0"/>
              </a:rPr>
              <a:t>,</a:t>
            </a:r>
            <a:r>
              <a:rPr lang="en-US" altLang="zh-TW" dirty="0" err="1">
                <a:solidFill>
                  <a:srgbClr val="00B0F0"/>
                </a:solidFill>
                <a:latin typeface="Consolas" panose="020B0609020204030204" pitchFamily="49" charset="0"/>
              </a:rPr>
              <a:t>activation</a:t>
            </a:r>
            <a:r>
              <a:rPr lang="en-US" altLang="zh-TW" dirty="0"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chemeClr val="accent2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err="1">
                <a:solidFill>
                  <a:schemeClr val="accent2"/>
                </a:solidFill>
                <a:latin typeface="Consolas" panose="020B0609020204030204" pitchFamily="49" charset="0"/>
              </a:rPr>
              <a:t>relu</a:t>
            </a:r>
            <a:r>
              <a:rPr lang="en-US" altLang="zh-TW" dirty="0">
                <a:solidFill>
                  <a:schemeClr val="accent2"/>
                </a:solidFill>
                <a:latin typeface="Consolas" panose="020B0609020204030204" pitchFamily="49" charset="0"/>
              </a:rPr>
              <a:t>’</a:t>
            </a:r>
            <a:r>
              <a:rPr lang="en-US" altLang="zh-TW" dirty="0">
                <a:latin typeface="Consolas" panose="020B0609020204030204" pitchFamily="49" charset="0"/>
              </a:rPr>
              <a:t>))</a:t>
            </a: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 err="1">
                <a:latin typeface="Consolas" panose="020B0609020204030204" pitchFamily="49" charset="0"/>
              </a:rPr>
              <a:t>model.add</a:t>
            </a:r>
            <a:r>
              <a:rPr lang="en-US" altLang="zh-TW" dirty="0">
                <a:latin typeface="Consolas" panose="020B0609020204030204" pitchFamily="49" charset="0"/>
              </a:rPr>
              <a:t>(Dense(</a:t>
            </a:r>
            <a:r>
              <a:rPr lang="en-US" altLang="zh-TW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128</a:t>
            </a:r>
            <a:r>
              <a:rPr lang="en-US" altLang="zh-TW" dirty="0"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00B0F0"/>
                </a:solidFill>
                <a:latin typeface="Consolas" panose="020B0609020204030204" pitchFamily="49" charset="0"/>
              </a:rPr>
              <a:t>input_dim</a:t>
            </a:r>
            <a:r>
              <a:rPr lang="en-US" altLang="zh-TW" dirty="0"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32</a:t>
            </a:r>
            <a:r>
              <a:rPr lang="en-US" altLang="zh-TW" dirty="0"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00B0F0"/>
                </a:solidFill>
                <a:latin typeface="Consolas" panose="020B0609020204030204" pitchFamily="49" charset="0"/>
              </a:rPr>
              <a:t>kernel_initializer</a:t>
            </a:r>
            <a:r>
              <a:rPr lang="en-US" altLang="zh-TW" dirty="0"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chemeClr val="accent2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err="1">
                <a:solidFill>
                  <a:schemeClr val="accent2"/>
                </a:solidFill>
                <a:latin typeface="Consolas" panose="020B0609020204030204" pitchFamily="49" charset="0"/>
              </a:rPr>
              <a:t>normal'</a:t>
            </a:r>
            <a:r>
              <a:rPr lang="en-US" altLang="zh-TW" dirty="0" err="1">
                <a:latin typeface="Consolas" panose="020B0609020204030204" pitchFamily="49" charset="0"/>
              </a:rPr>
              <a:t>,</a:t>
            </a:r>
            <a:r>
              <a:rPr lang="en-US" altLang="zh-TW" dirty="0" err="1">
                <a:solidFill>
                  <a:srgbClr val="00B0F0"/>
                </a:solidFill>
                <a:latin typeface="Consolas" panose="020B0609020204030204" pitchFamily="49" charset="0"/>
              </a:rPr>
              <a:t>activation</a:t>
            </a:r>
            <a:r>
              <a:rPr lang="en-US" altLang="zh-TW" dirty="0"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chemeClr val="accent2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err="1">
                <a:solidFill>
                  <a:schemeClr val="accent2"/>
                </a:solidFill>
                <a:latin typeface="Consolas" panose="020B0609020204030204" pitchFamily="49" charset="0"/>
              </a:rPr>
              <a:t>relu</a:t>
            </a:r>
            <a:r>
              <a:rPr lang="en-US" altLang="zh-TW" dirty="0">
                <a:solidFill>
                  <a:schemeClr val="accent2"/>
                </a:solidFill>
                <a:latin typeface="Consolas" panose="020B0609020204030204" pitchFamily="49" charset="0"/>
              </a:rPr>
              <a:t>’</a:t>
            </a:r>
            <a:r>
              <a:rPr lang="en-US" altLang="zh-TW" dirty="0">
                <a:latin typeface="Consolas" panose="020B0609020204030204" pitchFamily="49" charset="0"/>
              </a:rPr>
              <a:t>))</a:t>
            </a: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 err="1">
                <a:latin typeface="Consolas" panose="020B0609020204030204" pitchFamily="49" charset="0"/>
              </a:rPr>
              <a:t>model.add</a:t>
            </a:r>
            <a:r>
              <a:rPr lang="en-US" altLang="zh-TW" dirty="0">
                <a:latin typeface="Consolas" panose="020B0609020204030204" pitchFamily="49" charset="0"/>
              </a:rPr>
              <a:t>(Dense(</a:t>
            </a:r>
            <a:r>
              <a:rPr lang="en-US" altLang="zh-TW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128</a:t>
            </a:r>
            <a:r>
              <a:rPr lang="en-US" altLang="zh-TW" dirty="0"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00B0F0"/>
                </a:solidFill>
                <a:latin typeface="Consolas" panose="020B0609020204030204" pitchFamily="49" charset="0"/>
              </a:rPr>
              <a:t>input_dim</a:t>
            </a:r>
            <a:r>
              <a:rPr lang="en-US" altLang="zh-TW" dirty="0"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128</a:t>
            </a:r>
            <a:r>
              <a:rPr lang="en-US" altLang="zh-TW" dirty="0"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00B0F0"/>
                </a:solidFill>
                <a:latin typeface="Consolas" panose="020B0609020204030204" pitchFamily="49" charset="0"/>
              </a:rPr>
              <a:t>kernel_initializer</a:t>
            </a:r>
            <a:r>
              <a:rPr lang="en-US" altLang="zh-TW" dirty="0"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chemeClr val="accent2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err="1">
                <a:solidFill>
                  <a:schemeClr val="accent2"/>
                </a:solidFill>
                <a:latin typeface="Consolas" panose="020B0609020204030204" pitchFamily="49" charset="0"/>
              </a:rPr>
              <a:t>normal'</a:t>
            </a:r>
            <a:r>
              <a:rPr lang="en-US" altLang="zh-TW" dirty="0" err="1">
                <a:latin typeface="Consolas" panose="020B0609020204030204" pitchFamily="49" charset="0"/>
              </a:rPr>
              <a:t>,</a:t>
            </a:r>
            <a:r>
              <a:rPr lang="en-US" altLang="zh-TW" dirty="0" err="1">
                <a:solidFill>
                  <a:srgbClr val="00B0F0"/>
                </a:solidFill>
                <a:latin typeface="Consolas" panose="020B0609020204030204" pitchFamily="49" charset="0"/>
              </a:rPr>
              <a:t>activation</a:t>
            </a:r>
            <a:r>
              <a:rPr lang="en-US" altLang="zh-TW" dirty="0"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chemeClr val="accent2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err="1">
                <a:solidFill>
                  <a:schemeClr val="accent2"/>
                </a:solidFill>
                <a:latin typeface="Consolas" panose="020B0609020204030204" pitchFamily="49" charset="0"/>
              </a:rPr>
              <a:t>relu</a:t>
            </a:r>
            <a:r>
              <a:rPr lang="en-US" altLang="zh-TW" dirty="0">
                <a:solidFill>
                  <a:schemeClr val="accent2"/>
                </a:solidFill>
                <a:latin typeface="Consolas" panose="020B0609020204030204" pitchFamily="49" charset="0"/>
              </a:rPr>
              <a:t>’</a:t>
            </a:r>
            <a:r>
              <a:rPr lang="en-US" altLang="zh-TW" dirty="0">
                <a:latin typeface="Consolas" panose="020B0609020204030204" pitchFamily="49" charset="0"/>
              </a:rPr>
              <a:t>))</a:t>
            </a: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 err="1">
                <a:latin typeface="Consolas" panose="020B0609020204030204" pitchFamily="49" charset="0"/>
              </a:rPr>
              <a:t>model.add</a:t>
            </a:r>
            <a:r>
              <a:rPr lang="en-US" altLang="zh-TW" dirty="0">
                <a:latin typeface="Consolas" panose="020B0609020204030204" pitchFamily="49" charset="0"/>
              </a:rPr>
              <a:t>(Dense(</a:t>
            </a:r>
            <a:r>
              <a:rPr lang="en-US" altLang="zh-TW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32</a:t>
            </a:r>
            <a:r>
              <a:rPr lang="en-US" altLang="zh-TW" dirty="0"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00B0F0"/>
                </a:solidFill>
                <a:latin typeface="Consolas" panose="020B0609020204030204" pitchFamily="49" charset="0"/>
              </a:rPr>
              <a:t>input_dim</a:t>
            </a:r>
            <a:r>
              <a:rPr lang="en-US" altLang="zh-TW" dirty="0"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128</a:t>
            </a:r>
            <a:r>
              <a:rPr lang="en-US" altLang="zh-TW" dirty="0"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00B0F0"/>
                </a:solidFill>
                <a:latin typeface="Consolas" panose="020B0609020204030204" pitchFamily="49" charset="0"/>
              </a:rPr>
              <a:t>kernel_initializer</a:t>
            </a:r>
            <a:r>
              <a:rPr lang="en-US" altLang="zh-TW" dirty="0"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chemeClr val="accent2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err="1">
                <a:solidFill>
                  <a:schemeClr val="accent2"/>
                </a:solidFill>
                <a:latin typeface="Consolas" panose="020B0609020204030204" pitchFamily="49" charset="0"/>
              </a:rPr>
              <a:t>normal'</a:t>
            </a:r>
            <a:r>
              <a:rPr lang="en-US" altLang="zh-TW" dirty="0" err="1">
                <a:latin typeface="Consolas" panose="020B0609020204030204" pitchFamily="49" charset="0"/>
              </a:rPr>
              <a:t>,</a:t>
            </a:r>
            <a:r>
              <a:rPr lang="en-US" altLang="zh-TW" dirty="0" err="1">
                <a:solidFill>
                  <a:srgbClr val="00B0F0"/>
                </a:solidFill>
                <a:latin typeface="Consolas" panose="020B0609020204030204" pitchFamily="49" charset="0"/>
              </a:rPr>
              <a:t>activation</a:t>
            </a:r>
            <a:r>
              <a:rPr lang="en-US" altLang="zh-TW" dirty="0"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chemeClr val="accent2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err="1">
                <a:solidFill>
                  <a:schemeClr val="accent2"/>
                </a:solidFill>
                <a:latin typeface="Consolas" panose="020B0609020204030204" pitchFamily="49" charset="0"/>
              </a:rPr>
              <a:t>relu</a:t>
            </a:r>
            <a:r>
              <a:rPr lang="en-US" altLang="zh-TW" dirty="0">
                <a:solidFill>
                  <a:schemeClr val="accent2"/>
                </a:solidFill>
                <a:latin typeface="Consolas" panose="020B0609020204030204" pitchFamily="49" charset="0"/>
              </a:rPr>
              <a:t>’</a:t>
            </a:r>
            <a:r>
              <a:rPr lang="en-US" altLang="zh-TW" dirty="0">
                <a:latin typeface="Consolas" panose="020B0609020204030204" pitchFamily="49" charset="0"/>
              </a:rPr>
              <a:t>))</a:t>
            </a: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 err="1">
                <a:latin typeface="Consolas" panose="020B0609020204030204" pitchFamily="49" charset="0"/>
              </a:rPr>
              <a:t>model.add</a:t>
            </a:r>
            <a:r>
              <a:rPr lang="en-US" altLang="zh-TW" dirty="0">
                <a:latin typeface="Consolas" panose="020B0609020204030204" pitchFamily="49" charset="0"/>
              </a:rPr>
              <a:t>(Dense(</a:t>
            </a:r>
            <a:r>
              <a:rPr lang="en-US" altLang="zh-TW" dirty="0" err="1">
                <a:latin typeface="Consolas" panose="020B0609020204030204" pitchFamily="49" charset="0"/>
              </a:rPr>
              <a:t>X_train.shape</a:t>
            </a:r>
            <a:r>
              <a:rPr lang="en-US" altLang="zh-TW" dirty="0">
                <a:latin typeface="Consolas" panose="020B0609020204030204" pitchFamily="49" charset="0"/>
              </a:rPr>
              <a:t>[1], </a:t>
            </a:r>
            <a:r>
              <a:rPr lang="en-US" altLang="zh-TW" dirty="0" err="1">
                <a:solidFill>
                  <a:srgbClr val="00B0F0"/>
                </a:solidFill>
                <a:latin typeface="Consolas" panose="020B0609020204030204" pitchFamily="49" charset="0"/>
              </a:rPr>
              <a:t>input_dim</a:t>
            </a:r>
            <a:r>
              <a:rPr lang="en-US" altLang="zh-TW" dirty="0"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32</a:t>
            </a:r>
            <a:r>
              <a:rPr lang="en-US" altLang="zh-TW" dirty="0">
                <a:latin typeface="Consolas" panose="020B0609020204030204" pitchFamily="49" charset="0"/>
              </a:rPr>
              <a:t>, </a:t>
            </a:r>
            <a:r>
              <a:rPr lang="en-US" altLang="zh-TW" dirty="0" err="1">
                <a:solidFill>
                  <a:srgbClr val="00B0F0"/>
                </a:solidFill>
                <a:latin typeface="Consolas" panose="020B0609020204030204" pitchFamily="49" charset="0"/>
              </a:rPr>
              <a:t>kernel_initializer</a:t>
            </a:r>
            <a:r>
              <a:rPr lang="en-US" altLang="zh-TW" dirty="0"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chemeClr val="accent2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err="1">
                <a:solidFill>
                  <a:schemeClr val="accent2"/>
                </a:solidFill>
                <a:latin typeface="Consolas" panose="020B0609020204030204" pitchFamily="49" charset="0"/>
              </a:rPr>
              <a:t>normal'</a:t>
            </a:r>
            <a:r>
              <a:rPr lang="en-US" altLang="zh-TW" dirty="0" err="1">
                <a:latin typeface="Consolas" panose="020B0609020204030204" pitchFamily="49" charset="0"/>
              </a:rPr>
              <a:t>,</a:t>
            </a:r>
            <a:r>
              <a:rPr lang="en-US" altLang="zh-TW" dirty="0" err="1">
                <a:solidFill>
                  <a:srgbClr val="00B0F0"/>
                </a:solidFill>
                <a:latin typeface="Consolas" panose="020B0609020204030204" pitchFamily="49" charset="0"/>
              </a:rPr>
              <a:t>activation</a:t>
            </a:r>
            <a:r>
              <a:rPr lang="en-US" altLang="zh-TW" dirty="0"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chemeClr val="accent2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err="1">
                <a:solidFill>
                  <a:schemeClr val="accent2"/>
                </a:solidFill>
                <a:latin typeface="Consolas" panose="020B0609020204030204" pitchFamily="49" charset="0"/>
              </a:rPr>
              <a:t>relu</a:t>
            </a:r>
            <a:r>
              <a:rPr lang="en-US" altLang="zh-TW" dirty="0">
                <a:solidFill>
                  <a:schemeClr val="accent2"/>
                </a:solidFill>
                <a:latin typeface="Consolas" panose="020B0609020204030204" pitchFamily="49" charset="0"/>
              </a:rPr>
              <a:t>’</a:t>
            </a:r>
            <a:r>
              <a:rPr lang="en-US" altLang="zh-TW" dirty="0">
                <a:latin typeface="Consolas" panose="020B0609020204030204" pitchFamily="49" charset="0"/>
              </a:rPr>
              <a:t>))</a:t>
            </a: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 err="1">
                <a:latin typeface="Consolas" panose="020B0609020204030204" pitchFamily="49" charset="0"/>
              </a:rPr>
              <a:t>model.add</a:t>
            </a:r>
            <a:r>
              <a:rPr lang="en-US" altLang="zh-TW" dirty="0">
                <a:latin typeface="Consolas" panose="020B0609020204030204" pitchFamily="49" charset="0"/>
              </a:rPr>
              <a:t>(Dense(</a:t>
            </a:r>
            <a:r>
              <a:rPr lang="en-US" altLang="zh-TW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latin typeface="Consolas" panose="020B0609020204030204" pitchFamily="49" charset="0"/>
              </a:rPr>
              <a:t>, </a:t>
            </a:r>
            <a:r>
              <a:rPr lang="en-US" altLang="zh-TW" dirty="0" err="1">
                <a:solidFill>
                  <a:srgbClr val="00B0F0"/>
                </a:solidFill>
                <a:latin typeface="Consolas" panose="020B0609020204030204" pitchFamily="49" charset="0"/>
              </a:rPr>
              <a:t>kernel_initializer</a:t>
            </a:r>
            <a:r>
              <a:rPr lang="en-US" altLang="zh-TW" dirty="0"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chemeClr val="accent2"/>
                </a:solidFill>
                <a:latin typeface="Consolas" panose="020B0609020204030204" pitchFamily="49" charset="0"/>
              </a:rPr>
              <a:t>'normal'</a:t>
            </a:r>
            <a:r>
              <a:rPr lang="en-US" altLang="zh-TW" dirty="0">
                <a:latin typeface="Consolas" panose="020B0609020204030204" pitchFamily="49" charset="0"/>
              </a:rPr>
              <a:t>))</a:t>
            </a: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 err="1">
                <a:latin typeface="Consolas" panose="020B0609020204030204" pitchFamily="49" charset="0"/>
              </a:rPr>
              <a:t>model.compile</a:t>
            </a:r>
            <a:r>
              <a:rPr lang="en-US" altLang="zh-TW" dirty="0"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00B0F0"/>
                </a:solidFill>
                <a:latin typeface="Consolas" panose="020B0609020204030204" pitchFamily="49" charset="0"/>
              </a:rPr>
              <a:t>loss</a:t>
            </a:r>
            <a:r>
              <a:rPr lang="en-US" altLang="zh-TW" dirty="0"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chemeClr val="accent2"/>
                </a:solidFill>
                <a:latin typeface="Consolas" panose="020B0609020204030204" pitchFamily="49" charset="0"/>
              </a:rPr>
              <a:t>'MAE'</a:t>
            </a:r>
            <a:r>
              <a:rPr lang="en-US" altLang="zh-TW" dirty="0"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B0F0"/>
                </a:solidFill>
                <a:latin typeface="Consolas" panose="020B0609020204030204" pitchFamily="49" charset="0"/>
              </a:rPr>
              <a:t>optimizer</a:t>
            </a:r>
            <a:r>
              <a:rPr lang="en-US" altLang="zh-TW" dirty="0"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chemeClr val="accent2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err="1">
                <a:solidFill>
                  <a:schemeClr val="accent2"/>
                </a:solidFill>
                <a:latin typeface="Consolas" panose="020B0609020204030204" pitchFamily="49" charset="0"/>
              </a:rPr>
              <a:t>adam</a:t>
            </a:r>
            <a:r>
              <a:rPr lang="en-US" altLang="zh-TW" dirty="0">
                <a:solidFill>
                  <a:schemeClr val="accent2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latin typeface="Consolas" panose="020B0609020204030204" pitchFamily="49" charset="0"/>
              </a:rPr>
              <a:t>)</a:t>
            </a: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endParaRPr lang="zh-TW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67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6C7C8C1-B774-4640-9960-6450601F6CDA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訓練網路模型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A1FEF16-54F1-4A58-866E-094D17EB0108}"/>
              </a:ext>
            </a:extLst>
          </p:cNvPr>
          <p:cNvSpPr txBox="1"/>
          <p:nvPr/>
        </p:nvSpPr>
        <p:spPr>
          <a:xfrm>
            <a:off x="1526915" y="2597119"/>
            <a:ext cx="9138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latin typeface="Consolas" panose="020B0609020204030204" pitchFamily="49" charset="0"/>
              </a:rPr>
              <a:t>model.fit</a:t>
            </a:r>
            <a:r>
              <a:rPr lang="en-US" altLang="zh-TW" sz="2000" dirty="0">
                <a:latin typeface="Consolas" panose="020B0609020204030204" pitchFamily="49" charset="0"/>
              </a:rPr>
              <a:t>(</a:t>
            </a:r>
            <a:r>
              <a:rPr lang="en-US" altLang="zh-TW" sz="2000" dirty="0" err="1">
                <a:latin typeface="Consolas" panose="020B0609020204030204" pitchFamily="49" charset="0"/>
              </a:rPr>
              <a:t>X_train</a:t>
            </a:r>
            <a:r>
              <a:rPr lang="en-US" altLang="zh-TW" sz="2000" dirty="0">
                <a:latin typeface="Consolas" panose="020B0609020204030204" pitchFamily="49" charset="0"/>
              </a:rPr>
              <a:t>, </a:t>
            </a:r>
            <a:r>
              <a:rPr lang="en-US" altLang="zh-TW" sz="2000" dirty="0" err="1">
                <a:latin typeface="Consolas" panose="020B0609020204030204" pitchFamily="49" charset="0"/>
              </a:rPr>
              <a:t>Y_train</a:t>
            </a:r>
            <a:r>
              <a:rPr lang="en-US" altLang="zh-TW" sz="2000" dirty="0">
                <a:latin typeface="Consolas" panose="020B0609020204030204" pitchFamily="49" charset="0"/>
              </a:rPr>
              <a:t>, </a:t>
            </a:r>
            <a:r>
              <a:rPr lang="en-US" altLang="zh-TW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batch_size</a:t>
            </a:r>
            <a:r>
              <a:rPr lang="en-US" altLang="zh-TW" sz="2000" dirty="0">
                <a:latin typeface="Consolas" panose="020B0609020204030204" pitchFamily="49" charset="0"/>
              </a:rPr>
              <a:t>=32,</a:t>
            </a:r>
          </a:p>
          <a:p>
            <a:r>
              <a:rPr lang="en-US" altLang="zh-TW" sz="2000" dirty="0">
                <a:solidFill>
                  <a:srgbClr val="00B0F0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altLang="zh-TW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nb_epoch</a:t>
            </a:r>
            <a:r>
              <a:rPr lang="en-US" altLang="zh-TW" sz="2000" dirty="0">
                <a:latin typeface="Consolas" panose="020B0609020204030204" pitchFamily="49" charset="0"/>
              </a:rPr>
              <a:t>=300,</a:t>
            </a:r>
          </a:p>
          <a:p>
            <a:r>
              <a:rPr lang="zh-TW" alt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altLang="zh-TW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validation_data</a:t>
            </a:r>
            <a:r>
              <a:rPr lang="en-US" altLang="zh-TW" sz="2000" dirty="0">
                <a:latin typeface="Consolas" panose="020B0609020204030204" pitchFamily="49" charset="0"/>
              </a:rPr>
              <a:t>=(</a:t>
            </a:r>
            <a:r>
              <a:rPr lang="en-US" altLang="zh-TW" sz="2000" dirty="0" err="1">
                <a:latin typeface="Consolas" panose="020B0609020204030204" pitchFamily="49" charset="0"/>
              </a:rPr>
              <a:t>X_valid</a:t>
            </a:r>
            <a:r>
              <a:rPr lang="en-US" altLang="zh-TW" sz="2000" dirty="0">
                <a:latin typeface="Consolas" panose="020B0609020204030204" pitchFamily="49" charset="0"/>
              </a:rPr>
              <a:t>, </a:t>
            </a:r>
            <a:r>
              <a:rPr lang="en-US" altLang="zh-TW" sz="2000" dirty="0" err="1">
                <a:latin typeface="Consolas" panose="020B0609020204030204" pitchFamily="49" charset="0"/>
              </a:rPr>
              <a:t>Y_valid</a:t>
            </a:r>
            <a:r>
              <a:rPr lang="en-US" altLang="zh-TW" sz="2000" dirty="0">
                <a:latin typeface="Consolas" panose="020B0609020204030204" pitchFamily="49" charset="0"/>
              </a:rPr>
              <a:t>))</a:t>
            </a: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7167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B30A684-3F5A-4EE9-82B0-AA5104DC86B7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預測結果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1955287-DC7D-4E2C-A0F6-608A8B5CD1D5}"/>
              </a:ext>
            </a:extLst>
          </p:cNvPr>
          <p:cNvSpPr txBox="1"/>
          <p:nvPr/>
        </p:nvSpPr>
        <p:spPr>
          <a:xfrm>
            <a:off x="1762760" y="2641600"/>
            <a:ext cx="8666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latin typeface="Consolas" panose="020B0609020204030204" pitchFamily="49" charset="0"/>
              </a:rPr>
              <a:t>Y_predict</a:t>
            </a:r>
            <a:r>
              <a:rPr lang="en-US" altLang="zh-TW" sz="2000" dirty="0">
                <a:latin typeface="Consolas" panose="020B0609020204030204" pitchFamily="49" charset="0"/>
              </a:rPr>
              <a:t> = </a:t>
            </a:r>
            <a:r>
              <a:rPr lang="en-US" altLang="zh-TW" sz="2000" dirty="0" err="1">
                <a:latin typeface="Consolas" panose="020B0609020204030204" pitchFamily="49" charset="0"/>
              </a:rPr>
              <a:t>model.predict</a:t>
            </a:r>
            <a:r>
              <a:rPr lang="en-US" altLang="zh-TW" sz="2000" dirty="0">
                <a:latin typeface="Consolas" panose="020B0609020204030204" pitchFamily="49" charset="0"/>
              </a:rPr>
              <a:t>(</a:t>
            </a:r>
            <a:r>
              <a:rPr lang="en-US" altLang="zh-TW" sz="2000" dirty="0" err="1">
                <a:latin typeface="Consolas" panose="020B0609020204030204" pitchFamily="49" charset="0"/>
              </a:rPr>
              <a:t>X_test</a:t>
            </a:r>
            <a:r>
              <a:rPr lang="en-US" altLang="zh-TW" sz="2000" dirty="0">
                <a:latin typeface="Consolas" panose="020B0609020204030204" pitchFamily="49" charset="0"/>
              </a:rPr>
              <a:t>)</a:t>
            </a:r>
          </a:p>
          <a:p>
            <a:endParaRPr lang="en-US" altLang="zh-TW" sz="2000" dirty="0">
              <a:latin typeface="Consolas" panose="020B0609020204030204" pitchFamily="49" charset="0"/>
            </a:endParaRPr>
          </a:p>
          <a:p>
            <a:r>
              <a:rPr lang="en-US" altLang="zh-TW" sz="2000" dirty="0" err="1">
                <a:latin typeface="Consolas" panose="020B0609020204030204" pitchFamily="49" charset="0"/>
              </a:rPr>
              <a:t>np.savetxt</a:t>
            </a:r>
            <a:r>
              <a:rPr lang="en-US" altLang="zh-TW" sz="2000" dirty="0">
                <a:latin typeface="Consolas" panose="020B0609020204030204" pitchFamily="49" charset="0"/>
              </a:rPr>
              <a:t>(</a:t>
            </a:r>
            <a:r>
              <a:rPr lang="en-US" altLang="zh-TW" sz="2000" dirty="0">
                <a:solidFill>
                  <a:schemeClr val="accent2"/>
                </a:solidFill>
                <a:latin typeface="Consolas" panose="020B0609020204030204" pitchFamily="49" charset="0"/>
              </a:rPr>
              <a:t>'test.csv'</a:t>
            </a:r>
            <a:r>
              <a:rPr lang="en-US" altLang="zh-TW" sz="2000" dirty="0">
                <a:latin typeface="Consolas" panose="020B0609020204030204" pitchFamily="49" charset="0"/>
              </a:rPr>
              <a:t>,</a:t>
            </a:r>
            <a:r>
              <a:rPr lang="en-US" altLang="zh-TW" sz="20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latin typeface="Consolas" panose="020B0609020204030204" pitchFamily="49" charset="0"/>
              </a:rPr>
              <a:t>Y_predict</a:t>
            </a:r>
            <a:r>
              <a:rPr lang="en-US" altLang="zh-TW" sz="2000" dirty="0">
                <a:latin typeface="Consolas" panose="020B0609020204030204" pitchFamily="49" charset="0"/>
              </a:rPr>
              <a:t>, </a:t>
            </a:r>
            <a:r>
              <a:rPr lang="en-US" altLang="zh-TW" sz="2000" dirty="0">
                <a:solidFill>
                  <a:srgbClr val="00B0F0"/>
                </a:solidFill>
                <a:latin typeface="Consolas" panose="020B0609020204030204" pitchFamily="49" charset="0"/>
              </a:rPr>
              <a:t>delimiter</a:t>
            </a:r>
            <a:r>
              <a:rPr lang="en-US" altLang="zh-TW" sz="2000" dirty="0">
                <a:latin typeface="Consolas" panose="020B0609020204030204" pitchFamily="49" charset="0"/>
              </a:rPr>
              <a:t> = </a:t>
            </a:r>
            <a:r>
              <a:rPr lang="en-US" altLang="zh-TW" sz="2000" dirty="0">
                <a:solidFill>
                  <a:schemeClr val="accent2"/>
                </a:solidFill>
                <a:latin typeface="Consolas" panose="020B0609020204030204" pitchFamily="49" charset="0"/>
              </a:rPr>
              <a:t>','</a:t>
            </a:r>
            <a:r>
              <a:rPr lang="en-US" altLang="zh-TW" sz="2000" dirty="0">
                <a:latin typeface="Consolas" panose="020B0609020204030204" pitchFamily="49" charset="0"/>
              </a:rPr>
              <a:t>)</a:t>
            </a:r>
          </a:p>
          <a:p>
            <a:endParaRPr lang="zh-TW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02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513</Words>
  <Application>Microsoft Office PowerPoint</Application>
  <PresentationFormat>寬螢幕</PresentationFormat>
  <Paragraphs>80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微軟正黑體</vt:lpstr>
      <vt:lpstr>新細明體</vt:lpstr>
      <vt:lpstr>Arial</vt:lpstr>
      <vt:lpstr>Calibri</vt:lpstr>
      <vt:lpstr>Calibri Light</vt:lpstr>
      <vt:lpstr>Consolas</vt:lpstr>
      <vt:lpstr>Office 佈景主題</vt:lpstr>
      <vt:lpstr>機器學習</vt:lpstr>
      <vt:lpstr>工作環境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TaiRong</dc:creator>
  <cp:lastModifiedBy>TaiRong</cp:lastModifiedBy>
  <cp:revision>45</cp:revision>
  <dcterms:created xsi:type="dcterms:W3CDTF">2017-10-11T09:33:58Z</dcterms:created>
  <dcterms:modified xsi:type="dcterms:W3CDTF">2017-10-15T08:39:26Z</dcterms:modified>
</cp:coreProperties>
</file>