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8" r:id="rId3"/>
    <p:sldId id="266" r:id="rId4"/>
    <p:sldId id="257" r:id="rId5"/>
    <p:sldId id="258" r:id="rId6"/>
    <p:sldId id="277" r:id="rId7"/>
    <p:sldId id="264" r:id="rId8"/>
    <p:sldId id="267" r:id="rId9"/>
    <p:sldId id="259" r:id="rId10"/>
    <p:sldId id="260" r:id="rId11"/>
    <p:sldId id="261" r:id="rId12"/>
    <p:sldId id="262" r:id="rId13"/>
    <p:sldId id="263" r:id="rId14"/>
    <p:sldId id="270" r:id="rId15"/>
    <p:sldId id="275" r:id="rId16"/>
    <p:sldId id="276" r:id="rId17"/>
    <p:sldId id="279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CE6F2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82"/>
  </p:normalViewPr>
  <p:slideViewPr>
    <p:cSldViewPr snapToGrid="0" snapToObjects="1">
      <p:cViewPr varScale="1">
        <p:scale>
          <a:sx n="144" d="100"/>
          <a:sy n="144" d="100"/>
        </p:scale>
        <p:origin x="5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3B27D-5B62-AC40-B6AC-59B5C583BAA4}" type="datetimeFigureOut">
              <a:rPr lang="en-US" smtClean="0"/>
              <a:t>3/24/16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C52B1-7397-864C-91D0-E2BE37D2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3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0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3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3/24/16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2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3/24/16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9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3/24/16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3/24/16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0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3/24/16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1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3/24/16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4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A88D9-A900-BE49-8FB1-39E9E0AFC9E6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9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presentation contains diagrams for the P4 v1.2 spec, </a:t>
            </a:r>
            <a:br>
              <a:rPr lang="en-US" dirty="0"/>
            </a:br>
            <a:r>
              <a:rPr lang="en-US" dirty="0"/>
              <a:t>a separate MS Word document.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Figures are pasted as unstructured images, to preserve formatting</a:t>
            </a:r>
          </a:p>
        </p:txBody>
      </p:sp>
    </p:spTree>
    <p:extLst>
      <p:ext uri="{BB962C8B-B14F-4D97-AF65-F5344CB8AC3E}">
        <p14:creationId xmlns:p14="http://schemas.microsoft.com/office/powerpoint/2010/main" val="2484528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98341" y="1007819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  <a:br>
              <a:rPr lang="en-US" sz="2400" dirty="0"/>
            </a:br>
            <a:r>
              <a:rPr lang="en-US" sz="2400" dirty="0" err="1"/>
              <a:t>p.ethernet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3340779" y="2360782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parse_ipv6</a:t>
            </a:r>
            <a:br>
              <a:rPr lang="en-US" sz="2400" dirty="0"/>
            </a:br>
            <a:r>
              <a:rPr lang="en-US" sz="2400" dirty="0"/>
              <a:t>p.ip.ipv6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14488" y="2926817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parse_ipv4</a:t>
            </a:r>
            <a:br>
              <a:rPr lang="en-US" sz="2400" dirty="0"/>
            </a:br>
            <a:r>
              <a:rPr lang="en-US" sz="2400" dirty="0"/>
              <a:t>p.ip.ipv4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98341" y="4542089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71119" y="3644715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cxnSp>
        <p:nvCxnSpPr>
          <p:cNvPr id="8" name="Straight Arrow Connector 7"/>
          <p:cNvCxnSpPr>
            <a:stCxn id="2" idx="2"/>
            <a:endCxn id="3" idx="0"/>
          </p:cNvCxnSpPr>
          <p:nvPr/>
        </p:nvCxnSpPr>
        <p:spPr>
          <a:xfrm>
            <a:off x="3175121" y="1932803"/>
            <a:ext cx="1242438" cy="42797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3"/>
            <a:endCxn id="6" idx="0"/>
          </p:cNvCxnSpPr>
          <p:nvPr/>
        </p:nvCxnSpPr>
        <p:spPr>
          <a:xfrm>
            <a:off x="4251900" y="1470311"/>
            <a:ext cx="3395999" cy="21744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2"/>
            <a:endCxn id="5" idx="0"/>
          </p:cNvCxnSpPr>
          <p:nvPr/>
        </p:nvCxnSpPr>
        <p:spPr>
          <a:xfrm flipH="1">
            <a:off x="3175121" y="3285766"/>
            <a:ext cx="1242438" cy="125632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2"/>
            <a:endCxn id="4" idx="0"/>
          </p:cNvCxnSpPr>
          <p:nvPr/>
        </p:nvCxnSpPr>
        <p:spPr>
          <a:xfrm flipH="1">
            <a:off x="1891268" y="1932803"/>
            <a:ext cx="1283853" cy="99401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1891268" y="3851801"/>
            <a:ext cx="1283853" cy="6902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3"/>
            <a:endCxn id="6" idx="1"/>
          </p:cNvCxnSpPr>
          <p:nvPr/>
        </p:nvCxnSpPr>
        <p:spPr>
          <a:xfrm>
            <a:off x="5494338" y="2823274"/>
            <a:ext cx="1076781" cy="128393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  <a:endCxn id="6" idx="1"/>
          </p:cNvCxnSpPr>
          <p:nvPr/>
        </p:nvCxnSpPr>
        <p:spPr>
          <a:xfrm>
            <a:off x="2968047" y="3389309"/>
            <a:ext cx="3603072" cy="7178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33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08780" y="1007819"/>
            <a:ext cx="66263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2974950" y="2077765"/>
            <a:ext cx="731657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25269" y="2105377"/>
            <a:ext cx="77307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cxnSp>
        <p:nvCxnSpPr>
          <p:cNvPr id="7" name="Straight Arrow Connector 6"/>
          <p:cNvCxnSpPr>
            <a:stCxn id="2" idx="2"/>
            <a:endCxn id="3" idx="0"/>
          </p:cNvCxnSpPr>
          <p:nvPr/>
        </p:nvCxnSpPr>
        <p:spPr>
          <a:xfrm>
            <a:off x="2540097" y="1532437"/>
            <a:ext cx="800682" cy="54532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2"/>
            <a:endCxn id="32" idx="0"/>
          </p:cNvCxnSpPr>
          <p:nvPr/>
        </p:nvCxnSpPr>
        <p:spPr>
          <a:xfrm>
            <a:off x="3340779" y="2643799"/>
            <a:ext cx="0" cy="53842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2"/>
            <a:endCxn id="4" idx="0"/>
          </p:cNvCxnSpPr>
          <p:nvPr/>
        </p:nvCxnSpPr>
        <p:spPr>
          <a:xfrm flipH="1">
            <a:off x="1711805" y="1532437"/>
            <a:ext cx="828292" cy="5729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33" idx="0"/>
          </p:cNvCxnSpPr>
          <p:nvPr/>
        </p:nvCxnSpPr>
        <p:spPr>
          <a:xfrm>
            <a:off x="1711805" y="2643799"/>
            <a:ext cx="0" cy="5660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974950" y="3182224"/>
            <a:ext cx="731657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325269" y="3209836"/>
            <a:ext cx="77307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277806" y="4252168"/>
            <a:ext cx="66263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41" name="Straight Arrow Connector 40"/>
          <p:cNvCxnSpPr>
            <a:stCxn id="32" idx="2"/>
            <a:endCxn id="40" idx="0"/>
          </p:cNvCxnSpPr>
          <p:nvPr/>
        </p:nvCxnSpPr>
        <p:spPr>
          <a:xfrm flipH="1">
            <a:off x="2609123" y="3748258"/>
            <a:ext cx="731656" cy="5039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2"/>
            <a:endCxn id="40" idx="0"/>
          </p:cNvCxnSpPr>
          <p:nvPr/>
        </p:nvCxnSpPr>
        <p:spPr>
          <a:xfrm>
            <a:off x="1711805" y="3748258"/>
            <a:ext cx="897318" cy="5039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6170774" y="911179"/>
            <a:ext cx="66263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2" name="Rounded Rectangle 51"/>
          <p:cNvSpPr/>
          <p:nvPr/>
        </p:nvSpPr>
        <p:spPr>
          <a:xfrm>
            <a:off x="5439117" y="2077765"/>
            <a:ext cx="731657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833408" y="3044167"/>
            <a:ext cx="731657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170774" y="4252168"/>
            <a:ext cx="66263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61" name="Straight Arrow Connector 60"/>
          <p:cNvCxnSpPr>
            <a:stCxn id="52" idx="2"/>
            <a:endCxn id="55" idx="0"/>
          </p:cNvCxnSpPr>
          <p:nvPr/>
        </p:nvCxnSpPr>
        <p:spPr>
          <a:xfrm>
            <a:off x="5804946" y="2643799"/>
            <a:ext cx="1394291" cy="40036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9" idx="2"/>
            <a:endCxn id="52" idx="0"/>
          </p:cNvCxnSpPr>
          <p:nvPr/>
        </p:nvCxnSpPr>
        <p:spPr>
          <a:xfrm flipH="1">
            <a:off x="5804946" y="1435797"/>
            <a:ext cx="697145" cy="64196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9" idx="2"/>
            <a:endCxn id="55" idx="0"/>
          </p:cNvCxnSpPr>
          <p:nvPr/>
        </p:nvCxnSpPr>
        <p:spPr>
          <a:xfrm>
            <a:off x="6502091" y="1435797"/>
            <a:ext cx="697146" cy="160837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2" idx="2"/>
            <a:endCxn id="60" idx="0"/>
          </p:cNvCxnSpPr>
          <p:nvPr/>
        </p:nvCxnSpPr>
        <p:spPr>
          <a:xfrm>
            <a:off x="5804946" y="2643799"/>
            <a:ext cx="697145" cy="160836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5" idx="2"/>
            <a:endCxn id="60" idx="0"/>
          </p:cNvCxnSpPr>
          <p:nvPr/>
        </p:nvCxnSpPr>
        <p:spPr>
          <a:xfrm flipH="1">
            <a:off x="6502091" y="3610201"/>
            <a:ext cx="697146" cy="64196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55" idx="2"/>
            <a:endCxn id="52" idx="0"/>
          </p:cNvCxnSpPr>
          <p:nvPr/>
        </p:nvCxnSpPr>
        <p:spPr>
          <a:xfrm rot="5400000" flipH="1">
            <a:off x="5735874" y="2146838"/>
            <a:ext cx="1532436" cy="1394291"/>
          </a:xfrm>
          <a:prstGeom prst="bentConnector5">
            <a:avLst>
              <a:gd name="adj1" fmla="val -14917"/>
              <a:gd name="adj2" fmla="val -61881"/>
              <a:gd name="adj3" fmla="val 114917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64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49855" y="1007819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ethernet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2277806" y="2968238"/>
            <a:ext cx="1104390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ipv4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45804" y="2105377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mpls</a:t>
            </a:r>
            <a:endParaRPr lang="en-US" sz="2400" dirty="0"/>
          </a:p>
        </p:txBody>
      </p:sp>
      <p:cxnSp>
        <p:nvCxnSpPr>
          <p:cNvPr id="5" name="Straight Arrow Connector 4"/>
          <p:cNvCxnSpPr>
            <a:stCxn id="2" idx="2"/>
            <a:endCxn id="3" idx="0"/>
          </p:cNvCxnSpPr>
          <p:nvPr/>
        </p:nvCxnSpPr>
        <p:spPr>
          <a:xfrm>
            <a:off x="2540097" y="1532437"/>
            <a:ext cx="289904" cy="14358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" idx="2"/>
            <a:endCxn id="11" idx="0"/>
          </p:cNvCxnSpPr>
          <p:nvPr/>
        </p:nvCxnSpPr>
        <p:spPr>
          <a:xfrm flipH="1">
            <a:off x="2609123" y="3534272"/>
            <a:ext cx="220878" cy="71789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2"/>
            <a:endCxn id="4" idx="0"/>
          </p:cNvCxnSpPr>
          <p:nvPr/>
        </p:nvCxnSpPr>
        <p:spPr>
          <a:xfrm flipH="1">
            <a:off x="1711805" y="1532437"/>
            <a:ext cx="828292" cy="5729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3" idx="0"/>
          </p:cNvCxnSpPr>
          <p:nvPr/>
        </p:nvCxnSpPr>
        <p:spPr>
          <a:xfrm>
            <a:off x="1711805" y="2643799"/>
            <a:ext cx="1118196" cy="32443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987907" y="4252168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cxnSp>
        <p:nvCxnSpPr>
          <p:cNvPr id="37" name="Curved Connector 36"/>
          <p:cNvCxnSpPr>
            <a:stCxn id="4" idx="2"/>
            <a:endCxn id="4" idx="0"/>
          </p:cNvCxnSpPr>
          <p:nvPr/>
        </p:nvCxnSpPr>
        <p:spPr>
          <a:xfrm rot="5400000" flipH="1">
            <a:off x="1442594" y="2374588"/>
            <a:ext cx="538422" cy="12700"/>
          </a:xfrm>
          <a:prstGeom prst="curvedConnector5">
            <a:avLst>
              <a:gd name="adj1" fmla="val -65534"/>
              <a:gd name="adj2" fmla="val 9191598"/>
              <a:gd name="adj3" fmla="val 162970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790840" y="1007819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ethernet</a:t>
            </a:r>
            <a:endParaRPr lang="en-US" sz="2400" dirty="0"/>
          </a:p>
        </p:txBody>
      </p:sp>
      <p:sp>
        <p:nvSpPr>
          <p:cNvPr id="42" name="Rounded Rectangle 41"/>
          <p:cNvSpPr/>
          <p:nvPr/>
        </p:nvSpPr>
        <p:spPr>
          <a:xfrm>
            <a:off x="5881420" y="3913937"/>
            <a:ext cx="1104390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ipv4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4349080" y="2105377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mpls0</a:t>
            </a:r>
          </a:p>
        </p:txBody>
      </p:sp>
      <p:cxnSp>
        <p:nvCxnSpPr>
          <p:cNvPr id="44" name="Straight Arrow Connector 43"/>
          <p:cNvCxnSpPr>
            <a:stCxn id="41" idx="2"/>
            <a:endCxn id="42" idx="0"/>
          </p:cNvCxnSpPr>
          <p:nvPr/>
        </p:nvCxnSpPr>
        <p:spPr>
          <a:xfrm>
            <a:off x="5481082" y="1532437"/>
            <a:ext cx="952533" cy="23815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2"/>
            <a:endCxn id="48" idx="0"/>
          </p:cNvCxnSpPr>
          <p:nvPr/>
        </p:nvCxnSpPr>
        <p:spPr>
          <a:xfrm flipH="1">
            <a:off x="6212737" y="4479971"/>
            <a:ext cx="220878" cy="71789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2"/>
            <a:endCxn id="43" idx="0"/>
          </p:cNvCxnSpPr>
          <p:nvPr/>
        </p:nvCxnSpPr>
        <p:spPr>
          <a:xfrm flipH="1">
            <a:off x="4915081" y="1532437"/>
            <a:ext cx="566001" cy="5729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2"/>
            <a:endCxn id="42" idx="0"/>
          </p:cNvCxnSpPr>
          <p:nvPr/>
        </p:nvCxnSpPr>
        <p:spPr>
          <a:xfrm>
            <a:off x="4915081" y="2643799"/>
            <a:ext cx="1518534" cy="127013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5591521" y="5197867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005664" y="2105377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mpls1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7648443" y="2104824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mpls2</a:t>
            </a:r>
          </a:p>
        </p:txBody>
      </p:sp>
      <p:cxnSp>
        <p:nvCxnSpPr>
          <p:cNvPr id="63" name="Straight Arrow Connector 62"/>
          <p:cNvCxnSpPr>
            <a:stCxn id="43" idx="3"/>
            <a:endCxn id="58" idx="1"/>
          </p:cNvCxnSpPr>
          <p:nvPr/>
        </p:nvCxnSpPr>
        <p:spPr>
          <a:xfrm>
            <a:off x="5481082" y="2374588"/>
            <a:ext cx="52458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8" idx="2"/>
            <a:endCxn id="42" idx="0"/>
          </p:cNvCxnSpPr>
          <p:nvPr/>
        </p:nvCxnSpPr>
        <p:spPr>
          <a:xfrm flipH="1">
            <a:off x="6433615" y="2643799"/>
            <a:ext cx="138050" cy="127013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8" idx="3"/>
            <a:endCxn id="59" idx="1"/>
          </p:cNvCxnSpPr>
          <p:nvPr/>
        </p:nvCxnSpPr>
        <p:spPr>
          <a:xfrm flipV="1">
            <a:off x="7137666" y="2374035"/>
            <a:ext cx="510777" cy="55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9" idx="2"/>
            <a:endCxn id="42" idx="0"/>
          </p:cNvCxnSpPr>
          <p:nvPr/>
        </p:nvCxnSpPr>
        <p:spPr>
          <a:xfrm flipH="1">
            <a:off x="6433615" y="2643246"/>
            <a:ext cx="1780829" cy="127069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3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59954" y="332568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08436" y="1430126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07764" y="2375816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498690" y="2377043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10781" y="180705"/>
            <a:ext cx="3520242" cy="284275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604821" y="6322998"/>
            <a:ext cx="176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 result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535756" y="332568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983566" y="2306786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474492" y="2308013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486583" y="180706"/>
            <a:ext cx="3520242" cy="272095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546529" y="2932700"/>
            <a:ext cx="140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Callee</a:t>
            </a:r>
            <a:r>
              <a:rPr lang="en-US" dirty="0"/>
              <a:t> parser</a:t>
            </a:r>
          </a:p>
        </p:txBody>
      </p:sp>
      <p:cxnSp>
        <p:nvCxnSpPr>
          <p:cNvPr id="38" name="Straight Arrow Connector 37"/>
          <p:cNvCxnSpPr>
            <a:stCxn id="4" idx="3"/>
            <a:endCxn id="34" idx="1"/>
          </p:cNvCxnSpPr>
          <p:nvPr/>
        </p:nvCxnSpPr>
        <p:spPr>
          <a:xfrm flipV="1">
            <a:off x="2940438" y="1541184"/>
            <a:ext cx="1546145" cy="15815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1559954" y="3604527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463316" y="4296659"/>
            <a:ext cx="1477122" cy="3972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apply top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007764" y="5647775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2498690" y="5649002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10781" y="3452664"/>
            <a:ext cx="7496044" cy="284275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42" idx="3"/>
            <a:endCxn id="50" idx="1"/>
          </p:cNvCxnSpPr>
          <p:nvPr/>
        </p:nvCxnSpPr>
        <p:spPr>
          <a:xfrm flipV="1">
            <a:off x="2940438" y="3868066"/>
            <a:ext cx="2595318" cy="62723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1463316" y="4904112"/>
            <a:ext cx="1477122" cy="4249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apply bot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535756" y="3605757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983566" y="5579975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6474492" y="5581202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cxnSp>
        <p:nvCxnSpPr>
          <p:cNvPr id="54" name="Straight Arrow Connector 53"/>
          <p:cNvCxnSpPr>
            <a:stCxn id="51" idx="1"/>
            <a:endCxn id="48" idx="3"/>
          </p:cNvCxnSpPr>
          <p:nvPr/>
        </p:nvCxnSpPr>
        <p:spPr>
          <a:xfrm flipH="1" flipV="1">
            <a:off x="2940438" y="5116564"/>
            <a:ext cx="2043128" cy="72572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2" idx="0"/>
            <a:endCxn id="44" idx="0"/>
          </p:cNvCxnSpPr>
          <p:nvPr/>
        </p:nvCxnSpPr>
        <p:spPr>
          <a:xfrm rot="16200000" flipH="1" flipV="1">
            <a:off x="5073907" y="3627201"/>
            <a:ext cx="67800" cy="3975802"/>
          </a:xfrm>
          <a:prstGeom prst="bentConnector3">
            <a:avLst>
              <a:gd name="adj1" fmla="val -337168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59954" y="3023456"/>
            <a:ext cx="136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 parser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4182875" y="3202931"/>
            <a:ext cx="41415" cy="3120067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847804" y="3622022"/>
            <a:ext cx="6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push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79672" y="4934104"/>
            <a:ext cx="589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2467658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Up-Down Arrow 33"/>
          <p:cNvSpPr/>
          <p:nvPr/>
        </p:nvSpPr>
        <p:spPr>
          <a:xfrm>
            <a:off x="3459655" y="377988"/>
            <a:ext cx="770759" cy="1609155"/>
          </a:xfrm>
          <a:prstGeom prst="up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98161"/>
              </p:ext>
            </p:extLst>
          </p:nvPr>
        </p:nvGraphicFramePr>
        <p:xfrm>
          <a:off x="2764293" y="1987144"/>
          <a:ext cx="2441768" cy="26985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78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339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46127">
                <a:tc>
                  <a:txBody>
                    <a:bodyPr/>
                    <a:lstStyle/>
                    <a:p>
                      <a:r>
                        <a:rPr lang="en-US" sz="28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55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55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0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code &amp;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action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data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5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5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275" y="1246374"/>
            <a:ext cx="693774" cy="8113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275" y="3210003"/>
            <a:ext cx="693774" cy="44681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Bent-Up Arrow 6"/>
          <p:cNvSpPr/>
          <p:nvPr/>
        </p:nvSpPr>
        <p:spPr>
          <a:xfrm flipV="1">
            <a:off x="729048" y="1505054"/>
            <a:ext cx="1399297" cy="2570498"/>
          </a:xfrm>
          <a:prstGeom prst="bentUpArrow">
            <a:avLst>
              <a:gd name="adj1" fmla="val 13440"/>
              <a:gd name="adj2" fmla="val 15662"/>
              <a:gd name="adj3" fmla="val 15984"/>
            </a:avLst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Bent-Up Arrow 7"/>
          <p:cNvSpPr/>
          <p:nvPr/>
        </p:nvSpPr>
        <p:spPr>
          <a:xfrm flipV="1">
            <a:off x="729049" y="3362854"/>
            <a:ext cx="759917" cy="712697"/>
          </a:xfrm>
          <a:prstGeom prst="bentUp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1049" y="4685656"/>
            <a:ext cx="207803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Lookup table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58045" y="4099070"/>
            <a:ext cx="676136" cy="56895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5874" y="4099070"/>
            <a:ext cx="462171" cy="56895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05831" y="4297887"/>
            <a:ext cx="998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/>
              <a:t>Packet</a:t>
            </a:r>
            <a:br>
              <a:rPr lang="en-US" sz="2400" smtClean="0"/>
            </a:br>
            <a:r>
              <a:rPr lang="en-US" sz="2400" smtClean="0"/>
              <a:t>Data</a:t>
            </a:r>
            <a:endParaRPr lang="en-US" sz="2400" dirty="0"/>
          </a:p>
        </p:txBody>
      </p:sp>
      <p:sp>
        <p:nvSpPr>
          <p:cNvPr id="15" name="Right Arrow 14"/>
          <p:cNvSpPr/>
          <p:nvPr/>
        </p:nvSpPr>
        <p:spPr>
          <a:xfrm>
            <a:off x="2234182" y="4203552"/>
            <a:ext cx="530111" cy="446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726709" y="3425697"/>
            <a:ext cx="1326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Lookup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21937" y="4297887"/>
            <a:ext cx="998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Packet</a:t>
            </a:r>
            <a:br>
              <a:rPr lang="en-US" sz="2400" dirty="0" smtClean="0"/>
            </a:br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21" name="Rounded Rectangle 20"/>
          <p:cNvSpPr/>
          <p:nvPr/>
        </p:nvSpPr>
        <p:spPr>
          <a:xfrm>
            <a:off x="6509772" y="549212"/>
            <a:ext cx="1430091" cy="3748675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825" y="4588736"/>
            <a:ext cx="1840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Lookup key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30730" y="4233242"/>
            <a:ext cx="1122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Action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729048" y="787803"/>
            <a:ext cx="5780724" cy="611429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50645" y="2617528"/>
            <a:ext cx="1122322" cy="145802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Data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50645" y="814456"/>
            <a:ext cx="10396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Code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7939863" y="2245826"/>
            <a:ext cx="491255" cy="63494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50226" y="1175825"/>
            <a:ext cx="674667" cy="81131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31119" y="2983460"/>
            <a:ext cx="693774" cy="81131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7399571" y="3112648"/>
            <a:ext cx="1402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Execute</a:t>
            </a:r>
          </a:p>
        </p:txBody>
      </p:sp>
      <p:sp>
        <p:nvSpPr>
          <p:cNvPr id="3" name="Rectangle 2"/>
          <p:cNvSpPr/>
          <p:nvPr/>
        </p:nvSpPr>
        <p:spPr>
          <a:xfrm>
            <a:off x="35275" y="646704"/>
            <a:ext cx="693774" cy="370384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31119" y="646704"/>
            <a:ext cx="693774" cy="370384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54778" y="-145231"/>
            <a:ext cx="2162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 plane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50645" y="745852"/>
            <a:ext cx="1122322" cy="161021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20975" y="5457797"/>
            <a:ext cx="2485086" cy="51488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Default action</a:t>
            </a:r>
          </a:p>
        </p:txBody>
      </p:sp>
      <p:sp>
        <p:nvSpPr>
          <p:cNvPr id="22" name="Trapezoid 21"/>
          <p:cNvSpPr/>
          <p:nvPr/>
        </p:nvSpPr>
        <p:spPr>
          <a:xfrm rot="5400000">
            <a:off x="4094635" y="3952701"/>
            <a:ext cx="3616611" cy="423351"/>
          </a:xfrm>
          <a:prstGeom prst="trapezoid">
            <a:avLst>
              <a:gd name="adj" fmla="val 52024"/>
            </a:avLst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5206061" y="2672965"/>
            <a:ext cx="491255" cy="63494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5206061" y="5400589"/>
            <a:ext cx="491255" cy="63494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6114617" y="3210003"/>
            <a:ext cx="395155" cy="63494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2" name="Elbow Connector 41"/>
          <p:cNvCxnSpPr>
            <a:endCxn id="22" idx="1"/>
          </p:cNvCxnSpPr>
          <p:nvPr/>
        </p:nvCxnSpPr>
        <p:spPr>
          <a:xfrm>
            <a:off x="5206061" y="2057693"/>
            <a:ext cx="696879" cy="408500"/>
          </a:xfrm>
          <a:prstGeom prst="bentConnector2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26941" y="1550416"/>
            <a:ext cx="575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17675" y="773325"/>
            <a:ext cx="9677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392358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567" y="695289"/>
            <a:ext cx="7876920" cy="354739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57191" y="1113882"/>
            <a:ext cx="1362288" cy="205039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4860" y="1113882"/>
            <a:ext cx="1362288" cy="205039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97053" y="1113882"/>
            <a:ext cx="1362288" cy="205039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63770" y="1113882"/>
            <a:ext cx="1461622" cy="205039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0229" y="744550"/>
            <a:ext cx="133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Ipv4_match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9156" y="744550"/>
            <a:ext cx="123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Check_ttl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89292" y="744550"/>
            <a:ext cx="117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Set_dmac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34055" y="744550"/>
            <a:ext cx="111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Set_smac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44313" y="1759508"/>
            <a:ext cx="912878" cy="922322"/>
          </a:xfrm>
          <a:prstGeom prst="rightArrow">
            <a:avLst>
              <a:gd name="adj1" fmla="val 50000"/>
              <a:gd name="adj2" fmla="val 1549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426575" y="1759508"/>
            <a:ext cx="468285" cy="92232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257148" y="1759508"/>
            <a:ext cx="468285" cy="92232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059342" y="1759508"/>
            <a:ext cx="468285" cy="92232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7925392" y="1759508"/>
            <a:ext cx="468285" cy="92232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7794" y="1574842"/>
            <a:ext cx="1223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dstAddr</a:t>
            </a:r>
            <a:r>
              <a:rPr lang="en-US" dirty="0"/>
              <a:t> =&gt;</a:t>
            </a:r>
          </a:p>
          <a:p>
            <a:r>
              <a:rPr lang="en-US" dirty="0" err="1"/>
              <a:t>nextHop</a:t>
            </a:r>
            <a:endParaRPr lang="en-US" dirty="0"/>
          </a:p>
          <a:p>
            <a:r>
              <a:rPr lang="en-US" dirty="0" err="1"/>
              <a:t>outputPort</a:t>
            </a:r>
            <a:endParaRPr lang="en-US" dirty="0"/>
          </a:p>
          <a:p>
            <a:r>
              <a:rPr lang="en-US" dirty="0" err="1"/>
              <a:t>ttl</a:t>
            </a:r>
            <a:endParaRPr lang="en-US" dirty="0"/>
          </a:p>
        </p:txBody>
      </p:sp>
      <p:sp>
        <p:nvSpPr>
          <p:cNvPr id="21" name="Bent-Up Arrow 20"/>
          <p:cNvSpPr/>
          <p:nvPr/>
        </p:nvSpPr>
        <p:spPr>
          <a:xfrm rot="5400000">
            <a:off x="5682949" y="957287"/>
            <a:ext cx="404403" cy="4818383"/>
          </a:xfrm>
          <a:prstGeom prst="bentUpArrow">
            <a:avLst>
              <a:gd name="adj1" fmla="val 40791"/>
              <a:gd name="adj2" fmla="val 32018"/>
              <a:gd name="adj3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43467" y="1882911"/>
            <a:ext cx="1267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nextHop</a:t>
            </a:r>
            <a:r>
              <a:rPr lang="en-US" dirty="0"/>
              <a:t> =&gt;</a:t>
            </a:r>
          </a:p>
          <a:p>
            <a:r>
              <a:rPr lang="en-US" dirty="0" err="1"/>
              <a:t>dstEthAddr</a:t>
            </a:r>
            <a:endParaRPr lang="en-US" dirty="0"/>
          </a:p>
        </p:txBody>
      </p:sp>
      <p:sp>
        <p:nvSpPr>
          <p:cNvPr id="24" name="Bent-Up Arrow 23"/>
          <p:cNvSpPr/>
          <p:nvPr/>
        </p:nvSpPr>
        <p:spPr>
          <a:xfrm rot="5400000">
            <a:off x="7269244" y="2989569"/>
            <a:ext cx="850392" cy="1199805"/>
          </a:xfrm>
          <a:prstGeom prst="bentUp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Bent-Up Arrow 22"/>
          <p:cNvSpPr/>
          <p:nvPr/>
        </p:nvSpPr>
        <p:spPr>
          <a:xfrm rot="5400000">
            <a:off x="5793845" y="2649408"/>
            <a:ext cx="850392" cy="1880127"/>
          </a:xfrm>
          <a:prstGeom prst="bentUp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Bent-Up Arrow 18"/>
          <p:cNvSpPr/>
          <p:nvPr/>
        </p:nvSpPr>
        <p:spPr>
          <a:xfrm rot="5400000">
            <a:off x="3058215" y="1715971"/>
            <a:ext cx="850392" cy="3747001"/>
          </a:xfrm>
          <a:prstGeom prst="bentUp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94343" y="3575775"/>
            <a:ext cx="650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82504" y="3206443"/>
            <a:ext cx="86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CPU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753" y="1503490"/>
            <a:ext cx="36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3770" y="1882911"/>
            <a:ext cx="150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outputPort</a:t>
            </a:r>
            <a:r>
              <a:rPr lang="en-US" dirty="0"/>
              <a:t> =&gt;</a:t>
            </a:r>
          </a:p>
          <a:p>
            <a:r>
              <a:rPr lang="en-US" dirty="0" err="1"/>
              <a:t>srcEthAddr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294343" y="1574842"/>
            <a:ext cx="5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55" name="Bent-Up Arrow 54"/>
          <p:cNvSpPr/>
          <p:nvPr/>
        </p:nvSpPr>
        <p:spPr>
          <a:xfrm rot="5400000">
            <a:off x="540623" y="2837977"/>
            <a:ext cx="1141163" cy="1212222"/>
          </a:xfrm>
          <a:prstGeom prst="bentUpArrow">
            <a:avLst>
              <a:gd name="adj1" fmla="val 17966"/>
              <a:gd name="adj2" fmla="val 19564"/>
              <a:gd name="adj3" fmla="val 2308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5044" y="1670424"/>
            <a:ext cx="369392" cy="120308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16200000">
            <a:off x="-241430" y="1809027"/>
            <a:ext cx="175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parseError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230849" y="1872822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ttl</a:t>
            </a:r>
            <a:r>
              <a:rPr lang="en-US" dirty="0"/>
              <a:t> =&gt;</a:t>
            </a:r>
          </a:p>
          <a:p>
            <a:r>
              <a:rPr lang="en-US" dirty="0" err="1"/>
              <a:t>ttl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20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17717" y="2029110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47149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78241" y="2029110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07673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38765" y="2029110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68197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99289" y="2029110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28721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59813" y="2029110"/>
            <a:ext cx="560524" cy="9010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9245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20337" y="2029110"/>
            <a:ext cx="560524" cy="9010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9769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59813" y="165977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13477" y="165977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47467" y="16741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19600" y="16764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386517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312985"/>
            <a:ext cx="5033108" cy="107852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19385" y="1461477"/>
            <a:ext cx="2657230" cy="7815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4486031" y="1461477"/>
            <a:ext cx="1906954" cy="7815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532" y="159063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22242" y="367735"/>
            <a:ext cx="16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parameters</a:t>
            </a:r>
          </a:p>
        </p:txBody>
      </p:sp>
      <p:sp>
        <p:nvSpPr>
          <p:cNvPr id="8" name="Up-Down Arrow 7"/>
          <p:cNvSpPr/>
          <p:nvPr/>
        </p:nvSpPr>
        <p:spPr>
          <a:xfrm>
            <a:off x="2539999" y="883139"/>
            <a:ext cx="1180123" cy="578338"/>
          </a:xfrm>
          <a:prstGeom prst="upDownArrow">
            <a:avLst>
              <a:gd name="adj1" fmla="val 47927"/>
              <a:gd name="adj2" fmla="val 30000"/>
            </a:avLst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4071815" y="1590636"/>
            <a:ext cx="414216" cy="523220"/>
          </a:xfrm>
          <a:prstGeom prst="leftArrow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158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9304" y="1666567"/>
            <a:ext cx="4114800" cy="39378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4555" y="1116412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main</a:t>
            </a:r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2241756" y="2020529"/>
            <a:ext cx="3288890" cy="95864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41756" y="3170904"/>
            <a:ext cx="3288890" cy="95864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63877" y="4321279"/>
            <a:ext cx="3288890" cy="95864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5942" y="2979174"/>
            <a:ext cx="1054510" cy="1201992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3877" y="2020529"/>
            <a:ext cx="1415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TopParser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263877" y="4338936"/>
            <a:ext cx="1768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TopDeparser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285606" y="3170904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Pipe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45942" y="251750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ck16</a:t>
            </a:r>
            <a:endParaRPr lang="en-US" sz="2400" dirty="0"/>
          </a:p>
        </p:txBody>
      </p:sp>
      <p:cxnSp>
        <p:nvCxnSpPr>
          <p:cNvPr id="13" name="Elbow Connector 12"/>
          <p:cNvCxnSpPr>
            <a:stCxn id="8" idx="3"/>
            <a:endCxn id="7" idx="1"/>
          </p:cNvCxnSpPr>
          <p:nvPr/>
        </p:nvCxnSpPr>
        <p:spPr>
          <a:xfrm>
            <a:off x="3679329" y="2251362"/>
            <a:ext cx="2566613" cy="1328808"/>
          </a:xfrm>
          <a:prstGeom prst="bentConnector3">
            <a:avLst>
              <a:gd name="adj1" fmla="val 93671"/>
            </a:avLst>
          </a:prstGeom>
          <a:ln w="28575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3"/>
            <a:endCxn id="7" idx="1"/>
          </p:cNvCxnSpPr>
          <p:nvPr/>
        </p:nvCxnSpPr>
        <p:spPr>
          <a:xfrm flipV="1">
            <a:off x="4032053" y="3580170"/>
            <a:ext cx="2213889" cy="989599"/>
          </a:xfrm>
          <a:prstGeom prst="bentConnector3">
            <a:avLst>
              <a:gd name="adj1" fmla="val 92635"/>
            </a:avLst>
          </a:prstGeom>
          <a:ln w="28575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69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290763" y="3707702"/>
            <a:ext cx="2123768" cy="164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46798" y="3805645"/>
            <a:ext cx="2123768" cy="164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9311" y="2761960"/>
            <a:ext cx="2123768" cy="16481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P4 v1.0 / </a:t>
            </a:r>
            <a:r>
              <a:rPr lang="en-US" sz="2400" dirty="0" smtClean="0">
                <a:solidFill>
                  <a:schemeClr val="tx1"/>
                </a:solidFill>
              </a:rPr>
              <a:t>v1.1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language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66579" y="1628180"/>
            <a:ext cx="2123768" cy="884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P4 v1.2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language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66579" y="2822798"/>
            <a:ext cx="2123768" cy="763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core.p4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library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66579" y="3895743"/>
            <a:ext cx="2123768" cy="164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3280" y="4039540"/>
            <a:ext cx="1825113" cy="553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arch_library.p4</a:t>
            </a:r>
          </a:p>
        </p:txBody>
      </p:sp>
      <p:sp>
        <p:nvSpPr>
          <p:cNvPr id="9" name="Rectangle 8"/>
          <p:cNvSpPr/>
          <p:nvPr/>
        </p:nvSpPr>
        <p:spPr>
          <a:xfrm>
            <a:off x="3915906" y="4802770"/>
            <a:ext cx="1825113" cy="553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arch.p4</a:t>
            </a:r>
          </a:p>
        </p:txBody>
      </p:sp>
      <p:sp>
        <p:nvSpPr>
          <p:cNvPr id="10" name="Left Brace 9"/>
          <p:cNvSpPr/>
          <p:nvPr/>
        </p:nvSpPr>
        <p:spPr>
          <a:xfrm>
            <a:off x="3182174" y="1628180"/>
            <a:ext cx="442451" cy="3915695"/>
          </a:xfrm>
          <a:prstGeom prst="leftBrace">
            <a:avLst>
              <a:gd name="adj1" fmla="val 408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ight Arrow 10"/>
          <p:cNvSpPr/>
          <p:nvPr/>
        </p:nvSpPr>
        <p:spPr>
          <a:xfrm>
            <a:off x="2465032" y="3360952"/>
            <a:ext cx="575187" cy="450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6556485" y="2283936"/>
            <a:ext cx="1916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Stable.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Updated rarely.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56486" y="3895743"/>
            <a:ext cx="2687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Architecture-specific.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an be changed by </a:t>
            </a:r>
            <a:br>
              <a:rPr lang="en-US" dirty="0" smtClean="0"/>
            </a:br>
            <a:r>
              <a:rPr lang="en-US" dirty="0" smtClean="0"/>
              <a:t>target manufacturers.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Includes “standard</a:t>
            </a:r>
            <a:br>
              <a:rPr lang="en-US" dirty="0" smtClean="0"/>
            </a:br>
            <a:r>
              <a:rPr lang="en-US" dirty="0" smtClean="0"/>
              <a:t>architecture.”</a:t>
            </a:r>
            <a:endParaRPr lang="en-US" dirty="0"/>
          </a:p>
        </p:txBody>
      </p:sp>
      <p:sp>
        <p:nvSpPr>
          <p:cNvPr id="18" name="Left Brace 17"/>
          <p:cNvSpPr/>
          <p:nvPr/>
        </p:nvSpPr>
        <p:spPr>
          <a:xfrm rot="10800000">
            <a:off x="6114034" y="1628179"/>
            <a:ext cx="442451" cy="1957847"/>
          </a:xfrm>
          <a:prstGeom prst="leftBrace">
            <a:avLst>
              <a:gd name="adj1" fmla="val 408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3120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95802" y="1434596"/>
            <a:ext cx="2439723" cy="8533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Control plane</a:t>
            </a:r>
          </a:p>
        </p:txBody>
      </p:sp>
      <p:sp>
        <p:nvSpPr>
          <p:cNvPr id="4" name="Rectangle 3"/>
          <p:cNvSpPr/>
          <p:nvPr/>
        </p:nvSpPr>
        <p:spPr>
          <a:xfrm>
            <a:off x="3995802" y="2547061"/>
            <a:ext cx="2439723" cy="8533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plane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736661" y="2547061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736661" y="2765133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736661" y="2983206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736661" y="3201278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435525" y="2528081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435525" y="2746153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435525" y="2964226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435525" y="3182298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804768" y="2287906"/>
            <a:ext cx="246500" cy="2591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19956" y="1368234"/>
            <a:ext cx="2572453" cy="21174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036635" y="1916852"/>
            <a:ext cx="19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Control traffic</a:t>
            </a:r>
          </a:p>
        </p:txBody>
      </p:sp>
      <p:cxnSp>
        <p:nvCxnSpPr>
          <p:cNvPr id="16" name="Straight Arrow Connector 15"/>
          <p:cNvCxnSpPr>
            <a:stCxn id="21" idx="1"/>
            <a:endCxn id="13" idx="3"/>
          </p:cNvCxnSpPr>
          <p:nvPr/>
        </p:nvCxnSpPr>
        <p:spPr>
          <a:xfrm flipH="1">
            <a:off x="5051268" y="1791908"/>
            <a:ext cx="1991729" cy="631903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1"/>
            <a:endCxn id="42" idx="7"/>
          </p:cNvCxnSpPr>
          <p:nvPr/>
        </p:nvCxnSpPr>
        <p:spPr>
          <a:xfrm flipH="1">
            <a:off x="6037395" y="2147685"/>
            <a:ext cx="999240" cy="192564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47610" y="2523687"/>
            <a:ext cx="1214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Packets</a:t>
            </a:r>
            <a:endParaRPr lang="en-US" sz="3200" i="1" dirty="0"/>
          </a:p>
        </p:txBody>
      </p:sp>
      <p:cxnSp>
        <p:nvCxnSpPr>
          <p:cNvPr id="19" name="Straight Arrow Connector 18"/>
          <p:cNvCxnSpPr>
            <a:stCxn id="18" idx="1"/>
            <a:endCxn id="11" idx="3"/>
          </p:cNvCxnSpPr>
          <p:nvPr/>
        </p:nvCxnSpPr>
        <p:spPr>
          <a:xfrm flipH="1">
            <a:off x="6694666" y="2754520"/>
            <a:ext cx="752944" cy="318742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1"/>
            <a:endCxn id="42" idx="6"/>
          </p:cNvCxnSpPr>
          <p:nvPr/>
        </p:nvCxnSpPr>
        <p:spPr>
          <a:xfrm flipH="1" flipV="1">
            <a:off x="5977339" y="2415508"/>
            <a:ext cx="1470271" cy="339012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42997" y="1561075"/>
            <a:ext cx="17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Table </a:t>
            </a:r>
            <a:r>
              <a:rPr lang="en-US" sz="2400" i="1" dirty="0" err="1"/>
              <a:t>mgmt</a:t>
            </a:r>
            <a:endParaRPr lang="en-US" sz="2400" i="1" dirty="0"/>
          </a:p>
        </p:txBody>
      </p:sp>
      <p:sp>
        <p:nvSpPr>
          <p:cNvPr id="23" name="Rectangle 22"/>
          <p:cNvSpPr/>
          <p:nvPr/>
        </p:nvSpPr>
        <p:spPr>
          <a:xfrm>
            <a:off x="4002163" y="4437689"/>
            <a:ext cx="2439724" cy="853310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Control plane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02163" y="5550154"/>
            <a:ext cx="2439724" cy="853310"/>
          </a:xfrm>
          <a:prstGeom prst="rect">
            <a:avLst/>
          </a:prstGeom>
          <a:ln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plane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3743022" y="5550154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3743022" y="5768226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3743022" y="5986299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3743022" y="6204371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6441887" y="5531174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6441887" y="5749246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6441887" y="5967319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6441887" y="6185391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4811128" y="5290999"/>
            <a:ext cx="455247" cy="2591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926317" y="4371327"/>
            <a:ext cx="2572454" cy="21174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998592" y="4268183"/>
            <a:ext cx="173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P4 Program</a:t>
            </a:r>
          </a:p>
        </p:txBody>
      </p:sp>
      <p:cxnSp>
        <p:nvCxnSpPr>
          <p:cNvPr id="36" name="Straight Arrow Connector 35"/>
          <p:cNvCxnSpPr>
            <a:stCxn id="35" idx="1"/>
          </p:cNvCxnSpPr>
          <p:nvPr/>
        </p:nvCxnSpPr>
        <p:spPr>
          <a:xfrm flipH="1">
            <a:off x="4422690" y="4499016"/>
            <a:ext cx="2575902" cy="837247"/>
          </a:xfrm>
          <a:prstGeom prst="straightConnector1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own Arrow 36"/>
          <p:cNvSpPr/>
          <p:nvPr/>
        </p:nvSpPr>
        <p:spPr>
          <a:xfrm>
            <a:off x="4188557" y="4268183"/>
            <a:ext cx="338785" cy="1500043"/>
          </a:xfrm>
          <a:prstGeom prst="downArrow">
            <a:avLst/>
          </a:prstGeom>
          <a:solidFill>
            <a:schemeClr val="accent2">
              <a:alpha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23854" y="1870627"/>
            <a:ext cx="19854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Traditional </a:t>
            </a:r>
            <a:br>
              <a:rPr lang="en-US" sz="3200" dirty="0"/>
            </a:br>
            <a:r>
              <a:rPr lang="en-US" sz="3200" dirty="0"/>
              <a:t>switch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5577" y="5043875"/>
            <a:ext cx="31700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P4-defined switch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68737" y="1154471"/>
            <a:ext cx="8809856" cy="26108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195577" y="3985559"/>
            <a:ext cx="8809856" cy="26108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-Down Arrow 41"/>
          <p:cNvSpPr/>
          <p:nvPr/>
        </p:nvSpPr>
        <p:spPr>
          <a:xfrm>
            <a:off x="5797170" y="2220136"/>
            <a:ext cx="240225" cy="3907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/>
          <p:cNvSpPr/>
          <p:nvPr/>
        </p:nvSpPr>
        <p:spPr>
          <a:xfrm>
            <a:off x="5829457" y="5205879"/>
            <a:ext cx="240225" cy="3907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039529" y="4744214"/>
            <a:ext cx="209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P4 table </a:t>
            </a:r>
            <a:r>
              <a:rPr lang="en-US" sz="2400" i="1" dirty="0" err="1"/>
              <a:t>mgmt</a:t>
            </a:r>
            <a:endParaRPr lang="en-US" sz="2400" i="1" dirty="0"/>
          </a:p>
        </p:txBody>
      </p:sp>
      <p:cxnSp>
        <p:nvCxnSpPr>
          <p:cNvPr id="45" name="Straight Arrow Connector 44"/>
          <p:cNvCxnSpPr>
            <a:stCxn id="44" idx="1"/>
          </p:cNvCxnSpPr>
          <p:nvPr/>
        </p:nvCxnSpPr>
        <p:spPr>
          <a:xfrm flipH="1">
            <a:off x="5150924" y="4975047"/>
            <a:ext cx="1888605" cy="424324"/>
          </a:xfrm>
          <a:prstGeom prst="straightConnector1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66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1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 animBg="1"/>
      <p:bldP spid="39" grpId="0"/>
      <p:bldP spid="41" grpId="0" animBg="1"/>
      <p:bldP spid="43" grpId="0" animBg="1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2032" y="1773967"/>
            <a:ext cx="1856943" cy="56769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 program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712032" y="2607536"/>
            <a:ext cx="1856943" cy="86597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architecture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4999629" y="2588290"/>
            <a:ext cx="3236389" cy="86597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smtClean="0">
                <a:solidFill>
                  <a:schemeClr val="tx1"/>
                </a:solidFill>
              </a:rPr>
              <a:t>                     </a:t>
            </a:r>
            <a:r>
              <a:rPr lang="en-US" sz="2400" dirty="0" smtClean="0">
                <a:solidFill>
                  <a:schemeClr val="tx1"/>
                </a:solidFill>
              </a:rPr>
              <a:t>Data </a:t>
            </a:r>
            <a:r>
              <a:rPr lang="en-US" sz="2400" dirty="0">
                <a:solidFill>
                  <a:schemeClr val="tx1"/>
                </a:solidFill>
              </a:rPr>
              <a:t>plane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11556" y="1773967"/>
            <a:ext cx="1561491" cy="56769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 compiler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88495" y="2908878"/>
            <a:ext cx="749112" cy="40261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1556" y="2698760"/>
            <a:ext cx="1561491" cy="7555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runtime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program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3685087" y="2341657"/>
            <a:ext cx="336751" cy="336727"/>
          </a:xfrm>
          <a:prstGeom prst="downArrow">
            <a:avLst>
              <a:gd name="adj1" fmla="val 44688"/>
              <a:gd name="adj2" fmla="val 50000"/>
            </a:avLst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5339957" y="1674208"/>
            <a:ext cx="336751" cy="298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99629" y="1078890"/>
            <a:ext cx="3236389" cy="132711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Control-plane</a:t>
            </a:r>
          </a:p>
        </p:txBody>
      </p:sp>
      <p:sp>
        <p:nvSpPr>
          <p:cNvPr id="19" name="Left-Right Arrow 18"/>
          <p:cNvSpPr/>
          <p:nvPr/>
        </p:nvSpPr>
        <p:spPr>
          <a:xfrm rot="16200000">
            <a:off x="7300514" y="2227042"/>
            <a:ext cx="591807" cy="3516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7666" y="1674208"/>
            <a:ext cx="2174452" cy="193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868500" y="942945"/>
            <a:ext cx="3540178" cy="266526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582618" y="3526767"/>
            <a:ext cx="826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smtClean="0"/>
              <a:t>target</a:t>
            </a:r>
            <a:endParaRPr lang="en-US" sz="20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3247772" y="995775"/>
            <a:ext cx="1370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User-supplied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360252" y="1334329"/>
            <a:ext cx="1324835" cy="4396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277420" y="2033184"/>
            <a:ext cx="1322136" cy="602631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6" name="Down Arrow 15"/>
          <p:cNvSpPr/>
          <p:nvPr/>
        </p:nvSpPr>
        <p:spPr>
          <a:xfrm rot="16200000">
            <a:off x="4616551" y="2853046"/>
            <a:ext cx="336751" cy="429407"/>
          </a:xfrm>
          <a:prstGeom prst="downArrow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6200000">
            <a:off x="4755445" y="1819680"/>
            <a:ext cx="336751" cy="707199"/>
          </a:xfrm>
          <a:prstGeom prst="downArrow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889736" y="3813213"/>
            <a:ext cx="2132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Manufacturer supplied</a:t>
            </a: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flipH="1" flipV="1">
            <a:off x="2568975" y="3454260"/>
            <a:ext cx="386812" cy="35895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0"/>
          </p:cNvCxnSpPr>
          <p:nvPr/>
        </p:nvCxnSpPr>
        <p:spPr>
          <a:xfrm flipV="1">
            <a:off x="2955787" y="2341658"/>
            <a:ext cx="291985" cy="147155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0"/>
          </p:cNvCxnSpPr>
          <p:nvPr/>
        </p:nvCxnSpPr>
        <p:spPr>
          <a:xfrm flipV="1">
            <a:off x="2955787" y="3473506"/>
            <a:ext cx="1912713" cy="33970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99557" y="2106114"/>
            <a:ext cx="8210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control</a:t>
            </a:r>
          </a:p>
          <a:p>
            <a:r>
              <a:rPr lang="en-US" sz="1600" i="1" dirty="0"/>
              <a:t>signals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568975" y="1908673"/>
            <a:ext cx="442581" cy="336766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p-Down Arrow 1"/>
          <p:cNvSpPr/>
          <p:nvPr/>
        </p:nvSpPr>
        <p:spPr>
          <a:xfrm>
            <a:off x="5360195" y="2597537"/>
            <a:ext cx="503262" cy="358866"/>
          </a:xfrm>
          <a:prstGeom prst="upDownArrow">
            <a:avLst>
              <a:gd name="adj1" fmla="val 50000"/>
              <a:gd name="adj2" fmla="val 3426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35157" y="2908878"/>
            <a:ext cx="749112" cy="40261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extern</a:t>
            </a:r>
            <a:br>
              <a:rPr lang="en-US" sz="1400" smtClean="0">
                <a:solidFill>
                  <a:schemeClr val="tx1"/>
                </a:solidFill>
              </a:rPr>
            </a:br>
            <a:r>
              <a:rPr lang="en-US" sz="1400" smtClean="0">
                <a:solidFill>
                  <a:schemeClr val="tx1"/>
                </a:solidFill>
              </a:rPr>
              <a:t>objects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Up-Down Arrow 33"/>
          <p:cNvSpPr/>
          <p:nvPr/>
        </p:nvSpPr>
        <p:spPr>
          <a:xfrm>
            <a:off x="6020478" y="2588290"/>
            <a:ext cx="503262" cy="358866"/>
          </a:xfrm>
          <a:prstGeom prst="upDownArrow">
            <a:avLst>
              <a:gd name="adj1" fmla="val 50000"/>
              <a:gd name="adj2" fmla="val 3426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13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410" y="2107199"/>
            <a:ext cx="1068124" cy="15876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89410" y="3011657"/>
            <a:ext cx="7322065" cy="867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16381" y="2107200"/>
            <a:ext cx="1068124" cy="15876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43351" y="2107200"/>
            <a:ext cx="1068124" cy="15876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6674" y="1313393"/>
            <a:ext cx="1592917" cy="1587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P4 block #1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756895" y="2299631"/>
            <a:ext cx="299779" cy="39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649591" y="2299631"/>
            <a:ext cx="313227" cy="394497"/>
          </a:xfrm>
          <a:prstGeom prst="rightArrow">
            <a:avLst>
              <a:gd name="adj1" fmla="val 3839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6200000">
            <a:off x="1212931" y="2405150"/>
            <a:ext cx="793804" cy="29412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CTRL</a:t>
            </a:r>
          </a:p>
        </p:txBody>
      </p:sp>
      <p:sp>
        <p:nvSpPr>
          <p:cNvPr id="12" name="Rectangle 11"/>
          <p:cNvSpPr/>
          <p:nvPr/>
        </p:nvSpPr>
        <p:spPr>
          <a:xfrm rot="16200000">
            <a:off x="3712979" y="2405150"/>
            <a:ext cx="793804" cy="29412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CTRL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4386339" y="2405149"/>
            <a:ext cx="793804" cy="29412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CTRL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6839949" y="2405150"/>
            <a:ext cx="793804" cy="29412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CTRL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74175" y="1313259"/>
            <a:ext cx="1498733" cy="1587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P4 block #2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4930304" y="2299497"/>
            <a:ext cx="343871" cy="39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772909" y="2299497"/>
            <a:ext cx="316879" cy="39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649592" y="1424039"/>
            <a:ext cx="1624584" cy="394497"/>
          </a:xfrm>
          <a:prstGeom prst="rightArrow">
            <a:avLst/>
          </a:prstGeom>
          <a:solidFill>
            <a:srgbClr val="FF00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53588" y="3233997"/>
            <a:ext cx="3865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Target runtime/hardware</a:t>
            </a:r>
            <a:endParaRPr lang="en-US" sz="2800" dirty="0"/>
          </a:p>
        </p:txBody>
      </p:sp>
      <p:sp>
        <p:nvSpPr>
          <p:cNvPr id="23" name="Rectangle 22"/>
          <p:cNvSpPr/>
          <p:nvPr/>
        </p:nvSpPr>
        <p:spPr>
          <a:xfrm rot="16200000">
            <a:off x="4092218" y="1431209"/>
            <a:ext cx="793804" cy="2941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Metadata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54825" y="889130"/>
            <a:ext cx="2201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/>
              <a:t>Control </a:t>
            </a:r>
            <a:r>
              <a:rPr lang="en-US" sz="1600" i="1" smtClean="0"/>
              <a:t>registers/signals</a:t>
            </a:r>
            <a:endParaRPr lang="en-US" sz="1600" i="1" dirty="0"/>
          </a:p>
        </p:txBody>
      </p:sp>
      <p:cxnSp>
        <p:nvCxnSpPr>
          <p:cNvPr id="26" name="Straight Arrow Connector 25"/>
          <p:cNvCxnSpPr>
            <a:stCxn id="30" idx="3"/>
            <a:endCxn id="23" idx="3"/>
          </p:cNvCxnSpPr>
          <p:nvPr/>
        </p:nvCxnSpPr>
        <p:spPr>
          <a:xfrm>
            <a:off x="3758727" y="660445"/>
            <a:ext cx="730394" cy="52092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52958" y="491168"/>
            <a:ext cx="2105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User-defined metadata</a:t>
            </a:r>
            <a:endParaRPr lang="en-US" sz="1600" i="1" dirty="0"/>
          </a:p>
        </p:txBody>
      </p:sp>
      <p:cxnSp>
        <p:nvCxnSpPr>
          <p:cNvPr id="33" name="Straight Arrow Connector 32"/>
          <p:cNvCxnSpPr>
            <a:stCxn id="24" idx="2"/>
            <a:endCxn id="12" idx="3"/>
          </p:cNvCxnSpPr>
          <p:nvPr/>
        </p:nvCxnSpPr>
        <p:spPr>
          <a:xfrm>
            <a:off x="2255639" y="1227684"/>
            <a:ext cx="1854243" cy="92762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2"/>
            <a:endCxn id="11" idx="3"/>
          </p:cNvCxnSpPr>
          <p:nvPr/>
        </p:nvCxnSpPr>
        <p:spPr>
          <a:xfrm flipH="1">
            <a:off x="1609833" y="1227684"/>
            <a:ext cx="645806" cy="92762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9" idx="2"/>
          </p:cNvCxnSpPr>
          <p:nvPr/>
        </p:nvCxnSpPr>
        <p:spPr>
          <a:xfrm flipH="1">
            <a:off x="5018829" y="783556"/>
            <a:ext cx="1148752" cy="39781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315030" y="198780"/>
            <a:ext cx="170510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External interface</a:t>
            </a:r>
            <a:br>
              <a:rPr lang="en-US" sz="1600" i="1" dirty="0"/>
            </a:br>
            <a:r>
              <a:rPr lang="en-US" sz="1600" i="1" dirty="0"/>
              <a:t>of P4 block #2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291266" y="873592"/>
            <a:ext cx="693239" cy="2300179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020132" y="873592"/>
            <a:ext cx="519306" cy="2300179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69" idx="2"/>
          </p:cNvCxnSpPr>
          <p:nvPr/>
        </p:nvCxnSpPr>
        <p:spPr>
          <a:xfrm>
            <a:off x="6167581" y="783556"/>
            <a:ext cx="852551" cy="39781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52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74175" y="1313259"/>
            <a:ext cx="1498733" cy="1587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P4 program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00716" y="2362200"/>
            <a:ext cx="980382" cy="4189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CHKSUM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1494" y="1782053"/>
            <a:ext cx="14574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Fixed-function</a:t>
            </a:r>
            <a:br>
              <a:rPr lang="en-US" sz="1600" i="1" dirty="0"/>
            </a:br>
            <a:r>
              <a:rPr lang="en-US" sz="1600" i="1" dirty="0"/>
              <a:t>block interface</a:t>
            </a:r>
          </a:p>
        </p:txBody>
      </p:sp>
      <p:cxnSp>
        <p:nvCxnSpPr>
          <p:cNvPr id="14" name="Elbow Connector 13"/>
          <p:cNvCxnSpPr>
            <a:stCxn id="5" idx="3"/>
            <a:endCxn id="4" idx="0"/>
          </p:cNvCxnSpPr>
          <p:nvPr/>
        </p:nvCxnSpPr>
        <p:spPr>
          <a:xfrm>
            <a:off x="4788932" y="2074441"/>
            <a:ext cx="1201975" cy="287759"/>
          </a:xfrm>
          <a:prstGeom prst="bentConnector2">
            <a:avLst/>
          </a:prstGeom>
          <a:ln w="190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p-Down Arrow 15"/>
          <p:cNvSpPr/>
          <p:nvPr/>
        </p:nvSpPr>
        <p:spPr>
          <a:xfrm>
            <a:off x="6136967" y="2074441"/>
            <a:ext cx="262193" cy="367236"/>
          </a:xfrm>
          <a:prstGeom prst="upDownArrow">
            <a:avLst/>
          </a:prstGeom>
          <a:solidFill>
            <a:schemeClr val="accent5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5688" y="1299785"/>
            <a:ext cx="13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calls</a:t>
            </a:r>
          </a:p>
        </p:txBody>
      </p:sp>
      <p:cxnSp>
        <p:nvCxnSpPr>
          <p:cNvPr id="20" name="Straight Arrow Connector 19"/>
          <p:cNvCxnSpPr>
            <a:stCxn id="17" idx="2"/>
          </p:cNvCxnSpPr>
          <p:nvPr/>
        </p:nvCxnSpPr>
        <p:spPr>
          <a:xfrm flipH="1">
            <a:off x="6399160" y="1669117"/>
            <a:ext cx="1194064" cy="551335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77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151" y="1624061"/>
            <a:ext cx="8445667" cy="37174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17717" y="2174264"/>
            <a:ext cx="1677032" cy="1544837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Match-action </a:t>
            </a:r>
            <a:br>
              <a:rPr lang="en-US" sz="2400" dirty="0"/>
            </a:br>
            <a:r>
              <a:rPr lang="en-US" sz="2400" dirty="0"/>
              <a:t>pipeline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6682" y="2241107"/>
            <a:ext cx="1511832" cy="72992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Deparser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994750" y="2310111"/>
            <a:ext cx="341931" cy="61874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53555" y="1706357"/>
            <a:ext cx="15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 headers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81443" y="1706357"/>
            <a:ext cx="170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Output headers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033563" y="2038384"/>
            <a:ext cx="113508" cy="19719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12" idx="0"/>
          </p:cNvCxnSpPr>
          <p:nvPr/>
        </p:nvCxnSpPr>
        <p:spPr>
          <a:xfrm flipH="1">
            <a:off x="5165716" y="2075689"/>
            <a:ext cx="65993" cy="23442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905629" y="3336836"/>
            <a:ext cx="2304448" cy="315421"/>
          </a:xfrm>
          <a:prstGeom prst="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20295" y="4478818"/>
            <a:ext cx="1098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inControl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421956" y="4459208"/>
            <a:ext cx="124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outControl</a:t>
            </a:r>
            <a:endParaRPr lang="en-US" i="1" dirty="0"/>
          </a:p>
        </p:txBody>
      </p:sp>
      <p:sp>
        <p:nvSpPr>
          <p:cNvPr id="49" name="Rectangle 48"/>
          <p:cNvSpPr/>
          <p:nvPr/>
        </p:nvSpPr>
        <p:spPr>
          <a:xfrm rot="10800000" flipV="1">
            <a:off x="7179519" y="2004141"/>
            <a:ext cx="1393151" cy="2232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Demux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54" name="Right Arrow 53"/>
          <p:cNvSpPr/>
          <p:nvPr/>
        </p:nvSpPr>
        <p:spPr>
          <a:xfrm rot="16200000">
            <a:off x="7645946" y="1524789"/>
            <a:ext cx="481070" cy="4937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494659" y="1161785"/>
            <a:ext cx="86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CPU</a:t>
            </a:r>
          </a:p>
        </p:txBody>
      </p:sp>
      <p:sp>
        <p:nvSpPr>
          <p:cNvPr id="59" name="Rectangle 58"/>
          <p:cNvSpPr/>
          <p:nvPr/>
        </p:nvSpPr>
        <p:spPr>
          <a:xfrm rot="5400000" flipV="1">
            <a:off x="-238958" y="2864327"/>
            <a:ext cx="2249923" cy="49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Arbiter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32946" y="3336837"/>
            <a:ext cx="2191324" cy="327252"/>
          </a:xfrm>
          <a:prstGeom prst="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281015" y="2144555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-466609" y="2697356"/>
            <a:ext cx="112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 in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8370131" y="264635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 out</a:t>
            </a:r>
          </a:p>
        </p:txBody>
      </p:sp>
      <p:sp>
        <p:nvSpPr>
          <p:cNvPr id="65" name="Right Arrow 64"/>
          <p:cNvSpPr/>
          <p:nvPr/>
        </p:nvSpPr>
        <p:spPr>
          <a:xfrm rot="5400000">
            <a:off x="8170201" y="4169904"/>
            <a:ext cx="321808" cy="3955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57313" y="4415365"/>
            <a:ext cx="650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281015" y="2629647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>
            <a:off x="281014" y="3124934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>
            <a:off x="8572672" y="2085177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>
            <a:off x="8572672" y="2570269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>
            <a:off x="8572671" y="3065556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1115266" y="2280855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>
            <a:off x="6848514" y="2387101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5400000">
            <a:off x="648906" y="1516743"/>
            <a:ext cx="481070" cy="4937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377152" y="1161785"/>
            <a:ext cx="111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CPU</a:t>
            </a:r>
          </a:p>
        </p:txBody>
      </p:sp>
      <p:sp>
        <p:nvSpPr>
          <p:cNvPr id="79" name="Right Arrow 78"/>
          <p:cNvSpPr/>
          <p:nvPr/>
        </p:nvSpPr>
        <p:spPr>
          <a:xfrm>
            <a:off x="2842635" y="2904891"/>
            <a:ext cx="481634" cy="15988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573658" y="1629838"/>
            <a:ext cx="70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error</a:t>
            </a:r>
          </a:p>
        </p:txBody>
      </p:sp>
      <p:cxnSp>
        <p:nvCxnSpPr>
          <p:cNvPr id="81" name="Straight Arrow Connector 80"/>
          <p:cNvCxnSpPr>
            <a:stCxn id="80" idx="2"/>
            <a:endCxn id="79" idx="0"/>
          </p:cNvCxnSpPr>
          <p:nvPr/>
        </p:nvCxnSpPr>
        <p:spPr>
          <a:xfrm flipH="1">
            <a:off x="3244325" y="1999170"/>
            <a:ext cx="682937" cy="9057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U-Turn Arrow 55"/>
          <p:cNvSpPr/>
          <p:nvPr/>
        </p:nvSpPr>
        <p:spPr>
          <a:xfrm flipH="1" flipV="1">
            <a:off x="642577" y="4206760"/>
            <a:ext cx="7139058" cy="1000239"/>
          </a:xfrm>
          <a:prstGeom prst="uturnArrow">
            <a:avLst>
              <a:gd name="adj1" fmla="val 22941"/>
              <a:gd name="adj2" fmla="val 21061"/>
              <a:gd name="adj3" fmla="val 16950"/>
              <a:gd name="adj4" fmla="val 43750"/>
              <a:gd name="adj5" fmla="val 10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63249" y="4866847"/>
            <a:ext cx="123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Recirculate</a:t>
            </a:r>
          </a:p>
        </p:txBody>
      </p:sp>
      <p:sp>
        <p:nvSpPr>
          <p:cNvPr id="89" name="Right Arrow 88"/>
          <p:cNvSpPr/>
          <p:nvPr/>
        </p:nvSpPr>
        <p:spPr>
          <a:xfrm>
            <a:off x="2857791" y="3751354"/>
            <a:ext cx="4321726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26" name="Straight Arrow Connector 25"/>
          <p:cNvCxnSpPr>
            <a:stCxn id="24" idx="0"/>
          </p:cNvCxnSpPr>
          <p:nvPr/>
        </p:nvCxnSpPr>
        <p:spPr>
          <a:xfrm flipH="1" flipV="1">
            <a:off x="2039007" y="3692283"/>
            <a:ext cx="30502" cy="78653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0"/>
            <a:endCxn id="22" idx="2"/>
          </p:cNvCxnSpPr>
          <p:nvPr/>
        </p:nvCxnSpPr>
        <p:spPr>
          <a:xfrm flipV="1">
            <a:off x="6042573" y="3652257"/>
            <a:ext cx="15280" cy="80695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894382" y="3809234"/>
            <a:ext cx="173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</a:t>
            </a:r>
            <a:r>
              <a:rPr lang="en-US" smtClean="0"/>
              <a:t>/ payload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411088" y="2235577"/>
            <a:ext cx="906627" cy="59931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16200000">
            <a:off x="1492009" y="2881157"/>
            <a:ext cx="2123324" cy="650121"/>
          </a:xfrm>
          <a:prstGeom prst="rect">
            <a:avLst/>
          </a:prstGeom>
          <a:solidFill>
            <a:srgbClr val="DCE6F2">
              <a:alpha val="67059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parser runtime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64167" y="2187686"/>
            <a:ext cx="946922" cy="69433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Parser</a:t>
            </a:r>
          </a:p>
        </p:txBody>
      </p:sp>
    </p:spTree>
    <p:extLst>
      <p:ext uri="{BB962C8B-B14F-4D97-AF65-F5344CB8AC3E}">
        <p14:creationId xmlns:p14="http://schemas.microsoft.com/office/powerpoint/2010/main" val="304391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3000" y="965978"/>
            <a:ext cx="5205176" cy="2388114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18939" y="1162749"/>
            <a:ext cx="3434452" cy="92125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44153" y="1317422"/>
            <a:ext cx="840725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Parser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926361" y="1317422"/>
            <a:ext cx="903335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IPipe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80124" y="1317422"/>
            <a:ext cx="1001713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Deparser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18939" y="2271835"/>
            <a:ext cx="3434452" cy="92125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4153" y="2426508"/>
            <a:ext cx="840725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Parser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26361" y="2426508"/>
            <a:ext cx="903335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EPipe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80124" y="2426508"/>
            <a:ext cx="1001713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Deparser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67424" y="116274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Ingress 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67424" y="224184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Egress   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3684878" y="1532081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829696" y="1532081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684878" y="2611174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829696" y="2611174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4248343" y="1976678"/>
            <a:ext cx="366699" cy="4498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2598197" y="1532081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6081837" y="2611174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6081837" y="1532081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598197" y="2611174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24947" y="1255082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74702" y="1252982"/>
            <a:ext cx="38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24947" y="2394516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74702" y="2392416"/>
            <a:ext cx="38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90338" y="1534842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packet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90338" y="2611174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packet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0317" y="262702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packet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23320" y="1540964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30896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759268" y="138057"/>
            <a:ext cx="3713509" cy="490103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084536" y="731704"/>
            <a:ext cx="1007755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start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339072" y="5287597"/>
            <a:ext cx="1283853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accept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147510" y="5315208"/>
            <a:ext cx="1325268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reject</a:t>
            </a:r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2484876" y="1380574"/>
            <a:ext cx="103538" cy="60054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043120" y="1981123"/>
            <a:ext cx="883512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 </a:t>
            </a: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2484876" y="2629993"/>
            <a:ext cx="441756" cy="56603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</p:cNvCxnSpPr>
          <p:nvPr/>
        </p:nvCxnSpPr>
        <p:spPr>
          <a:xfrm flipH="1">
            <a:off x="2119048" y="2629993"/>
            <a:ext cx="365828" cy="37965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2"/>
            <a:endCxn id="4" idx="0"/>
          </p:cNvCxnSpPr>
          <p:nvPr/>
        </p:nvCxnSpPr>
        <p:spPr>
          <a:xfrm>
            <a:off x="3064681" y="4079595"/>
            <a:ext cx="745463" cy="123561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6" idx="2"/>
            <a:endCxn id="3" idx="0"/>
          </p:cNvCxnSpPr>
          <p:nvPr/>
        </p:nvCxnSpPr>
        <p:spPr>
          <a:xfrm flipH="1">
            <a:off x="1980999" y="4307390"/>
            <a:ext cx="62121" cy="98020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601364" y="3658520"/>
            <a:ext cx="883512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 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622925" y="3430725"/>
            <a:ext cx="883512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286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mpd="sng">
          <a:solidFill>
            <a:schemeClr val="tx1"/>
          </a:solidFill>
        </a:ln>
        <a:effectLst/>
      </a:spPr>
      <a:bodyPr wrap="none" rtlCol="0" anchor="ctr"/>
      <a:lstStyle>
        <a:defPPr algn="ctr">
          <a:defRPr sz="3200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 cmpd="sng">
          <a:solidFill>
            <a:srgbClr val="00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48996</TotalTime>
  <Words>262</Words>
  <Application>Microsoft Macintosh PowerPoint</Application>
  <PresentationFormat>On-screen Show (4:3)</PresentationFormat>
  <Paragraphs>190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Arial</vt:lpstr>
      <vt:lpstr>Office Theme</vt:lpstr>
      <vt:lpstr>This presentation contains diagrams for the P4 v1.2 spec,  a separate MS Word document.  Figures are pasted as unstructured images, to preserve formatting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Budiu</dc:creator>
  <cp:lastModifiedBy>Mihai Budiu</cp:lastModifiedBy>
  <cp:revision>98</cp:revision>
  <cp:lastPrinted>2015-04-01T01:11:29Z</cp:lastPrinted>
  <dcterms:created xsi:type="dcterms:W3CDTF">2014-12-14T21:46:28Z</dcterms:created>
  <dcterms:modified xsi:type="dcterms:W3CDTF">2016-03-24T22:07:36Z</dcterms:modified>
</cp:coreProperties>
</file>