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7"/>
  </p:notesMasterIdLst>
  <p:sldIdLst>
    <p:sldId id="256" r:id="rId2"/>
    <p:sldId id="257" r:id="rId3"/>
    <p:sldId id="259" r:id="rId4"/>
    <p:sldId id="261" r:id="rId5"/>
    <p:sldId id="262" r:id="rId6"/>
    <p:sldId id="277" r:id="rId7"/>
    <p:sldId id="278" r:id="rId8"/>
    <p:sldId id="265" r:id="rId9"/>
    <p:sldId id="266" r:id="rId10"/>
    <p:sldId id="267" r:id="rId11"/>
    <p:sldId id="268" r:id="rId12"/>
    <p:sldId id="269" r:id="rId13"/>
    <p:sldId id="270" r:id="rId14"/>
    <p:sldId id="271"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690"/>
  </p:normalViewPr>
  <p:slideViewPr>
    <p:cSldViewPr snapToGrid="0">
      <p:cViewPr varScale="1">
        <p:scale>
          <a:sx n="133" d="100"/>
          <a:sy n="133" d="100"/>
        </p:scale>
        <p:origin x="35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a01e4fd78_2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g8a01e4fd78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01e4fd78_2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8a01e4fd78_2_2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a01e4fd78_2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8a01e4fd78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a01e4fd78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8a01e4fd78_2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a01e4fd78_2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g8a01e4fd78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a059e402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a059e40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87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a01e4fd78_2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8a01e4fd78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a01e4fd78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8a01e4fd78_2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a01e4fd78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8a01e4fd78_2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01e4fd78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8a01e4fd78_2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a01e4fd78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8a01e4fd78_2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a01e4fd78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8a01e4fd78_2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143000" y="771525"/>
            <a:ext cx="6858000" cy="1860900"/>
          </a:xfrm>
          <a:prstGeom prst="rect">
            <a:avLst/>
          </a:prstGeom>
          <a:noFill/>
          <a:ln>
            <a:noFill/>
          </a:ln>
        </p:spPr>
        <p:txBody>
          <a:bodyPr spcFirstLastPara="1" wrap="square" lIns="0" tIns="0" rIns="0" bIns="0" anchor="b" anchorCtr="0">
            <a:noAutofit/>
          </a:bodyPr>
          <a:lstStyle>
            <a:lvl1pPr lvl="0" algn="ctr" rtl="0">
              <a:lnSpc>
                <a:spcPct val="100000"/>
              </a:lnSpc>
              <a:spcBef>
                <a:spcPts val="0"/>
              </a:spcBef>
              <a:spcAft>
                <a:spcPts val="0"/>
              </a:spcAft>
              <a:buClr>
                <a:schemeClr val="dk1"/>
              </a:buClr>
              <a:buSzPts val="3000"/>
              <a:buFont typeface="Avenir"/>
              <a:buNone/>
              <a:defRPr sz="3000">
                <a:solidFill>
                  <a:schemeClr val="dk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143000" y="2868282"/>
            <a:ext cx="6858000" cy="1075200"/>
          </a:xfrm>
          <a:prstGeom prst="rect">
            <a:avLst/>
          </a:prstGeom>
          <a:noFill/>
          <a:ln>
            <a:noFill/>
          </a:ln>
        </p:spPr>
        <p:txBody>
          <a:bodyPr spcFirstLastPara="1" wrap="square" lIns="0" tIns="0" rIns="0" bIns="0" anchor="t" anchorCtr="0">
            <a:noAutofit/>
          </a:bodyPr>
          <a:lstStyle>
            <a:lvl1pPr lvl="0" algn="ctr" rtl="0">
              <a:lnSpc>
                <a:spcPct val="150000"/>
              </a:lnSpc>
              <a:spcBef>
                <a:spcPts val="800"/>
              </a:spcBef>
              <a:spcAft>
                <a:spcPts val="0"/>
              </a:spcAft>
              <a:buClr>
                <a:schemeClr val="dk1"/>
              </a:buClr>
              <a:buSzPts val="1200"/>
              <a:buNone/>
              <a:defRPr sz="1200" b="1" cap="none"/>
            </a:lvl1pPr>
            <a:lvl2pPr lvl="1" algn="ctr" rtl="0">
              <a:lnSpc>
                <a:spcPct val="120000"/>
              </a:lnSpc>
              <a:spcBef>
                <a:spcPts val="400"/>
              </a:spcBef>
              <a:spcAft>
                <a:spcPts val="0"/>
              </a:spcAft>
              <a:buClr>
                <a:schemeClr val="dk1"/>
              </a:buClr>
              <a:buSzPts val="1500"/>
              <a:buNone/>
              <a:defRPr sz="1500"/>
            </a:lvl2pPr>
            <a:lvl3pPr lvl="2" algn="ctr" rtl="0">
              <a:lnSpc>
                <a:spcPct val="120000"/>
              </a:lnSpc>
              <a:spcBef>
                <a:spcPts val="400"/>
              </a:spcBef>
              <a:spcAft>
                <a:spcPts val="0"/>
              </a:spcAft>
              <a:buClr>
                <a:schemeClr val="dk1"/>
              </a:buClr>
              <a:buSzPts val="1400"/>
              <a:buNone/>
              <a:defRPr sz="1400"/>
            </a:lvl3pPr>
            <a:lvl4pPr lvl="3" algn="ctr" rtl="0">
              <a:lnSpc>
                <a:spcPct val="120000"/>
              </a:lnSpc>
              <a:spcBef>
                <a:spcPts val="400"/>
              </a:spcBef>
              <a:spcAft>
                <a:spcPts val="0"/>
              </a:spcAft>
              <a:buClr>
                <a:schemeClr val="dk1"/>
              </a:buClr>
              <a:buSzPts val="1200"/>
              <a:buNone/>
              <a:defRPr sz="1200"/>
            </a:lvl4pPr>
            <a:lvl5pPr lvl="4" algn="ctr" rtl="0">
              <a:lnSpc>
                <a:spcPct val="12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1" name="Google Shape;61;p14"/>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2" name="Google Shape;62;p14"/>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5384550" y="1502099"/>
            <a:ext cx="4290000" cy="19716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383975" y="-412501"/>
            <a:ext cx="4290000" cy="58008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028700" y="594810"/>
            <a:ext cx="76806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1028700" y="1586204"/>
            <a:ext cx="7680600" cy="29670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7" name="Google Shape;67;p15"/>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5"/>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35697" y="1282304"/>
            <a:ext cx="7474800" cy="21396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3300"/>
              <a:buFont typeface="Avenir"/>
              <a:buNone/>
              <a:defRPr sz="33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1035697" y="3732245"/>
            <a:ext cx="7474800" cy="8349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800"/>
              </a:spcBef>
              <a:spcAft>
                <a:spcPts val="0"/>
              </a:spcAft>
              <a:buClr>
                <a:srgbClr val="888888"/>
              </a:buClr>
              <a:buSzPts val="900"/>
              <a:buNone/>
              <a:defRPr sz="900">
                <a:solidFill>
                  <a:srgbClr val="888888"/>
                </a:solidFill>
              </a:defRPr>
            </a:lvl1pPr>
            <a:lvl2pPr marL="914400" lvl="1" indent="-228600" algn="l" rtl="0">
              <a:lnSpc>
                <a:spcPct val="120000"/>
              </a:lnSpc>
              <a:spcBef>
                <a:spcPts val="400"/>
              </a:spcBef>
              <a:spcAft>
                <a:spcPts val="0"/>
              </a:spcAft>
              <a:buClr>
                <a:srgbClr val="888888"/>
              </a:buClr>
              <a:buSzPts val="1500"/>
              <a:buNone/>
              <a:defRPr sz="1500">
                <a:solidFill>
                  <a:srgbClr val="888888"/>
                </a:solidFill>
              </a:defRPr>
            </a:lvl2pPr>
            <a:lvl3pPr marL="1371600" lvl="2" indent="-228600" algn="l" rtl="0">
              <a:lnSpc>
                <a:spcPct val="120000"/>
              </a:lnSpc>
              <a:spcBef>
                <a:spcPts val="400"/>
              </a:spcBef>
              <a:spcAft>
                <a:spcPts val="0"/>
              </a:spcAft>
              <a:buClr>
                <a:srgbClr val="888888"/>
              </a:buClr>
              <a:buSzPts val="1400"/>
              <a:buNone/>
              <a:defRPr sz="1400">
                <a:solidFill>
                  <a:srgbClr val="888888"/>
                </a:solidFill>
              </a:defRPr>
            </a:lvl3pPr>
            <a:lvl4pPr marL="1828800" lvl="3" indent="-228600" algn="l" rtl="0">
              <a:lnSpc>
                <a:spcPct val="120000"/>
              </a:lnSpc>
              <a:spcBef>
                <a:spcPts val="400"/>
              </a:spcBef>
              <a:spcAft>
                <a:spcPts val="0"/>
              </a:spcAft>
              <a:buClr>
                <a:srgbClr val="888888"/>
              </a:buClr>
              <a:buSzPts val="1200"/>
              <a:buNone/>
              <a:defRPr sz="1200">
                <a:solidFill>
                  <a:srgbClr val="888888"/>
                </a:solidFill>
              </a:defRPr>
            </a:lvl4pPr>
            <a:lvl5pPr marL="2286000" lvl="4" indent="-228600" algn="l" rtl="0">
              <a:lnSpc>
                <a:spcPct val="12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6"/>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83041" y="342900"/>
            <a:ext cx="77322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783041" y="1497106"/>
            <a:ext cx="3732000" cy="31356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body" idx="2"/>
          </p:nvPr>
        </p:nvSpPr>
        <p:spPr>
          <a:xfrm>
            <a:off x="4629150" y="1497106"/>
            <a:ext cx="3886200" cy="31356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26368" y="342900"/>
            <a:ext cx="74904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100"/>
              <a:buFont typeface="Avenir"/>
              <a:buNone/>
              <a:defRPr sz="21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1026368" y="1260872"/>
            <a:ext cx="3471600" cy="618000"/>
          </a:xfrm>
          <a:prstGeom prst="rect">
            <a:avLst/>
          </a:prstGeom>
          <a:noFill/>
          <a:ln>
            <a:noFill/>
          </a:ln>
        </p:spPr>
        <p:txBody>
          <a:bodyPr spcFirstLastPara="1" wrap="square" lIns="0" tIns="0" rIns="0" bIns="0" anchor="b" anchorCtr="0">
            <a:noAutofit/>
          </a:bodyPr>
          <a:lstStyle>
            <a:lvl1pPr marL="457200" lvl="0" indent="-228600" algn="l" rtl="0">
              <a:lnSpc>
                <a:spcPct val="120000"/>
              </a:lnSpc>
              <a:spcBef>
                <a:spcPts val="800"/>
              </a:spcBef>
              <a:spcAft>
                <a:spcPts val="0"/>
              </a:spcAft>
              <a:buClr>
                <a:schemeClr val="dk1"/>
              </a:buClr>
              <a:buSzPts val="1800"/>
              <a:buNone/>
              <a:defRPr sz="1800" b="1"/>
            </a:lvl1pPr>
            <a:lvl2pPr marL="914400" lvl="1" indent="-228600" algn="l" rtl="0">
              <a:lnSpc>
                <a:spcPct val="120000"/>
              </a:lnSpc>
              <a:spcBef>
                <a:spcPts val="400"/>
              </a:spcBef>
              <a:spcAft>
                <a:spcPts val="0"/>
              </a:spcAft>
              <a:buClr>
                <a:schemeClr val="dk1"/>
              </a:buClr>
              <a:buSzPts val="1500"/>
              <a:buNone/>
              <a:defRPr sz="1500" b="1"/>
            </a:lvl2pPr>
            <a:lvl3pPr marL="1371600" lvl="2" indent="-228600" algn="l" rtl="0">
              <a:lnSpc>
                <a:spcPct val="120000"/>
              </a:lnSpc>
              <a:spcBef>
                <a:spcPts val="400"/>
              </a:spcBef>
              <a:spcAft>
                <a:spcPts val="0"/>
              </a:spcAft>
              <a:buClr>
                <a:schemeClr val="dk1"/>
              </a:buClr>
              <a:buSzPts val="1400"/>
              <a:buNone/>
              <a:defRPr sz="1400" b="1"/>
            </a:lvl3pPr>
            <a:lvl4pPr marL="1828800" lvl="3" indent="-228600" algn="l" rtl="0">
              <a:lnSpc>
                <a:spcPct val="120000"/>
              </a:lnSpc>
              <a:spcBef>
                <a:spcPts val="400"/>
              </a:spcBef>
              <a:spcAft>
                <a:spcPts val="0"/>
              </a:spcAft>
              <a:buClr>
                <a:schemeClr val="dk1"/>
              </a:buClr>
              <a:buSzPts val="1200"/>
              <a:buNone/>
              <a:defRPr sz="1200" b="1"/>
            </a:lvl4pPr>
            <a:lvl5pPr marL="2286000" lvl="4" indent="-228600" algn="l" rtl="0">
              <a:lnSpc>
                <a:spcPct val="12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1026368" y="1878806"/>
            <a:ext cx="3471600" cy="27633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body" idx="3"/>
          </p:nvPr>
        </p:nvSpPr>
        <p:spPr>
          <a:xfrm>
            <a:off x="4758612" y="1260872"/>
            <a:ext cx="3758100" cy="618000"/>
          </a:xfrm>
          <a:prstGeom prst="rect">
            <a:avLst/>
          </a:prstGeom>
          <a:noFill/>
          <a:ln>
            <a:noFill/>
          </a:ln>
        </p:spPr>
        <p:txBody>
          <a:bodyPr spcFirstLastPara="1" wrap="square" lIns="0" tIns="0" rIns="0" bIns="0" anchor="b" anchorCtr="0">
            <a:noAutofit/>
          </a:bodyPr>
          <a:lstStyle>
            <a:lvl1pPr marL="457200" lvl="0" indent="-228600" algn="l" rtl="0">
              <a:lnSpc>
                <a:spcPct val="120000"/>
              </a:lnSpc>
              <a:spcBef>
                <a:spcPts val="800"/>
              </a:spcBef>
              <a:spcAft>
                <a:spcPts val="0"/>
              </a:spcAft>
              <a:buClr>
                <a:schemeClr val="dk1"/>
              </a:buClr>
              <a:buSzPts val="1800"/>
              <a:buNone/>
              <a:defRPr sz="1800" b="1"/>
            </a:lvl1pPr>
            <a:lvl2pPr marL="914400" lvl="1" indent="-228600" algn="l" rtl="0">
              <a:lnSpc>
                <a:spcPct val="120000"/>
              </a:lnSpc>
              <a:spcBef>
                <a:spcPts val="400"/>
              </a:spcBef>
              <a:spcAft>
                <a:spcPts val="0"/>
              </a:spcAft>
              <a:buClr>
                <a:schemeClr val="dk1"/>
              </a:buClr>
              <a:buSzPts val="1500"/>
              <a:buNone/>
              <a:defRPr sz="1500" b="1"/>
            </a:lvl2pPr>
            <a:lvl3pPr marL="1371600" lvl="2" indent="-228600" algn="l" rtl="0">
              <a:lnSpc>
                <a:spcPct val="120000"/>
              </a:lnSpc>
              <a:spcBef>
                <a:spcPts val="400"/>
              </a:spcBef>
              <a:spcAft>
                <a:spcPts val="0"/>
              </a:spcAft>
              <a:buClr>
                <a:schemeClr val="dk1"/>
              </a:buClr>
              <a:buSzPts val="1400"/>
              <a:buNone/>
              <a:defRPr sz="1400" b="1"/>
            </a:lvl3pPr>
            <a:lvl4pPr marL="1828800" lvl="3" indent="-228600" algn="l" rtl="0">
              <a:lnSpc>
                <a:spcPct val="120000"/>
              </a:lnSpc>
              <a:spcBef>
                <a:spcPts val="400"/>
              </a:spcBef>
              <a:spcAft>
                <a:spcPts val="0"/>
              </a:spcAft>
              <a:buClr>
                <a:schemeClr val="dk1"/>
              </a:buClr>
              <a:buSzPts val="1200"/>
              <a:buNone/>
              <a:defRPr sz="1200" b="1"/>
            </a:lvl4pPr>
            <a:lvl5pPr marL="2286000" lvl="4" indent="-228600" algn="l" rtl="0">
              <a:lnSpc>
                <a:spcPct val="12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758611" y="1878806"/>
            <a:ext cx="3758100" cy="27633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8"/>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p18"/>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028699" y="342900"/>
            <a:ext cx="74865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9"/>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9" name="Google Shape;99;p20"/>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989066" y="342900"/>
            <a:ext cx="2949000" cy="1441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4236098" y="740569"/>
            <a:ext cx="4280400" cy="3655200"/>
          </a:xfrm>
          <a:prstGeom prst="rect">
            <a:avLst/>
          </a:prstGeom>
          <a:noFill/>
          <a:ln>
            <a:noFill/>
          </a:ln>
        </p:spPr>
        <p:txBody>
          <a:bodyPr spcFirstLastPara="1" wrap="square" lIns="0" tIns="0" rIns="0" bIns="0" anchor="t" anchorCtr="0">
            <a:noAutofit/>
          </a:bodyPr>
          <a:lstStyle>
            <a:lvl1pPr marL="457200" lvl="0" indent="-361950" algn="l" rtl="0">
              <a:lnSpc>
                <a:spcPct val="120000"/>
              </a:lnSpc>
              <a:spcBef>
                <a:spcPts val="800"/>
              </a:spcBef>
              <a:spcAft>
                <a:spcPts val="0"/>
              </a:spcAft>
              <a:buClr>
                <a:schemeClr val="dk1"/>
              </a:buClr>
              <a:buSzPts val="2100"/>
              <a:buChar char="•"/>
              <a:defRPr sz="2100"/>
            </a:lvl1pPr>
            <a:lvl2pPr marL="914400" lvl="1" indent="-342900" algn="l" rtl="0">
              <a:lnSpc>
                <a:spcPct val="120000"/>
              </a:lnSpc>
              <a:spcBef>
                <a:spcPts val="400"/>
              </a:spcBef>
              <a:spcAft>
                <a:spcPts val="0"/>
              </a:spcAft>
              <a:buClr>
                <a:schemeClr val="dk1"/>
              </a:buClr>
              <a:buSzPts val="1800"/>
              <a:buChar char="•"/>
              <a:defRPr sz="1800"/>
            </a:lvl2pPr>
            <a:lvl3pPr marL="1371600" lvl="2" indent="-323850" algn="l" rtl="0">
              <a:lnSpc>
                <a:spcPct val="120000"/>
              </a:lnSpc>
              <a:spcBef>
                <a:spcPts val="400"/>
              </a:spcBef>
              <a:spcAft>
                <a:spcPts val="0"/>
              </a:spcAft>
              <a:buClr>
                <a:schemeClr val="dk1"/>
              </a:buClr>
              <a:buSzPts val="1500"/>
              <a:buChar char="•"/>
              <a:defRPr sz="1500"/>
            </a:lvl3pPr>
            <a:lvl4pPr marL="1828800" lvl="3" indent="-317500" algn="l" rtl="0">
              <a:lnSpc>
                <a:spcPct val="120000"/>
              </a:lnSpc>
              <a:spcBef>
                <a:spcPts val="400"/>
              </a:spcBef>
              <a:spcAft>
                <a:spcPts val="0"/>
              </a:spcAft>
              <a:buClr>
                <a:schemeClr val="dk1"/>
              </a:buClr>
              <a:buSzPts val="1400"/>
              <a:buChar char="•"/>
              <a:defRPr sz="1400"/>
            </a:lvl4pPr>
            <a:lvl5pPr marL="2286000" lvl="4" indent="-317500" algn="l" rtl="0">
              <a:lnSpc>
                <a:spcPct val="120000"/>
              </a:lnSpc>
              <a:spcBef>
                <a:spcPts val="400"/>
              </a:spcBef>
              <a:spcAft>
                <a:spcPts val="0"/>
              </a:spcAft>
              <a:buClr>
                <a:schemeClr val="dk1"/>
              </a:buClr>
              <a:buSzPts val="1400"/>
              <a:buChar char="•"/>
              <a:defRPr sz="14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989066" y="2099388"/>
            <a:ext cx="2949000" cy="23025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800"/>
              </a:spcBef>
              <a:spcAft>
                <a:spcPts val="0"/>
              </a:spcAft>
              <a:buClr>
                <a:schemeClr val="dk1"/>
              </a:buClr>
              <a:buSzPts val="1200"/>
              <a:buNone/>
              <a:defRPr sz="1200"/>
            </a:lvl1pPr>
            <a:lvl2pPr marL="914400" lvl="1" indent="-228600" algn="l" rtl="0">
              <a:lnSpc>
                <a:spcPct val="120000"/>
              </a:lnSpc>
              <a:spcBef>
                <a:spcPts val="400"/>
              </a:spcBef>
              <a:spcAft>
                <a:spcPts val="0"/>
              </a:spcAft>
              <a:buClr>
                <a:schemeClr val="dk1"/>
              </a:buClr>
              <a:buSzPts val="1100"/>
              <a:buNone/>
              <a:defRPr sz="1100"/>
            </a:lvl2pPr>
            <a:lvl3pPr marL="1371600" lvl="2" indent="-228600" algn="l" rtl="0">
              <a:lnSpc>
                <a:spcPct val="120000"/>
              </a:lnSpc>
              <a:spcBef>
                <a:spcPts val="400"/>
              </a:spcBef>
              <a:spcAft>
                <a:spcPts val="0"/>
              </a:spcAft>
              <a:buClr>
                <a:schemeClr val="dk1"/>
              </a:buClr>
              <a:buSzPts val="900"/>
              <a:buNone/>
              <a:defRPr sz="900"/>
            </a:lvl3pPr>
            <a:lvl4pPr marL="1828800" lvl="3" indent="-228600" algn="l" rtl="0">
              <a:lnSpc>
                <a:spcPct val="120000"/>
              </a:lnSpc>
              <a:spcBef>
                <a:spcPts val="400"/>
              </a:spcBef>
              <a:spcAft>
                <a:spcPts val="0"/>
              </a:spcAft>
              <a:buClr>
                <a:schemeClr val="dk1"/>
              </a:buClr>
              <a:buSzPts val="800"/>
              <a:buNone/>
              <a:defRPr sz="800"/>
            </a:lvl4pPr>
            <a:lvl5pPr marL="2286000" lvl="4" indent="-228600" algn="l" rtl="0">
              <a:lnSpc>
                <a:spcPct val="12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028700" y="271249"/>
            <a:ext cx="7357800" cy="12444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3260982" y="-517800"/>
            <a:ext cx="2893200" cy="73578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rot="10800000" flipH="1">
            <a:off x="0" y="4800579"/>
            <a:ext cx="9144000" cy="342600"/>
          </a:xfrm>
          <a:prstGeom prst="rect">
            <a:avLst/>
          </a:prstGeom>
          <a:gradFill>
            <a:gsLst>
              <a:gs pos="0">
                <a:srgbClr val="4CB76E">
                  <a:alpha val="27450"/>
                </a:srgbClr>
              </a:gs>
              <a:gs pos="14000">
                <a:srgbClr val="4CB76E">
                  <a:alpha val="27450"/>
                </a:srgbClr>
              </a:gs>
              <a:gs pos="100000">
                <a:srgbClr val="58B74E">
                  <a:alpha val="84313"/>
                </a:srgbClr>
              </a:gs>
            </a:gsLst>
            <a:lin ang="59999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52" name="Google Shape;52;p13"/>
          <p:cNvSpPr/>
          <p:nvPr/>
        </p:nvSpPr>
        <p:spPr>
          <a:xfrm flipH="1">
            <a:off x="3029098" y="4800599"/>
            <a:ext cx="6114900" cy="342600"/>
          </a:xfrm>
          <a:prstGeom prst="rect">
            <a:avLst/>
          </a:prstGeom>
          <a:gradFill>
            <a:gsLst>
              <a:gs pos="0">
                <a:srgbClr val="8FCFDA">
                  <a:alpha val="54509"/>
                </a:srgbClr>
              </a:gs>
              <a:gs pos="9000">
                <a:srgbClr val="8FCFDA">
                  <a:alpha val="54509"/>
                </a:srgbClr>
              </a:gs>
              <a:gs pos="99000">
                <a:schemeClr val="accent2"/>
              </a:gs>
              <a:gs pos="100000">
                <a:schemeClr val="accent2"/>
              </a:gs>
            </a:gsLst>
            <a:lin ang="14400033"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53" name="Google Shape;53;p13"/>
          <p:cNvSpPr txBox="1">
            <a:spLocks noGrp="1"/>
          </p:cNvSpPr>
          <p:nvPr>
            <p:ph type="title"/>
          </p:nvPr>
        </p:nvSpPr>
        <p:spPr>
          <a:xfrm>
            <a:off x="1028700" y="271249"/>
            <a:ext cx="7357800" cy="1244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2700"/>
              <a:buFont typeface="Avenir"/>
              <a:buNone/>
              <a:defRPr sz="2700" b="1"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1028700" y="1714500"/>
            <a:ext cx="7357800" cy="2893200"/>
          </a:xfrm>
          <a:prstGeom prst="rect">
            <a:avLst/>
          </a:prstGeom>
          <a:noFill/>
          <a:ln>
            <a:noFill/>
          </a:ln>
        </p:spPr>
        <p:txBody>
          <a:bodyPr spcFirstLastPara="1" wrap="square" lIns="0" tIns="0" rIns="0" bIns="0" anchor="t" anchorCtr="0">
            <a:noAutofit/>
          </a:bodyPr>
          <a:lstStyle>
            <a:lvl1pPr marL="457200" marR="0" lvl="0" indent="-323850" algn="l" rtl="0">
              <a:lnSpc>
                <a:spcPct val="120000"/>
              </a:lnSpc>
              <a:spcBef>
                <a:spcPts val="8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1pPr>
            <a:lvl2pPr marL="914400" marR="0" lvl="1" indent="-323850" algn="l" rtl="0">
              <a:lnSpc>
                <a:spcPct val="120000"/>
              </a:lnSpc>
              <a:spcBef>
                <a:spcPts val="4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2pPr>
            <a:lvl3pPr marL="1371600" marR="0" lvl="2" indent="-317500" algn="l" rtl="0">
              <a:lnSpc>
                <a:spcPct val="12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3pPr>
            <a:lvl4pPr marL="1828800" marR="0" lvl="3"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Avenir"/>
                <a:ea typeface="Avenir"/>
                <a:cs typeface="Avenir"/>
                <a:sym typeface="Avenir"/>
              </a:defRPr>
            </a:lvl4pPr>
            <a:lvl5pPr marL="2286000" marR="0" lvl="4"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9pPr>
          </a:lstStyle>
          <a:p>
            <a:endParaRPr/>
          </a:p>
        </p:txBody>
      </p:sp>
      <p:sp>
        <p:nvSpPr>
          <p:cNvPr id="55" name="Google Shape;55;p13"/>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6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9pPr>
          </a:lstStyle>
          <a:p>
            <a:endParaRPr/>
          </a:p>
        </p:txBody>
      </p:sp>
      <p:sp>
        <p:nvSpPr>
          <p:cNvPr id="56" name="Google Shape;56;p13"/>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600" b="1"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9pPr>
          </a:lstStyle>
          <a:p>
            <a:endParaRPr/>
          </a:p>
        </p:txBody>
      </p:sp>
      <p:sp>
        <p:nvSpPr>
          <p:cNvPr id="57" name="Google Shape;57;p13"/>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3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09" name="Google Shape;209;p37"/>
          <p:cNvPicPr preferRelativeResize="0"/>
          <p:nvPr/>
        </p:nvPicPr>
        <p:blipFill rotWithShape="1">
          <a:blip r:embed="rId3">
            <a:alphaModFix/>
          </a:blip>
          <a:srcRect l="9090" t="30030" b="19413"/>
          <a:stretch/>
        </p:blipFill>
        <p:spPr>
          <a:xfrm>
            <a:off x="15" y="-1368"/>
            <a:ext cx="9143982" cy="5149138"/>
          </a:xfrm>
          <a:prstGeom prst="rect">
            <a:avLst/>
          </a:prstGeom>
          <a:noFill/>
          <a:ln>
            <a:noFill/>
          </a:ln>
        </p:spPr>
      </p:pic>
      <p:sp>
        <p:nvSpPr>
          <p:cNvPr id="210" name="Google Shape;210;p37"/>
          <p:cNvSpPr/>
          <p:nvPr/>
        </p:nvSpPr>
        <p:spPr>
          <a:xfrm>
            <a:off x="0" y="4267"/>
            <a:ext cx="7004400" cy="5143500"/>
          </a:xfrm>
          <a:prstGeom prst="rect">
            <a:avLst/>
          </a:prstGeom>
          <a:gradFill>
            <a:gsLst>
              <a:gs pos="0">
                <a:srgbClr val="000000">
                  <a:alpha val="0"/>
                </a:srgbClr>
              </a:gs>
              <a:gs pos="33000">
                <a:srgbClr val="000000">
                  <a:alpha val="20000"/>
                </a:srgbClr>
              </a:gs>
              <a:gs pos="58000">
                <a:srgbClr val="000000">
                  <a:alpha val="29411"/>
                </a:srgbClr>
              </a:gs>
              <a:gs pos="100000">
                <a:srgbClr val="000000">
                  <a:alpha val="29411"/>
                </a:srgbClr>
              </a:gs>
            </a:gsLst>
            <a:lin ang="108000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11" name="Google Shape;211;p37"/>
          <p:cNvSpPr txBox="1">
            <a:spLocks noGrp="1"/>
          </p:cNvSpPr>
          <p:nvPr>
            <p:ph type="ctrTitle"/>
          </p:nvPr>
        </p:nvSpPr>
        <p:spPr>
          <a:xfrm>
            <a:off x="563336" y="532263"/>
            <a:ext cx="3843300" cy="1445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000"/>
              <a:buFont typeface="Avenir"/>
              <a:buNone/>
            </a:pPr>
            <a:r>
              <a:rPr lang="nl">
                <a:solidFill>
                  <a:schemeClr val="lt1"/>
                </a:solidFill>
              </a:rPr>
              <a:t>PROTEIN POW(D)ER</a:t>
            </a:r>
            <a:endParaRPr/>
          </a:p>
        </p:txBody>
      </p:sp>
      <p:sp>
        <p:nvSpPr>
          <p:cNvPr id="212" name="Google Shape;212;p37"/>
          <p:cNvSpPr txBox="1">
            <a:spLocks noGrp="1"/>
          </p:cNvSpPr>
          <p:nvPr>
            <p:ph type="subTitle" idx="1"/>
          </p:nvPr>
        </p:nvSpPr>
        <p:spPr>
          <a:xfrm>
            <a:off x="880622" y="2270501"/>
            <a:ext cx="3659100" cy="15234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1"/>
              </a:buClr>
              <a:buSzPts val="1200"/>
              <a:buNone/>
            </a:pPr>
            <a:r>
              <a:rPr lang="nl">
                <a:solidFill>
                  <a:schemeClr val="lt1"/>
                </a:solidFill>
              </a:rPr>
              <a:t>TEAM PROTI: JESSE FRANZUA, JOHAN SEMEIJNS, XAMANIE SEYMONSON</a:t>
            </a:r>
            <a:endParaRPr>
              <a:solidFill>
                <a:schemeClr val="lt1"/>
              </a:solidFill>
            </a:endParaRPr>
          </a:p>
        </p:txBody>
      </p:sp>
      <p:sp>
        <p:nvSpPr>
          <p:cNvPr id="213" name="Google Shape;213;p37"/>
          <p:cNvSpPr/>
          <p:nvPr/>
        </p:nvSpPr>
        <p:spPr>
          <a:xfrm flipH="1">
            <a:off x="-2" y="4801437"/>
            <a:ext cx="9144000" cy="346200"/>
          </a:xfrm>
          <a:prstGeom prst="rect">
            <a:avLst/>
          </a:prstGeom>
          <a:gradFill>
            <a:gsLst>
              <a:gs pos="0">
                <a:schemeClr val="accent5"/>
              </a:gs>
              <a:gs pos="100000">
                <a:srgbClr val="8FCFDA">
                  <a:alpha val="58431"/>
                </a:srgbClr>
              </a:gs>
            </a:gsLst>
            <a:lin ang="1499992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14" name="Google Shape;214;p37"/>
          <p:cNvSpPr/>
          <p:nvPr/>
        </p:nvSpPr>
        <p:spPr>
          <a:xfrm flipH="1">
            <a:off x="6086398" y="4799468"/>
            <a:ext cx="3057600" cy="348300"/>
          </a:xfrm>
          <a:prstGeom prst="rect">
            <a:avLst/>
          </a:prstGeom>
          <a:gradFill>
            <a:gsLst>
              <a:gs pos="0">
                <a:srgbClr val="5E8336">
                  <a:alpha val="60392"/>
                </a:srgbClr>
              </a:gs>
              <a:gs pos="19000">
                <a:srgbClr val="5E8336">
                  <a:alpha val="60392"/>
                </a:srgbClr>
              </a:gs>
              <a:gs pos="99000">
                <a:srgbClr val="7EAF49">
                  <a:alpha val="86274"/>
                </a:srgbClr>
              </a:gs>
              <a:gs pos="100000">
                <a:srgbClr val="7EAF49">
                  <a:alpha val="86274"/>
                </a:srgbClr>
              </a:gs>
            </a:gsLst>
            <a:lin ang="1319991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284225" y="248154"/>
            <a:ext cx="7680600" cy="516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Tree</a:t>
            </a:r>
            <a:endParaRPr/>
          </a:p>
        </p:txBody>
      </p:sp>
      <p:sp>
        <p:nvSpPr>
          <p:cNvPr id="297" name="Google Shape;297;p48"/>
          <p:cNvSpPr txBox="1">
            <a:spLocks noGrp="1"/>
          </p:cNvSpPr>
          <p:nvPr>
            <p:ph type="body" idx="1"/>
          </p:nvPr>
        </p:nvSpPr>
        <p:spPr>
          <a:xfrm>
            <a:off x="160175" y="819179"/>
            <a:ext cx="7680600" cy="2967000"/>
          </a:xfrm>
          <a:prstGeom prst="rect">
            <a:avLst/>
          </a:prstGeom>
          <a:blipFill rotWithShape="1">
            <a:blip r:embed="rId3">
              <a:alphaModFix/>
            </a:blip>
            <a:stretch>
              <a:fillRect l="-1509"/>
            </a:stretch>
          </a:blipFill>
          <a:ln>
            <a:noFill/>
          </a:ln>
        </p:spPr>
        <p:txBody>
          <a:bodyPr spcFirstLastPara="1" wrap="square" lIns="0" tIns="0" rIns="0" bIns="0" anchor="t" anchorCtr="0">
            <a:noAutofit/>
          </a:bodyPr>
          <a:lstStyle/>
          <a:p>
            <a:pPr marL="457200" lvl="0" indent="0" algn="l" rtl="0">
              <a:lnSpc>
                <a:spcPct val="120000"/>
              </a:lnSpc>
              <a:spcBef>
                <a:spcPts val="800"/>
              </a:spcBef>
              <a:spcAft>
                <a:spcPts val="0"/>
              </a:spcAft>
              <a:buNone/>
            </a:pPr>
            <a:r>
              <a:rPr lang="nl"/>
              <a:t> </a:t>
            </a:r>
            <a:endParaRPr/>
          </a:p>
        </p:txBody>
      </p:sp>
      <p:pic>
        <p:nvPicPr>
          <p:cNvPr id="298" name="Google Shape;298;p48"/>
          <p:cNvPicPr preferRelativeResize="0"/>
          <p:nvPr/>
        </p:nvPicPr>
        <p:blipFill rotWithShape="1">
          <a:blip r:embed="rId4">
            <a:alphaModFix/>
          </a:blip>
          <a:srcRect/>
          <a:stretch/>
        </p:blipFill>
        <p:spPr>
          <a:xfrm>
            <a:off x="1785950" y="1682800"/>
            <a:ext cx="7305300" cy="312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1028700" y="594810"/>
            <a:ext cx="7680600" cy="925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Firefly</a:t>
            </a:r>
            <a:endParaRPr/>
          </a:p>
        </p:txBody>
      </p:sp>
      <p:pic>
        <p:nvPicPr>
          <p:cNvPr id="304" name="Google Shape;304;p49" descr="A picture containing knife, table&#10;&#10;Description automatically generated"/>
          <p:cNvPicPr preferRelativeResize="0"/>
          <p:nvPr/>
        </p:nvPicPr>
        <p:blipFill rotWithShape="1">
          <a:blip r:embed="rId3">
            <a:alphaModFix/>
          </a:blip>
          <a:srcRect/>
          <a:stretch/>
        </p:blipFill>
        <p:spPr>
          <a:xfrm>
            <a:off x="1028700" y="1790681"/>
            <a:ext cx="2325501" cy="1096407"/>
          </a:xfrm>
          <a:prstGeom prst="rect">
            <a:avLst/>
          </a:prstGeom>
          <a:noFill/>
          <a:ln>
            <a:noFill/>
          </a:ln>
        </p:spPr>
      </p:pic>
      <p:pic>
        <p:nvPicPr>
          <p:cNvPr id="305" name="Google Shape;305;p49" descr="A star in the background&#10;&#10;Description automatically generated"/>
          <p:cNvPicPr preferRelativeResize="0"/>
          <p:nvPr/>
        </p:nvPicPr>
        <p:blipFill rotWithShape="1">
          <a:blip r:embed="rId4">
            <a:alphaModFix/>
          </a:blip>
          <a:srcRect/>
          <a:stretch/>
        </p:blipFill>
        <p:spPr>
          <a:xfrm>
            <a:off x="4367015" y="1110106"/>
            <a:ext cx="4135853" cy="2431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1028700" y="594804"/>
            <a:ext cx="7680600" cy="590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Genetic</a:t>
            </a:r>
            <a:endParaRPr/>
          </a:p>
        </p:txBody>
      </p:sp>
      <p:sp>
        <p:nvSpPr>
          <p:cNvPr id="311" name="Google Shape;311;p50"/>
          <p:cNvSpPr txBox="1">
            <a:spLocks noGrp="1"/>
          </p:cNvSpPr>
          <p:nvPr>
            <p:ph type="body" idx="1"/>
          </p:nvPr>
        </p:nvSpPr>
        <p:spPr>
          <a:xfrm>
            <a:off x="1028700" y="1268450"/>
            <a:ext cx="7680600" cy="32847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a:t>Populatie van willekeurige conformaties.</a:t>
            </a:r>
            <a:endParaRPr/>
          </a:p>
          <a:p>
            <a:pPr marL="0" lvl="0" indent="0" algn="l" rtl="0">
              <a:lnSpc>
                <a:spcPct val="120000"/>
              </a:lnSpc>
              <a:spcBef>
                <a:spcPts val="800"/>
              </a:spcBef>
              <a:spcAft>
                <a:spcPts val="0"/>
              </a:spcAft>
              <a:buSzPts val="1400"/>
              <a:buNone/>
            </a:pPr>
            <a:r>
              <a:rPr lang="nl"/>
              <a:t>De vijftig beste conformaties maken kinderen.</a:t>
            </a:r>
            <a:endParaRPr/>
          </a:p>
          <a:p>
            <a:pPr marL="0" lvl="0" indent="0" algn="l" rtl="0">
              <a:lnSpc>
                <a:spcPct val="120000"/>
              </a:lnSpc>
              <a:spcBef>
                <a:spcPts val="800"/>
              </a:spcBef>
              <a:spcAft>
                <a:spcPts val="0"/>
              </a:spcAft>
              <a:buSzPts val="1400"/>
              <a:buNone/>
            </a:pPr>
            <a:r>
              <a:rPr lang="nl"/>
              <a:t>Kinderen vervangen de zwakke conformaties</a:t>
            </a:r>
            <a:endParaRPr/>
          </a:p>
        </p:txBody>
      </p:sp>
      <p:pic>
        <p:nvPicPr>
          <p:cNvPr id="312" name="Google Shape;312;p50" descr="A screenshot of a cell phone&#10;&#10;Description automatically generated"/>
          <p:cNvPicPr preferRelativeResize="0"/>
          <p:nvPr/>
        </p:nvPicPr>
        <p:blipFill rotWithShape="1">
          <a:blip r:embed="rId3">
            <a:alphaModFix/>
          </a:blip>
          <a:srcRect/>
          <a:stretch/>
        </p:blipFill>
        <p:spPr>
          <a:xfrm>
            <a:off x="1753525" y="2807971"/>
            <a:ext cx="4935101" cy="135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Avenir"/>
              <a:buNone/>
            </a:pPr>
            <a:r>
              <a:rPr lang="en-US" dirty="0" err="1"/>
              <a:t>Resultaten</a:t>
            </a:r>
            <a:r>
              <a:rPr lang="nl" dirty="0"/>
              <a:t>: </a:t>
            </a:r>
            <a:r>
              <a:rPr lang="en-US" dirty="0"/>
              <a:t>scores</a:t>
            </a:r>
            <a:endParaRPr dirty="0"/>
          </a:p>
        </p:txBody>
      </p:sp>
      <p:pic>
        <p:nvPicPr>
          <p:cNvPr id="3" name="Picture 2" descr="A screenshot of a cell phone&#10;&#10;Description automatically generated">
            <a:extLst>
              <a:ext uri="{FF2B5EF4-FFF2-40B4-BE49-F238E27FC236}">
                <a16:creationId xmlns:a16="http://schemas.microsoft.com/office/drawing/2014/main" id="{F6979507-8BF5-4077-BF66-950D074A5DDB}"/>
              </a:ext>
            </a:extLst>
          </p:cNvPr>
          <p:cNvPicPr>
            <a:picLocks noChangeAspect="1"/>
          </p:cNvPicPr>
          <p:nvPr/>
        </p:nvPicPr>
        <p:blipFill>
          <a:blip r:embed="rId3"/>
          <a:stretch>
            <a:fillRect/>
          </a:stretch>
        </p:blipFill>
        <p:spPr>
          <a:xfrm>
            <a:off x="293760" y="1568448"/>
            <a:ext cx="8437735" cy="18773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title"/>
          </p:nvPr>
        </p:nvSpPr>
        <p:spPr>
          <a:xfrm>
            <a:off x="629306" y="0"/>
            <a:ext cx="7486500" cy="925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err="1"/>
              <a:t>Resultaten</a:t>
            </a:r>
            <a:r>
              <a:rPr lang="en-US" dirty="0"/>
              <a:t>: runtime</a:t>
            </a:r>
            <a:endParaRPr dirty="0"/>
          </a:p>
        </p:txBody>
      </p:sp>
      <p:pic>
        <p:nvPicPr>
          <p:cNvPr id="3" name="Picture 2" descr="A screenshot of a cell phone&#10;&#10;Description automatically generated">
            <a:extLst>
              <a:ext uri="{FF2B5EF4-FFF2-40B4-BE49-F238E27FC236}">
                <a16:creationId xmlns:a16="http://schemas.microsoft.com/office/drawing/2014/main" id="{7CAA40C3-93A4-488A-825A-DEE1CFFD9A01}"/>
              </a:ext>
            </a:extLst>
          </p:cNvPr>
          <p:cNvPicPr>
            <a:picLocks noChangeAspect="1"/>
          </p:cNvPicPr>
          <p:nvPr/>
        </p:nvPicPr>
        <p:blipFill>
          <a:blip r:embed="rId3"/>
          <a:stretch>
            <a:fillRect/>
          </a:stretch>
        </p:blipFill>
        <p:spPr>
          <a:xfrm>
            <a:off x="1850115" y="925200"/>
            <a:ext cx="5044881" cy="3783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F373-5769-4CEF-B4EC-7C21878F3C58}"/>
              </a:ext>
            </a:extLst>
          </p:cNvPr>
          <p:cNvSpPr>
            <a:spLocks noGrp="1"/>
          </p:cNvSpPr>
          <p:nvPr>
            <p:ph type="title"/>
          </p:nvPr>
        </p:nvSpPr>
        <p:spPr>
          <a:xfrm>
            <a:off x="1028700" y="594810"/>
            <a:ext cx="7680600" cy="492845"/>
          </a:xfrm>
        </p:spPr>
        <p:txBody>
          <a:bodyPr/>
          <a:lstStyle/>
          <a:p>
            <a:r>
              <a:rPr lang="en-US" dirty="0" err="1"/>
              <a:t>Vervolgonderzoek</a:t>
            </a:r>
            <a:endParaRPr lang="en-US" dirty="0"/>
          </a:p>
        </p:txBody>
      </p:sp>
      <p:sp>
        <p:nvSpPr>
          <p:cNvPr id="3" name="Text Placeholder 2">
            <a:extLst>
              <a:ext uri="{FF2B5EF4-FFF2-40B4-BE49-F238E27FC236}">
                <a16:creationId xmlns:a16="http://schemas.microsoft.com/office/drawing/2014/main" id="{DCCDCD0E-6FB7-419E-8B0D-C343B6AEC34F}"/>
              </a:ext>
            </a:extLst>
          </p:cNvPr>
          <p:cNvSpPr>
            <a:spLocks noGrp="1"/>
          </p:cNvSpPr>
          <p:nvPr>
            <p:ph type="body" idx="1"/>
          </p:nvPr>
        </p:nvSpPr>
        <p:spPr>
          <a:xfrm>
            <a:off x="460810" y="1237145"/>
            <a:ext cx="7680600" cy="3311545"/>
          </a:xfrm>
        </p:spPr>
        <p:txBody>
          <a:bodyPr/>
          <a:lstStyle/>
          <a:p>
            <a:r>
              <a:rPr lang="nl" sz="1400" dirty="0"/>
              <a:t>Kritiek op het simuleren van eiwitstructuren is dat er wat stabiliteit betreft een beste vouwing gevonden kan worden maar dat dit niet noodzakelijkerwijs de vouwing is die daadwerkelijk in de natuur voorkomt. Een aanpassing  van het huidige programma kan de gevonden oplossingen rangschikken naar mate van eenvoud.</a:t>
            </a:r>
            <a:endParaRPr lang="nl-NL" sz="1400" dirty="0">
              <a:solidFill>
                <a:schemeClr val="dk1"/>
              </a:solidFill>
              <a:latin typeface="Avenir"/>
              <a:ea typeface="Avenir"/>
              <a:cs typeface="Avenir"/>
              <a:sym typeface="Avenir"/>
            </a:endParaRPr>
          </a:p>
          <a:p>
            <a:r>
              <a:rPr lang="nl-NL" sz="1400" dirty="0">
                <a:solidFill>
                  <a:schemeClr val="dk1"/>
                </a:solidFill>
                <a:latin typeface="Avenir"/>
                <a:ea typeface="Avenir"/>
                <a:cs typeface="Avenir"/>
                <a:sym typeface="Avenir"/>
              </a:rPr>
              <a:t>Bij strings met lengte 48 zijn er 1000 tot 1.5 miljoen optimale vouwingen (Yue et al., 1995). Een relevante richting voor de simulatie van eiwitstructuren is het benaderen van ‘native states’, ofwel: hoe de structuren in de natuur voorkomen.</a:t>
            </a:r>
          </a:p>
          <a:p>
            <a:r>
              <a:rPr lang="nl-NL" sz="1400" dirty="0">
                <a:solidFill>
                  <a:schemeClr val="dk1"/>
                </a:solidFill>
                <a:latin typeface="Avenir"/>
                <a:ea typeface="Avenir"/>
                <a:cs typeface="Avenir"/>
                <a:sym typeface="Avenir"/>
              </a:rPr>
              <a:t>In ons model van het vouwen van de eiwitstructuur </a:t>
            </a:r>
            <a:r>
              <a:rPr lang="nl-NL" sz="1400" dirty="0"/>
              <a:t>bestaat</a:t>
            </a:r>
            <a:r>
              <a:rPr lang="nl-NL" sz="1400" dirty="0">
                <a:solidFill>
                  <a:schemeClr val="dk1"/>
                </a:solidFill>
                <a:latin typeface="Avenir"/>
                <a:ea typeface="Avenir"/>
                <a:cs typeface="Avenir"/>
                <a:sym typeface="Avenir"/>
              </a:rPr>
              <a:t> met name bij de constructieve algoritme </a:t>
            </a:r>
            <a:r>
              <a:rPr lang="nl-NL" sz="1400" dirty="0" err="1">
                <a:solidFill>
                  <a:schemeClr val="dk1"/>
                </a:solidFill>
                <a:latin typeface="Avenir"/>
                <a:ea typeface="Avenir"/>
                <a:cs typeface="Avenir"/>
                <a:sym typeface="Avenir"/>
              </a:rPr>
              <a:t>Branch</a:t>
            </a:r>
            <a:r>
              <a:rPr lang="nl-NL" sz="1400" dirty="0">
                <a:solidFill>
                  <a:schemeClr val="dk1"/>
                </a:solidFill>
                <a:latin typeface="Avenir"/>
                <a:ea typeface="Avenir"/>
                <a:cs typeface="Avenir"/>
                <a:sym typeface="Avenir"/>
              </a:rPr>
              <a:t> &amp; </a:t>
            </a:r>
            <a:r>
              <a:rPr lang="nl-NL" sz="1400" dirty="0" err="1">
                <a:solidFill>
                  <a:schemeClr val="dk1"/>
                </a:solidFill>
                <a:latin typeface="Avenir"/>
                <a:ea typeface="Avenir"/>
                <a:cs typeface="Avenir"/>
                <a:sym typeface="Avenir"/>
              </a:rPr>
              <a:t>Bound</a:t>
            </a:r>
            <a:r>
              <a:rPr lang="nl-NL" sz="1400" dirty="0">
                <a:solidFill>
                  <a:schemeClr val="dk1"/>
                </a:solidFill>
                <a:latin typeface="Avenir"/>
                <a:ea typeface="Avenir"/>
                <a:cs typeface="Avenir"/>
                <a:sym typeface="Avenir"/>
              </a:rPr>
              <a:t> een uitgelezen kans om de gevonden optima te rangschikken. Hierbij is een optimum dat met minder vouwingen tot stand komt dichter bij een ‘native state’ en zal hoger in de ranglijst komen te staan. </a:t>
            </a:r>
          </a:p>
          <a:p>
            <a:endParaRPr lang="nl-NL" sz="1600" dirty="0">
              <a:solidFill>
                <a:schemeClr val="dk1"/>
              </a:solidFill>
              <a:latin typeface="Avenir"/>
              <a:ea typeface="Avenir"/>
              <a:cs typeface="Avenir"/>
              <a:sym typeface="Avenir"/>
            </a:endParaRPr>
          </a:p>
          <a:p>
            <a:endParaRPr lang="en-US" dirty="0"/>
          </a:p>
        </p:txBody>
      </p:sp>
    </p:spTree>
    <p:extLst>
      <p:ext uri="{BB962C8B-B14F-4D97-AF65-F5344CB8AC3E}">
        <p14:creationId xmlns:p14="http://schemas.microsoft.com/office/powerpoint/2010/main" val="178299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3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20" name="Google Shape;220;p38"/>
          <p:cNvSpPr txBox="1">
            <a:spLocks noGrp="1"/>
          </p:cNvSpPr>
          <p:nvPr>
            <p:ph type="title"/>
          </p:nvPr>
        </p:nvSpPr>
        <p:spPr>
          <a:xfrm>
            <a:off x="332777" y="1"/>
            <a:ext cx="4447200" cy="1389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3000"/>
              <a:buFont typeface="Avenir"/>
              <a:buNone/>
            </a:pPr>
            <a:r>
              <a:rPr lang="nl" sz="3000"/>
              <a:t>CASE</a:t>
            </a:r>
            <a:endParaRPr/>
          </a:p>
        </p:txBody>
      </p:sp>
      <p:sp>
        <p:nvSpPr>
          <p:cNvPr id="221" name="Google Shape;221;p38"/>
          <p:cNvSpPr txBox="1">
            <a:spLocks noGrp="1"/>
          </p:cNvSpPr>
          <p:nvPr>
            <p:ph type="body" idx="1"/>
          </p:nvPr>
        </p:nvSpPr>
        <p:spPr>
          <a:xfrm>
            <a:off x="266750" y="1693350"/>
            <a:ext cx="3265500" cy="2461800"/>
          </a:xfrm>
          <a:prstGeom prst="rect">
            <a:avLst/>
          </a:prstGeom>
          <a:noFill/>
          <a:ln>
            <a:noFill/>
          </a:ln>
        </p:spPr>
        <p:txBody>
          <a:bodyPr spcFirstLastPara="1" wrap="square" lIns="0" tIns="0" rIns="0" bIns="0" anchor="t" anchorCtr="0">
            <a:noAutofit/>
          </a:bodyPr>
          <a:lstStyle/>
          <a:p>
            <a:pPr marL="177800" lvl="0" indent="-171450" algn="l" rtl="0">
              <a:lnSpc>
                <a:spcPct val="110000"/>
              </a:lnSpc>
              <a:spcBef>
                <a:spcPts val="0"/>
              </a:spcBef>
              <a:spcAft>
                <a:spcPts val="0"/>
              </a:spcAft>
              <a:buClr>
                <a:schemeClr val="dk1"/>
              </a:buClr>
              <a:buSzPts val="1100"/>
              <a:buChar char="•"/>
            </a:pPr>
            <a:r>
              <a:rPr lang="nl" sz="1100"/>
              <a:t>Start met een eiwit als een string van H, P en later ook  C aminos.</a:t>
            </a:r>
            <a:endParaRPr/>
          </a:p>
          <a:p>
            <a:pPr marL="177800" lvl="0" indent="-171450" algn="l" rtl="0">
              <a:lnSpc>
                <a:spcPct val="110000"/>
              </a:lnSpc>
              <a:spcBef>
                <a:spcPts val="800"/>
              </a:spcBef>
              <a:spcAft>
                <a:spcPts val="0"/>
              </a:spcAft>
              <a:buClr>
                <a:schemeClr val="dk1"/>
              </a:buClr>
              <a:buSzPts val="1100"/>
              <a:buChar char="•"/>
            </a:pPr>
            <a:r>
              <a:rPr lang="nl" sz="1100"/>
              <a:t>Vouw de protein om zo een stabiele configuratie te vinden.</a:t>
            </a:r>
            <a:endParaRPr/>
          </a:p>
          <a:p>
            <a:pPr marL="177800" lvl="0" indent="-171450" algn="l" rtl="0">
              <a:lnSpc>
                <a:spcPct val="110000"/>
              </a:lnSpc>
              <a:spcBef>
                <a:spcPts val="800"/>
              </a:spcBef>
              <a:spcAft>
                <a:spcPts val="0"/>
              </a:spcAft>
              <a:buClr>
                <a:schemeClr val="dk1"/>
              </a:buClr>
              <a:buSzPts val="1100"/>
              <a:buChar char="•"/>
            </a:pPr>
            <a:r>
              <a:rPr lang="nl" sz="1100"/>
              <a:t>Stabiliteit van de configuratie wordt bepaald door een score.</a:t>
            </a:r>
            <a:endParaRPr/>
          </a:p>
          <a:p>
            <a:pPr marL="177800" lvl="0" indent="-171450" algn="l" rtl="0">
              <a:lnSpc>
                <a:spcPct val="110000"/>
              </a:lnSpc>
              <a:spcBef>
                <a:spcPts val="800"/>
              </a:spcBef>
              <a:spcAft>
                <a:spcPts val="0"/>
              </a:spcAft>
              <a:buClr>
                <a:schemeClr val="dk1"/>
              </a:buClr>
              <a:buSzPts val="1100"/>
              <a:buChar char="•"/>
            </a:pPr>
            <a:r>
              <a:rPr lang="nl" sz="1100"/>
              <a:t>De score wordt bepaald door H-H, H-C, C-C bruggen die door de vouwing gevormd zijn</a:t>
            </a:r>
            <a:endParaRPr/>
          </a:p>
          <a:p>
            <a:pPr marL="520700" lvl="1" indent="-171450" algn="l" rtl="0">
              <a:lnSpc>
                <a:spcPct val="110000"/>
              </a:lnSpc>
              <a:spcBef>
                <a:spcPts val="400"/>
              </a:spcBef>
              <a:spcAft>
                <a:spcPts val="0"/>
              </a:spcAft>
              <a:buClr>
                <a:schemeClr val="dk1"/>
              </a:buClr>
              <a:buSzPts val="1100"/>
              <a:buChar char="•"/>
            </a:pPr>
            <a:r>
              <a:rPr lang="nl" sz="1100"/>
              <a:t>H-H en H-C bruggen hebben een score -1</a:t>
            </a:r>
            <a:endParaRPr/>
          </a:p>
          <a:p>
            <a:pPr marL="520700" lvl="1" indent="-171450" algn="l" rtl="0">
              <a:lnSpc>
                <a:spcPct val="110000"/>
              </a:lnSpc>
              <a:spcBef>
                <a:spcPts val="400"/>
              </a:spcBef>
              <a:spcAft>
                <a:spcPts val="0"/>
              </a:spcAft>
              <a:buClr>
                <a:schemeClr val="dk1"/>
              </a:buClr>
              <a:buSzPts val="1100"/>
              <a:buChar char="•"/>
            </a:pPr>
            <a:r>
              <a:rPr lang="nl" sz="1100"/>
              <a:t>C-C bruggen hebben een score -5</a:t>
            </a:r>
            <a:endParaRPr/>
          </a:p>
          <a:p>
            <a:pPr marL="177800" lvl="0" indent="-171450" algn="l" rtl="0">
              <a:lnSpc>
                <a:spcPct val="110000"/>
              </a:lnSpc>
              <a:spcBef>
                <a:spcPts val="800"/>
              </a:spcBef>
              <a:spcAft>
                <a:spcPts val="0"/>
              </a:spcAft>
              <a:buClr>
                <a:schemeClr val="dk1"/>
              </a:buClr>
              <a:buSzPts val="1100"/>
              <a:buChar char="•"/>
            </a:pPr>
            <a:r>
              <a:rPr lang="nl" sz="1100"/>
              <a:t>Meer bruggen  -&gt; lagere score -&gt; stabieler eiwit</a:t>
            </a:r>
            <a:endParaRPr sz="1100"/>
          </a:p>
          <a:p>
            <a:pPr marL="177800" lvl="0" indent="-171450" algn="l" rtl="0">
              <a:lnSpc>
                <a:spcPct val="110000"/>
              </a:lnSpc>
              <a:spcBef>
                <a:spcPts val="800"/>
              </a:spcBef>
              <a:spcAft>
                <a:spcPts val="0"/>
              </a:spcAft>
              <a:buClr>
                <a:schemeClr val="dk1"/>
              </a:buClr>
              <a:buSzPts val="1100"/>
              <a:buChar char="•"/>
            </a:pPr>
            <a:r>
              <a:rPr lang="nl" sz="1100"/>
              <a:t>Doel: Vouw het eiwit in de meest stabiele configuratie door de laagste score te vinden.</a:t>
            </a:r>
            <a:endParaRPr sz="1100"/>
          </a:p>
          <a:p>
            <a:pPr marL="520700" lvl="1" indent="-101600" algn="l" rtl="0">
              <a:lnSpc>
                <a:spcPct val="110000"/>
              </a:lnSpc>
              <a:spcBef>
                <a:spcPts val="400"/>
              </a:spcBef>
              <a:spcAft>
                <a:spcPts val="0"/>
              </a:spcAft>
              <a:buClr>
                <a:schemeClr val="dk1"/>
              </a:buClr>
              <a:buSzPts val="1100"/>
              <a:buNone/>
            </a:pPr>
            <a:endParaRPr sz="1100"/>
          </a:p>
          <a:p>
            <a:pPr marL="520700" lvl="1" indent="-101600" algn="l" rtl="0">
              <a:lnSpc>
                <a:spcPct val="110000"/>
              </a:lnSpc>
              <a:spcBef>
                <a:spcPts val="400"/>
              </a:spcBef>
              <a:spcAft>
                <a:spcPts val="0"/>
              </a:spcAft>
              <a:buClr>
                <a:schemeClr val="dk1"/>
              </a:buClr>
              <a:buSzPts val="1100"/>
              <a:buNone/>
            </a:pPr>
            <a:endParaRPr sz="1100"/>
          </a:p>
        </p:txBody>
      </p:sp>
      <p:sp>
        <p:nvSpPr>
          <p:cNvPr id="222" name="Google Shape;222;p38"/>
          <p:cNvSpPr/>
          <p:nvPr/>
        </p:nvSpPr>
        <p:spPr>
          <a:xfrm flipH="1">
            <a:off x="-2" y="4804587"/>
            <a:ext cx="9144000" cy="346200"/>
          </a:xfrm>
          <a:prstGeom prst="rect">
            <a:avLst/>
          </a:prstGeom>
          <a:gradFill>
            <a:gsLst>
              <a:gs pos="0">
                <a:schemeClr val="accent5"/>
              </a:gs>
              <a:gs pos="100000">
                <a:srgbClr val="8FCFDA">
                  <a:alpha val="58431"/>
                </a:srgbClr>
              </a:gs>
            </a:gsLst>
            <a:lin ang="1499992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23" name="Google Shape;223;p38"/>
          <p:cNvSpPr/>
          <p:nvPr/>
        </p:nvSpPr>
        <p:spPr>
          <a:xfrm flipH="1">
            <a:off x="6086398" y="4804586"/>
            <a:ext cx="3057600" cy="348300"/>
          </a:xfrm>
          <a:prstGeom prst="rect">
            <a:avLst/>
          </a:prstGeom>
          <a:gradFill>
            <a:gsLst>
              <a:gs pos="0">
                <a:srgbClr val="5E8336">
                  <a:alpha val="60392"/>
                </a:srgbClr>
              </a:gs>
              <a:gs pos="19000">
                <a:srgbClr val="5E8336">
                  <a:alpha val="60392"/>
                </a:srgbClr>
              </a:gs>
              <a:gs pos="99000">
                <a:srgbClr val="7EAF49">
                  <a:alpha val="86274"/>
                </a:srgbClr>
              </a:gs>
              <a:gs pos="100000">
                <a:srgbClr val="7EAF49">
                  <a:alpha val="86274"/>
                </a:srgbClr>
              </a:gs>
            </a:gsLst>
            <a:lin ang="1319991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24" name="Google Shape;224;p38"/>
          <p:cNvPicPr preferRelativeResize="0"/>
          <p:nvPr/>
        </p:nvPicPr>
        <p:blipFill>
          <a:blip r:embed="rId3">
            <a:alphaModFix/>
          </a:blip>
          <a:stretch>
            <a:fillRect/>
          </a:stretch>
        </p:blipFill>
        <p:spPr>
          <a:xfrm>
            <a:off x="3690350" y="813962"/>
            <a:ext cx="5453650" cy="3515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96026" y="374657"/>
            <a:ext cx="4578439" cy="298188"/>
          </a:xfrm>
          <a:prstGeom prst="rect">
            <a:avLst/>
          </a:prstGeom>
        </p:spPr>
        <p:txBody>
          <a:bodyPr spcFirstLastPara="1" wrap="square" lIns="0" tIns="0" rIns="0" bIns="0" anchor="b" anchorCtr="0">
            <a:noAutofit/>
          </a:bodyPr>
          <a:lstStyle/>
          <a:p>
            <a:r>
              <a:rPr lang="en-US" dirty="0"/>
              <a:t>Hoe </a:t>
            </a:r>
            <a:r>
              <a:rPr lang="en-US" dirty="0" err="1"/>
              <a:t>groot</a:t>
            </a:r>
            <a:r>
              <a:rPr lang="en-US" dirty="0"/>
              <a:t> is de state space?</a:t>
            </a:r>
            <a:endParaRPr dirty="0"/>
          </a:p>
        </p:txBody>
      </p:sp>
      <mc:AlternateContent xmlns:mc="http://schemas.openxmlformats.org/markup-compatibility/2006" xmlns:a14="http://schemas.microsoft.com/office/drawing/2010/main">
        <mc:Choice Requires="a14">
          <p:sp>
            <p:nvSpPr>
              <p:cNvPr id="113" name="Google Shape;113;p16"/>
              <p:cNvSpPr txBox="1">
                <a:spLocks noGrp="1"/>
              </p:cNvSpPr>
              <p:nvPr>
                <p:ph type="body" idx="1"/>
              </p:nvPr>
            </p:nvSpPr>
            <p:spPr>
              <a:xfrm>
                <a:off x="317964" y="901320"/>
                <a:ext cx="3767860" cy="3316916"/>
              </a:xfrm>
              <a:prstGeom prst="rect">
                <a:avLst/>
              </a:prstGeom>
            </p:spPr>
            <p:txBody>
              <a:bodyPr spcFirstLastPara="1" wrap="square" lIns="0" tIns="0" rIns="0" bIns="0" anchor="t" anchorCtr="0">
                <a:noAutofit/>
              </a:bodyPr>
              <a:lstStyle/>
              <a:p>
                <a:pPr marL="0" indent="0">
                  <a:spcBef>
                    <a:spcPts val="750"/>
                  </a:spcBef>
                  <a:buNone/>
                </a:pPr>
                <a:endParaRPr lang="en-US" dirty="0"/>
              </a:p>
              <a:p>
                <a:pPr marL="0" indent="0">
                  <a:spcBef>
                    <a:spcPts val="750"/>
                  </a:spcBef>
                  <a:buNone/>
                </a:pPr>
                <a:r>
                  <a:rPr lang="en-US" dirty="0" err="1"/>
                  <a:t>Zonder</a:t>
                </a:r>
                <a:r>
                  <a:rPr lang="en-US" dirty="0"/>
                  <a:t> constraints in </a:t>
                </a:r>
                <a:r>
                  <a:rPr lang="en-US" dirty="0" err="1"/>
                  <a:t>een</a:t>
                </a:r>
                <a:r>
                  <a:rPr lang="en-US" dirty="0"/>
                  <a:t> </a:t>
                </a:r>
                <a:r>
                  <a:rPr lang="en-US" dirty="0" err="1"/>
                  <a:t>tweedimensionaal</a:t>
                </a:r>
                <a:r>
                  <a:rPr lang="en-US" dirty="0"/>
                  <a:t> </a:t>
                </a:r>
                <a:r>
                  <a:rPr lang="en-US" dirty="0" err="1"/>
                  <a:t>vlak</a:t>
                </a:r>
                <a:r>
                  <a:rPr lang="en-US" dirty="0"/>
                  <a:t> is de state space </a:t>
                </a:r>
                <a14:m>
                  <m:oMath xmlns:m="http://schemas.openxmlformats.org/officeDocument/2006/math">
                    <m:sSup>
                      <m:sSupPr>
                        <m:ctrlPr>
                          <a:rPr lang="en-US" b="0" i="1" smtClean="0">
                            <a:latin typeface="Cambria Math" panose="02040503050406030204" pitchFamily="18" charset="0"/>
                          </a:rPr>
                        </m:ctrlPr>
                      </m:sSupPr>
                      <m:e>
                        <m:r>
                          <a:rPr lang="nl-NL" b="0" i="1" smtClean="0">
                            <a:latin typeface="Cambria Math" panose="02040503050406030204" pitchFamily="18" charset="0"/>
                          </a:rPr>
                          <m:t>4</m:t>
                        </m:r>
                      </m:e>
                      <m:sup>
                        <m:r>
                          <a:rPr lang="nl-NL" b="0" i="1" smtClean="0">
                            <a:latin typeface="Cambria Math" panose="02040503050406030204" pitchFamily="18" charset="0"/>
                          </a:rPr>
                          <m:t>𝑛</m:t>
                        </m:r>
                        <m:r>
                          <a:rPr lang="nl-NL" b="0" i="1" smtClean="0">
                            <a:latin typeface="Cambria Math" panose="02040503050406030204" pitchFamily="18" charset="0"/>
                          </a:rPr>
                          <m:t>−1</m:t>
                        </m:r>
                      </m:sup>
                    </m:sSup>
                  </m:oMath>
                </a14:m>
                <a:r>
                  <a:rPr lang="en-US" dirty="0"/>
                  <a:t> met n de </a:t>
                </a:r>
                <a:r>
                  <a:rPr lang="en-US" dirty="0" err="1"/>
                  <a:t>lengte</a:t>
                </a:r>
                <a:r>
                  <a:rPr lang="en-US" dirty="0"/>
                  <a:t> van de string.</a:t>
                </a:r>
              </a:p>
              <a:p>
                <a:pPr marL="0" indent="0">
                  <a:spcBef>
                    <a:spcPts val="750"/>
                  </a:spcBef>
                  <a:buNone/>
                </a:pPr>
                <a:endParaRPr lang="en-US" dirty="0"/>
              </a:p>
              <a:p>
                <a:pPr marL="0" indent="0">
                  <a:spcBef>
                    <a:spcPts val="750"/>
                  </a:spcBef>
                  <a:buNone/>
                </a:pPr>
                <a:r>
                  <a:rPr lang="en-US" dirty="0"/>
                  <a:t>De </a:t>
                </a:r>
                <a:r>
                  <a:rPr lang="en-US" dirty="0" err="1"/>
                  <a:t>uitdaging</a:t>
                </a:r>
                <a:r>
                  <a:rPr lang="en-US" dirty="0"/>
                  <a:t>: </a:t>
                </a:r>
                <a:r>
                  <a:rPr lang="en-US" dirty="0" err="1"/>
                  <a:t>ontwerp</a:t>
                </a:r>
                <a:r>
                  <a:rPr lang="en-US" dirty="0"/>
                  <a:t> </a:t>
                </a:r>
                <a:r>
                  <a:rPr lang="en-US" dirty="0" err="1"/>
                  <a:t>een</a:t>
                </a:r>
                <a:r>
                  <a:rPr lang="en-US" dirty="0"/>
                  <a:t> </a:t>
                </a:r>
                <a:r>
                  <a:rPr lang="en-US" dirty="0" err="1"/>
                  <a:t>algoritme</a:t>
                </a:r>
                <a:r>
                  <a:rPr lang="en-US" dirty="0"/>
                  <a:t> </a:t>
                </a:r>
                <a:r>
                  <a:rPr lang="en-US" dirty="0" err="1"/>
                  <a:t>dat</a:t>
                </a:r>
                <a:r>
                  <a:rPr lang="en-US" dirty="0"/>
                  <a:t> </a:t>
                </a:r>
                <a:r>
                  <a:rPr lang="en-US" dirty="0" err="1"/>
                  <a:t>alleen</a:t>
                </a:r>
                <a:r>
                  <a:rPr lang="en-US" dirty="0"/>
                  <a:t> </a:t>
                </a:r>
                <a:r>
                  <a:rPr lang="en-US" dirty="0" err="1"/>
                  <a:t>kijkt</a:t>
                </a:r>
                <a:r>
                  <a:rPr lang="en-US" dirty="0"/>
                  <a:t> </a:t>
                </a:r>
                <a:r>
                  <a:rPr lang="en-US" dirty="0" err="1"/>
                  <a:t>naar</a:t>
                </a:r>
                <a:r>
                  <a:rPr lang="en-US" dirty="0"/>
                  <a:t> </a:t>
                </a:r>
                <a:r>
                  <a:rPr lang="en-US" dirty="0" err="1"/>
                  <a:t>structuren</a:t>
                </a:r>
                <a:r>
                  <a:rPr lang="en-US" dirty="0"/>
                  <a:t> die </a:t>
                </a:r>
                <a:r>
                  <a:rPr lang="en-US" dirty="0" err="1"/>
                  <a:t>een</a:t>
                </a:r>
                <a:r>
                  <a:rPr lang="en-US" dirty="0"/>
                  <a:t> </a:t>
                </a:r>
                <a:r>
                  <a:rPr lang="en-US" dirty="0" err="1"/>
                  <a:t>goede</a:t>
                </a:r>
                <a:r>
                  <a:rPr lang="en-US" dirty="0"/>
                  <a:t> score </a:t>
                </a:r>
                <a:r>
                  <a:rPr lang="en-US" dirty="0" err="1"/>
                  <a:t>kunnen</a:t>
                </a:r>
                <a:r>
                  <a:rPr lang="en-US" dirty="0"/>
                  <a:t> </a:t>
                </a:r>
                <a:r>
                  <a:rPr lang="en-US" dirty="0" err="1"/>
                  <a:t>halen</a:t>
                </a:r>
                <a:r>
                  <a:rPr lang="en-US" dirty="0"/>
                  <a:t>.</a:t>
                </a:r>
                <a:endParaRPr dirty="0"/>
              </a:p>
            </p:txBody>
          </p:sp>
        </mc:Choice>
        <mc:Fallback xmlns="">
          <p:sp>
            <p:nvSpPr>
              <p:cNvPr id="113" name="Google Shape;113;p16"/>
              <p:cNvSpPr txBox="1">
                <a:spLocks noGrp="1" noRot="1" noChangeAspect="1" noMove="1" noResize="1" noEditPoints="1" noAdjustHandles="1" noChangeArrowheads="1" noChangeShapeType="1" noTextEdit="1"/>
              </p:cNvSpPr>
              <p:nvPr>
                <p:ph type="body" idx="1"/>
              </p:nvPr>
            </p:nvSpPr>
            <p:spPr>
              <a:xfrm>
                <a:off x="317964" y="901320"/>
                <a:ext cx="3767860" cy="3316916"/>
              </a:xfrm>
              <a:prstGeom prst="rect">
                <a:avLst/>
              </a:prstGeom>
              <a:blipFill>
                <a:blip r:embed="rId3"/>
                <a:stretch>
                  <a:fillRect l="-3020" r="-2349"/>
                </a:stretch>
              </a:blipFill>
            </p:spPr>
            <p:txBody>
              <a:bodyPr/>
              <a:lstStyle/>
              <a:p>
                <a:r>
                  <a:rPr lang="nl-NL">
                    <a:noFill/>
                  </a:rPr>
                  <a:t> </a:t>
                </a:r>
              </a:p>
            </p:txBody>
          </p:sp>
        </mc:Fallback>
      </mc:AlternateContent>
      <p:pic>
        <p:nvPicPr>
          <p:cNvPr id="114" name="Google Shape;114;p16"/>
          <p:cNvPicPr preferRelativeResize="0"/>
          <p:nvPr/>
        </p:nvPicPr>
        <p:blipFill rotWithShape="1">
          <a:blip r:embed="rId4">
            <a:alphaModFix/>
          </a:blip>
          <a:srcRect t="7252" r="11539"/>
          <a:stretch/>
        </p:blipFill>
        <p:spPr>
          <a:xfrm>
            <a:off x="4572000" y="767073"/>
            <a:ext cx="4254037" cy="3585412"/>
          </a:xfrm>
          <a:prstGeom prst="rect">
            <a:avLst/>
          </a:prstGeom>
          <a:noFill/>
          <a:ln>
            <a:noFill/>
          </a:ln>
        </p:spPr>
      </p:pic>
      <p:sp>
        <p:nvSpPr>
          <p:cNvPr id="2" name="Tekstvak 1">
            <a:extLst>
              <a:ext uri="{FF2B5EF4-FFF2-40B4-BE49-F238E27FC236}">
                <a16:creationId xmlns:a16="http://schemas.microsoft.com/office/drawing/2014/main" id="{CD832C24-D753-F841-8AE1-A174B7A4B6FA}"/>
              </a:ext>
            </a:extLst>
          </p:cNvPr>
          <p:cNvSpPr txBox="1"/>
          <p:nvPr/>
        </p:nvSpPr>
        <p:spPr>
          <a:xfrm>
            <a:off x="4881093" y="4352484"/>
            <a:ext cx="4141346" cy="415498"/>
          </a:xfrm>
          <a:prstGeom prst="rect">
            <a:avLst/>
          </a:prstGeom>
          <a:noFill/>
        </p:spPr>
        <p:txBody>
          <a:bodyPr wrap="square" rtlCol="0">
            <a:spAutoFit/>
          </a:bodyPr>
          <a:lstStyle/>
          <a:p>
            <a:pPr>
              <a:spcBef>
                <a:spcPts val="750"/>
              </a:spcBef>
            </a:pPr>
            <a:r>
              <a:rPr lang="en-US" sz="1050" dirty="0"/>
              <a:t>Het </a:t>
            </a:r>
            <a:r>
              <a:rPr lang="en-US" sz="1050" dirty="0" err="1"/>
              <a:t>aantal</a:t>
            </a:r>
            <a:r>
              <a:rPr lang="en-US" sz="1050" dirty="0"/>
              <a:t> -</a:t>
            </a:r>
            <a:r>
              <a:rPr lang="en-US" sz="1050" dirty="0" err="1"/>
              <a:t>niet</a:t>
            </a:r>
            <a:r>
              <a:rPr lang="en-US" sz="1050" dirty="0"/>
              <a:t> </a:t>
            </a:r>
            <a:r>
              <a:rPr lang="en-US" sz="1050" dirty="0" err="1"/>
              <a:t>symmetrische</a:t>
            </a:r>
            <a:r>
              <a:rPr lang="en-US" sz="1050" dirty="0"/>
              <a:t>- </a:t>
            </a:r>
            <a:r>
              <a:rPr lang="en-US" sz="1050" dirty="0" err="1"/>
              <a:t>valide</a:t>
            </a:r>
            <a:r>
              <a:rPr lang="en-US" sz="1050" dirty="0"/>
              <a:t> </a:t>
            </a:r>
            <a:r>
              <a:rPr lang="en-US" sz="1050" dirty="0" err="1"/>
              <a:t>structuren</a:t>
            </a:r>
            <a:r>
              <a:rPr lang="en-US" sz="1050" dirty="0"/>
              <a:t> </a:t>
            </a:r>
            <a:r>
              <a:rPr lang="en-US" sz="1050" dirty="0" err="1"/>
              <a:t>uitgezet</a:t>
            </a:r>
            <a:r>
              <a:rPr lang="en-US" sz="1050" dirty="0"/>
              <a:t> </a:t>
            </a:r>
            <a:r>
              <a:rPr lang="en-US" sz="1050" dirty="0" err="1"/>
              <a:t>tegen</a:t>
            </a:r>
            <a:r>
              <a:rPr lang="en-US" sz="1050" dirty="0"/>
              <a:t> de </a:t>
            </a:r>
            <a:r>
              <a:rPr lang="en-US" sz="1050" dirty="0" err="1"/>
              <a:t>lengte</a:t>
            </a:r>
            <a:r>
              <a:rPr lang="en-US" sz="1050" dirty="0"/>
              <a:t> van de </a:t>
            </a:r>
            <a:r>
              <a:rPr lang="en-US" sz="1050" dirty="0" err="1"/>
              <a:t>structuur</a:t>
            </a:r>
            <a:r>
              <a:rPr lang="en-US" sz="1050" dirty="0"/>
              <a:t>.</a:t>
            </a:r>
          </a:p>
        </p:txBody>
      </p:sp>
    </p:spTree>
    <p:extLst>
      <p:ext uri="{BB962C8B-B14F-4D97-AF65-F5344CB8AC3E}">
        <p14:creationId xmlns:p14="http://schemas.microsoft.com/office/powerpoint/2010/main" val="133457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4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7" name="Google Shape;247;p42"/>
          <p:cNvSpPr/>
          <p:nvPr/>
        </p:nvSpPr>
        <p:spPr>
          <a:xfrm rot="5400000" flipH="1">
            <a:off x="-1056900" y="1057649"/>
            <a:ext cx="5143500" cy="3028200"/>
          </a:xfrm>
          <a:prstGeom prst="rect">
            <a:avLst/>
          </a:prstGeom>
          <a:gradFill>
            <a:gsLst>
              <a:gs pos="0">
                <a:schemeClr val="accent6"/>
              </a:gs>
              <a:gs pos="8000">
                <a:schemeClr val="accent6"/>
              </a:gs>
              <a:gs pos="100000">
                <a:srgbClr val="58B74E">
                  <a:alpha val="71372"/>
                </a:srgbClr>
              </a:gs>
            </a:gsLst>
            <a:lin ang="3600008"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8" name="Google Shape;248;p42"/>
          <p:cNvSpPr/>
          <p:nvPr/>
        </p:nvSpPr>
        <p:spPr>
          <a:xfrm rot="5400000" flipH="1">
            <a:off x="-1059377" y="1054478"/>
            <a:ext cx="5143200" cy="3034200"/>
          </a:xfrm>
          <a:prstGeom prst="rect">
            <a:avLst/>
          </a:prstGeom>
          <a:gradFill>
            <a:gsLst>
              <a:gs pos="0">
                <a:srgbClr val="4CB76E">
                  <a:alpha val="0"/>
                </a:srgbClr>
              </a:gs>
              <a:gs pos="96000">
                <a:schemeClr val="accent2"/>
              </a:gs>
              <a:gs pos="100000">
                <a:schemeClr val="accent2"/>
              </a:gs>
            </a:gsLst>
            <a:lin ang="2399891"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9" name="Google Shape;249;p42"/>
          <p:cNvSpPr/>
          <p:nvPr/>
        </p:nvSpPr>
        <p:spPr>
          <a:xfrm rot="5400000" flipH="1">
            <a:off x="599173" y="2713348"/>
            <a:ext cx="1839900" cy="3020400"/>
          </a:xfrm>
          <a:prstGeom prst="rect">
            <a:avLst/>
          </a:prstGeom>
          <a:gradFill>
            <a:gsLst>
              <a:gs pos="0">
                <a:srgbClr val="58B74E">
                  <a:alpha val="34509"/>
                </a:srgbClr>
              </a:gs>
              <a:gs pos="2000">
                <a:srgbClr val="58B74E">
                  <a:alpha val="34509"/>
                </a:srgbClr>
              </a:gs>
              <a:gs pos="67000">
                <a:srgbClr val="4CB76E">
                  <a:alpha val="0"/>
                </a:srgbClr>
              </a:gs>
              <a:gs pos="100000">
                <a:srgbClr val="4CB76E">
                  <a:alpha val="0"/>
                </a:srgbClr>
              </a:gs>
            </a:gsLst>
            <a:lin ang="7799903"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50" name="Google Shape;250;p42"/>
          <p:cNvSpPr/>
          <p:nvPr/>
        </p:nvSpPr>
        <p:spPr>
          <a:xfrm rot="6103295">
            <a:off x="-27946" y="1229894"/>
            <a:ext cx="3291266" cy="3150313"/>
          </a:xfrm>
          <a:custGeom>
            <a:avLst/>
            <a:gdLst/>
            <a:ahLst/>
            <a:cxnLst/>
            <a:rect l="l" t="t" r="r" b="b"/>
            <a:pathLst>
              <a:path w="4384532" h="4196758" extrusionOk="0">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D9F0E0">
                  <a:alpha val="0"/>
                </a:srgbClr>
              </a:gs>
              <a:gs pos="39000">
                <a:srgbClr val="D9F0E0">
                  <a:alpha val="0"/>
                </a:srgbClr>
              </a:gs>
              <a:gs pos="100000">
                <a:srgbClr val="7EAF49">
                  <a:alpha val="28235"/>
                </a:srgbClr>
              </a:gs>
            </a:gsLst>
            <a:lin ang="167999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51" name="Google Shape;251;p42"/>
          <p:cNvSpPr txBox="1">
            <a:spLocks noGrp="1"/>
          </p:cNvSpPr>
          <p:nvPr>
            <p:ph type="title"/>
          </p:nvPr>
        </p:nvSpPr>
        <p:spPr>
          <a:xfrm>
            <a:off x="290945" y="771526"/>
            <a:ext cx="2436600" cy="226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1700"/>
              <a:buFont typeface="Avenir"/>
              <a:buNone/>
            </a:pPr>
            <a:r>
              <a:rPr lang="nl" sz="1700">
                <a:solidFill>
                  <a:schemeClr val="lt1"/>
                </a:solidFill>
              </a:rPr>
              <a:t>UITGEVOERDE ALGORITMEN</a:t>
            </a:r>
            <a:endParaRPr/>
          </a:p>
        </p:txBody>
      </p:sp>
      <p:sp>
        <p:nvSpPr>
          <p:cNvPr id="252" name="Google Shape;252;p42"/>
          <p:cNvSpPr txBox="1">
            <a:spLocks noGrp="1"/>
          </p:cNvSpPr>
          <p:nvPr>
            <p:ph type="body" idx="1"/>
          </p:nvPr>
        </p:nvSpPr>
        <p:spPr>
          <a:xfrm>
            <a:off x="3583057" y="771526"/>
            <a:ext cx="4705500" cy="3632700"/>
          </a:xfrm>
          <a:prstGeom prst="rect">
            <a:avLst/>
          </a:prstGeom>
          <a:noFill/>
          <a:ln>
            <a:noFill/>
          </a:ln>
        </p:spPr>
        <p:txBody>
          <a:bodyPr spcFirstLastPara="1" wrap="square" lIns="0" tIns="0" rIns="0" bIns="0" anchor="t" anchorCtr="0">
            <a:noAutofit/>
          </a:bodyPr>
          <a:lstStyle/>
          <a:p>
            <a:pPr marL="177800" lvl="0" indent="-177800" algn="l" rtl="0">
              <a:lnSpc>
                <a:spcPct val="120000"/>
              </a:lnSpc>
              <a:spcBef>
                <a:spcPts val="0"/>
              </a:spcBef>
              <a:spcAft>
                <a:spcPts val="0"/>
              </a:spcAft>
              <a:buClr>
                <a:schemeClr val="dk1"/>
              </a:buClr>
              <a:buSzPts val="1400"/>
              <a:buChar char="•"/>
            </a:pPr>
            <a:r>
              <a:rPr lang="nl" sz="1400"/>
              <a:t>Monte Carlo (2D + 3D)</a:t>
            </a:r>
            <a:endParaRPr/>
          </a:p>
          <a:p>
            <a:pPr marL="177800" lvl="0" indent="-177800" algn="l" rtl="0">
              <a:lnSpc>
                <a:spcPct val="120000"/>
              </a:lnSpc>
              <a:spcBef>
                <a:spcPts val="800"/>
              </a:spcBef>
              <a:spcAft>
                <a:spcPts val="0"/>
              </a:spcAft>
              <a:buClr>
                <a:schemeClr val="dk1"/>
              </a:buClr>
              <a:buSzPts val="1400"/>
              <a:buChar char="•"/>
            </a:pPr>
            <a:r>
              <a:rPr lang="nl" sz="1400"/>
              <a:t>Hill Climber (2D + 3D)</a:t>
            </a:r>
            <a:endParaRPr/>
          </a:p>
          <a:p>
            <a:pPr marL="177800" lvl="0" indent="-177800" algn="l" rtl="0">
              <a:lnSpc>
                <a:spcPct val="120000"/>
              </a:lnSpc>
              <a:spcBef>
                <a:spcPts val="800"/>
              </a:spcBef>
              <a:spcAft>
                <a:spcPts val="0"/>
              </a:spcAft>
              <a:buClr>
                <a:schemeClr val="dk1"/>
              </a:buClr>
              <a:buSzPts val="1400"/>
              <a:buChar char="•"/>
            </a:pPr>
            <a:r>
              <a:rPr lang="nl" sz="1400"/>
              <a:t>Simulated Annealing en Simulated Annealing met toegevoegde zogenaamde “re-annealing” (2D + 3D)</a:t>
            </a:r>
            <a:endParaRPr/>
          </a:p>
          <a:p>
            <a:pPr marL="177800" lvl="0" indent="-177800" algn="l" rtl="0">
              <a:lnSpc>
                <a:spcPct val="120000"/>
              </a:lnSpc>
              <a:spcBef>
                <a:spcPts val="800"/>
              </a:spcBef>
              <a:spcAft>
                <a:spcPts val="0"/>
              </a:spcAft>
              <a:buClr>
                <a:schemeClr val="dk1"/>
              </a:buClr>
              <a:buSzPts val="1400"/>
              <a:buChar char="•"/>
            </a:pPr>
            <a:r>
              <a:rPr lang="nl" sz="1400"/>
              <a:t>Breadth First Branch and Bound (2D + 3D)</a:t>
            </a:r>
            <a:endParaRPr/>
          </a:p>
          <a:p>
            <a:pPr marL="177800" lvl="0" indent="-177800" algn="l" rtl="0">
              <a:lnSpc>
                <a:spcPct val="120000"/>
              </a:lnSpc>
              <a:spcBef>
                <a:spcPts val="800"/>
              </a:spcBef>
              <a:spcAft>
                <a:spcPts val="0"/>
              </a:spcAft>
              <a:buClr>
                <a:schemeClr val="dk1"/>
              </a:buClr>
              <a:buSzPts val="1400"/>
              <a:buChar char="•"/>
            </a:pPr>
            <a:r>
              <a:rPr lang="nl" sz="1400"/>
              <a:t>Tree (2D)</a:t>
            </a:r>
            <a:endParaRPr/>
          </a:p>
          <a:p>
            <a:pPr marL="177800" lvl="0" indent="-177800" algn="l" rtl="0">
              <a:lnSpc>
                <a:spcPct val="120000"/>
              </a:lnSpc>
              <a:spcBef>
                <a:spcPts val="800"/>
              </a:spcBef>
              <a:spcAft>
                <a:spcPts val="0"/>
              </a:spcAft>
              <a:buClr>
                <a:schemeClr val="dk1"/>
              </a:buClr>
              <a:buSzPts val="1400"/>
              <a:buChar char="•"/>
            </a:pPr>
            <a:r>
              <a:rPr lang="nl" sz="1400"/>
              <a:t>Firefly (2D)</a:t>
            </a:r>
            <a:endParaRPr/>
          </a:p>
          <a:p>
            <a:pPr marL="177800" lvl="0" indent="-177800" algn="l" rtl="0">
              <a:lnSpc>
                <a:spcPct val="120000"/>
              </a:lnSpc>
              <a:spcBef>
                <a:spcPts val="800"/>
              </a:spcBef>
              <a:spcAft>
                <a:spcPts val="0"/>
              </a:spcAft>
              <a:buClr>
                <a:schemeClr val="dk1"/>
              </a:buClr>
              <a:buSzPts val="1400"/>
              <a:buChar char="•"/>
            </a:pPr>
            <a:r>
              <a:rPr lang="nl" sz="1400"/>
              <a:t>Dead-end Elimination (2D)</a:t>
            </a:r>
            <a:endParaRPr/>
          </a:p>
          <a:p>
            <a:pPr marL="177800" lvl="0" indent="-177800" algn="l" rtl="0">
              <a:lnSpc>
                <a:spcPct val="120000"/>
              </a:lnSpc>
              <a:spcBef>
                <a:spcPts val="800"/>
              </a:spcBef>
              <a:spcAft>
                <a:spcPts val="0"/>
              </a:spcAft>
              <a:buClr>
                <a:schemeClr val="dk1"/>
              </a:buClr>
              <a:buSzPts val="1400"/>
              <a:buChar char="•"/>
            </a:pPr>
            <a:r>
              <a:rPr lang="nl" sz="1400"/>
              <a:t>Genetic (2D)</a:t>
            </a:r>
            <a:endParaRPr/>
          </a:p>
          <a:p>
            <a:pPr marL="177800" lvl="0" indent="-88900" algn="l" rtl="0">
              <a:lnSpc>
                <a:spcPct val="120000"/>
              </a:lnSpc>
              <a:spcBef>
                <a:spcPts val="800"/>
              </a:spcBef>
              <a:spcAft>
                <a:spcPts val="0"/>
              </a:spcAft>
              <a:buClr>
                <a:schemeClr val="dk1"/>
              </a:buClr>
              <a:buSzPts val="140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3"/>
          <p:cNvSpPr txBox="1">
            <a:spLocks noGrp="1"/>
          </p:cNvSpPr>
          <p:nvPr>
            <p:ph type="title"/>
          </p:nvPr>
        </p:nvSpPr>
        <p:spPr>
          <a:xfrm>
            <a:off x="334725" y="196155"/>
            <a:ext cx="7680600" cy="488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Monte Carlo</a:t>
            </a:r>
            <a:endParaRPr/>
          </a:p>
        </p:txBody>
      </p:sp>
      <p:sp>
        <p:nvSpPr>
          <p:cNvPr id="258" name="Google Shape;258;p43"/>
          <p:cNvSpPr txBox="1">
            <a:spLocks noGrp="1"/>
          </p:cNvSpPr>
          <p:nvPr>
            <p:ph type="body" idx="1"/>
          </p:nvPr>
        </p:nvSpPr>
        <p:spPr>
          <a:xfrm>
            <a:off x="163275" y="2419350"/>
            <a:ext cx="8980800" cy="9279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a:t>Start met volledige, ongevouwen structuur (a).</a:t>
            </a:r>
            <a:endParaRPr/>
          </a:p>
          <a:p>
            <a:pPr marL="0" lvl="0" indent="0" algn="l" rtl="0">
              <a:lnSpc>
                <a:spcPct val="120000"/>
              </a:lnSpc>
              <a:spcBef>
                <a:spcPts val="800"/>
              </a:spcBef>
              <a:spcAft>
                <a:spcPts val="0"/>
              </a:spcAft>
              <a:buSzPts val="1400"/>
              <a:buNone/>
            </a:pPr>
            <a:r>
              <a:rPr lang="nl"/>
              <a:t>Willekeurige vouwing worden uitgevoerd (b, c, d).</a:t>
            </a:r>
            <a:endParaRPr/>
          </a:p>
        </p:txBody>
      </p:sp>
      <p:pic>
        <p:nvPicPr>
          <p:cNvPr id="259" name="Google Shape;259;p43" descr="A close up of a map&#10;&#10;Description automatically generated"/>
          <p:cNvPicPr preferRelativeResize="0"/>
          <p:nvPr/>
        </p:nvPicPr>
        <p:blipFill rotWithShape="1">
          <a:blip r:embed="rId3">
            <a:alphaModFix/>
          </a:blip>
          <a:srcRect/>
          <a:stretch/>
        </p:blipFill>
        <p:spPr>
          <a:xfrm>
            <a:off x="135779" y="685744"/>
            <a:ext cx="8872427" cy="1616925"/>
          </a:xfrm>
          <a:prstGeom prst="rect">
            <a:avLst/>
          </a:prstGeom>
          <a:noFill/>
          <a:ln>
            <a:noFill/>
          </a:ln>
        </p:spPr>
      </p:pic>
      <p:sp>
        <p:nvSpPr>
          <p:cNvPr id="260" name="Google Shape;260;p43"/>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43"/>
          <p:cNvSpPr/>
          <p:nvPr/>
        </p:nvSpPr>
        <p:spPr>
          <a:xfrm>
            <a:off x="4572000" y="25717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2" name="Google Shape;262;p43" descr="A picture containing table&#10;&#10;Description automatically generated"/>
          <p:cNvPicPr preferRelativeResize="0"/>
          <p:nvPr/>
        </p:nvPicPr>
        <p:blipFill rotWithShape="1">
          <a:blip r:embed="rId4">
            <a:alphaModFix/>
          </a:blip>
          <a:srcRect/>
          <a:stretch/>
        </p:blipFill>
        <p:spPr>
          <a:xfrm>
            <a:off x="334725" y="4068525"/>
            <a:ext cx="2981925" cy="705300"/>
          </a:xfrm>
          <a:prstGeom prst="rect">
            <a:avLst/>
          </a:prstGeom>
          <a:noFill/>
          <a:ln>
            <a:noFill/>
          </a:ln>
        </p:spPr>
      </p:pic>
      <p:pic>
        <p:nvPicPr>
          <p:cNvPr id="263" name="Google Shape;263;p43" descr="A picture containing table&#10;&#10;Description automatically generated"/>
          <p:cNvPicPr preferRelativeResize="0"/>
          <p:nvPr/>
        </p:nvPicPr>
        <p:blipFill rotWithShape="1">
          <a:blip r:embed="rId5">
            <a:alphaModFix/>
          </a:blip>
          <a:srcRect/>
          <a:stretch/>
        </p:blipFill>
        <p:spPr>
          <a:xfrm>
            <a:off x="334714" y="3463919"/>
            <a:ext cx="3603835" cy="487950"/>
          </a:xfrm>
          <a:prstGeom prst="rect">
            <a:avLst/>
          </a:prstGeom>
          <a:noFill/>
          <a:ln>
            <a:noFill/>
          </a:ln>
        </p:spPr>
      </p:pic>
      <p:pic>
        <p:nvPicPr>
          <p:cNvPr id="264" name="Google Shape;264;p43" descr="A screenshot of a cell phone&#10;&#10;Description automatically generated"/>
          <p:cNvPicPr preferRelativeResize="0"/>
          <p:nvPr/>
        </p:nvPicPr>
        <p:blipFill rotWithShape="1">
          <a:blip r:embed="rId6">
            <a:alphaModFix/>
          </a:blip>
          <a:srcRect/>
          <a:stretch/>
        </p:blipFill>
        <p:spPr>
          <a:xfrm>
            <a:off x="5404375" y="2304172"/>
            <a:ext cx="3603826" cy="24685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FA80-949C-40C4-9B14-F72CAF4E51F6}"/>
              </a:ext>
            </a:extLst>
          </p:cNvPr>
          <p:cNvSpPr>
            <a:spLocks noGrp="1"/>
          </p:cNvSpPr>
          <p:nvPr>
            <p:ph type="title"/>
          </p:nvPr>
        </p:nvSpPr>
        <p:spPr/>
        <p:txBody>
          <a:bodyPr/>
          <a:lstStyle/>
          <a:p>
            <a:r>
              <a:rPr lang="en-US" dirty="0"/>
              <a:t>Hill Climber</a:t>
            </a:r>
          </a:p>
        </p:txBody>
      </p:sp>
      <p:sp>
        <p:nvSpPr>
          <p:cNvPr id="3" name="Text Placeholder 2">
            <a:extLst>
              <a:ext uri="{FF2B5EF4-FFF2-40B4-BE49-F238E27FC236}">
                <a16:creationId xmlns:a16="http://schemas.microsoft.com/office/drawing/2014/main" id="{906FDE0E-A94E-41AC-8EF3-A8B07D6E329D}"/>
              </a:ext>
            </a:extLst>
          </p:cNvPr>
          <p:cNvSpPr>
            <a:spLocks noGrp="1"/>
          </p:cNvSpPr>
          <p:nvPr>
            <p:ph type="body" idx="1"/>
          </p:nvPr>
        </p:nvSpPr>
        <p:spPr>
          <a:xfrm>
            <a:off x="1028700" y="1586204"/>
            <a:ext cx="3038803" cy="2967000"/>
          </a:xfrm>
        </p:spPr>
        <p:txBody>
          <a:bodyPr/>
          <a:lstStyle/>
          <a:p>
            <a:r>
              <a:rPr lang="nl-NL" dirty="0"/>
              <a:t>Configuratie wordt alleen aangenomen als er een verbetering is</a:t>
            </a:r>
          </a:p>
          <a:p>
            <a:r>
              <a:rPr lang="nl-NL" dirty="0"/>
              <a:t>Bij verslechtering wordt de configuratie terug gezet</a:t>
            </a:r>
          </a:p>
          <a:p>
            <a:endParaRPr lang="nl-NL" dirty="0"/>
          </a:p>
          <a:p>
            <a:endParaRPr lang="en-US" dirty="0"/>
          </a:p>
        </p:txBody>
      </p:sp>
      <p:pic>
        <p:nvPicPr>
          <p:cNvPr id="4" name="Google Shape;271;p44">
            <a:extLst>
              <a:ext uri="{FF2B5EF4-FFF2-40B4-BE49-F238E27FC236}">
                <a16:creationId xmlns:a16="http://schemas.microsoft.com/office/drawing/2014/main" id="{DF2A4804-4132-4026-941D-C3197262CC42}"/>
              </a:ext>
            </a:extLst>
          </p:cNvPr>
          <p:cNvPicPr preferRelativeResize="0"/>
          <p:nvPr/>
        </p:nvPicPr>
        <p:blipFill>
          <a:blip r:embed="rId2">
            <a:alphaModFix/>
          </a:blip>
          <a:stretch>
            <a:fillRect/>
          </a:stretch>
        </p:blipFill>
        <p:spPr>
          <a:xfrm>
            <a:off x="1324304" y="3294587"/>
            <a:ext cx="2006820" cy="1414556"/>
          </a:xfrm>
          <a:prstGeom prst="rect">
            <a:avLst/>
          </a:prstGeom>
          <a:noFill/>
          <a:ln>
            <a:noFill/>
          </a:ln>
        </p:spPr>
      </p:pic>
      <p:pic>
        <p:nvPicPr>
          <p:cNvPr id="5" name="Picture 4" descr="A screenshot of a cell phone&#10;&#10;Description automatically generated">
            <a:extLst>
              <a:ext uri="{FF2B5EF4-FFF2-40B4-BE49-F238E27FC236}">
                <a16:creationId xmlns:a16="http://schemas.microsoft.com/office/drawing/2014/main" id="{ABEACAD9-345B-40CB-A5FD-6363696FAB9B}"/>
              </a:ext>
            </a:extLst>
          </p:cNvPr>
          <p:cNvPicPr>
            <a:picLocks noChangeAspect="1"/>
          </p:cNvPicPr>
          <p:nvPr/>
        </p:nvPicPr>
        <p:blipFill>
          <a:blip r:embed="rId3"/>
          <a:stretch>
            <a:fillRect/>
          </a:stretch>
        </p:blipFill>
        <p:spPr>
          <a:xfrm>
            <a:off x="3822496" y="1317647"/>
            <a:ext cx="5106123" cy="2508205"/>
          </a:xfrm>
          <a:prstGeom prst="rect">
            <a:avLst/>
          </a:prstGeom>
        </p:spPr>
      </p:pic>
    </p:spTree>
    <p:extLst>
      <p:ext uri="{BB962C8B-B14F-4D97-AF65-F5344CB8AC3E}">
        <p14:creationId xmlns:p14="http://schemas.microsoft.com/office/powerpoint/2010/main" val="75139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F3F3-DB57-4C71-B5DC-555E08F902DB}"/>
              </a:ext>
            </a:extLst>
          </p:cNvPr>
          <p:cNvSpPr>
            <a:spLocks noGrp="1"/>
          </p:cNvSpPr>
          <p:nvPr>
            <p:ph type="title"/>
          </p:nvPr>
        </p:nvSpPr>
        <p:spPr>
          <a:xfrm>
            <a:off x="69911" y="0"/>
            <a:ext cx="7680600" cy="925200"/>
          </a:xfrm>
        </p:spPr>
        <p:txBody>
          <a:bodyPr/>
          <a:lstStyle/>
          <a:p>
            <a:r>
              <a:rPr lang="en-US" dirty="0"/>
              <a:t>Simulated annealing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00532CC-ECB0-4D1D-86D7-5D3C9F54EF46}"/>
                  </a:ext>
                </a:extLst>
              </p:cNvPr>
              <p:cNvSpPr>
                <a:spLocks noGrp="1"/>
              </p:cNvSpPr>
              <p:nvPr>
                <p:ph type="body" idx="1"/>
              </p:nvPr>
            </p:nvSpPr>
            <p:spPr>
              <a:xfrm>
                <a:off x="-50405" y="1077746"/>
                <a:ext cx="4742721" cy="3739840"/>
              </a:xfrm>
            </p:spPr>
            <p:txBody>
              <a:bodyPr/>
              <a:lstStyle/>
              <a:p>
                <a:r>
                  <a:rPr lang="en-US" dirty="0"/>
                  <a:t>Verschil met HC: </a:t>
                </a:r>
                <a:r>
                  <a:rPr lang="nl" dirty="0"/>
                  <a:t>Configuratie kan ook worden aangenomen bij verslechtering van de score</a:t>
                </a:r>
              </a:p>
              <a:p>
                <a:pPr marL="139700" indent="0">
                  <a:buNone/>
                </a:pPr>
                <a:r>
                  <a:rPr lang="en-US" dirty="0"/>
                  <a:t>S</a:t>
                </a:r>
                <a:r>
                  <a:rPr lang="nl" dirty="0"/>
                  <a:t>tarttemp: een </a:t>
                </a:r>
                <a:r>
                  <a:rPr lang="en-US" dirty="0" err="1"/>
                  <a:t>zelf</a:t>
                </a:r>
                <a:r>
                  <a:rPr lang="en-US" dirty="0"/>
                  <a:t> </a:t>
                </a:r>
                <a:r>
                  <a:rPr lang="en-US" dirty="0" err="1"/>
                  <a:t>te</a:t>
                </a:r>
                <a:r>
                  <a:rPr lang="en-US" dirty="0"/>
                  <a:t> </a:t>
                </a:r>
                <a:r>
                  <a:rPr lang="en-US" dirty="0" err="1"/>
                  <a:t>bepalen</a:t>
                </a:r>
                <a:r>
                  <a:rPr lang="en-US" dirty="0"/>
                  <a:t> </a:t>
                </a:r>
                <a:r>
                  <a:rPr lang="en-US" dirty="0" err="1"/>
                  <a:t>waarde</a:t>
                </a:r>
                <a:r>
                  <a:rPr lang="en-US" dirty="0"/>
                  <a:t>.</a:t>
                </a:r>
              </a:p>
              <a:p>
                <a:pPr marL="139700" indent="0">
                  <a:buNone/>
                </a:pPr>
                <a:endParaRPr lang="en-US" dirty="0"/>
              </a:p>
              <a:p>
                <a:pPr marL="139700" indent="0">
                  <a:buNone/>
                </a:pPr>
                <a:r>
                  <a:rPr lang="en-US" dirty="0" err="1"/>
                  <a:t>Temperatuur</a:t>
                </a:r>
                <a:r>
                  <a:rPr lang="en-US" dirty="0"/>
                  <a:t> = </a:t>
                </a:r>
                <a14:m>
                  <m:oMath xmlns:m="http://schemas.openxmlformats.org/officeDocument/2006/math">
                    <m:r>
                      <a:rPr lang="nl-NL" b="0" i="1" smtClean="0">
                        <a:latin typeface="Cambria Math" panose="02040503050406030204" pitchFamily="18" charset="0"/>
                      </a:rPr>
                      <m:t>𝑠𝑡𝑎𝑟𝑡𝑡𝑒𝑚𝑝</m:t>
                    </m:r>
                    <m:r>
                      <a:rPr lang="nl-NL" b="0" i="1" smtClean="0">
                        <a:latin typeface="Cambria Math" panose="02040503050406030204" pitchFamily="18" charset="0"/>
                      </a:rPr>
                      <m:t> ∗(</m:t>
                    </m:r>
                    <m:sSup>
                      <m:sSupPr>
                        <m:ctrlPr>
                          <a:rPr lang="nl-NL" b="0" i="1" smtClean="0">
                            <a:latin typeface="Cambria Math" panose="02040503050406030204" pitchFamily="18" charset="0"/>
                          </a:rPr>
                        </m:ctrlPr>
                      </m:sSupPr>
                      <m:e>
                        <m:r>
                          <a:rPr lang="nl-NL" i="1">
                            <a:latin typeface="Cambria Math" panose="02040503050406030204" pitchFamily="18" charset="0"/>
                          </a:rPr>
                          <m:t>0.997</m:t>
                        </m:r>
                      </m:e>
                      <m:sup>
                        <m:r>
                          <a:rPr lang="nl-NL" b="0" i="1" smtClean="0">
                            <a:latin typeface="Cambria Math" panose="02040503050406030204" pitchFamily="18" charset="0"/>
                          </a:rPr>
                          <m:t>𝑖𝑡𝑒𝑟𝑎𝑡𝑖𝑒</m:t>
                        </m:r>
                      </m:sup>
                    </m:sSup>
                  </m:oMath>
                </a14:m>
                <a:r>
                  <a:rPr lang="en-US" dirty="0"/>
                  <a:t>)</a:t>
                </a:r>
              </a:p>
              <a:p>
                <a:pPr marL="139700" indent="0">
                  <a:buNone/>
                </a:pPr>
                <a:r>
                  <a:rPr lang="en-US" dirty="0" err="1"/>
                  <a:t>Acceptatiekans</a:t>
                </a:r>
                <a:r>
                  <a:rPr lang="en-US" dirty="0"/>
                  <a:t> =</a:t>
                </a:r>
                <a14:m>
                  <m:oMath xmlns:m="http://schemas.openxmlformats.org/officeDocument/2006/math">
                    <m:r>
                      <a:rPr lang="nl-NL" b="0" i="0" dirty="0" smtClean="0">
                        <a:latin typeface="Cambria Math" panose="02040503050406030204" pitchFamily="18" charset="0"/>
                      </a:rPr>
                      <m:t> </m:t>
                    </m:r>
                    <m:sSup>
                      <m:sSupPr>
                        <m:ctrlPr>
                          <a:rPr lang="nl-NL" b="0" i="1" dirty="0" smtClean="0">
                            <a:latin typeface="Cambria Math" panose="02040503050406030204" pitchFamily="18" charset="0"/>
                          </a:rPr>
                        </m:ctrlPr>
                      </m:sSupPr>
                      <m:e>
                        <m:r>
                          <a:rPr lang="nl-NL" b="0" i="1" dirty="0" smtClean="0">
                            <a:latin typeface="Cambria Math" panose="02040503050406030204" pitchFamily="18" charset="0"/>
                          </a:rPr>
                          <m:t>2</m:t>
                        </m:r>
                      </m:e>
                      <m:sup>
                        <m:r>
                          <a:rPr lang="nl-NL" i="1" dirty="0">
                            <a:latin typeface="Cambria Math" panose="02040503050406030204" pitchFamily="18" charset="0"/>
                          </a:rPr>
                          <m:t>(</m:t>
                        </m:r>
                        <m:r>
                          <a:rPr lang="en-US" i="1" dirty="0">
                            <a:latin typeface="Cambria Math" panose="02040503050406030204" pitchFamily="18" charset="0"/>
                          </a:rPr>
                          <m:t>𝑜𝑢𝑑</m:t>
                        </m:r>
                        <m:r>
                          <a:rPr lang="nl-NL" i="1" dirty="0">
                            <a:latin typeface="Cambria Math" panose="02040503050406030204" pitchFamily="18" charset="0"/>
                          </a:rPr>
                          <m:t>𝑒</m:t>
                        </m:r>
                        <m:r>
                          <a:rPr lang="nl-NL" i="1" dirty="0">
                            <a:latin typeface="Cambria Math" panose="02040503050406030204" pitchFamily="18" charset="0"/>
                          </a:rPr>
                          <m:t> </m:t>
                        </m:r>
                        <m:r>
                          <a:rPr lang="nl-NL" i="1" dirty="0">
                            <a:latin typeface="Cambria Math" panose="02040503050406030204" pitchFamily="18" charset="0"/>
                          </a:rPr>
                          <m:t>𝑠𝑐𝑜𝑟𝑒</m:t>
                        </m:r>
                        <m:r>
                          <a:rPr lang="en-US" i="1" dirty="0">
                            <a:latin typeface="Cambria Math" panose="02040503050406030204" pitchFamily="18" charset="0"/>
                          </a:rPr>
                          <m:t>– </m:t>
                        </m:r>
                        <m:r>
                          <a:rPr lang="en-US" i="1" dirty="0">
                            <a:latin typeface="Cambria Math" panose="02040503050406030204" pitchFamily="18" charset="0"/>
                          </a:rPr>
                          <m:t>𝑛𝑖𝑒𝑢𝑤𝑒</m:t>
                        </m:r>
                        <m:r>
                          <a:rPr lang="nl-NL" i="1" dirty="0">
                            <a:latin typeface="Cambria Math" panose="02040503050406030204" pitchFamily="18" charset="0"/>
                          </a:rPr>
                          <m:t> </m:t>
                        </m:r>
                        <m:r>
                          <a:rPr lang="nl-NL" i="1" dirty="0">
                            <a:latin typeface="Cambria Math" panose="02040503050406030204" pitchFamily="18" charset="0"/>
                          </a:rPr>
                          <m:t>𝑠𝑐𝑜𝑟𝑒</m:t>
                        </m:r>
                        <m:r>
                          <a:rPr lang="en-US" i="1" dirty="0">
                            <a:latin typeface="Cambria Math" panose="02040503050406030204" pitchFamily="18" charset="0"/>
                          </a:rPr>
                          <m:t>) /</m:t>
                        </m:r>
                        <m:r>
                          <a:rPr lang="en-US" i="1" dirty="0" err="1">
                            <a:latin typeface="Cambria Math" panose="02040503050406030204" pitchFamily="18" charset="0"/>
                          </a:rPr>
                          <m:t>𝑡𝑒𝑚𝑝𝑒𝑟𝑎𝑡𝑢𝑢𝑟</m:t>
                        </m:r>
                        <m:r>
                          <m:rPr>
                            <m:nor/>
                          </m:rPr>
                          <a:rPr lang="en-US" dirty="0"/>
                          <m:t> </m:t>
                        </m:r>
                      </m:sup>
                    </m:sSup>
                  </m:oMath>
                </a14:m>
                <a:endParaRPr lang="en-US" dirty="0"/>
              </a:p>
              <a:p>
                <a:pPr marL="139700" indent="0">
                  <a:buNone/>
                </a:pPr>
                <a:endParaRPr lang="en-US" dirty="0"/>
              </a:p>
              <a:p>
                <a:pPr marL="139700" indent="0">
                  <a:buNone/>
                </a:pPr>
                <a:r>
                  <a:rPr lang="en-US" dirty="0"/>
                  <a:t>Threshold is </a:t>
                </a:r>
                <a:r>
                  <a:rPr lang="en-US" dirty="0" err="1"/>
                  <a:t>een</a:t>
                </a:r>
                <a:r>
                  <a:rPr lang="en-US" dirty="0"/>
                  <a:t> random </a:t>
                </a:r>
                <a:r>
                  <a:rPr lang="en-US" dirty="0" err="1"/>
                  <a:t>waarde</a:t>
                </a:r>
                <a:r>
                  <a:rPr lang="en-US" dirty="0"/>
                  <a:t> </a:t>
                </a:r>
                <a:r>
                  <a:rPr lang="en-US" dirty="0" err="1"/>
                  <a:t>tussen</a:t>
                </a:r>
                <a:r>
                  <a:rPr lang="en-US" dirty="0"/>
                  <a:t> 0 </a:t>
                </a:r>
                <a:r>
                  <a:rPr lang="en-US" dirty="0" err="1"/>
                  <a:t>en</a:t>
                </a:r>
                <a:r>
                  <a:rPr lang="en-US" dirty="0"/>
                  <a:t> 1</a:t>
                </a:r>
              </a:p>
              <a:p>
                <a:pPr marL="139700" indent="0">
                  <a:buNone/>
                </a:pPr>
                <a:r>
                  <a:rPr lang="en-US" dirty="0" err="1"/>
                  <a:t>Verslechtering</a:t>
                </a:r>
                <a:r>
                  <a:rPr lang="en-US" dirty="0"/>
                  <a:t> </a:t>
                </a:r>
                <a:r>
                  <a:rPr lang="en-US" dirty="0" err="1"/>
                  <a:t>wordt</a:t>
                </a:r>
                <a:r>
                  <a:rPr lang="en-US" dirty="0"/>
                  <a:t> </a:t>
                </a:r>
                <a:r>
                  <a:rPr lang="en-US" dirty="0" err="1"/>
                  <a:t>aangenomen</a:t>
                </a:r>
                <a:r>
                  <a:rPr lang="en-US" dirty="0"/>
                  <a:t> </a:t>
                </a:r>
                <a:r>
                  <a:rPr lang="en-US" dirty="0" err="1"/>
                  <a:t>als</a:t>
                </a:r>
                <a:r>
                  <a:rPr lang="en-US" dirty="0"/>
                  <a:t> de </a:t>
                </a:r>
                <a:r>
                  <a:rPr lang="en-US" dirty="0" err="1"/>
                  <a:t>acceptatiekans</a:t>
                </a:r>
                <a:r>
                  <a:rPr lang="en-US" dirty="0"/>
                  <a:t> </a:t>
                </a:r>
                <a:r>
                  <a:rPr lang="en-US" dirty="0" err="1"/>
                  <a:t>groter</a:t>
                </a:r>
                <a:r>
                  <a:rPr lang="en-US" dirty="0"/>
                  <a:t> is dan de threshold.</a:t>
                </a:r>
              </a:p>
              <a:p>
                <a:endParaRPr lang="en-US" dirty="0"/>
              </a:p>
              <a:p>
                <a:endParaRPr lang="en-US" dirty="0"/>
              </a:p>
            </p:txBody>
          </p:sp>
        </mc:Choice>
        <mc:Fallback xmlns="">
          <p:sp>
            <p:nvSpPr>
              <p:cNvPr id="3" name="Text Placeholder 2">
                <a:extLst>
                  <a:ext uri="{FF2B5EF4-FFF2-40B4-BE49-F238E27FC236}">
                    <a16:creationId xmlns:a16="http://schemas.microsoft.com/office/drawing/2014/main" id="{300532CC-ECB0-4D1D-86D7-5D3C9F54EF46}"/>
                  </a:ext>
                </a:extLst>
              </p:cNvPr>
              <p:cNvSpPr>
                <a:spLocks noGrp="1" noRot="1" noChangeAspect="1" noMove="1" noResize="1" noEditPoints="1" noAdjustHandles="1" noChangeArrowheads="1" noChangeShapeType="1" noTextEdit="1"/>
              </p:cNvSpPr>
              <p:nvPr>
                <p:ph type="body" idx="1"/>
              </p:nvPr>
            </p:nvSpPr>
            <p:spPr>
              <a:xfrm>
                <a:off x="-50405" y="1077746"/>
                <a:ext cx="4742721" cy="3739840"/>
              </a:xfrm>
              <a:blipFill>
                <a:blip r:embed="rId2"/>
                <a:stretch>
                  <a:fillRect r="-804"/>
                </a:stretch>
              </a:blipFill>
            </p:spPr>
            <p:txBody>
              <a:bodyPr/>
              <a:lstStyle/>
              <a:p>
                <a:r>
                  <a:rPr lang="nl-NL">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BB85D168-5E86-444D-A95B-E6E703EEB637}"/>
              </a:ext>
            </a:extLst>
          </p:cNvPr>
          <p:cNvPicPr>
            <a:picLocks noChangeAspect="1"/>
          </p:cNvPicPr>
          <p:nvPr/>
        </p:nvPicPr>
        <p:blipFill rotWithShape="1">
          <a:blip r:embed="rId3"/>
          <a:srcRect l="7300" t="-429" r="5420" b="429"/>
          <a:stretch/>
        </p:blipFill>
        <p:spPr>
          <a:xfrm>
            <a:off x="4572000" y="325914"/>
            <a:ext cx="4649002" cy="4491672"/>
          </a:xfrm>
          <a:prstGeom prst="rect">
            <a:avLst/>
          </a:prstGeom>
        </p:spPr>
      </p:pic>
    </p:spTree>
    <p:extLst>
      <p:ext uri="{BB962C8B-B14F-4D97-AF65-F5344CB8AC3E}">
        <p14:creationId xmlns:p14="http://schemas.microsoft.com/office/powerpoint/2010/main" val="158235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1028700" y="594810"/>
            <a:ext cx="7680600" cy="46396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dirty="0"/>
              <a:t>Branch and Bound</a:t>
            </a:r>
            <a:endParaRPr dirty="0"/>
          </a:p>
        </p:txBody>
      </p:sp>
      <p:sp>
        <p:nvSpPr>
          <p:cNvPr id="283" name="Google Shape;283;p46"/>
          <p:cNvSpPr txBox="1">
            <a:spLocks noGrp="1"/>
          </p:cNvSpPr>
          <p:nvPr>
            <p:ph type="body" idx="1"/>
          </p:nvPr>
        </p:nvSpPr>
        <p:spPr>
          <a:xfrm>
            <a:off x="1028700" y="1155032"/>
            <a:ext cx="7680600" cy="3398172"/>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dirty="0"/>
              <a:t>Score: score van de partiële conformatie met lengte n.</a:t>
            </a:r>
            <a:endParaRPr dirty="0"/>
          </a:p>
          <a:p>
            <a:pPr marL="0" lvl="0" indent="0" algn="l" rtl="0">
              <a:lnSpc>
                <a:spcPct val="120000"/>
              </a:lnSpc>
              <a:spcBef>
                <a:spcPts val="800"/>
              </a:spcBef>
              <a:spcAft>
                <a:spcPts val="0"/>
              </a:spcAft>
              <a:buSzPts val="1400"/>
              <a:buNone/>
            </a:pPr>
            <a:r>
              <a:rPr lang="nl" dirty="0"/>
              <a:t>Gemiddelde score: gemiddelde van de scores van conformaties met lengte n.</a:t>
            </a:r>
            <a:endParaRPr dirty="0"/>
          </a:p>
          <a:p>
            <a:pPr marL="0" lvl="0" indent="0" algn="l" rtl="0">
              <a:lnSpc>
                <a:spcPct val="120000"/>
              </a:lnSpc>
              <a:spcBef>
                <a:spcPts val="800"/>
              </a:spcBef>
              <a:spcAft>
                <a:spcPts val="0"/>
              </a:spcAft>
              <a:buSzPts val="1400"/>
              <a:buNone/>
            </a:pPr>
            <a:r>
              <a:rPr lang="nl" dirty="0"/>
              <a:t>Laagste score: laagste score behaald door een conformatie van lengte n.</a:t>
            </a:r>
            <a:endParaRPr dirty="0"/>
          </a:p>
        </p:txBody>
      </p:sp>
      <p:pic>
        <p:nvPicPr>
          <p:cNvPr id="284" name="Google Shape;284;p46" descr="A screenshot of a cell phone&#10;&#10;Description automatically generated"/>
          <p:cNvPicPr preferRelativeResize="0"/>
          <p:nvPr/>
        </p:nvPicPr>
        <p:blipFill rotWithShape="1">
          <a:blip r:embed="rId3">
            <a:alphaModFix/>
          </a:blip>
          <a:srcRect/>
          <a:stretch/>
        </p:blipFill>
        <p:spPr>
          <a:xfrm>
            <a:off x="2050253" y="2606329"/>
            <a:ext cx="4801743" cy="13821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1028700" y="594810"/>
            <a:ext cx="7680600" cy="580413"/>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dirty="0"/>
              <a:t>Okke’s methode</a:t>
            </a:r>
            <a:endParaRPr dirty="0"/>
          </a:p>
        </p:txBody>
      </p:sp>
      <p:pic>
        <p:nvPicPr>
          <p:cNvPr id="291" name="Google Shape;291;p47" descr="A picture containing table&#10;&#10;Description automatically generated"/>
          <p:cNvPicPr preferRelativeResize="0"/>
          <p:nvPr/>
        </p:nvPicPr>
        <p:blipFill rotWithShape="1">
          <a:blip r:embed="rId3">
            <a:alphaModFix/>
          </a:blip>
          <a:srcRect/>
          <a:stretch/>
        </p:blipFill>
        <p:spPr>
          <a:xfrm>
            <a:off x="1028700" y="2828155"/>
            <a:ext cx="4921625" cy="410981"/>
          </a:xfrm>
          <a:prstGeom prst="rect">
            <a:avLst/>
          </a:prstGeom>
          <a:noFill/>
          <a:ln>
            <a:noFill/>
          </a:ln>
        </p:spPr>
      </p:pic>
      <mc:AlternateContent xmlns:mc="http://schemas.openxmlformats.org/markup-compatibility/2006" xmlns:a14="http://schemas.microsoft.com/office/drawing/2010/main">
        <mc:Choice Requires="a14">
          <p:sp>
            <p:nvSpPr>
              <p:cNvPr id="2" name="Tekstvak 1">
                <a:extLst>
                  <a:ext uri="{FF2B5EF4-FFF2-40B4-BE49-F238E27FC236}">
                    <a16:creationId xmlns:a16="http://schemas.microsoft.com/office/drawing/2014/main" id="{33DBFE66-95AC-8344-85A9-3A4EFFE9EBE6}"/>
                  </a:ext>
                </a:extLst>
              </p:cNvPr>
              <p:cNvSpPr txBox="1"/>
              <p:nvPr/>
            </p:nvSpPr>
            <p:spPr>
              <a:xfrm>
                <a:off x="1028701" y="1636295"/>
                <a:ext cx="6132496" cy="954107"/>
              </a:xfrm>
              <a:prstGeom prst="rect">
                <a:avLst/>
              </a:prstGeom>
              <a:noFill/>
            </p:spPr>
            <p:txBody>
              <a:bodyPr wrap="square" rtlCol="0">
                <a:spAutoFit/>
              </a:bodyPr>
              <a:lstStyle/>
              <a:p>
                <a:r>
                  <a:rPr lang="nl-NL" dirty="0">
                    <a:latin typeface="Avenir Book" panose="02000503020000020003" pitchFamily="2" charset="0"/>
                  </a:rPr>
                  <a:t>Partiële score: score van het reeds geplaatste gedeelte van de huidige structuur. </a:t>
                </a:r>
              </a:p>
              <a:p>
                <a:endParaRPr lang="nl-NL" dirty="0">
                  <a:latin typeface="Avenir Book" panose="02000503020000020003" pitchFamily="2" charset="0"/>
                </a:endParaRPr>
              </a:p>
              <a:p>
                <a:r>
                  <a:rPr lang="nl-NL" dirty="0">
                    <a:latin typeface="Avenir Book" panose="02000503020000020003" pitchFamily="2" charset="0"/>
                  </a:rPr>
                  <a:t>Mogelijke score: </a:t>
                </a:r>
                <a14:m>
                  <m:oMath xmlns:m="http://schemas.openxmlformats.org/officeDocument/2006/math">
                    <m:r>
                      <a:rPr lang="nl-NL" b="0" i="0" smtClean="0">
                        <a:latin typeface="Cambria Math" panose="02040503050406030204" pitchFamily="18" charset="0"/>
                      </a:rPr>
                      <m:t>(</m:t>
                    </m:r>
                    <m:r>
                      <a:rPr lang="nl-NL" b="0" i="1" smtClean="0">
                        <a:latin typeface="Cambria Math" panose="02040503050406030204" pitchFamily="18" charset="0"/>
                      </a:rPr>
                      <m:t>−2 ∗#</m:t>
                    </m:r>
                    <m:r>
                      <a:rPr lang="nl-NL" b="0" i="1" smtClean="0">
                        <a:latin typeface="Cambria Math" panose="02040503050406030204" pitchFamily="18" charset="0"/>
                      </a:rPr>
                      <m:t>𝐻</m:t>
                    </m:r>
                    <m:r>
                      <a:rPr lang="nl-NL" b="0" i="1" smtClean="0">
                        <a:latin typeface="Cambria Math" panose="02040503050406030204" pitchFamily="18" charset="0"/>
                      </a:rPr>
                      <m:t>) −(10 ∗#</m:t>
                    </m:r>
                    <m:r>
                      <a:rPr lang="nl-NL" b="0" i="1" smtClean="0">
                        <a:latin typeface="Cambria Math" panose="02040503050406030204" pitchFamily="18" charset="0"/>
                      </a:rPr>
                      <m:t>𝐶</m:t>
                    </m:r>
                    <m:r>
                      <a:rPr lang="nl-NL" b="0" i="1" smtClean="0">
                        <a:latin typeface="Cambria Math" panose="02040503050406030204" pitchFamily="18" charset="0"/>
                      </a:rPr>
                      <m:t>)</m:t>
                    </m:r>
                  </m:oMath>
                </a14:m>
                <a:endParaRPr lang="nl-NL" dirty="0">
                  <a:latin typeface="Avenir Book" panose="02000503020000020003" pitchFamily="2" charset="0"/>
                </a:endParaRPr>
              </a:p>
            </p:txBody>
          </p:sp>
        </mc:Choice>
        <mc:Fallback xmlns="">
          <p:sp>
            <p:nvSpPr>
              <p:cNvPr id="2" name="Tekstvak 1">
                <a:extLst>
                  <a:ext uri="{FF2B5EF4-FFF2-40B4-BE49-F238E27FC236}">
                    <a16:creationId xmlns:a16="http://schemas.microsoft.com/office/drawing/2014/main" id="{33DBFE66-95AC-8344-85A9-3A4EFFE9EBE6}"/>
                  </a:ext>
                </a:extLst>
              </p:cNvPr>
              <p:cNvSpPr txBox="1">
                <a:spLocks noRot="1" noChangeAspect="1" noMove="1" noResize="1" noEditPoints="1" noAdjustHandles="1" noChangeArrowheads="1" noChangeShapeType="1" noTextEdit="1"/>
              </p:cNvSpPr>
              <p:nvPr/>
            </p:nvSpPr>
            <p:spPr>
              <a:xfrm>
                <a:off x="1028701" y="1636295"/>
                <a:ext cx="6132496" cy="954107"/>
              </a:xfrm>
              <a:prstGeom prst="rect">
                <a:avLst/>
              </a:prstGeom>
              <a:blipFill>
                <a:blip r:embed="rId4"/>
                <a:stretch>
                  <a:fillRect l="-207" b="-5263"/>
                </a:stretch>
              </a:blipFill>
            </p:spPr>
            <p:txBody>
              <a:bodyPr/>
              <a:lstStyle/>
              <a:p>
                <a:r>
                  <a:rPr lang="nl-NL">
                    <a:noFill/>
                  </a:rPr>
                  <a:t> </a:t>
                </a:r>
              </a:p>
            </p:txBody>
          </p:sp>
        </mc:Fallback>
      </mc:AlternateContent>
    </p:spTree>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C41"/>
      </a:dk2>
      <a:lt2>
        <a:srgbClr val="E8E5E2"/>
      </a:lt2>
      <a:accent1>
        <a:srgbClr val="77A6E2"/>
      </a:accent1>
      <a:accent2>
        <a:srgbClr val="46B0C2"/>
      </a:accent2>
      <a:accent3>
        <a:srgbClr val="54B49A"/>
      </a:accent3>
      <a:accent4>
        <a:srgbClr val="4CB76E"/>
      </a:accent4>
      <a:accent5>
        <a:srgbClr val="58B74E"/>
      </a:accent5>
      <a:accent6>
        <a:srgbClr val="7EAF49"/>
      </a:accent6>
      <a:hlink>
        <a:srgbClr val="997E5C"/>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581</Words>
  <Application>Microsoft Macintosh PowerPoint</Application>
  <PresentationFormat>Diavoorstelling (16:9)</PresentationFormat>
  <Paragraphs>62</Paragraphs>
  <Slides>15</Slides>
  <Notes>12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Avenir</vt:lpstr>
      <vt:lpstr>Avenir Book</vt:lpstr>
      <vt:lpstr>Cambria Math</vt:lpstr>
      <vt:lpstr>GradientRiseVTI</vt:lpstr>
      <vt:lpstr>PROTEIN POW(D)ER</vt:lpstr>
      <vt:lpstr>CASE</vt:lpstr>
      <vt:lpstr>Hoe groot is de state space?</vt:lpstr>
      <vt:lpstr>UITGEVOERDE ALGORITMEN</vt:lpstr>
      <vt:lpstr>Monte Carlo</vt:lpstr>
      <vt:lpstr>Hill Climber</vt:lpstr>
      <vt:lpstr>Simulated annealing</vt:lpstr>
      <vt:lpstr>Branch and Bound</vt:lpstr>
      <vt:lpstr>Okke’s methode</vt:lpstr>
      <vt:lpstr>Tree</vt:lpstr>
      <vt:lpstr>Firefly</vt:lpstr>
      <vt:lpstr>Genetic</vt:lpstr>
      <vt:lpstr>Resultaten: scores</vt:lpstr>
      <vt:lpstr>Resultaten: runtime</vt:lpstr>
      <vt:lpstr>Vervolgonderzoek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POW(D)ER</dc:title>
  <dc:creator>Xam</dc:creator>
  <cp:lastModifiedBy>jan van doesburgh</cp:lastModifiedBy>
  <cp:revision>16</cp:revision>
  <dcterms:created xsi:type="dcterms:W3CDTF">2020-06-24T18:48:43Z</dcterms:created>
  <dcterms:modified xsi:type="dcterms:W3CDTF">2020-06-24T23:11:43Z</dcterms:modified>
</cp:coreProperties>
</file>