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85" r:id="rId15"/>
    <p:sldId id="286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90"/>
  </p:normalViewPr>
  <p:slideViewPr>
    <p:cSldViewPr snapToGrid="0">
      <p:cViewPr varScale="1">
        <p:scale>
          <a:sx n="142" d="100"/>
          <a:sy n="142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esse\Documents\Results_protein_table_best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Score per</a:t>
            </a:r>
            <a:r>
              <a:rPr lang="nl-NL" baseline="0"/>
              <a:t> proteine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Tree (33s)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Sheet1!$A$15:$A$23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E-4565-BD70-4FACF8BDFFE0}"/>
            </c:ext>
          </c:extLst>
        </c:ser>
        <c:ser>
          <c:idx val="1"/>
          <c:order val="1"/>
          <c:tx>
            <c:strRef>
              <c:f>Sheet1!$B$14</c:f>
              <c:strCache>
                <c:ptCount val="1"/>
                <c:pt idx="0">
                  <c:v>Okke (52s)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Sheet1!$B$15:$B$23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AE-4565-BD70-4FACF8BDFFE0}"/>
            </c:ext>
          </c:extLst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SA (2.5s)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Sheet1!$C$15:$C$23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-8</c:v>
                </c:pt>
                <c:pt idx="4">
                  <c:v>-11</c:v>
                </c:pt>
                <c:pt idx="5">
                  <c:v>-15</c:v>
                </c:pt>
                <c:pt idx="6">
                  <c:v>-22</c:v>
                </c:pt>
                <c:pt idx="7">
                  <c:v>-20</c:v>
                </c:pt>
                <c:pt idx="8">
                  <c:v>-17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AE-4565-BD70-4FACF8BDFFE0}"/>
            </c:ext>
          </c:extLst>
        </c:ser>
        <c:ser>
          <c:idx val="3"/>
          <c:order val="3"/>
          <c:tx>
            <c:strRef>
              <c:f>Sheet1!$D$14</c:f>
              <c:strCache>
                <c:ptCount val="1"/>
                <c:pt idx="0">
                  <c:v>FF (80s)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Sheet1!$D$15:$D$23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-8</c:v>
                </c:pt>
                <c:pt idx="4">
                  <c:v>-14</c:v>
                </c:pt>
                <c:pt idx="5">
                  <c:v>-15</c:v>
                </c:pt>
                <c:pt idx="6">
                  <c:v>-24</c:v>
                </c:pt>
                <c:pt idx="7">
                  <c:v>-21</c:v>
                </c:pt>
                <c:pt idx="8">
                  <c:v>-17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BAE-4565-BD70-4FACF8BDFFE0}"/>
            </c:ext>
          </c:extLst>
        </c:ser>
        <c:ser>
          <c:idx val="4"/>
          <c:order val="4"/>
          <c:tx>
            <c:strRef>
              <c:f>Sheet1!$E$14</c:f>
              <c:strCache>
                <c:ptCount val="1"/>
                <c:pt idx="0">
                  <c:v>SA+ (2.5s)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Sheet1!$E$15:$E$23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-7</c:v>
                </c:pt>
                <c:pt idx="3">
                  <c:v>-10</c:v>
                </c:pt>
                <c:pt idx="4">
                  <c:v>-14</c:v>
                </c:pt>
                <c:pt idx="5">
                  <c:v>-17</c:v>
                </c:pt>
                <c:pt idx="6">
                  <c:v>-23</c:v>
                </c:pt>
                <c:pt idx="7">
                  <c:v>-22</c:v>
                </c:pt>
                <c:pt idx="8">
                  <c:v>-22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AE-4565-BD70-4FACF8BDFFE0}"/>
            </c:ext>
          </c:extLst>
        </c:ser>
        <c:ser>
          <c:idx val="5"/>
          <c:order val="5"/>
          <c:tx>
            <c:strRef>
              <c:f>Sheet1!$F$14</c:f>
              <c:strCache>
                <c:ptCount val="1"/>
                <c:pt idx="0">
                  <c:v>HC (28s)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Sheet1!$F$15:$F$23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-6</c:v>
                </c:pt>
                <c:pt idx="3">
                  <c:v>-10</c:v>
                </c:pt>
                <c:pt idx="4">
                  <c:v>-16</c:v>
                </c:pt>
                <c:pt idx="5">
                  <c:v>-17</c:v>
                </c:pt>
                <c:pt idx="6">
                  <c:v>-25</c:v>
                </c:pt>
                <c:pt idx="7">
                  <c:v>-26</c:v>
                </c:pt>
                <c:pt idx="8">
                  <c:v>-22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AE-4565-BD70-4FACF8BDFFE0}"/>
            </c:ext>
          </c:extLst>
        </c:ser>
        <c:ser>
          <c:idx val="6"/>
          <c:order val="6"/>
          <c:tx>
            <c:strRef>
              <c:f>Sheet1!$G$14</c:f>
              <c:strCache>
                <c:ptCount val="1"/>
                <c:pt idx="0">
                  <c:v>MC (14s)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Sheet1!$G$15:$G$23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-8</c:v>
                </c:pt>
                <c:pt idx="3">
                  <c:v>-12</c:v>
                </c:pt>
                <c:pt idx="4">
                  <c:v>-17</c:v>
                </c:pt>
                <c:pt idx="5">
                  <c:v>-24</c:v>
                </c:pt>
                <c:pt idx="6">
                  <c:v>-33</c:v>
                </c:pt>
                <c:pt idx="7">
                  <c:v>-26</c:v>
                </c:pt>
                <c:pt idx="8">
                  <c:v>-29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BAE-4565-BD70-4FACF8BDFFE0}"/>
            </c:ext>
          </c:extLst>
        </c:ser>
        <c:ser>
          <c:idx val="7"/>
          <c:order val="7"/>
          <c:tx>
            <c:strRef>
              <c:f>Sheet1!$H$14</c:f>
              <c:strCache>
                <c:ptCount val="1"/>
                <c:pt idx="0">
                  <c:v>Gen (19s)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Sheet1!$H$15:$H$23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-13</c:v>
                </c:pt>
                <c:pt idx="4">
                  <c:v>-18</c:v>
                </c:pt>
                <c:pt idx="5">
                  <c:v>-24</c:v>
                </c:pt>
                <c:pt idx="6">
                  <c:v>-35</c:v>
                </c:pt>
                <c:pt idx="7">
                  <c:v>-29</c:v>
                </c:pt>
                <c:pt idx="8">
                  <c:v>-32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BAE-4565-BD70-4FACF8BDFFE0}"/>
            </c:ext>
          </c:extLst>
        </c:ser>
        <c:ser>
          <c:idx val="8"/>
          <c:order val="8"/>
          <c:tx>
            <c:strRef>
              <c:f>Sheet1!$I$14</c:f>
              <c:strCache>
                <c:ptCount val="1"/>
                <c:pt idx="0">
                  <c:v>BFBaB (18s)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Sheet1!$I$15:$I$23</c:f>
              <c:numCache>
                <c:formatCode>General</c:formatCode>
                <c:ptCount val="9"/>
                <c:pt idx="0">
                  <c:v>-3</c:v>
                </c:pt>
                <c:pt idx="1">
                  <c:v>-6</c:v>
                </c:pt>
                <c:pt idx="2">
                  <c:v>-9</c:v>
                </c:pt>
                <c:pt idx="3">
                  <c:v>-12</c:v>
                </c:pt>
                <c:pt idx="4">
                  <c:v>-19</c:v>
                </c:pt>
                <c:pt idx="5">
                  <c:v>-21</c:v>
                </c:pt>
                <c:pt idx="6">
                  <c:v>-35</c:v>
                </c:pt>
                <c:pt idx="7">
                  <c:v>-28</c:v>
                </c:pt>
                <c:pt idx="8">
                  <c:v>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BAE-4565-BD70-4FACF8BDF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571600"/>
        <c:axId val="509571920"/>
      </c:lineChart>
      <c:catAx>
        <c:axId val="509571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509571920"/>
        <c:crosses val="autoZero"/>
        <c:auto val="1"/>
        <c:lblAlgn val="ctr"/>
        <c:lblOffset val="100"/>
        <c:noMultiLvlLbl val="0"/>
      </c:catAx>
      <c:valAx>
        <c:axId val="50957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50957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895607903916638"/>
          <c:y val="0.28208755922986239"/>
          <c:w val="0.12112451677075749"/>
          <c:h val="0.49869693845869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4.xml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C4-7E89-455F-8854-5DB3EDFB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" y="73958"/>
            <a:ext cx="7486500" cy="925200"/>
          </a:xfrm>
        </p:spPr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A85AE-6523-406C-8870-C13B5D89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6" y="1364053"/>
            <a:ext cx="4095534" cy="307165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2CD05F-69AF-44DD-A3C7-3E5ECD01A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42416"/>
              </p:ext>
            </p:extLst>
          </p:nvPr>
        </p:nvGraphicFramePr>
        <p:xfrm>
          <a:off x="94130" y="927848"/>
          <a:ext cx="5230906" cy="3899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89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r>
              <a:rPr lang="en-US" dirty="0"/>
              <a:t>: Degeneracy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249026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</a:t>
            </a:r>
            <a:r>
              <a:rPr lang="nl-NL" sz="1400" dirty="0"/>
              <a:t>onze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simulatie van eiwitstructuren is het gebruiken van ‘</a:t>
            </a:r>
            <a:r>
              <a:rPr lang="nl-NL" sz="14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native </a:t>
            </a:r>
            <a:r>
              <a:rPr lang="nl-NL" sz="1400" i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states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’.  </a:t>
            </a:r>
            <a:endParaRPr lang="nl-NL" sz="1600" dirty="0">
              <a:latin typeface="Avenir Book" panose="02000503020000020003" pitchFamily="2" charset="0"/>
            </a:endParaRPr>
          </a:p>
          <a:p>
            <a:pPr marL="139700" indent="0">
              <a:buNone/>
            </a:pPr>
            <a:endParaRPr lang="nl-NL" sz="1400">
              <a:latin typeface="Avenir Book" panose="02000503020000020003" pitchFamily="2" charset="0"/>
            </a:endParaRPr>
          </a:p>
          <a:p>
            <a:pPr marL="139700" indent="0">
              <a:buNone/>
            </a:pPr>
            <a:r>
              <a:rPr lang="nl-NL" sz="1400">
                <a:latin typeface="Avenir Book" panose="02000503020000020003" pitchFamily="2" charset="0"/>
              </a:rPr>
              <a:t>String</a:t>
            </a:r>
            <a:r>
              <a:rPr lang="nl-NL" sz="1400" dirty="0">
                <a:latin typeface="Avenir Book" panose="02000503020000020003" pitchFamily="2" charset="0"/>
              </a:rPr>
              <a:t>: 	HPHHPPHHHHPHHHPPHHPPHPHHHPHPHHPPHHPPPHPPPPPPPPHH </a:t>
            </a:r>
            <a:r>
              <a:rPr lang="nl-NL" sz="1400" dirty="0" err="1">
                <a:latin typeface="Avenir Book" panose="02000503020000020003" pitchFamily="2" charset="0"/>
              </a:rPr>
              <a:t>conformation</a:t>
            </a:r>
            <a:r>
              <a:rPr lang="nl-NL" sz="1400" dirty="0">
                <a:latin typeface="Avenir Book" panose="02000503020000020003" pitchFamily="2" charset="0"/>
              </a:rPr>
              <a:t>: (RFFRBULBULDFFFRBUFLBBRRFRBBLDDRUFDFULFURDDLLLBB)</a:t>
            </a:r>
          </a:p>
          <a:p>
            <a:pPr marL="139700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					</a:t>
            </a:r>
            <a:r>
              <a:rPr lang="nl-NL" sz="1400" dirty="0" err="1">
                <a:latin typeface="Avenir Book" panose="02000503020000020003" pitchFamily="2" charset="0"/>
              </a:rPr>
              <a:t>Yue</a:t>
            </a:r>
            <a:r>
              <a:rPr lang="nl-NL" sz="1400" dirty="0">
                <a:latin typeface="Avenir Book" panose="02000503020000020003" pitchFamily="2" charset="0"/>
              </a:rPr>
              <a:t> et al. (1995) p.326</a:t>
            </a:r>
          </a:p>
        </p:txBody>
      </p:sp>
    </p:spTree>
    <p:extLst>
      <p:ext uri="{BB962C8B-B14F-4D97-AF65-F5344CB8AC3E}">
        <p14:creationId xmlns:p14="http://schemas.microsoft.com/office/powerpoint/2010/main" val="16523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8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Iteratieve</a:t>
            </a:r>
            <a:r>
              <a:rPr lang="en-US" sz="1400" dirty="0"/>
              <a:t>:</a:t>
            </a:r>
            <a:endParaRPr lang="nl" sz="1400" dirty="0"/>
          </a:p>
          <a:p>
            <a:pPr marL="635000" lvl="1" indent="-177800">
              <a:spcBef>
                <a:spcPts val="0"/>
              </a:spcBef>
            </a:pPr>
            <a:r>
              <a:rPr lang="nl" sz="1400" dirty="0"/>
              <a:t>Monte Carlo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Hill Climber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Simulated Annealing en Simulated Annealing met toegevoegde zogenaamde “re-annealing” (2D + 3D)</a:t>
            </a:r>
          </a:p>
          <a:p>
            <a:pPr marL="635000" lvl="1" indent="-177800">
              <a:spcBef>
                <a:spcPts val="800"/>
              </a:spcBef>
            </a:pPr>
            <a:r>
              <a:rPr lang="en-US" sz="1400" dirty="0"/>
              <a:t>Genetic (2D)</a:t>
            </a:r>
            <a:r>
              <a:rPr lang="nl-NL" sz="1400" dirty="0"/>
              <a:t> </a:t>
            </a:r>
          </a:p>
          <a:p>
            <a:pPr marL="635000" lvl="1" indent="-177800">
              <a:spcBef>
                <a:spcPts val="800"/>
              </a:spcBef>
            </a:pPr>
            <a:r>
              <a:rPr lang="nl-NL" sz="1400" dirty="0" err="1"/>
              <a:t>Firefly</a:t>
            </a:r>
            <a:r>
              <a:rPr lang="nl-NL" sz="1400" dirty="0"/>
              <a:t> (2D)</a:t>
            </a:r>
            <a:endParaRPr sz="1400"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Constructieve</a:t>
            </a:r>
            <a:r>
              <a:rPr lang="en-US" sz="1400" dirty="0"/>
              <a:t>:</a:t>
            </a:r>
          </a:p>
          <a:p>
            <a:pPr marL="635000" lvl="1" indent="-177800"/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 (2D)</a:t>
            </a:r>
            <a:endParaRPr lang="nl" sz="1400"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Breadth First Branch and Bound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Tree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sz="1200" dirty="0"/>
                  <a:t>Verschil met HC: </a:t>
                </a:r>
                <a:r>
                  <a:rPr lang="nl" sz="1200" dirty="0"/>
                  <a:t>Configuratie kan ook worden aangenomen bij verslechtering van de score</a:t>
                </a:r>
              </a:p>
              <a:p>
                <a:r>
                  <a:rPr lang="nl" sz="1200" dirty="0"/>
                  <a:t>Eigen aanpassing: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score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tijdje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gelijk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blijft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opschroeven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opnieuw</a:t>
                </a:r>
                <a:r>
                  <a:rPr lang="en-US" sz="1200" dirty="0"/>
                  <a:t> annealing.</a:t>
                </a:r>
                <a:endParaRPr lang="nl" sz="1200" dirty="0"/>
              </a:p>
              <a:p>
                <a:pPr marL="139700" indent="0">
                  <a:buNone/>
                </a:pPr>
                <a:r>
                  <a:rPr lang="en-US" sz="1200" dirty="0"/>
                  <a:t>S</a:t>
                </a:r>
                <a:r>
                  <a:rPr lang="nl" sz="1200" dirty="0"/>
                  <a:t>tarttemp: een </a:t>
                </a:r>
                <a:r>
                  <a:rPr lang="en-US" sz="1200" dirty="0" err="1"/>
                  <a:t>zelf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bepalen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.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 err="1"/>
                  <a:t>Temperatuur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sz="1200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Acceptatiekans</a:t>
                </a:r>
                <a:r>
                  <a:rPr lang="en-US" sz="1200" dirty="0"/>
                  <a:t> =</a:t>
                </a:r>
                <a14:m>
                  <m:oMath xmlns:m="http://schemas.openxmlformats.org/officeDocument/2006/math">
                    <m:r>
                      <a:rPr lang="nl-NL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/>
                  <a:t>Threshold is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random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tussen</a:t>
                </a:r>
                <a:r>
                  <a:rPr lang="en-US" sz="1200" dirty="0"/>
                  <a:t> 0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1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Verslechtering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wordt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aangenomen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groter</a:t>
                </a:r>
                <a:r>
                  <a:rPr lang="en-US" sz="1200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705</Words>
  <Application>Microsoft Office PowerPoint</Application>
  <PresentationFormat>On-screen Show (16:9)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 Presentation</vt:lpstr>
      <vt:lpstr>Firefly</vt:lpstr>
      <vt:lpstr>Genetic</vt:lpstr>
      <vt:lpstr>Resultaten: scores</vt:lpstr>
      <vt:lpstr>Resultaten: scores</vt:lpstr>
      <vt:lpstr>Vervolgonderzoek: Degeneracy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Jesse</cp:lastModifiedBy>
  <cp:revision>44</cp:revision>
  <dcterms:created xsi:type="dcterms:W3CDTF">2020-06-24T18:48:43Z</dcterms:created>
  <dcterms:modified xsi:type="dcterms:W3CDTF">2020-06-25T11:24:49Z</dcterms:modified>
</cp:coreProperties>
</file>