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62" r:id="rId6"/>
    <p:sldId id="277" r:id="rId7"/>
    <p:sldId id="278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0" r:id="rId16"/>
    <p:sldId id="28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/>
    <p:restoredTop sz="94690"/>
  </p:normalViewPr>
  <p:slideViewPr>
    <p:cSldViewPr snapToGrid="0">
      <p:cViewPr varScale="1">
        <p:scale>
          <a:sx n="133" d="100"/>
          <a:sy n="133" d="100"/>
        </p:scale>
        <p:origin x="35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a01e4fd78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8a01e4fd78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a01e4fd78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8a01e4fd78_2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a01e4fd78_2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8a01e4fd78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a01e4fd78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8a01e4fd78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a01e4fd78_2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g8a01e4fd78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059e40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a059e40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87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a01e4fd78_2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g8a01e4fd78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a01e4fd78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8a01e4fd78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a01e4fd78_2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8a01e4fd78_2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01e4fd78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8a01e4fd78_2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a01e4fd78_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8a01e4fd78_2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a01e4fd78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8a01e4fd78_2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43000" y="771525"/>
            <a:ext cx="6858000" cy="18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868282"/>
            <a:ext cx="68580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 cap="none"/>
            </a:lvl1pPr>
            <a:lvl2pPr lvl="1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84550" y="1502099"/>
            <a:ext cx="4290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83975" y="-412501"/>
            <a:ext cx="4290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028700" y="1586204"/>
            <a:ext cx="7680600" cy="29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035697" y="1282304"/>
            <a:ext cx="74748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035697" y="3732245"/>
            <a:ext cx="74748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83041" y="342900"/>
            <a:ext cx="77322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783041" y="1497106"/>
            <a:ext cx="37320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29150" y="1497106"/>
            <a:ext cx="38862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026368" y="342900"/>
            <a:ext cx="74904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026368" y="1260872"/>
            <a:ext cx="3471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1026368" y="1878806"/>
            <a:ext cx="34716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758612" y="1260872"/>
            <a:ext cx="37581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758611" y="1878806"/>
            <a:ext cx="37581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028699" y="342900"/>
            <a:ext cx="74865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989066" y="342900"/>
            <a:ext cx="29490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236098" y="740569"/>
            <a:ext cx="428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989066" y="2099388"/>
            <a:ext cx="29490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3260982" y="-517800"/>
            <a:ext cx="2893200" cy="73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 flipH="1">
            <a:off x="0" y="4800579"/>
            <a:ext cx="9144000" cy="342600"/>
          </a:xfrm>
          <a:prstGeom prst="rect">
            <a:avLst/>
          </a:prstGeom>
          <a:gradFill>
            <a:gsLst>
              <a:gs pos="0">
                <a:srgbClr val="4CB76E">
                  <a:alpha val="27450"/>
                </a:srgbClr>
              </a:gs>
              <a:gs pos="14000">
                <a:srgbClr val="4CB76E">
                  <a:alpha val="27450"/>
                </a:srgbClr>
              </a:gs>
              <a:gs pos="100000">
                <a:srgbClr val="58B74E">
                  <a:alpha val="84313"/>
                </a:srgbClr>
              </a:gs>
            </a:gsLst>
            <a:lin ang="59999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13"/>
          <p:cNvSpPr/>
          <p:nvPr/>
        </p:nvSpPr>
        <p:spPr>
          <a:xfrm flipH="1">
            <a:off x="3029098" y="4800599"/>
            <a:ext cx="6114900" cy="342600"/>
          </a:xfrm>
          <a:prstGeom prst="rect">
            <a:avLst/>
          </a:prstGeom>
          <a:gradFill>
            <a:gsLst>
              <a:gs pos="0">
                <a:srgbClr val="8FCFDA">
                  <a:alpha val="54509"/>
                </a:srgbClr>
              </a:gs>
              <a:gs pos="9000">
                <a:srgbClr val="8FCFDA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3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  <a:defRPr sz="27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7357800" cy="28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9" name="Google Shape;209;p37"/>
          <p:cNvPicPr preferRelativeResize="0"/>
          <p:nvPr/>
        </p:nvPicPr>
        <p:blipFill rotWithShape="1">
          <a:blip r:embed="rId3">
            <a:alphaModFix/>
          </a:blip>
          <a:srcRect l="9090" t="30030" b="19413"/>
          <a:stretch/>
        </p:blipFill>
        <p:spPr>
          <a:xfrm>
            <a:off x="15" y="-1368"/>
            <a:ext cx="9143982" cy="514913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/>
          <p:nvPr/>
        </p:nvSpPr>
        <p:spPr>
          <a:xfrm>
            <a:off x="0" y="4267"/>
            <a:ext cx="70044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411"/>
                </a:srgbClr>
              </a:gs>
              <a:gs pos="100000">
                <a:srgbClr val="000000">
                  <a:alpha val="29411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1" name="Google Shape;211;p37"/>
          <p:cNvSpPr txBox="1">
            <a:spLocks noGrp="1"/>
          </p:cNvSpPr>
          <p:nvPr>
            <p:ph type="ctrTitle"/>
          </p:nvPr>
        </p:nvSpPr>
        <p:spPr>
          <a:xfrm>
            <a:off x="563336" y="532263"/>
            <a:ext cx="3843300" cy="14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venir"/>
              <a:buNone/>
            </a:pPr>
            <a:r>
              <a:rPr lang="nl">
                <a:solidFill>
                  <a:schemeClr val="lt1"/>
                </a:solidFill>
              </a:rPr>
              <a:t>PROTEIN POW(D)ER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1"/>
          </p:nvPr>
        </p:nvSpPr>
        <p:spPr>
          <a:xfrm>
            <a:off x="880622" y="2270501"/>
            <a:ext cx="36591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nl">
                <a:solidFill>
                  <a:schemeClr val="lt1"/>
                </a:solidFill>
              </a:rPr>
              <a:t>TEAM PROTI: JESSE FRANZUA, JOHAN SEMEIJNS, XAMANIE SEYMONSON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37"/>
          <p:cNvSpPr/>
          <p:nvPr/>
        </p:nvSpPr>
        <p:spPr>
          <a:xfrm flipH="1">
            <a:off x="-2" y="480143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37"/>
          <p:cNvSpPr/>
          <p:nvPr/>
        </p:nvSpPr>
        <p:spPr>
          <a:xfrm flipH="1">
            <a:off x="6086398" y="4799468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>
            <a:spLocks noGrp="1"/>
          </p:cNvSpPr>
          <p:nvPr>
            <p:ph type="title"/>
          </p:nvPr>
        </p:nvSpPr>
        <p:spPr>
          <a:xfrm>
            <a:off x="284225" y="248154"/>
            <a:ext cx="76806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Tree</a:t>
            </a:r>
            <a:endParaRPr/>
          </a:p>
        </p:txBody>
      </p:sp>
      <p:sp>
        <p:nvSpPr>
          <p:cNvPr id="297" name="Google Shape;297;p48"/>
          <p:cNvSpPr txBox="1">
            <a:spLocks noGrp="1"/>
          </p:cNvSpPr>
          <p:nvPr>
            <p:ph type="body" idx="1"/>
          </p:nvPr>
        </p:nvSpPr>
        <p:spPr>
          <a:xfrm>
            <a:off x="160175" y="819179"/>
            <a:ext cx="7680600" cy="296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09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nl"/>
              <a:t> </a:t>
            </a:r>
            <a:endParaRPr/>
          </a:p>
        </p:txBody>
      </p:sp>
      <p:pic>
        <p:nvPicPr>
          <p:cNvPr id="298" name="Google Shape;298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5950" y="1682800"/>
            <a:ext cx="7305300" cy="31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Firefly</a:t>
            </a:r>
            <a:endParaRPr/>
          </a:p>
        </p:txBody>
      </p:sp>
      <p:pic>
        <p:nvPicPr>
          <p:cNvPr id="304" name="Google Shape;304;p49" descr="A picture containing knife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1790681"/>
            <a:ext cx="2325501" cy="109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9" descr="A star in the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7015" y="1110106"/>
            <a:ext cx="4135853" cy="24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>
            <a:spLocks noGrp="1"/>
          </p:cNvSpPr>
          <p:nvPr>
            <p:ph type="title"/>
          </p:nvPr>
        </p:nvSpPr>
        <p:spPr>
          <a:xfrm>
            <a:off x="1028700" y="594804"/>
            <a:ext cx="7680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Genetic</a:t>
            </a:r>
            <a:endParaRPr/>
          </a:p>
        </p:txBody>
      </p:sp>
      <p:sp>
        <p:nvSpPr>
          <p:cNvPr id="311" name="Google Shape;311;p50"/>
          <p:cNvSpPr txBox="1">
            <a:spLocks noGrp="1"/>
          </p:cNvSpPr>
          <p:nvPr>
            <p:ph type="body" idx="1"/>
          </p:nvPr>
        </p:nvSpPr>
        <p:spPr>
          <a:xfrm>
            <a:off x="1028700" y="1268450"/>
            <a:ext cx="7680600" cy="3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Populatie van willekeurige conformaties.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De vijftig beste conformaties maken kinderen.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Kinderen vervangen de zwakke conformaties</a:t>
            </a:r>
            <a:endParaRPr/>
          </a:p>
        </p:txBody>
      </p:sp>
      <p:pic>
        <p:nvPicPr>
          <p:cNvPr id="312" name="Google Shape;312;p50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3525" y="2807971"/>
            <a:ext cx="4935101" cy="13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</a:pPr>
            <a:r>
              <a:rPr lang="en-US" dirty="0" err="1"/>
              <a:t>Resultaten</a:t>
            </a:r>
            <a:r>
              <a:rPr lang="nl" dirty="0"/>
              <a:t>: </a:t>
            </a:r>
            <a:r>
              <a:rPr lang="en-US" dirty="0"/>
              <a:t>scores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979507-8BF5-4077-BF66-950D074A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60" y="1568448"/>
            <a:ext cx="8437735" cy="18773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>
            <a:spLocks noGrp="1"/>
          </p:cNvSpPr>
          <p:nvPr>
            <p:ph type="title"/>
          </p:nvPr>
        </p:nvSpPr>
        <p:spPr>
          <a:xfrm>
            <a:off x="629306" y="0"/>
            <a:ext cx="74865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Resultaten</a:t>
            </a:r>
            <a:r>
              <a:rPr lang="en-US" dirty="0"/>
              <a:t>: runtime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AA40C3-93A4-488A-825A-DEE1CFFD9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15" y="925200"/>
            <a:ext cx="5044881" cy="37836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F373-5769-4CEF-B4EC-7C21878F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492845"/>
          </a:xfrm>
        </p:spPr>
        <p:txBody>
          <a:bodyPr/>
          <a:lstStyle/>
          <a:p>
            <a:r>
              <a:rPr lang="en-US" dirty="0" err="1"/>
              <a:t>Vervolgonderzoek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DCD0E-6FB7-419E-8B0D-C343B6AE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810" y="1237145"/>
            <a:ext cx="7680600" cy="3311545"/>
          </a:xfrm>
        </p:spPr>
        <p:txBody>
          <a:bodyPr/>
          <a:lstStyle/>
          <a:p>
            <a:r>
              <a:rPr lang="nl" sz="1400" dirty="0"/>
              <a:t>Kritiek op het simuleren van eiwitstructuren is dat de gevonden vouwing niet noodzakelijk de vouwing is die daadwerkelijk in de natuur voorkomt. 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Bij </a:t>
            </a:r>
            <a:r>
              <a:rPr lang="nl-NL" sz="1400" dirty="0"/>
              <a:t>bepaalde </a:t>
            </a:r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ontworpen HP configuraties met lengte 48 zijn er 1000 tot 1.5 miljoen optimale vouwingen bekend (Yue et al., 1995). 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Een relevante richting voor de simulatie van eiwitstructuren is het benaderen van ‘native states’, ofwel: hoe de structuren in de natuur voorkomen.</a:t>
            </a:r>
          </a:p>
          <a:p>
            <a:pPr marL="139700" indent="0">
              <a:buNone/>
            </a:pPr>
            <a:endParaRPr lang="nl-NL"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95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0FD3F-CCC5-8D45-AB6E-3C77035D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569847"/>
          </a:xfrm>
        </p:spPr>
        <p:txBody>
          <a:bodyPr/>
          <a:lstStyle/>
          <a:p>
            <a:r>
              <a:rPr lang="nl-NL" dirty="0"/>
              <a:t>Het Modelleren van native </a:t>
            </a:r>
            <a:r>
              <a:rPr lang="nl-NL" dirty="0" err="1"/>
              <a:t>states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92F4A7-E5E2-8648-8872-BFEE8DB1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195" y="1358214"/>
            <a:ext cx="7680600" cy="3196042"/>
          </a:xfrm>
        </p:spPr>
        <p:txBody>
          <a:bodyPr/>
          <a:lstStyle/>
          <a:p>
            <a:r>
              <a:rPr lang="nl-NL" sz="1400" dirty="0"/>
              <a:t>In onze benadering van het probleem bestaat met name bij het constructieve algoritme ‘</a:t>
            </a:r>
            <a:r>
              <a:rPr lang="nl-NL" sz="1400" dirty="0" err="1"/>
              <a:t>Branch</a:t>
            </a:r>
            <a:r>
              <a:rPr lang="nl-NL" sz="1400" dirty="0"/>
              <a:t> &amp; </a:t>
            </a:r>
            <a:r>
              <a:rPr lang="nl-NL" sz="1400" dirty="0" err="1"/>
              <a:t>Bound</a:t>
            </a:r>
            <a:r>
              <a:rPr lang="nl-NL" sz="1400" dirty="0"/>
              <a:t>’ en het iteratieve ‘</a:t>
            </a:r>
            <a:r>
              <a:rPr lang="nl-NL" sz="1400" dirty="0" err="1"/>
              <a:t>Genetic</a:t>
            </a:r>
            <a:r>
              <a:rPr lang="nl-NL" sz="1400" dirty="0"/>
              <a:t>’ algoritme een kans om de gevonden optima te rangschikken. </a:t>
            </a:r>
          </a:p>
          <a:p>
            <a:r>
              <a:rPr lang="nl-NL" sz="1400" dirty="0"/>
              <a:t>Hierbij komt een optimum dat het meeste overeenkomt met een ‘native state’ hoger in de ranglijst te staan. </a:t>
            </a:r>
          </a:p>
          <a:p>
            <a:r>
              <a:rPr lang="nl-NL" sz="1400" dirty="0"/>
              <a:t>Het algoritme wat het beste presteert kan vervolgens gekozen worden als het meest geschikt voor het simuleren van de vouwing van een eiwitstructuur in </a:t>
            </a:r>
            <a:r>
              <a:rPr lang="nl-NL" sz="1400"/>
              <a:t>het HP-model.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166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32777" y="1"/>
            <a:ext cx="4447200" cy="1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nl" sz="3000"/>
              <a:t>CASE</a:t>
            </a:r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>
            <a:off x="266750" y="1693350"/>
            <a:ext cx="3265500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Start met een eiwit als een string van H, P en later ook  C aminos.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Vouw de protein om zo een stabiele configuratie te vinden.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Stabiliteit van de configuratie wordt bepaald door een score.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De score wordt bepaald door H-H, H-C, C-C bruggen die door de vouwing gevormd zijn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H-H en H-C bruggen hebben een score -1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C-C bruggen hebben een score -5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Meer bruggen  -&gt; lagere score -&gt; stabieler eiwit</a:t>
            </a:r>
            <a:endParaRPr sz="1100"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Doel: Vouw het eiwit in de meest stabiele configuratie door de laagste score te vinden.</a:t>
            </a: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</p:txBody>
      </p:sp>
      <p:sp>
        <p:nvSpPr>
          <p:cNvPr id="222" name="Google Shape;222;p38"/>
          <p:cNvSpPr/>
          <p:nvPr/>
        </p:nvSpPr>
        <p:spPr>
          <a:xfrm flipH="1">
            <a:off x="-2" y="480458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p38"/>
          <p:cNvSpPr/>
          <p:nvPr/>
        </p:nvSpPr>
        <p:spPr>
          <a:xfrm flipH="1">
            <a:off x="6086398" y="4804586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350" y="813962"/>
            <a:ext cx="5453650" cy="35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96026" y="374657"/>
            <a:ext cx="4578439" cy="2981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Hoe </a:t>
            </a:r>
            <a:r>
              <a:rPr lang="en-US" dirty="0" err="1"/>
              <a:t>groot</a:t>
            </a:r>
            <a:r>
              <a:rPr lang="en-US" dirty="0"/>
              <a:t> is de state space?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Google Shape;113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 err="1"/>
                  <a:t>Zonder</a:t>
                </a:r>
                <a:r>
                  <a:rPr lang="en-US" dirty="0"/>
                  <a:t> constraints in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tweedimensionaal</a:t>
                </a:r>
                <a:r>
                  <a:rPr lang="en-US" dirty="0"/>
                  <a:t> </a:t>
                </a:r>
                <a:r>
                  <a:rPr lang="en-US" dirty="0" err="1"/>
                  <a:t>vlak</a:t>
                </a:r>
                <a:r>
                  <a:rPr lang="en-US" dirty="0"/>
                  <a:t> is de state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met n de </a:t>
                </a:r>
                <a:r>
                  <a:rPr lang="en-US" dirty="0" err="1"/>
                  <a:t>lengte</a:t>
                </a:r>
                <a:r>
                  <a:rPr lang="en-US" dirty="0"/>
                  <a:t> van de string.</a:t>
                </a:r>
              </a:p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/>
                  <a:t>De </a:t>
                </a:r>
                <a:r>
                  <a:rPr lang="en-US" dirty="0" err="1"/>
                  <a:t>uitdaging</a:t>
                </a:r>
                <a:r>
                  <a:rPr lang="en-US" dirty="0"/>
                  <a:t>: </a:t>
                </a:r>
                <a:r>
                  <a:rPr lang="en-US" dirty="0" err="1"/>
                  <a:t>ontwerp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alleen</a:t>
                </a:r>
                <a:r>
                  <a:rPr lang="en-US" dirty="0"/>
                  <a:t> </a:t>
                </a:r>
                <a:r>
                  <a:rPr lang="en-US" dirty="0" err="1"/>
                  <a:t>kijkt</a:t>
                </a:r>
                <a:r>
                  <a:rPr lang="en-US" dirty="0"/>
                  <a:t> </a:t>
                </a:r>
                <a:r>
                  <a:rPr lang="en-US" dirty="0" err="1"/>
                  <a:t>naar</a:t>
                </a:r>
                <a:r>
                  <a:rPr lang="en-US" dirty="0"/>
                  <a:t> </a:t>
                </a:r>
                <a:r>
                  <a:rPr lang="en-US" dirty="0" err="1"/>
                  <a:t>structuren</a:t>
                </a:r>
                <a:r>
                  <a:rPr lang="en-US" dirty="0"/>
                  <a:t> die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goede</a:t>
                </a:r>
                <a:r>
                  <a:rPr lang="en-US" dirty="0"/>
                  <a:t> score </a:t>
                </a:r>
                <a:r>
                  <a:rPr lang="en-US" dirty="0" err="1"/>
                  <a:t>kunnen</a:t>
                </a:r>
                <a:r>
                  <a:rPr lang="en-US" dirty="0"/>
                  <a:t> </a:t>
                </a:r>
                <a:r>
                  <a:rPr lang="en-US" dirty="0" err="1"/>
                  <a:t>halen</a:t>
                </a:r>
                <a:r>
                  <a:rPr lang="en-US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113" name="Google Shape;113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  <a:blipFill>
                <a:blip r:embed="rId3"/>
                <a:stretch>
                  <a:fillRect l="-3020" r="-23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t="7252" r="11539"/>
          <a:stretch/>
        </p:blipFill>
        <p:spPr>
          <a:xfrm>
            <a:off x="4572000" y="767073"/>
            <a:ext cx="4254037" cy="35854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CD832C24-D753-F841-8AE1-A174B7A4B6FA}"/>
              </a:ext>
            </a:extLst>
          </p:cNvPr>
          <p:cNvSpPr txBox="1"/>
          <p:nvPr/>
        </p:nvSpPr>
        <p:spPr>
          <a:xfrm>
            <a:off x="4881093" y="4352484"/>
            <a:ext cx="4141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50"/>
              </a:spcBef>
            </a:pPr>
            <a:r>
              <a:rPr lang="en-US" sz="1050" dirty="0"/>
              <a:t>Het </a:t>
            </a:r>
            <a:r>
              <a:rPr lang="en-US" sz="1050" dirty="0" err="1"/>
              <a:t>aantal</a:t>
            </a:r>
            <a:r>
              <a:rPr lang="en-US" sz="1050" dirty="0"/>
              <a:t> -</a:t>
            </a:r>
            <a:r>
              <a:rPr lang="en-US" sz="1050" dirty="0" err="1"/>
              <a:t>niet</a:t>
            </a:r>
            <a:r>
              <a:rPr lang="en-US" sz="1050" dirty="0"/>
              <a:t> </a:t>
            </a:r>
            <a:r>
              <a:rPr lang="en-US" sz="1050" dirty="0" err="1"/>
              <a:t>symmetrische</a:t>
            </a:r>
            <a:r>
              <a:rPr lang="en-US" sz="1050" dirty="0"/>
              <a:t>- </a:t>
            </a:r>
            <a:r>
              <a:rPr lang="en-US" sz="1050" dirty="0" err="1"/>
              <a:t>valide</a:t>
            </a:r>
            <a:r>
              <a:rPr lang="en-US" sz="1050" dirty="0"/>
              <a:t> </a:t>
            </a:r>
            <a:r>
              <a:rPr lang="en-US" sz="1050" dirty="0" err="1"/>
              <a:t>structuren</a:t>
            </a:r>
            <a:r>
              <a:rPr lang="en-US" sz="1050" dirty="0"/>
              <a:t> </a:t>
            </a:r>
            <a:r>
              <a:rPr lang="en-US" sz="1050" dirty="0" err="1"/>
              <a:t>uitgezet</a:t>
            </a:r>
            <a:r>
              <a:rPr lang="en-US" sz="1050" dirty="0"/>
              <a:t> </a:t>
            </a:r>
            <a:r>
              <a:rPr lang="en-US" sz="1050" dirty="0" err="1"/>
              <a:t>tegen</a:t>
            </a:r>
            <a:r>
              <a:rPr lang="en-US" sz="1050" dirty="0"/>
              <a:t> de </a:t>
            </a:r>
            <a:r>
              <a:rPr lang="en-US" sz="1050" dirty="0" err="1"/>
              <a:t>lengte</a:t>
            </a:r>
            <a:r>
              <a:rPr lang="en-US" sz="1050" dirty="0"/>
              <a:t> van de </a:t>
            </a:r>
            <a:r>
              <a:rPr lang="en-US" sz="1050" dirty="0" err="1"/>
              <a:t>structuur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57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p42"/>
          <p:cNvSpPr/>
          <p:nvPr/>
        </p:nvSpPr>
        <p:spPr>
          <a:xfrm rot="5400000" flipH="1">
            <a:off x="-1056900" y="1057649"/>
            <a:ext cx="5143500" cy="3028200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58B74E">
                  <a:alpha val="71372"/>
                </a:srgbClr>
              </a:gs>
            </a:gsLst>
            <a:lin ang="360000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42"/>
          <p:cNvSpPr/>
          <p:nvPr/>
        </p:nvSpPr>
        <p:spPr>
          <a:xfrm rot="5400000" flipH="1">
            <a:off x="-1059377" y="1054478"/>
            <a:ext cx="5143200" cy="3034200"/>
          </a:xfrm>
          <a:prstGeom prst="rect">
            <a:avLst/>
          </a:prstGeom>
          <a:gradFill>
            <a:gsLst>
              <a:gs pos="0">
                <a:srgbClr val="4CB76E">
                  <a:alpha val="0"/>
                </a:srgbClr>
              </a:gs>
              <a:gs pos="96000">
                <a:schemeClr val="accent2"/>
              </a:gs>
              <a:gs pos="100000">
                <a:schemeClr val="accent2"/>
              </a:gs>
            </a:gsLst>
            <a:lin ang="2399891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42"/>
          <p:cNvSpPr/>
          <p:nvPr/>
        </p:nvSpPr>
        <p:spPr>
          <a:xfrm rot="5400000" flipH="1">
            <a:off x="599173" y="2713348"/>
            <a:ext cx="1839900" cy="3020400"/>
          </a:xfrm>
          <a:prstGeom prst="rect">
            <a:avLst/>
          </a:prstGeom>
          <a:gradFill>
            <a:gsLst>
              <a:gs pos="0">
                <a:srgbClr val="58B74E">
                  <a:alpha val="34509"/>
                </a:srgbClr>
              </a:gs>
              <a:gs pos="2000">
                <a:srgbClr val="58B74E">
                  <a:alpha val="34509"/>
                </a:srgbClr>
              </a:gs>
              <a:gs pos="67000">
                <a:srgbClr val="4CB76E">
                  <a:alpha val="0"/>
                </a:srgbClr>
              </a:gs>
              <a:gs pos="100000">
                <a:srgbClr val="4CB76E">
                  <a:alpha val="0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42"/>
          <p:cNvSpPr/>
          <p:nvPr/>
        </p:nvSpPr>
        <p:spPr>
          <a:xfrm rot="6103295">
            <a:off x="-27946" y="1229894"/>
            <a:ext cx="3291266" cy="3150313"/>
          </a:xfrm>
          <a:custGeom>
            <a:avLst/>
            <a:gdLst/>
            <a:ahLst/>
            <a:cxnLst/>
            <a:rect l="l" t="t" r="r" b="b"/>
            <a:pathLst>
              <a:path w="4384532" h="4196758" extrusionOk="0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0">
                <a:srgbClr val="D9F0E0">
                  <a:alpha val="0"/>
                </a:srgbClr>
              </a:gs>
              <a:gs pos="39000">
                <a:srgbClr val="D9F0E0">
                  <a:alpha val="0"/>
                </a:srgbClr>
              </a:gs>
              <a:gs pos="100000">
                <a:srgbClr val="7EAF49">
                  <a:alpha val="28235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290945" y="771526"/>
            <a:ext cx="24366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venir"/>
              <a:buNone/>
            </a:pPr>
            <a:r>
              <a:rPr lang="nl" sz="1700">
                <a:solidFill>
                  <a:schemeClr val="lt1"/>
                </a:solidFill>
              </a:rPr>
              <a:t>UITGEVOERDE ALGORITMEN</a:t>
            </a:r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1"/>
          </p:nvPr>
        </p:nvSpPr>
        <p:spPr>
          <a:xfrm>
            <a:off x="3583057" y="771526"/>
            <a:ext cx="4705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Monte Carlo (2D + 3D)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Hill Climber (2D + 3D)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Simulated Annealing en Simulated Annealing met toegevoegde zogenaamde “re-annealing” (2D + 3D)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Breadth First Branch and Bound (2D + 3D)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Tree (2D)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Firefly (2D)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Dead-end Elimination (2D)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Genetic (2D)</a:t>
            </a:r>
            <a:endParaRPr/>
          </a:p>
          <a:p>
            <a:pPr marL="177800" lvl="0" indent="-88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334725" y="196155"/>
            <a:ext cx="76806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Monte Carlo</a:t>
            </a:r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163275" y="2419350"/>
            <a:ext cx="8980800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Start met volledige, ongevouwen structuur (a).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Willekeurige vouwing worden uitgevoerd (b, c, d).</a:t>
            </a:r>
            <a:endParaRPr/>
          </a:p>
        </p:txBody>
      </p:sp>
      <p:pic>
        <p:nvPicPr>
          <p:cNvPr id="259" name="Google Shape;259;p43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779" y="685744"/>
            <a:ext cx="8872427" cy="16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3"/>
          <p:cNvSpPr/>
          <p:nvPr/>
        </p:nvSpPr>
        <p:spPr>
          <a:xfrm>
            <a:off x="45720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43" descr="A picture containing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725" y="4068525"/>
            <a:ext cx="2981925" cy="7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 descr="A picture containing 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4714" y="3463919"/>
            <a:ext cx="3603835" cy="4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 descr="A screenshot of a cell phon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04375" y="2304172"/>
            <a:ext cx="3603826" cy="246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FA80-949C-40C4-9B14-F72CAF4E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FDE0E-A94E-41AC-8EF3-A8B07D6E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586204"/>
            <a:ext cx="3038803" cy="2967000"/>
          </a:xfrm>
        </p:spPr>
        <p:txBody>
          <a:bodyPr/>
          <a:lstStyle/>
          <a:p>
            <a:r>
              <a:rPr lang="nl-NL" dirty="0"/>
              <a:t>Configuratie wordt alleen aangenomen als er een verbetering is</a:t>
            </a:r>
          </a:p>
          <a:p>
            <a:r>
              <a:rPr lang="nl-NL" dirty="0"/>
              <a:t>Bij verslechtering wordt de configuratie terug gezet</a:t>
            </a:r>
          </a:p>
          <a:p>
            <a:endParaRPr lang="nl-NL" dirty="0"/>
          </a:p>
          <a:p>
            <a:endParaRPr lang="en-US" dirty="0"/>
          </a:p>
        </p:txBody>
      </p:sp>
      <p:pic>
        <p:nvPicPr>
          <p:cNvPr id="4" name="Google Shape;271;p44">
            <a:extLst>
              <a:ext uri="{FF2B5EF4-FFF2-40B4-BE49-F238E27FC236}">
                <a16:creationId xmlns:a16="http://schemas.microsoft.com/office/drawing/2014/main" id="{DF2A4804-4132-4026-941D-C3197262CC4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4304" y="3294587"/>
            <a:ext cx="2006820" cy="141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ACAD9-345B-40CB-A5FD-6363696F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496" y="1317647"/>
            <a:ext cx="5106123" cy="250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9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F3F3-DB57-4C71-B5DC-555E08F9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1" y="0"/>
            <a:ext cx="7680600" cy="925200"/>
          </a:xfrm>
        </p:spPr>
        <p:txBody>
          <a:bodyPr/>
          <a:lstStyle/>
          <a:p>
            <a:r>
              <a:rPr lang="en-US" dirty="0"/>
              <a:t>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</p:spPr>
            <p:txBody>
              <a:bodyPr/>
              <a:lstStyle/>
              <a:p>
                <a:r>
                  <a:rPr lang="en-US" dirty="0"/>
                  <a:t>Verschil met HC: </a:t>
                </a:r>
                <a:r>
                  <a:rPr lang="nl" dirty="0"/>
                  <a:t>Configuratie kan ook worden aangenomen bij verslechtering van de score</a:t>
                </a:r>
              </a:p>
              <a:p>
                <a:pPr marL="139700" indent="0">
                  <a:buNone/>
                </a:pPr>
                <a:r>
                  <a:rPr lang="en-US" dirty="0"/>
                  <a:t>S</a:t>
                </a:r>
                <a:r>
                  <a:rPr lang="nl" dirty="0"/>
                  <a:t>tarttemp: een </a:t>
                </a:r>
                <a:r>
                  <a:rPr lang="en-US" dirty="0" err="1"/>
                  <a:t>zelf</a:t>
                </a:r>
                <a:r>
                  <a:rPr lang="en-US" dirty="0"/>
                  <a:t> </a:t>
                </a:r>
                <a:r>
                  <a:rPr lang="en-US" dirty="0" err="1"/>
                  <a:t>te</a:t>
                </a:r>
                <a:r>
                  <a:rPr lang="en-US" dirty="0"/>
                  <a:t> </a:t>
                </a:r>
                <a:r>
                  <a:rPr lang="en-US" dirty="0" err="1"/>
                  <a:t>bepalen</a:t>
                </a:r>
                <a:r>
                  <a:rPr lang="en-US" dirty="0"/>
                  <a:t> </a:t>
                </a:r>
                <a:r>
                  <a:rPr lang="en-US" dirty="0" err="1"/>
                  <a:t>waarde</a:t>
                </a:r>
                <a:r>
                  <a:rPr lang="en-US" dirty="0"/>
                  <a:t>.</a:t>
                </a:r>
              </a:p>
              <a:p>
                <a:pPr marL="139700" indent="0">
                  <a:buNone/>
                </a:pPr>
                <a:endParaRPr lang="en-US" dirty="0"/>
              </a:p>
              <a:p>
                <a:pPr marL="139700" indent="0">
                  <a:buNone/>
                </a:pPr>
                <a:r>
                  <a:rPr lang="en-US" dirty="0" err="1"/>
                  <a:t>Temperatuur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𝑠𝑡𝑎𝑟𝑡𝑡𝑒𝑚𝑝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∗(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0.997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𝑖𝑡𝑒𝑟𝑎𝑡𝑖𝑒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139700" indent="0">
                  <a:buNone/>
                </a:pPr>
                <a:r>
                  <a:rPr lang="en-US" dirty="0" err="1"/>
                  <a:t>Acceptatiekans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nl-NL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𝑜𝑢𝑑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𝑛𝑖𝑒𝑢𝑤𝑒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 /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𝑡𝑒𝑚𝑝𝑒𝑟𝑎𝑡𝑢𝑢𝑟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p>
                  </m:oMath>
                </a14:m>
                <a:endParaRPr lang="en-US" dirty="0"/>
              </a:p>
              <a:p>
                <a:pPr marL="139700" indent="0">
                  <a:buNone/>
                </a:pPr>
                <a:endParaRPr lang="en-US" dirty="0"/>
              </a:p>
              <a:p>
                <a:pPr marL="139700" indent="0">
                  <a:buNone/>
                </a:pPr>
                <a:r>
                  <a:rPr lang="en-US" dirty="0"/>
                  <a:t>Threshold is </a:t>
                </a:r>
                <a:r>
                  <a:rPr lang="en-US" dirty="0" err="1"/>
                  <a:t>een</a:t>
                </a:r>
                <a:r>
                  <a:rPr lang="en-US" dirty="0"/>
                  <a:t> random </a:t>
                </a:r>
                <a:r>
                  <a:rPr lang="en-US" dirty="0" err="1"/>
                  <a:t>waarde</a:t>
                </a:r>
                <a:r>
                  <a:rPr lang="en-US" dirty="0"/>
                  <a:t> </a:t>
                </a:r>
                <a:r>
                  <a:rPr lang="en-US" dirty="0" err="1"/>
                  <a:t>tussen</a:t>
                </a:r>
                <a:r>
                  <a:rPr lang="en-US" dirty="0"/>
                  <a:t> 0 </a:t>
                </a:r>
                <a:r>
                  <a:rPr lang="en-US" dirty="0" err="1"/>
                  <a:t>en</a:t>
                </a:r>
                <a:r>
                  <a:rPr lang="en-US" dirty="0"/>
                  <a:t> 1</a:t>
                </a:r>
              </a:p>
              <a:p>
                <a:pPr marL="139700" indent="0">
                  <a:buNone/>
                </a:pPr>
                <a:r>
                  <a:rPr lang="en-US" dirty="0" err="1"/>
                  <a:t>Verslechtering</a:t>
                </a:r>
                <a:r>
                  <a:rPr lang="en-US" dirty="0"/>
                  <a:t> </a:t>
                </a:r>
                <a:r>
                  <a:rPr lang="en-US" dirty="0" err="1"/>
                  <a:t>wordt</a:t>
                </a:r>
                <a:r>
                  <a:rPr lang="en-US" dirty="0"/>
                  <a:t> </a:t>
                </a:r>
                <a:r>
                  <a:rPr lang="en-US" dirty="0" err="1"/>
                  <a:t>aangenomen</a:t>
                </a:r>
                <a:r>
                  <a:rPr lang="en-US" dirty="0"/>
                  <a:t> </a:t>
                </a:r>
                <a:r>
                  <a:rPr lang="en-US" dirty="0" err="1"/>
                  <a:t>als</a:t>
                </a:r>
                <a:r>
                  <a:rPr lang="en-US" dirty="0"/>
                  <a:t> de </a:t>
                </a:r>
                <a:r>
                  <a:rPr lang="en-US" dirty="0" err="1"/>
                  <a:t>acceptatiekans</a:t>
                </a:r>
                <a:r>
                  <a:rPr lang="en-US" dirty="0"/>
                  <a:t> </a:t>
                </a:r>
                <a:r>
                  <a:rPr lang="en-US" dirty="0" err="1"/>
                  <a:t>groter</a:t>
                </a:r>
                <a:r>
                  <a:rPr lang="en-US" dirty="0"/>
                  <a:t> is dan de threshold.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  <a:blipFill>
                <a:blip r:embed="rId2"/>
                <a:stretch>
                  <a:fillRect r="-80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85D168-5E86-444D-A95B-E6E703EEB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0" t="-429" r="5420" b="429"/>
          <a:stretch/>
        </p:blipFill>
        <p:spPr>
          <a:xfrm>
            <a:off x="4572000" y="325914"/>
            <a:ext cx="4649002" cy="44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5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46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Branch and Bound</a:t>
            </a:r>
            <a:endParaRPr dirty="0"/>
          </a:p>
        </p:txBody>
      </p:sp>
      <p:sp>
        <p:nvSpPr>
          <p:cNvPr id="283" name="Google Shape;283;p46"/>
          <p:cNvSpPr txBox="1">
            <a:spLocks noGrp="1"/>
          </p:cNvSpPr>
          <p:nvPr>
            <p:ph type="body" idx="1"/>
          </p:nvPr>
        </p:nvSpPr>
        <p:spPr>
          <a:xfrm>
            <a:off x="1028700" y="1155032"/>
            <a:ext cx="7680600" cy="33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Score: score van de partiële conformatie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Gemiddelde score: gemiddelde van de scores van conformaties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Laagste score: laagste score behaald door een conformatie van lengte n.</a:t>
            </a:r>
            <a:endParaRPr dirty="0"/>
          </a:p>
        </p:txBody>
      </p:sp>
      <p:pic>
        <p:nvPicPr>
          <p:cNvPr id="284" name="Google Shape;284;p46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0253" y="2606329"/>
            <a:ext cx="4801743" cy="138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5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Okke’s methode</a:t>
            </a:r>
            <a:endParaRPr dirty="0"/>
          </a:p>
        </p:txBody>
      </p:sp>
      <p:pic>
        <p:nvPicPr>
          <p:cNvPr id="291" name="Google Shape;291;p47" descr="A picture containing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2828155"/>
            <a:ext cx="4921625" cy="41098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/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Avenir Book" panose="02000503020000020003" pitchFamily="2" charset="0"/>
                  </a:rPr>
                  <a:t>Partiële score: score van het reeds geplaatste gedeelte van de huidige structuur. </a:t>
                </a:r>
              </a:p>
              <a:p>
                <a:endParaRPr lang="nl-NL" dirty="0">
                  <a:latin typeface="Avenir Book" panose="02000503020000020003" pitchFamily="2" charset="0"/>
                </a:endParaRPr>
              </a:p>
              <a:p>
                <a:r>
                  <a:rPr lang="nl-NL" dirty="0">
                    <a:latin typeface="Avenir Book" panose="02000503020000020003" pitchFamily="2" charset="0"/>
                  </a:rPr>
                  <a:t>Mogelijke score: 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−2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 −(10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blipFill>
                <a:blip r:embed="rId4"/>
                <a:stretch>
                  <a:fillRect l="-207" b="-526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8E5E2"/>
      </a:lt2>
      <a:accent1>
        <a:srgbClr val="77A6E2"/>
      </a:accent1>
      <a:accent2>
        <a:srgbClr val="46B0C2"/>
      </a:accent2>
      <a:accent3>
        <a:srgbClr val="54B49A"/>
      </a:accent3>
      <a:accent4>
        <a:srgbClr val="4CB76E"/>
      </a:accent4>
      <a:accent5>
        <a:srgbClr val="58B74E"/>
      </a:accent5>
      <a:accent6>
        <a:srgbClr val="7EAF49"/>
      </a:accent6>
      <a:hlink>
        <a:srgbClr val="997E5C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589</Words>
  <Application>Microsoft Macintosh PowerPoint</Application>
  <PresentationFormat>Diavoorstelling (16:9)</PresentationFormat>
  <Paragraphs>66</Paragraphs>
  <Slides>16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Avenir</vt:lpstr>
      <vt:lpstr>Avenir Book</vt:lpstr>
      <vt:lpstr>Cambria Math</vt:lpstr>
      <vt:lpstr>GradientRiseVTI</vt:lpstr>
      <vt:lpstr>PROTEIN POW(D)ER</vt:lpstr>
      <vt:lpstr>CASE</vt:lpstr>
      <vt:lpstr>Hoe groot is de state space?</vt:lpstr>
      <vt:lpstr>UITGEVOERDE ALGORITMEN</vt:lpstr>
      <vt:lpstr>Monte Carlo</vt:lpstr>
      <vt:lpstr>Hill Climber</vt:lpstr>
      <vt:lpstr>Simulated annealing</vt:lpstr>
      <vt:lpstr>Branch and Bound</vt:lpstr>
      <vt:lpstr>Okke’s methode</vt:lpstr>
      <vt:lpstr>Tree</vt:lpstr>
      <vt:lpstr>Firefly</vt:lpstr>
      <vt:lpstr>Genetic</vt:lpstr>
      <vt:lpstr>Resultaten: scores</vt:lpstr>
      <vt:lpstr>Resultaten: runtime</vt:lpstr>
      <vt:lpstr>Vervolgonderzoek</vt:lpstr>
      <vt:lpstr>Het Modelleren van native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Xam</dc:creator>
  <cp:lastModifiedBy>jan van doesburgh</cp:lastModifiedBy>
  <cp:revision>22</cp:revision>
  <dcterms:created xsi:type="dcterms:W3CDTF">2020-06-24T18:48:43Z</dcterms:created>
  <dcterms:modified xsi:type="dcterms:W3CDTF">2020-06-25T07:58:53Z</dcterms:modified>
</cp:coreProperties>
</file>