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57" r:id="rId3"/>
    <p:sldId id="283" r:id="rId4"/>
    <p:sldId id="261" r:id="rId5"/>
    <p:sldId id="284" r:id="rId6"/>
    <p:sldId id="277" r:id="rId7"/>
    <p:sldId id="278" r:id="rId8"/>
    <p:sldId id="265" r:id="rId9"/>
    <p:sldId id="266" r:id="rId10"/>
    <p:sldId id="282" r:id="rId11"/>
    <p:sldId id="268" r:id="rId12"/>
    <p:sldId id="269" r:id="rId13"/>
    <p:sldId id="270" r:id="rId14"/>
    <p:sldId id="285" r:id="rId15"/>
    <p:sldId id="286" r:id="rId16"/>
    <p:sldId id="287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 autoAdjust="0"/>
    <p:restoredTop sz="94690"/>
  </p:normalViewPr>
  <p:slideViewPr>
    <p:cSldViewPr snapToGrid="0">
      <p:cViewPr varScale="1">
        <p:scale>
          <a:sx n="133" d="100"/>
          <a:sy n="133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 xmlns=""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 xmlns=""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 xmlns=""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 xmlns=""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 xmlns=""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 xmlns=""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 xmlns=""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 xmlns=""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 xmlns=""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 xmlns=""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 xmlns=""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 xmlns=""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 xmlns=""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 xmlns=""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 xmlns=""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 xmlns=""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 xmlns=""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 xmlns=""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 xmlns=""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 xmlns=""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 xmlns=""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 xmlns=""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 xmlns=""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 xmlns=""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C4-7E89-455F-8854-5DB3EDFB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Resultaten</a:t>
            </a:r>
            <a:r>
              <a:rPr lang="en-US" dirty="0"/>
              <a:t>: scores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A85AE-6523-406C-8870-C13B5D89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" y="1412340"/>
            <a:ext cx="4121897" cy="30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2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r>
              <a:rPr lang="en-US" dirty="0"/>
              <a:t>: Degeneracy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249026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</a:t>
            </a:r>
            <a:r>
              <a:rPr lang="nl-NL" sz="1400" dirty="0"/>
              <a:t>onze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simulatie van eiwitstructuren is het gebruiken van ‘</a:t>
            </a:r>
            <a:r>
              <a:rPr lang="nl-NL" sz="14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native </a:t>
            </a:r>
            <a:r>
              <a:rPr lang="nl-NL" sz="1400" i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states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’.  </a:t>
            </a:r>
            <a:endParaRPr lang="nl-NL" sz="1600" dirty="0">
              <a:latin typeface="Avenir Book" panose="02000503020000020003" pitchFamily="2" charset="0"/>
            </a:endParaRPr>
          </a:p>
          <a:p>
            <a:pPr marL="139700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String: 	HPHHPPHHHHPHHHPPHHPPHPHHHPHPHHPPHHPPPHPPPPPPPPHH </a:t>
            </a:r>
            <a:r>
              <a:rPr lang="nl-NL" sz="1400" dirty="0" err="1">
                <a:latin typeface="Avenir Book" panose="02000503020000020003" pitchFamily="2" charset="0"/>
              </a:rPr>
              <a:t>conformation</a:t>
            </a:r>
            <a:r>
              <a:rPr lang="nl-NL" sz="1400" dirty="0">
                <a:latin typeface="Avenir Book" panose="02000503020000020003" pitchFamily="2" charset="0"/>
              </a:rPr>
              <a:t>: (RFFRBULBULDFFFRBUFLBBRRFRBBLDDRUFDFULFURDDLLLBB)</a:t>
            </a:r>
          </a:p>
          <a:p>
            <a:pPr marL="139700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					</a:t>
            </a:r>
            <a:r>
              <a:rPr lang="nl-NL" sz="1400" dirty="0" err="1">
                <a:latin typeface="Avenir Book" panose="02000503020000020003" pitchFamily="2" charset="0"/>
              </a:rPr>
              <a:t>Yue</a:t>
            </a:r>
            <a:r>
              <a:rPr lang="nl-NL" sz="1400" dirty="0">
                <a:latin typeface="Avenir Book" panose="02000503020000020003" pitchFamily="2" charset="0"/>
              </a:rPr>
              <a:t> et al. (1995) p.326</a:t>
            </a:r>
          </a:p>
        </p:txBody>
      </p:sp>
    </p:spTree>
    <p:extLst>
      <p:ext uri="{BB962C8B-B14F-4D97-AF65-F5344CB8AC3E}">
        <p14:creationId xmlns:p14="http://schemas.microsoft.com/office/powerpoint/2010/main" val="16523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8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Iteratieve</a:t>
            </a:r>
            <a:r>
              <a:rPr lang="en-US" sz="1400" dirty="0"/>
              <a:t>:</a:t>
            </a:r>
            <a:endParaRPr lang="nl" sz="1400" dirty="0"/>
          </a:p>
          <a:p>
            <a:pPr marL="635000" lvl="1" indent="-177800">
              <a:spcBef>
                <a:spcPts val="0"/>
              </a:spcBef>
            </a:pPr>
            <a:r>
              <a:rPr lang="nl" sz="1400" dirty="0"/>
              <a:t>Monte Carlo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Hill Climber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Simulated Annealing en Simulated Annealing met toegevoegde zogenaamde “re-annealing” (2D + 3D)</a:t>
            </a:r>
          </a:p>
          <a:p>
            <a:pPr marL="635000" lvl="1" indent="-177800">
              <a:spcBef>
                <a:spcPts val="800"/>
              </a:spcBef>
            </a:pPr>
            <a:r>
              <a:rPr lang="en-US" sz="1400" dirty="0"/>
              <a:t>Genetic (2D)</a:t>
            </a:r>
            <a:r>
              <a:rPr lang="nl-NL" sz="1400" dirty="0"/>
              <a:t> </a:t>
            </a:r>
          </a:p>
          <a:p>
            <a:pPr marL="635000" lvl="1" indent="-177800">
              <a:spcBef>
                <a:spcPts val="800"/>
              </a:spcBef>
            </a:pPr>
            <a:r>
              <a:rPr lang="nl-NL" sz="1400" dirty="0" err="1"/>
              <a:t>Firefly</a:t>
            </a:r>
            <a:r>
              <a:rPr lang="nl-NL" sz="1400" dirty="0"/>
              <a:t> (2D)</a:t>
            </a:r>
            <a:endParaRPr sz="1400" dirty="0"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dirty="0" err="1"/>
              <a:t>Constructieve</a:t>
            </a:r>
            <a:r>
              <a:rPr lang="en-US" sz="1400" dirty="0"/>
              <a:t>:</a:t>
            </a:r>
          </a:p>
          <a:p>
            <a:pPr marL="635000" lvl="1" indent="-177800"/>
            <a:r>
              <a:rPr lang="en-US" sz="1400" dirty="0" err="1"/>
              <a:t>Okke’s</a:t>
            </a:r>
            <a:r>
              <a:rPr lang="en-US" sz="1400" dirty="0"/>
              <a:t> </a:t>
            </a:r>
            <a:r>
              <a:rPr lang="en-US" sz="1400" dirty="0" err="1"/>
              <a:t>methode</a:t>
            </a:r>
            <a:r>
              <a:rPr lang="en-US" sz="1400" dirty="0"/>
              <a:t> (2D)</a:t>
            </a:r>
            <a:endParaRPr lang="nl" sz="1400"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Breadth First Branch and Bound (2D + 3D)</a:t>
            </a:r>
            <a:endParaRPr dirty="0"/>
          </a:p>
          <a:p>
            <a:pPr marL="635000" lvl="1" indent="-177800">
              <a:spcBef>
                <a:spcPts val="800"/>
              </a:spcBef>
            </a:pPr>
            <a:r>
              <a:rPr lang="nl" sz="1400" dirty="0"/>
              <a:t>Tree (2D)</a:t>
            </a:r>
            <a:endParaRPr dirty="0"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4076907" y="127794"/>
            <a:ext cx="4500165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Start met volledige, ongevouwen structuur (a).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Willekeurige vouwing wordt uitgevoerd (b, c, d).</a:t>
            </a:r>
            <a:endParaRPr dirty="0"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4428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700" y="2769597"/>
            <a:ext cx="298192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190" y="386630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t="7988"/>
          <a:stretch/>
        </p:blipFill>
        <p:spPr>
          <a:xfrm>
            <a:off x="5404375" y="2501352"/>
            <a:ext cx="3603826" cy="227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168" y="1317647"/>
            <a:ext cx="5500832" cy="27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sz="1200" dirty="0"/>
                  <a:t>Verschil met HC: </a:t>
                </a:r>
                <a:r>
                  <a:rPr lang="nl" sz="1200" dirty="0"/>
                  <a:t>Configuratie kan ook worden aangenomen bij verslechtering van de score</a:t>
                </a:r>
              </a:p>
              <a:p>
                <a:r>
                  <a:rPr lang="nl" sz="1200" dirty="0"/>
                  <a:t>Eigen aanpassing: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score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tijdje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gelijk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blijft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weer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opschroeven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opnieuw</a:t>
                </a:r>
                <a:r>
                  <a:rPr lang="en-US" sz="1200" dirty="0"/>
                  <a:t> annealing.</a:t>
                </a:r>
                <a:endParaRPr lang="nl" sz="1200" dirty="0"/>
              </a:p>
              <a:p>
                <a:pPr marL="139700" indent="0">
                  <a:buNone/>
                </a:pPr>
                <a:r>
                  <a:rPr lang="en-US" sz="1200" dirty="0"/>
                  <a:t>S</a:t>
                </a:r>
                <a:r>
                  <a:rPr lang="nl" sz="1200" dirty="0"/>
                  <a:t>tarttemp: een </a:t>
                </a:r>
                <a:r>
                  <a:rPr lang="en-US" sz="1200" dirty="0" err="1"/>
                  <a:t>zelf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bepalen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.</a:t>
                </a:r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 err="1"/>
                  <a:t>Temperatuur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sz="1200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sz="1200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sz="1200" dirty="0"/>
                  <a:t>)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Acceptatiekans</a:t>
                </a:r>
                <a:r>
                  <a:rPr lang="en-US" sz="1200" dirty="0"/>
                  <a:t> =</a:t>
                </a:r>
                <a14:m>
                  <m:oMath xmlns:m="http://schemas.openxmlformats.org/officeDocument/2006/math">
                    <m:r>
                      <a:rPr lang="nl-NL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200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sz="1200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39700" indent="0">
                  <a:buNone/>
                </a:pPr>
                <a:endParaRPr lang="en-US" sz="1200" dirty="0"/>
              </a:p>
              <a:p>
                <a:pPr marL="139700" indent="0">
                  <a:buNone/>
                </a:pPr>
                <a:r>
                  <a:rPr lang="en-US" sz="1200" dirty="0"/>
                  <a:t>Threshold is </a:t>
                </a:r>
                <a:r>
                  <a:rPr lang="en-US" sz="1200" dirty="0" err="1"/>
                  <a:t>een</a:t>
                </a:r>
                <a:r>
                  <a:rPr lang="en-US" sz="1200" dirty="0"/>
                  <a:t> random </a:t>
                </a:r>
                <a:r>
                  <a:rPr lang="en-US" sz="1200" dirty="0" err="1"/>
                  <a:t>waarde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tussen</a:t>
                </a:r>
                <a:r>
                  <a:rPr lang="en-US" sz="1200" dirty="0"/>
                  <a:t> 0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1</a:t>
                </a:r>
              </a:p>
              <a:p>
                <a:pPr marL="139700" indent="0">
                  <a:buNone/>
                </a:pPr>
                <a:r>
                  <a:rPr lang="en-US" sz="1200" dirty="0" err="1"/>
                  <a:t>Verslechtering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wordt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aangenomen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als</a:t>
                </a:r>
                <a:r>
                  <a:rPr lang="en-US" sz="1200" dirty="0"/>
                  <a:t> de </a:t>
                </a:r>
                <a:r>
                  <a:rPr lang="en-US" sz="1200" dirty="0" err="1"/>
                  <a:t>acceptatiekans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groter</a:t>
                </a:r>
                <a:r>
                  <a:rPr lang="en-US" sz="1200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5794434" y="0"/>
            <a:ext cx="2570967" cy="24839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7B127-F7BA-46BF-93BD-C1BDC288B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740" y="2417275"/>
            <a:ext cx="3076654" cy="2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702</Words>
  <Application>Microsoft Macintosh PowerPoint</Application>
  <PresentationFormat>Diavoorstelling (16:9)</PresentationFormat>
  <Paragraphs>123</Paragraphs>
  <Slides>16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PowerPoint-presentatie</vt:lpstr>
      <vt:lpstr>Firefly</vt:lpstr>
      <vt:lpstr>Genetic</vt:lpstr>
      <vt:lpstr>Resultaten: scores</vt:lpstr>
      <vt:lpstr>Resultaten: scores</vt:lpstr>
      <vt:lpstr>Vervolgonderzoek: Degeneracy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42</cp:revision>
  <dcterms:created xsi:type="dcterms:W3CDTF">2020-06-24T18:48:43Z</dcterms:created>
  <dcterms:modified xsi:type="dcterms:W3CDTF">2020-06-25T11:05:37Z</dcterms:modified>
</cp:coreProperties>
</file>