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69" r:id="rId3"/>
    <p:sldId id="270" r:id="rId4"/>
    <p:sldId id="271" r:id="rId5"/>
    <p:sldId id="261" r:id="rId6"/>
    <p:sldId id="272" r:id="rId7"/>
    <p:sldId id="273" r:id="rId8"/>
    <p:sldId id="274" r:id="rId9"/>
    <p:sldId id="262" r:id="rId10"/>
    <p:sldId id="264" r:id="rId11"/>
    <p:sldId id="276" r:id="rId12"/>
    <p:sldId id="258" r:id="rId13"/>
    <p:sldId id="265" r:id="rId14"/>
    <p:sldId id="266" r:id="rId15"/>
    <p:sldId id="267" r:id="rId16"/>
    <p:sldId id="259" r:id="rId17"/>
    <p:sldId id="268" r:id="rId18"/>
    <p:sldId id="260" r:id="rId19"/>
    <p:sldId id="275" r:id="rId20"/>
    <p:sldId id="26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945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6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237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741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02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57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181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232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06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48430" y="4446738"/>
            <a:ext cx="7772400" cy="666555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4694" y="5142739"/>
            <a:ext cx="6858000" cy="356187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923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07CA-583D-8549-9863-63D5FEF6922F}" type="datetimeFigureOut">
              <a:rPr kumimoji="1" lang="zh-TW" altLang="en-US" smtClean="0"/>
              <a:pPr/>
              <a:t>2017/6/15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CD51-CC63-E444-A190-99FA466DB52F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9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48430" y="4446738"/>
            <a:ext cx="7772400" cy="666555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4694" y="5142739"/>
            <a:ext cx="6858000" cy="356187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9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430" y="4446738"/>
            <a:ext cx="7772400" cy="666555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694" y="5142739"/>
            <a:ext cx="6858000" cy="356187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9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430" y="4446738"/>
            <a:ext cx="7772400" cy="666555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694" y="5142739"/>
            <a:ext cx="6858000" cy="356187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9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56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26287"/>
            <a:ext cx="8087361" cy="79155"/>
          </a:xfrm>
          <a:prstGeom prst="rect">
            <a:avLst/>
          </a:prstGeom>
          <a:solidFill>
            <a:srgbClr val="2E40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9" name="图片 8" descr="优车logo-01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9" y="6076943"/>
            <a:ext cx="644533" cy="6445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63421C0-A36C-479F-916B-4362022DAF7B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8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2" r:id="rId2"/>
    <p:sldLayoutId id="2147483678" r:id="rId3"/>
    <p:sldLayoutId id="2147483679" r:id="rId4"/>
    <p:sldLayoutId id="2147483681" r:id="rId5"/>
    <p:sldLayoutId id="2147483680" r:id="rId6"/>
    <p:sldLayoutId id="2147483676" r:id="rId7"/>
    <p:sldLayoutId id="2147483677" r:id="rId8"/>
    <p:sldLayoutId id="2147483667" r:id="rId9"/>
    <p:sldLayoutId id="2147483675" r:id="rId10"/>
    <p:sldLayoutId id="2147483663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628650" y="4366087"/>
            <a:ext cx="6556297" cy="70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多线程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628650" y="5093402"/>
            <a:ext cx="5363609" cy="4705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占位符 11"/>
          <p:cNvSpPr txBox="1">
            <a:spLocks/>
          </p:cNvSpPr>
          <p:nvPr/>
        </p:nvSpPr>
        <p:spPr>
          <a:xfrm>
            <a:off x="628650" y="5837833"/>
            <a:ext cx="7981094" cy="36658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68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8130" y="1002535"/>
            <a:ext cx="73041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新建</a:t>
            </a:r>
            <a:r>
              <a:rPr lang="zh-CN" altLang="en-US" sz="1600" b="1" dirty="0"/>
              <a:t>状态（</a:t>
            </a:r>
            <a:r>
              <a:rPr lang="en-US" altLang="zh-CN" sz="1600" b="1" dirty="0"/>
              <a:t>New</a:t>
            </a:r>
            <a:r>
              <a:rPr lang="zh-CN" altLang="en-US" sz="1600" b="1" dirty="0"/>
              <a:t>）：</a:t>
            </a:r>
            <a:r>
              <a:rPr lang="zh-CN" altLang="en-US" sz="1600" dirty="0"/>
              <a:t>当线程对象对创建后，即进入了新建状态，如：</a:t>
            </a:r>
            <a:r>
              <a:rPr lang="en-US" altLang="zh-CN" sz="1600" dirty="0"/>
              <a:t>Thread t = new </a:t>
            </a:r>
            <a:r>
              <a:rPr lang="en-US" altLang="zh-CN" sz="1600" dirty="0" err="1"/>
              <a:t>MyThread</a:t>
            </a:r>
            <a:r>
              <a:rPr lang="en-US" altLang="zh-CN" sz="1600" dirty="0"/>
              <a:t>();</a:t>
            </a:r>
          </a:p>
          <a:p>
            <a:r>
              <a:rPr lang="zh-CN" altLang="en-US" sz="1600" b="1" dirty="0"/>
              <a:t>就绪状态（</a:t>
            </a:r>
            <a:r>
              <a:rPr lang="en-US" altLang="zh-CN" sz="1600" b="1" dirty="0"/>
              <a:t>Runnable</a:t>
            </a:r>
            <a:r>
              <a:rPr lang="zh-CN" altLang="en-US" sz="1600" b="1" dirty="0"/>
              <a:t>）：</a:t>
            </a:r>
            <a:r>
              <a:rPr lang="zh-CN" altLang="en-US" sz="1600" dirty="0"/>
              <a:t>当调用线程对象的</a:t>
            </a:r>
            <a:r>
              <a:rPr lang="en-US" altLang="zh-CN" sz="1600" dirty="0"/>
              <a:t>start()</a:t>
            </a:r>
            <a:r>
              <a:rPr lang="zh-CN" altLang="en-US" sz="1600" dirty="0"/>
              <a:t>方法（</a:t>
            </a:r>
            <a:r>
              <a:rPr lang="en-US" altLang="zh-CN" sz="1600" dirty="0" err="1"/>
              <a:t>t.start</a:t>
            </a:r>
            <a:r>
              <a:rPr lang="en-US" altLang="zh-CN" sz="1600" dirty="0"/>
              <a:t>();</a:t>
            </a:r>
            <a:r>
              <a:rPr lang="zh-CN" altLang="en-US" sz="1600" dirty="0"/>
              <a:t>），线程即进入就绪状态。处于就绪状态的线程，只是说明此线程已经做好了准备，随时等待</a:t>
            </a:r>
            <a:r>
              <a:rPr lang="en-US" altLang="zh-CN" sz="1600" dirty="0"/>
              <a:t>CPU</a:t>
            </a:r>
            <a:r>
              <a:rPr lang="zh-CN" altLang="en-US" sz="1600" dirty="0"/>
              <a:t>调度执行，并不是说执行了</a:t>
            </a:r>
            <a:r>
              <a:rPr lang="en-US" altLang="zh-CN" sz="1600" dirty="0" err="1"/>
              <a:t>t.start</a:t>
            </a:r>
            <a:r>
              <a:rPr lang="en-US" altLang="zh-CN" sz="1600" dirty="0"/>
              <a:t>()</a:t>
            </a:r>
            <a:r>
              <a:rPr lang="zh-CN" altLang="en-US" sz="1600" dirty="0"/>
              <a:t>此线程立即就会执行；</a:t>
            </a:r>
          </a:p>
          <a:p>
            <a:r>
              <a:rPr lang="zh-CN" altLang="en-US" sz="1600" b="1" dirty="0"/>
              <a:t>运行状态（</a:t>
            </a:r>
            <a:r>
              <a:rPr lang="en-US" altLang="zh-CN" sz="1600" b="1" dirty="0"/>
              <a:t>Running</a:t>
            </a:r>
            <a:r>
              <a:rPr lang="zh-CN" altLang="en-US" sz="1600" b="1" dirty="0"/>
              <a:t>）：</a:t>
            </a:r>
            <a:r>
              <a:rPr lang="zh-CN" altLang="en-US" sz="1600" dirty="0"/>
              <a:t>当</a:t>
            </a:r>
            <a:r>
              <a:rPr lang="en-US" altLang="zh-CN" sz="1600" dirty="0"/>
              <a:t>CPU</a:t>
            </a:r>
            <a:r>
              <a:rPr lang="zh-CN" altLang="en-US" sz="1600" dirty="0"/>
              <a:t>开始调度处于就绪状态的线程时，此时线程才得以真正执行，即进入到运行状态。注：就     绪状态是进入到运行状态的唯一入口，也就是说，线程要想进入运行状态执行，首先必须处于就绪状态中；</a:t>
            </a:r>
          </a:p>
          <a:p>
            <a:r>
              <a:rPr lang="zh-CN" altLang="en-US" sz="1600" b="1" dirty="0"/>
              <a:t>阻塞状态（</a:t>
            </a:r>
            <a:r>
              <a:rPr lang="en-US" altLang="zh-CN" sz="1600" b="1" dirty="0"/>
              <a:t>Blocked</a:t>
            </a:r>
            <a:r>
              <a:rPr lang="zh-CN" altLang="en-US" sz="1600" b="1" dirty="0"/>
              <a:t>）：</a:t>
            </a:r>
            <a:r>
              <a:rPr lang="zh-CN" altLang="en-US" sz="1600" dirty="0"/>
              <a:t>处于运行状态中的线程由于某种原因，暂时放弃对</a:t>
            </a:r>
            <a:r>
              <a:rPr lang="en-US" altLang="zh-CN" sz="1600" dirty="0"/>
              <a:t>CPU</a:t>
            </a:r>
            <a:r>
              <a:rPr lang="zh-CN" altLang="en-US" sz="1600" dirty="0"/>
              <a:t>的使用权，停止执行，此时进入阻塞状态，直到其进入到就绪状态，才 有机会再次被</a:t>
            </a:r>
            <a:r>
              <a:rPr lang="en-US" altLang="zh-CN" sz="1600" dirty="0"/>
              <a:t>CPU</a:t>
            </a:r>
            <a:r>
              <a:rPr lang="zh-CN" altLang="en-US" sz="1600" dirty="0"/>
              <a:t>调用以进入到运行状态。根据阻塞产生的原因不同，阻塞状态又可以分为三种：</a:t>
            </a:r>
          </a:p>
          <a:p>
            <a:r>
              <a:rPr lang="en-US" altLang="zh-CN" sz="1600" dirty="0"/>
              <a:t>1.</a:t>
            </a:r>
            <a:r>
              <a:rPr lang="zh-CN" altLang="en-US" sz="1600" dirty="0"/>
              <a:t>等待阻塞：运行状态中的线程执行</a:t>
            </a:r>
            <a:r>
              <a:rPr lang="en-US" altLang="zh-CN" sz="1600" dirty="0"/>
              <a:t>wait()</a:t>
            </a:r>
            <a:r>
              <a:rPr lang="zh-CN" altLang="en-US" sz="1600" dirty="0"/>
              <a:t>方法，使本线程进入到等待阻塞状态；</a:t>
            </a:r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同步阻塞 </a:t>
            </a:r>
            <a:r>
              <a:rPr lang="en-US" altLang="zh-CN" sz="1600" dirty="0"/>
              <a:t>-- </a:t>
            </a:r>
            <a:r>
              <a:rPr lang="zh-CN" altLang="en-US" sz="1600" dirty="0"/>
              <a:t>线程在获取</a:t>
            </a:r>
            <a:r>
              <a:rPr lang="en-US" altLang="zh-CN" sz="1600" dirty="0"/>
              <a:t>synchronized</a:t>
            </a:r>
            <a:r>
              <a:rPr lang="zh-CN" altLang="en-US" sz="1600" dirty="0"/>
              <a:t>同步锁失败</a:t>
            </a:r>
            <a:r>
              <a:rPr lang="en-US" altLang="zh-CN" sz="1600" dirty="0"/>
              <a:t>(</a:t>
            </a:r>
            <a:r>
              <a:rPr lang="zh-CN" altLang="en-US" sz="1600" dirty="0"/>
              <a:t>因为锁被其它线程所占用</a:t>
            </a:r>
            <a:r>
              <a:rPr lang="en-US" altLang="zh-CN" sz="1600" dirty="0"/>
              <a:t>)</a:t>
            </a:r>
            <a:r>
              <a:rPr lang="zh-CN" altLang="en-US" sz="1600" dirty="0"/>
              <a:t>，它会进入同步阻塞状态；</a:t>
            </a:r>
          </a:p>
          <a:p>
            <a:r>
              <a:rPr lang="en-US" altLang="zh-CN" sz="1600" dirty="0"/>
              <a:t>3.</a:t>
            </a:r>
            <a:r>
              <a:rPr lang="zh-CN" altLang="en-US" sz="1600" dirty="0"/>
              <a:t>其他阻塞 </a:t>
            </a:r>
            <a:r>
              <a:rPr lang="en-US" altLang="zh-CN" sz="1600" dirty="0"/>
              <a:t>-- </a:t>
            </a:r>
            <a:r>
              <a:rPr lang="zh-CN" altLang="en-US" sz="1600" dirty="0"/>
              <a:t>通过调用线程的</a:t>
            </a:r>
            <a:r>
              <a:rPr lang="en-US" altLang="zh-CN" sz="1600" dirty="0"/>
              <a:t>sleep()</a:t>
            </a:r>
            <a:r>
              <a:rPr lang="zh-CN" altLang="en-US" sz="1600" dirty="0"/>
              <a:t>或</a:t>
            </a:r>
            <a:r>
              <a:rPr lang="en-US" altLang="zh-CN" sz="1600" dirty="0"/>
              <a:t>join()</a:t>
            </a:r>
            <a:r>
              <a:rPr lang="zh-CN" altLang="en-US" sz="1600" dirty="0"/>
              <a:t>或发出了</a:t>
            </a:r>
            <a:r>
              <a:rPr lang="en-US" altLang="zh-CN" sz="1600" dirty="0"/>
              <a:t>I/O</a:t>
            </a:r>
            <a:r>
              <a:rPr lang="zh-CN" altLang="en-US" sz="1600" dirty="0"/>
              <a:t>请求时，线程会进入到阻塞状态。当</a:t>
            </a:r>
            <a:r>
              <a:rPr lang="en-US" altLang="zh-CN" sz="1600" dirty="0"/>
              <a:t>sleep()</a:t>
            </a:r>
            <a:r>
              <a:rPr lang="zh-CN" altLang="en-US" sz="1600" dirty="0"/>
              <a:t>状态超时、</a:t>
            </a:r>
            <a:r>
              <a:rPr lang="en-US" altLang="zh-CN" sz="1600" dirty="0"/>
              <a:t>join()</a:t>
            </a:r>
            <a:r>
              <a:rPr lang="zh-CN" altLang="en-US" sz="1600" dirty="0"/>
              <a:t>等待线程终止或者超时、或者</a:t>
            </a:r>
            <a:r>
              <a:rPr lang="en-US" altLang="zh-CN" sz="1600" dirty="0"/>
              <a:t>I/O</a:t>
            </a:r>
            <a:r>
              <a:rPr lang="zh-CN" altLang="en-US" sz="1600" dirty="0"/>
              <a:t>处理完毕时，线程重新转入就绪状态。</a:t>
            </a:r>
          </a:p>
          <a:p>
            <a:r>
              <a:rPr lang="zh-CN" altLang="en-US" sz="1600" b="1" dirty="0"/>
              <a:t>死亡状态（</a:t>
            </a:r>
            <a:r>
              <a:rPr lang="en-US" altLang="zh-CN" sz="1600" b="1" dirty="0"/>
              <a:t>Dead</a:t>
            </a:r>
            <a:r>
              <a:rPr lang="zh-CN" altLang="en-US" sz="1600" b="1" dirty="0"/>
              <a:t>）：</a:t>
            </a:r>
            <a:r>
              <a:rPr lang="zh-CN" altLang="en-US" sz="1600" dirty="0"/>
              <a:t>线程执行完了或者因异常退出了</a:t>
            </a:r>
            <a:r>
              <a:rPr lang="en-US" altLang="zh-CN" sz="1600" dirty="0"/>
              <a:t>run()</a:t>
            </a:r>
            <a:r>
              <a:rPr lang="zh-CN" altLang="en-US" sz="1600" dirty="0"/>
              <a:t>方法，该线程结束生命周期。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38200" y="494795"/>
            <a:ext cx="7772400" cy="749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5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状态说明</a:t>
            </a:r>
            <a:endParaRPr kumimoji="1" lang="zh-CN" altLang="en-US" sz="2500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1137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线程状态图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5" y="558684"/>
            <a:ext cx="7532691" cy="512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22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Daemon</a:t>
            </a:r>
            <a:r>
              <a:rPr lang="zh-CN" altLang="en-US" dirty="0" smtClean="0"/>
              <a:t>线程</a:t>
            </a:r>
            <a:endParaRPr lang="zh-CN" altLang="en-US" dirty="0"/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2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297455"/>
            <a:ext cx="7886700" cy="5879508"/>
          </a:xfrm>
        </p:spPr>
        <p:txBody>
          <a:bodyPr/>
          <a:lstStyle/>
          <a:p>
            <a:r>
              <a:rPr lang="zh-CN" altLang="en-US" dirty="0" smtClean="0"/>
              <a:t>定义：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示例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71180" y="877217"/>
            <a:ext cx="8091959" cy="70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在Java中有两类线程：用户线程 (User Thread)、守护线程 (Daemon Thread)。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333333"/>
                </a:solidFill>
                <a:latin typeface="Arial Unicode MS" panose="020B0604020202020204" pitchFamily="34" charset="-122"/>
              </a:rPr>
              <a:t>守护线程是一种支持性线程，主要被用作程序中后台调度以及支持性工作。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048" y="2291509"/>
            <a:ext cx="6917904" cy="336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639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特点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91519"/>
            <a:ext cx="7886700" cy="3161840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</a:rPr>
              <a:t>当一个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</a:rPr>
              <a:t>java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</a:rPr>
              <a:t>虚拟机中不存在非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</a:rPr>
              <a:t>Daemon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</a:rPr>
              <a:t>线程的时候，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</a:rPr>
              <a:t>java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</a:rPr>
              <a:t>虚拟机将会退出。</a:t>
            </a:r>
            <a:endParaRPr lang="en-US" altLang="zh-CN" sz="18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tx1"/>
              </a:solidFill>
              <a:latin typeface="+mn-lt"/>
              <a:ea typeface="+mn-ea"/>
            </a:endParaRPr>
          </a:p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</a:rPr>
              <a:t> 在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</a:rPr>
              <a:t>Daemon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</a:rPr>
              <a:t>线程中产生的新线程也是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</a:rPr>
              <a:t>Daemon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</a:rPr>
              <a:t>的。</a:t>
            </a:r>
            <a:r>
              <a:rPr lang="zh-CN" altLang="en-US" sz="2400" dirty="0"/>
              <a:t> 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8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2" y="3487288"/>
            <a:ext cx="1786936" cy="2363967"/>
          </a:xfrm>
        </p:spPr>
      </p:pic>
      <p:sp>
        <p:nvSpPr>
          <p:cNvPr id="10" name="文本框 9"/>
          <p:cNvSpPr txBox="1"/>
          <p:nvPr/>
        </p:nvSpPr>
        <p:spPr>
          <a:xfrm>
            <a:off x="2258458" y="837283"/>
            <a:ext cx="65690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thread.setDaemon</a:t>
            </a:r>
            <a:r>
              <a:rPr lang="en-US" altLang="zh-CN" dirty="0"/>
              <a:t>(true)</a:t>
            </a:r>
            <a:r>
              <a:rPr lang="zh-CN" altLang="en-US" dirty="0"/>
              <a:t>必须在</a:t>
            </a:r>
            <a:r>
              <a:rPr lang="en-US" altLang="zh-CN" dirty="0" err="1"/>
              <a:t>thread.start</a:t>
            </a:r>
            <a:r>
              <a:rPr lang="en-US" altLang="zh-CN" dirty="0"/>
              <a:t>()</a:t>
            </a:r>
            <a:r>
              <a:rPr lang="zh-CN" altLang="en-US" dirty="0"/>
              <a:t>之前设置，否则会跑出一个</a:t>
            </a:r>
            <a:r>
              <a:rPr lang="en-US" altLang="zh-CN" dirty="0" err="1"/>
              <a:t>IllegalThreadStateException</a:t>
            </a:r>
            <a:r>
              <a:rPr lang="zh-CN" altLang="en-US" dirty="0"/>
              <a:t>异常。不能把正在运行的常规线程设置为守护线程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在构建</a:t>
            </a:r>
            <a:r>
              <a:rPr lang="en-US" altLang="zh-CN" dirty="0" smtClean="0"/>
              <a:t>Daemon</a:t>
            </a:r>
            <a:r>
              <a:rPr lang="zh-CN" altLang="en-US" dirty="0" smtClean="0"/>
              <a:t>线程时，不能依靠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块中的内容来确保执行关闭或者清理资源的额逻辑。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不要认为所有的应用都可以分配给</a:t>
            </a:r>
            <a:r>
              <a:rPr lang="en-US" altLang="zh-CN" dirty="0"/>
              <a:t>Daemon</a:t>
            </a:r>
            <a:r>
              <a:rPr lang="zh-CN" altLang="en-US" dirty="0"/>
              <a:t>来进行服务，比如读写操作或者计算逻辑。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26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线程优先级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4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3894" y="572877"/>
            <a:ext cx="776689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定义</a:t>
            </a:r>
            <a:endParaRPr lang="en-US" altLang="zh-CN" sz="2800" b="1" dirty="0" smtClean="0"/>
          </a:p>
          <a:p>
            <a:r>
              <a:rPr lang="zh-CN" altLang="en-US" dirty="0" smtClean="0"/>
              <a:t>        现代操作系统基本采用分配时间片的形式调度运行的线程，线程分配到的时间片多少也就决定了线程使用处理器资源的多少，而线程优先级就是决定线程需要分配多或者少的线程属性。</a:t>
            </a:r>
            <a:endParaRPr lang="zh-CN" altLang="en-US" dirty="0"/>
          </a:p>
        </p:txBody>
      </p:sp>
      <p:pic>
        <p:nvPicPr>
          <p:cNvPr id="3" name="内容占位符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4" y="3421187"/>
            <a:ext cx="1786936" cy="236396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33879" y="2959522"/>
            <a:ext cx="3701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在不同的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和操作系统上，线程规划会存在差异，有些操作系统会忽略对线程优先级的设置，所以线程优先级不能作为程序正确性的依赖。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58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线程的返回值和异常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07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6607" y="1167788"/>
            <a:ext cx="808747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 smtClean="0"/>
              <a:t>获取返回值返回值：</a:t>
            </a:r>
            <a:r>
              <a:rPr lang="en-US" altLang="zh-CN" sz="3600" dirty="0" err="1" smtClean="0"/>
              <a:t>future.get</a:t>
            </a:r>
            <a:r>
              <a:rPr lang="en-US" altLang="zh-CN" sz="3600" dirty="0" smtClean="0"/>
              <a:t>()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 smtClean="0"/>
              <a:t>捕获异常：</a:t>
            </a:r>
            <a:endParaRPr lang="en-US" altLang="zh-CN" sz="3600" dirty="0" smtClean="0"/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 err="1" smtClean="0"/>
              <a:t>future.get</a:t>
            </a:r>
            <a:r>
              <a:rPr lang="en-US" altLang="zh-CN" sz="3600" dirty="0"/>
              <a:t>()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3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UncaughtExceptionHandler</a:t>
            </a:r>
            <a:r>
              <a:rPr lang="zh-CN" altLang="zh-CN" sz="1200" dirty="0" smtClean="0"/>
              <a:t> </a:t>
            </a:r>
            <a:endParaRPr lang="zh-CN" altLang="zh-CN" sz="7200" dirty="0">
              <a:latin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4737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目录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771181" y="1509307"/>
            <a:ext cx="307007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线程和为什么使用多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线程的创建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线程状态</a:t>
            </a:r>
            <a:endParaRPr lang="en-US" altLang="zh-CN" dirty="0" smtClean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守护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线程优先级</a:t>
            </a:r>
            <a:endParaRPr lang="en-US" altLang="zh-CN" dirty="0" smtClean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接收线程的返回值和异常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95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45969" y="2939627"/>
            <a:ext cx="285206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THANKS!</a:t>
            </a:r>
            <a:endParaRPr lang="zh-CN" alt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再认识下线程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8650" y="1795748"/>
            <a:ext cx="7777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线程是操作系统调度的最小单元。运行一个程序时，会创建一个进程，一个进程可以创建多个线程 ，这些线程都拥有各自的计数器、堆栈和局部变量等属性，并且能够访问共享的内存变量。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5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94" y="308682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为什么使用多线程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78694" y="1467420"/>
            <a:ext cx="8314462" cy="3214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发挥</a:t>
            </a:r>
            <a:r>
              <a:rPr lang="zh-CN" altLang="en-US" sz="2400" dirty="0"/>
              <a:t>多核</a:t>
            </a:r>
            <a:r>
              <a:rPr lang="en-US" altLang="zh-CN" sz="2400" dirty="0"/>
              <a:t>CPU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优势。</a:t>
            </a:r>
            <a:endParaRPr lang="en-US" altLang="zh-CN" sz="2400" dirty="0" smtClean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更快的响应时间。</a:t>
            </a:r>
            <a:endParaRPr lang="zh-CN" altLang="en-US" sz="2400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更好的编程模型。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328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320407" y="2145007"/>
            <a:ext cx="7772400" cy="5431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20000"/>
              </a:lnSpc>
              <a:buAutoNum type="arabicPeriod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Thread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类，重写该类的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run()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方法。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934646" y="1897843"/>
            <a:ext cx="7752155" cy="222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endParaRPr kumimoji="1" lang="zh-TW" altLang="en-US" sz="12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LanTingHeiS-EL-GB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5981" y="572278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线程的创建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57" y="2768575"/>
            <a:ext cx="5407237" cy="320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6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1800" dirty="0" smtClean="0"/>
              <a:t>二、实现</a:t>
            </a:r>
            <a:r>
              <a:rPr lang="en-US" altLang="zh-CN" sz="1800" dirty="0"/>
              <a:t>Runnable</a:t>
            </a:r>
            <a:r>
              <a:rPr lang="zh-CN" altLang="en-US" sz="1800" dirty="0" smtClean="0"/>
              <a:t>接口，创建</a:t>
            </a:r>
            <a:r>
              <a:rPr lang="en-US" altLang="zh-CN" sz="1800" dirty="0"/>
              <a:t>Runnable</a:t>
            </a:r>
            <a:r>
              <a:rPr lang="zh-CN" altLang="en-US" sz="1800" dirty="0"/>
              <a:t>实现类的实例，并以此实例作为</a:t>
            </a:r>
            <a:r>
              <a:rPr lang="en-US" altLang="zh-CN" sz="1800" dirty="0"/>
              <a:t>Thread</a:t>
            </a:r>
            <a:r>
              <a:rPr lang="zh-CN" altLang="en-US" sz="1800" dirty="0"/>
              <a:t>类的</a:t>
            </a:r>
            <a:r>
              <a:rPr lang="en-US" altLang="zh-CN" sz="1800" dirty="0"/>
              <a:t>target</a:t>
            </a:r>
            <a:r>
              <a:rPr lang="zh-CN" altLang="en-US" sz="1800" dirty="0"/>
              <a:t>来创建</a:t>
            </a:r>
            <a:r>
              <a:rPr lang="en-US" altLang="zh-CN" sz="1800" dirty="0"/>
              <a:t>Thread</a:t>
            </a:r>
            <a:r>
              <a:rPr lang="zh-CN" altLang="en-US" sz="1800" dirty="0" smtClean="0"/>
              <a:t>对象。</a:t>
            </a:r>
            <a:endParaRPr lang="zh-CN" altLang="en-US" sz="1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286" y="1613571"/>
            <a:ext cx="5785526" cy="4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4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1800" dirty="0"/>
              <a:t>三、使用</a:t>
            </a:r>
            <a:r>
              <a:rPr lang="en-US" altLang="zh-CN" sz="1800" dirty="0"/>
              <a:t>Callable</a:t>
            </a:r>
            <a:r>
              <a:rPr lang="zh-CN" altLang="en-US" sz="1800" dirty="0"/>
              <a:t>和</a:t>
            </a:r>
            <a:r>
              <a:rPr lang="en-US" altLang="zh-CN" sz="1800" dirty="0"/>
              <a:t>Future</a:t>
            </a:r>
            <a:r>
              <a:rPr lang="zh-CN" altLang="en-US" sz="1800" dirty="0"/>
              <a:t>接口创建线程。具体是创建</a:t>
            </a:r>
            <a:r>
              <a:rPr lang="en-US" altLang="zh-CN" sz="1800" dirty="0"/>
              <a:t>Callable</a:t>
            </a:r>
            <a:r>
              <a:rPr lang="zh-CN" altLang="en-US" sz="1800" dirty="0"/>
              <a:t>接口的实现类，并实现</a:t>
            </a:r>
            <a:r>
              <a:rPr lang="en-US" altLang="zh-CN" sz="1800" dirty="0"/>
              <a:t>call()</a:t>
            </a:r>
            <a:r>
              <a:rPr lang="zh-CN" altLang="en-US" sz="1800" dirty="0"/>
              <a:t>方法。并使用</a:t>
            </a:r>
            <a:r>
              <a:rPr lang="en-US" altLang="zh-CN" sz="1800" dirty="0" err="1"/>
              <a:t>FutureTask</a:t>
            </a:r>
            <a:r>
              <a:rPr lang="zh-CN" altLang="en-US" sz="1800" dirty="0"/>
              <a:t>类来包装</a:t>
            </a:r>
            <a:r>
              <a:rPr lang="en-US" altLang="zh-CN" sz="1800" dirty="0"/>
              <a:t>Callable</a:t>
            </a:r>
            <a:r>
              <a:rPr lang="zh-CN" altLang="en-US" sz="1800" dirty="0"/>
              <a:t>实现类的对象，且以此</a:t>
            </a:r>
            <a:r>
              <a:rPr lang="en-US" altLang="zh-CN" sz="1800" dirty="0" err="1"/>
              <a:t>FutureTask</a:t>
            </a:r>
            <a:r>
              <a:rPr lang="zh-CN" altLang="en-US" sz="1800" dirty="0"/>
              <a:t>对象作为</a:t>
            </a:r>
            <a:r>
              <a:rPr lang="en-US" altLang="zh-CN" sz="1800" dirty="0"/>
              <a:t>Thread</a:t>
            </a:r>
            <a:r>
              <a:rPr lang="zh-CN" altLang="en-US" sz="1800" dirty="0"/>
              <a:t>对象的</a:t>
            </a:r>
            <a:r>
              <a:rPr lang="en-US" altLang="zh-CN" sz="1800" dirty="0"/>
              <a:t>target</a:t>
            </a:r>
            <a:r>
              <a:rPr lang="zh-CN" altLang="en-US" sz="1800" dirty="0"/>
              <a:t>来创建线程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99" y="1478679"/>
            <a:ext cx="6702030" cy="43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2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       实现</a:t>
            </a:r>
            <a:r>
              <a:rPr lang="en-US" altLang="zh-CN" sz="1800" dirty="0"/>
              <a:t>Runnable</a:t>
            </a:r>
            <a:r>
              <a:rPr lang="zh-CN" altLang="en-US" sz="1800" dirty="0"/>
              <a:t>和</a:t>
            </a:r>
            <a:r>
              <a:rPr lang="en-US" altLang="zh-CN" sz="1800" dirty="0"/>
              <a:t>Callable</a:t>
            </a:r>
            <a:r>
              <a:rPr lang="zh-CN" altLang="en-US" sz="1800" dirty="0"/>
              <a:t>接口的方法基本相同，只不过</a:t>
            </a:r>
            <a:r>
              <a:rPr lang="en-US" altLang="zh-CN" sz="1800" dirty="0"/>
              <a:t>Callable</a:t>
            </a:r>
            <a:r>
              <a:rPr lang="zh-CN" altLang="en-US" sz="1800" dirty="0"/>
              <a:t>接口定义的方法可以有返回值，而且可以声明抛出异常而已。</a:t>
            </a:r>
          </a:p>
          <a:p>
            <a:pPr marL="0" indent="0">
              <a:buNone/>
            </a:pPr>
            <a:r>
              <a:rPr lang="zh-CN" altLang="en-US" sz="1800" dirty="0" smtClean="0"/>
              <a:t>采用</a:t>
            </a:r>
            <a:r>
              <a:rPr lang="zh-CN" altLang="en-US" sz="1800" dirty="0"/>
              <a:t>实现</a:t>
            </a:r>
            <a:r>
              <a:rPr lang="en-US" altLang="zh-CN" sz="1800" dirty="0"/>
              <a:t>Runnable</a:t>
            </a:r>
            <a:r>
              <a:rPr lang="zh-CN" altLang="en-US" sz="1800" dirty="0"/>
              <a:t>和</a:t>
            </a:r>
            <a:r>
              <a:rPr lang="en-US" altLang="zh-CN" sz="1800" dirty="0"/>
              <a:t>Callable</a:t>
            </a:r>
            <a:r>
              <a:rPr lang="zh-CN" altLang="en-US" sz="1800" dirty="0"/>
              <a:t>接口方式创建多线程</a:t>
            </a:r>
            <a:r>
              <a:rPr lang="en-US" altLang="zh-CN" sz="1800" dirty="0"/>
              <a:t>——</a:t>
            </a:r>
          </a:p>
          <a:p>
            <a:r>
              <a:rPr lang="zh-CN" altLang="en-US" sz="1800" dirty="0"/>
              <a:t>优势：</a:t>
            </a:r>
          </a:p>
          <a:p>
            <a:pPr marL="0" indent="0">
              <a:buNone/>
            </a:pPr>
            <a:r>
              <a:rPr lang="en-US" altLang="zh-CN" sz="1800" dirty="0"/>
              <a:t>1.</a:t>
            </a:r>
            <a:r>
              <a:rPr lang="zh-CN" altLang="en-US" sz="1800" dirty="0"/>
              <a:t>线程类只是实现了接口类，还可以继承其他类</a:t>
            </a:r>
          </a:p>
          <a:p>
            <a:pPr marL="0" indent="0">
              <a:buNone/>
            </a:pPr>
            <a:r>
              <a:rPr lang="en-US" altLang="zh-CN" sz="1800" dirty="0"/>
              <a:t>2.</a:t>
            </a:r>
            <a:r>
              <a:rPr lang="zh-CN" altLang="en-US" sz="1800" dirty="0"/>
              <a:t>在这种方式下，多个线程可以共享同一个</a:t>
            </a:r>
            <a:r>
              <a:rPr lang="en-US" altLang="zh-CN" sz="1800" dirty="0"/>
              <a:t>target</a:t>
            </a:r>
            <a:r>
              <a:rPr lang="zh-CN" altLang="en-US" sz="1800" dirty="0"/>
              <a:t>对象，所以非常适合多个相同线程类处理同一份资源的情况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/>
              <a:t>劣势：</a:t>
            </a:r>
          </a:p>
          <a:p>
            <a:pPr marL="0" indent="0">
              <a:buNone/>
            </a:pPr>
            <a:r>
              <a:rPr lang="zh-CN" altLang="en-US" sz="1800" dirty="0"/>
              <a:t>编程稍稍复杂，如果要访问当前线程必须使用</a:t>
            </a:r>
            <a:r>
              <a:rPr lang="en-US" altLang="zh-CN" sz="1800" dirty="0" err="1"/>
              <a:t>Thread.currentThread</a:t>
            </a:r>
            <a:r>
              <a:rPr lang="en-US" altLang="zh-CN" sz="1800" dirty="0"/>
              <a:t>()</a:t>
            </a:r>
            <a:r>
              <a:rPr lang="zh-CN" altLang="en-US" sz="1800" dirty="0"/>
              <a:t>方法</a:t>
            </a:r>
          </a:p>
          <a:p>
            <a:pPr marL="0" indent="0">
              <a:buNone/>
            </a:pPr>
            <a:endParaRPr lang="zh-CN" altLang="en-US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352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573795" y="559448"/>
            <a:ext cx="7772400" cy="749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5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线程的状态</a:t>
            </a:r>
            <a:endParaRPr kumimoji="1" lang="zh-TW" altLang="en-US" sz="2500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pic>
        <p:nvPicPr>
          <p:cNvPr id="2052" name="Picture 4" descr="http://upload-images.jianshu.io/upload_images/1689841-383f7101e6588094.png?imageMogr2/auto-orient/strip%7CimageView2/2/w/1240&amp;_=54794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86" y="1112470"/>
            <a:ext cx="6520647" cy="451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02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3471</TotalTime>
  <Words>668</Words>
  <Application>Microsoft Office PowerPoint</Application>
  <PresentationFormat>全屏显示(4:3)</PresentationFormat>
  <Paragraphs>62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 Unicode MS</vt:lpstr>
      <vt:lpstr>FZLanTingHeiS-EL-GB</vt:lpstr>
      <vt:lpstr>PingFang SC</vt:lpstr>
      <vt:lpstr>新細明體</vt:lpstr>
      <vt:lpstr>黑体</vt:lpstr>
      <vt:lpstr>宋体</vt:lpstr>
      <vt:lpstr>微软雅黑</vt:lpstr>
      <vt:lpstr>Arial</vt:lpstr>
      <vt:lpstr>Calibri</vt:lpstr>
      <vt:lpstr>Courier New</vt:lpstr>
      <vt:lpstr>Wingdings</vt:lpstr>
      <vt:lpstr>Office 主题</vt:lpstr>
      <vt:lpstr>PowerPoint 演示文稿</vt:lpstr>
      <vt:lpstr>目录</vt:lpstr>
      <vt:lpstr>再认识下线程</vt:lpstr>
      <vt:lpstr>为什么使用多线程</vt:lpstr>
      <vt:lpstr>线程的创建</vt:lpstr>
      <vt:lpstr>二、实现Runnable接口，创建Runnable实现类的实例，并以此实例作为Thread类的target来创建Thread对象。</vt:lpstr>
      <vt:lpstr>三、使用Callable和Future接口创建线程。具体是创建Callable接口的实现类，并实现call()方法。并使用FutureTask类来包装Callable实现类的对象，且以此FutureTask对象作为Thread对象的target来创建线程</vt:lpstr>
      <vt:lpstr>对比</vt:lpstr>
      <vt:lpstr>PowerPoint 演示文稿</vt:lpstr>
      <vt:lpstr>PowerPoint 演示文稿</vt:lpstr>
      <vt:lpstr>PowerPoint 演示文稿</vt:lpstr>
      <vt:lpstr>Daemon线程</vt:lpstr>
      <vt:lpstr>PowerPoint 演示文稿</vt:lpstr>
      <vt:lpstr>特点</vt:lpstr>
      <vt:lpstr>PowerPoint 演示文稿</vt:lpstr>
      <vt:lpstr>线程优先级</vt:lpstr>
      <vt:lpstr>PowerPoint 演示文稿</vt:lpstr>
      <vt:lpstr>线程的返回值和异常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gsax</cp:lastModifiedBy>
  <cp:revision>42</cp:revision>
  <dcterms:created xsi:type="dcterms:W3CDTF">2016-04-11T15:44:17Z</dcterms:created>
  <dcterms:modified xsi:type="dcterms:W3CDTF">2017-06-16T09:18:27Z</dcterms:modified>
</cp:coreProperties>
</file>