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57" r:id="rId2"/>
    <p:sldId id="269" r:id="rId3"/>
    <p:sldId id="270" r:id="rId4"/>
    <p:sldId id="271" r:id="rId5"/>
    <p:sldId id="285" r:id="rId6"/>
    <p:sldId id="272" r:id="rId7"/>
    <p:sldId id="286" r:id="rId8"/>
    <p:sldId id="273" r:id="rId9"/>
    <p:sldId id="274" r:id="rId10"/>
    <p:sldId id="262" r:id="rId11"/>
    <p:sldId id="264" r:id="rId12"/>
    <p:sldId id="283" r:id="rId13"/>
    <p:sldId id="276" r:id="rId14"/>
    <p:sldId id="277" r:id="rId15"/>
    <p:sldId id="280" r:id="rId16"/>
    <p:sldId id="279" r:id="rId17"/>
    <p:sldId id="284" r:id="rId18"/>
    <p:sldId id="281" r:id="rId19"/>
    <p:sldId id="282" r:id="rId20"/>
    <p:sldId id="263"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63" autoAdjust="0"/>
  </p:normalViewPr>
  <p:slideViewPr>
    <p:cSldViewPr snapToGrid="0">
      <p:cViewPr varScale="1">
        <p:scale>
          <a:sx n="81" d="100"/>
          <a:sy n="81" d="100"/>
        </p:scale>
        <p:origin x="16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7FB5-5742-4456-B088-461A84FC5A23}" type="datetimeFigureOut">
              <a:rPr lang="zh-CN" altLang="en-US" smtClean="0"/>
              <a:t>2017/8/24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FC9D2-76E0-439A-B74A-7C9CAE382CED}" type="slidenum">
              <a:rPr lang="zh-CN" altLang="en-US" smtClean="0"/>
              <a:t>‹#›</a:t>
            </a:fld>
            <a:endParaRPr lang="zh-CN" altLang="en-US"/>
          </a:p>
        </p:txBody>
      </p:sp>
    </p:spTree>
    <p:extLst>
      <p:ext uri="{BB962C8B-B14F-4D97-AF65-F5344CB8AC3E}">
        <p14:creationId xmlns:p14="http://schemas.microsoft.com/office/powerpoint/2010/main" val="197802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在</a:t>
            </a:r>
            <a:r>
              <a:rPr lang="en-US" altLang="zh-CN" dirty="0" smtClean="0"/>
              <a:t>Java</a:t>
            </a:r>
            <a:r>
              <a:rPr lang="zh-CN" altLang="en-US" dirty="0" smtClean="0"/>
              <a:t>中，对任务处理时间短但数量巨大的请求，如果每当一个请求到达就创建一个新线程，开销是相当大的。</a:t>
            </a:r>
            <a:endParaRPr lang="en-US" altLang="zh-CN" dirty="0" smtClean="0"/>
          </a:p>
          <a:p>
            <a:endParaRPr lang="en-US" altLang="zh-CN" dirty="0" smtClean="0"/>
          </a:p>
          <a:p>
            <a:r>
              <a:rPr lang="en-US" altLang="zh-CN" dirty="0" smtClean="0"/>
              <a:t>        </a:t>
            </a:r>
            <a:r>
              <a:rPr lang="zh-CN" altLang="en-US" dirty="0" smtClean="0"/>
              <a:t>在实际使用中，每个请求创建新线程的服务器在创建和销毁线程上花费的时间和消耗的系统资源，甚至可能要比花在处理实际的用户请求的时间和资源要多得多。</a:t>
            </a:r>
            <a:endParaRPr lang="en-US" altLang="zh-CN" dirty="0" smtClean="0"/>
          </a:p>
          <a:p>
            <a:endParaRPr lang="en-US" altLang="zh-CN" dirty="0" smtClean="0"/>
          </a:p>
          <a:p>
            <a:r>
              <a:rPr lang="zh-CN" altLang="en-US" dirty="0" smtClean="0"/>
              <a:t>       另外，活动的线程也需要消耗系统资源。如果在一个</a:t>
            </a:r>
            <a:r>
              <a:rPr lang="en-US" altLang="zh-CN" dirty="0" smtClean="0"/>
              <a:t>JVM</a:t>
            </a:r>
            <a:r>
              <a:rPr lang="zh-CN" altLang="en-US" dirty="0" smtClean="0"/>
              <a:t>里创建太多的线程，可能会导致系统由于过度消耗内存或“切换过度”而导致系统资源不足。</a:t>
            </a:r>
            <a:endParaRPr lang="en-US" altLang="zh-CN" dirty="0" smtClean="0"/>
          </a:p>
          <a:p>
            <a:r>
              <a:rPr lang="en-US" altLang="zh-CN" dirty="0" smtClean="0"/>
              <a:t>        </a:t>
            </a:r>
            <a:r>
              <a:rPr lang="zh-CN" altLang="en-US" dirty="0" smtClean="0"/>
              <a:t>为了防止资源不足，服务器应用程序需要一些办法来限制任何给定时刻处理的请求数目，尽可能减少创建和销毁线程的次数，特别是一些资源耗费比较大的线程的创建和销毁，尽量利用已有对象来进行服务，这就是“池化资源”技术产生的原因。 </a:t>
            </a:r>
            <a:endParaRPr lang="zh-CN" altLang="en-US" dirty="0"/>
          </a:p>
        </p:txBody>
      </p:sp>
      <p:sp>
        <p:nvSpPr>
          <p:cNvPr id="4" name="灯片编号占位符 3"/>
          <p:cNvSpPr>
            <a:spLocks noGrp="1"/>
          </p:cNvSpPr>
          <p:nvPr>
            <p:ph type="sldNum" sz="quarter" idx="10"/>
          </p:nvPr>
        </p:nvSpPr>
        <p:spPr/>
        <p:txBody>
          <a:bodyPr/>
          <a:lstStyle/>
          <a:p>
            <a:fld id="{D48FC9D2-76E0-439A-B74A-7C9CAE382CED}" type="slidenum">
              <a:rPr lang="zh-CN" altLang="en-US" smtClean="0"/>
              <a:t>3</a:t>
            </a:fld>
            <a:endParaRPr lang="zh-CN" altLang="en-US"/>
          </a:p>
        </p:txBody>
      </p:sp>
    </p:spTree>
    <p:extLst>
      <p:ext uri="{BB962C8B-B14F-4D97-AF65-F5344CB8AC3E}">
        <p14:creationId xmlns:p14="http://schemas.microsoft.com/office/powerpoint/2010/main" val="2755267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8FC9D2-76E0-439A-B74A-7C9CAE382CED}" type="slidenum">
              <a:rPr lang="zh-CN" altLang="en-US" smtClean="0"/>
              <a:t>6</a:t>
            </a:fld>
            <a:endParaRPr lang="zh-CN" altLang="en-US"/>
          </a:p>
        </p:txBody>
      </p:sp>
    </p:spTree>
    <p:extLst>
      <p:ext uri="{BB962C8B-B14F-4D97-AF65-F5344CB8AC3E}">
        <p14:creationId xmlns:p14="http://schemas.microsoft.com/office/powerpoint/2010/main" val="393050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8FC9D2-76E0-439A-B74A-7C9CAE382CED}" type="slidenum">
              <a:rPr lang="zh-CN" altLang="en-US" smtClean="0"/>
              <a:t>15</a:t>
            </a:fld>
            <a:endParaRPr lang="zh-CN" altLang="en-US"/>
          </a:p>
        </p:txBody>
      </p:sp>
    </p:spTree>
    <p:extLst>
      <p:ext uri="{BB962C8B-B14F-4D97-AF65-F5344CB8AC3E}">
        <p14:creationId xmlns:p14="http://schemas.microsoft.com/office/powerpoint/2010/main" val="253394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919945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330666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1316237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2644741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1160502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3288757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3017181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302723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224706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4" name="Date Placeholder 3"/>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9AFA65-7C35-48FB-96F6-2A1E378BAFED}" type="slidenum">
              <a:rPr lang="zh-CN" altLang="en-US" smtClean="0"/>
              <a:pPr/>
              <a:t>‹#›</a:t>
            </a:fld>
            <a:endParaRPr lang="zh-CN" altLang="en-US"/>
          </a:p>
        </p:txBody>
      </p:sp>
      <p:sp>
        <p:nvSpPr>
          <p:cNvPr id="8" name="Title 1"/>
          <p:cNvSpPr>
            <a:spLocks noGrp="1"/>
          </p:cNvSpPr>
          <p:nvPr>
            <p:ph type="ctrTitle"/>
          </p:nvPr>
        </p:nvSpPr>
        <p:spPr>
          <a:xfrm>
            <a:off x="748430" y="4446738"/>
            <a:ext cx="7772400" cy="666555"/>
          </a:xfrm>
        </p:spPr>
        <p:txBody>
          <a:bodyPr anchor="b">
            <a:normAutofit/>
          </a:bodyPr>
          <a:lstStyle>
            <a:lvl1pPr algn="l">
              <a:defRPr sz="2800">
                <a:solidFill>
                  <a:schemeClr val="bg1"/>
                </a:solidFill>
                <a:latin typeface="微软雅黑" pitchFamily="34" charset="-122"/>
                <a:ea typeface="微软雅黑" pitchFamily="34" charset="-122"/>
              </a:defRPr>
            </a:lvl1pPr>
          </a:lstStyle>
          <a:p>
            <a:r>
              <a:rPr lang="zh-CN" altLang="en-US" smtClean="0"/>
              <a:t>单击此处编辑母版标题样式</a:t>
            </a:r>
            <a:endParaRPr lang="en-US" dirty="0"/>
          </a:p>
        </p:txBody>
      </p:sp>
      <p:sp>
        <p:nvSpPr>
          <p:cNvPr id="9" name="Subtitle 2"/>
          <p:cNvSpPr>
            <a:spLocks noGrp="1"/>
          </p:cNvSpPr>
          <p:nvPr>
            <p:ph type="subTitle" idx="1"/>
          </p:nvPr>
        </p:nvSpPr>
        <p:spPr>
          <a:xfrm>
            <a:off x="754694" y="5142739"/>
            <a:ext cx="6858000" cy="356187"/>
          </a:xfrm>
        </p:spPr>
        <p:txBody>
          <a:bodyPr>
            <a:normAutofit/>
          </a:bodyPr>
          <a:lstStyle>
            <a:lvl1pPr marL="0" indent="0" algn="l">
              <a:buNone/>
              <a:defRPr sz="1200">
                <a:solidFill>
                  <a:schemeClr val="bg1"/>
                </a:solidFill>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Tree>
    <p:extLst>
      <p:ext uri="{BB962C8B-B14F-4D97-AF65-F5344CB8AC3E}">
        <p14:creationId xmlns:p14="http://schemas.microsoft.com/office/powerpoint/2010/main" val="2202692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和内文">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C32707CA-583D-8549-9863-63D5FEF6922F}" type="datetimeFigureOut">
              <a:rPr kumimoji="1" lang="zh-TW" altLang="en-US" smtClean="0"/>
              <a:pPr/>
              <a:t>2017/8/24</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E241CD51-CC63-E444-A190-99FA466DB52F}" type="slidenum">
              <a:rPr kumimoji="1" lang="zh-TW" altLang="en-US" smtClean="0"/>
              <a:pPr/>
              <a:t>‹#›</a:t>
            </a:fld>
            <a:endParaRPr kumimoji="1" lang="zh-TW" altLang="en-US"/>
          </a:p>
        </p:txBody>
      </p:sp>
      <p:sp>
        <p:nvSpPr>
          <p:cNvPr id="7" name="Title 1"/>
          <p:cNvSpPr>
            <a:spLocks noGrp="1"/>
          </p:cNvSpPr>
          <p:nvPr>
            <p:ph type="title"/>
          </p:nvPr>
        </p:nvSpPr>
        <p:spPr>
          <a:xfrm>
            <a:off x="628650" y="365126"/>
            <a:ext cx="7886700" cy="1325563"/>
          </a:xfrm>
        </p:spPr>
        <p:txBody>
          <a:bodyPr/>
          <a:lstStyle>
            <a:lvl1pPr>
              <a:defRPr>
                <a:solidFill>
                  <a:schemeClr val="tx1">
                    <a:lumMod val="75000"/>
                    <a:lumOff val="25000"/>
                  </a:schemeClr>
                </a:solidFill>
              </a:defRPr>
            </a:lvl1pPr>
          </a:lstStyle>
          <a:p>
            <a:r>
              <a:rPr lang="zh-CN" altLang="en-US" smtClean="0"/>
              <a:t>单击此处编辑母版标题样式</a:t>
            </a:r>
            <a:endParaRPr lang="en-US" dirty="0"/>
          </a:p>
        </p:txBody>
      </p:sp>
      <p:sp>
        <p:nvSpPr>
          <p:cNvPr id="8" name="Content Placeholder 2"/>
          <p:cNvSpPr>
            <a:spLocks noGrp="1"/>
          </p:cNvSpPr>
          <p:nvPr>
            <p:ph idx="1"/>
          </p:nvPr>
        </p:nvSpPr>
        <p:spPr>
          <a:xfrm>
            <a:off x="628650" y="1825625"/>
            <a:ext cx="78867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403089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4" name="Date Placeholder 3"/>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9AFA65-7C35-48FB-96F6-2A1E378BAFED}" type="slidenum">
              <a:rPr lang="zh-CN" altLang="en-US" smtClean="0"/>
              <a:pPr/>
              <a:t>‹#›</a:t>
            </a:fld>
            <a:endParaRPr lang="zh-CN" altLang="en-US"/>
          </a:p>
        </p:txBody>
      </p:sp>
      <p:sp>
        <p:nvSpPr>
          <p:cNvPr id="8" name="Title 1"/>
          <p:cNvSpPr>
            <a:spLocks noGrp="1"/>
          </p:cNvSpPr>
          <p:nvPr>
            <p:ph type="ctrTitle"/>
          </p:nvPr>
        </p:nvSpPr>
        <p:spPr>
          <a:xfrm>
            <a:off x="748430" y="4446738"/>
            <a:ext cx="7772400" cy="666555"/>
          </a:xfrm>
        </p:spPr>
        <p:txBody>
          <a:bodyPr anchor="b">
            <a:normAutofit/>
          </a:bodyPr>
          <a:lstStyle>
            <a:lvl1pPr algn="l">
              <a:defRPr sz="2800">
                <a:solidFill>
                  <a:schemeClr val="bg1"/>
                </a:solidFill>
                <a:latin typeface="微软雅黑" pitchFamily="34" charset="-122"/>
                <a:ea typeface="微软雅黑" pitchFamily="34" charset="-122"/>
              </a:defRPr>
            </a:lvl1pPr>
          </a:lstStyle>
          <a:p>
            <a:r>
              <a:rPr lang="zh-CN" altLang="en-US" smtClean="0"/>
              <a:t>单击此处编辑母版标题样式</a:t>
            </a:r>
            <a:endParaRPr lang="en-US" dirty="0"/>
          </a:p>
        </p:txBody>
      </p:sp>
      <p:sp>
        <p:nvSpPr>
          <p:cNvPr id="9" name="Subtitle 2"/>
          <p:cNvSpPr>
            <a:spLocks noGrp="1"/>
          </p:cNvSpPr>
          <p:nvPr>
            <p:ph type="subTitle" idx="1"/>
          </p:nvPr>
        </p:nvSpPr>
        <p:spPr>
          <a:xfrm>
            <a:off x="754694" y="5142739"/>
            <a:ext cx="6858000" cy="356187"/>
          </a:xfrm>
        </p:spPr>
        <p:txBody>
          <a:bodyPr>
            <a:normAutofit/>
          </a:bodyPr>
          <a:lstStyle>
            <a:lvl1pPr marL="0" indent="0" algn="l">
              <a:buNone/>
              <a:defRPr sz="1200">
                <a:solidFill>
                  <a:schemeClr val="bg1"/>
                </a:solidFill>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Tree>
    <p:extLst>
      <p:ext uri="{BB962C8B-B14F-4D97-AF65-F5344CB8AC3E}">
        <p14:creationId xmlns:p14="http://schemas.microsoft.com/office/powerpoint/2010/main" val="2202692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2" name="Title 1"/>
          <p:cNvSpPr>
            <a:spLocks noGrp="1"/>
          </p:cNvSpPr>
          <p:nvPr>
            <p:ph type="ctrTitle"/>
          </p:nvPr>
        </p:nvSpPr>
        <p:spPr>
          <a:xfrm>
            <a:off x="748430" y="4446738"/>
            <a:ext cx="7772400" cy="666555"/>
          </a:xfrm>
        </p:spPr>
        <p:txBody>
          <a:bodyPr anchor="b">
            <a:normAutofit/>
          </a:bodyPr>
          <a:lstStyle>
            <a:lvl1pPr algn="l">
              <a:defRPr sz="2800">
                <a:solidFill>
                  <a:schemeClr val="bg1"/>
                </a:solidFill>
                <a:latin typeface="微软雅黑" pitchFamily="34" charset="-122"/>
                <a:ea typeface="微软雅黑"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754694" y="5142739"/>
            <a:ext cx="6858000" cy="356187"/>
          </a:xfrm>
        </p:spPr>
        <p:txBody>
          <a:bodyPr>
            <a:normAutofit/>
          </a:bodyPr>
          <a:lstStyle>
            <a:lvl1pPr marL="0" indent="0" algn="l">
              <a:buNone/>
              <a:defRPr sz="1200">
                <a:solidFill>
                  <a:schemeClr val="bg1"/>
                </a:solidFill>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220269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
        <p:nvSpPr>
          <p:cNvPr id="2" name="Title 1"/>
          <p:cNvSpPr>
            <a:spLocks noGrp="1"/>
          </p:cNvSpPr>
          <p:nvPr>
            <p:ph type="ctrTitle"/>
          </p:nvPr>
        </p:nvSpPr>
        <p:spPr>
          <a:xfrm>
            <a:off x="748430" y="4446738"/>
            <a:ext cx="7772400" cy="666555"/>
          </a:xfrm>
        </p:spPr>
        <p:txBody>
          <a:bodyPr anchor="b">
            <a:normAutofit/>
          </a:bodyPr>
          <a:lstStyle>
            <a:lvl1pPr algn="l">
              <a:defRPr sz="2800">
                <a:solidFill>
                  <a:schemeClr val="bg1"/>
                </a:solidFill>
                <a:latin typeface="微软雅黑" pitchFamily="34" charset="-122"/>
                <a:ea typeface="微软雅黑" pitchFamily="34" charset="-122"/>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754694" y="5142739"/>
            <a:ext cx="6858000" cy="356187"/>
          </a:xfrm>
        </p:spPr>
        <p:txBody>
          <a:bodyPr>
            <a:normAutofit/>
          </a:bodyPr>
          <a:lstStyle>
            <a:lvl1pPr marL="0" indent="0" algn="l">
              <a:buNone/>
              <a:defRPr sz="1200">
                <a:solidFill>
                  <a:schemeClr val="bg1"/>
                </a:solidFill>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220269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9AFA65-7C35-48FB-96F6-2A1E378BAFED}" type="slidenum">
              <a:rPr lang="zh-CN" altLang="en-US" smtClean="0"/>
              <a:pPr/>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 y="0"/>
            <a:ext cx="9142571"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63421C0-A36C-479F-916B-4362022DAF7B}" type="datetimeFigureOut">
              <a:rPr lang="zh-CN" altLang="en-US" smtClean="0"/>
              <a:pPr/>
              <a:t>2017/8/24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376556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526287"/>
            <a:ext cx="8087361" cy="79155"/>
          </a:xfrm>
          <a:prstGeom prst="rect">
            <a:avLst/>
          </a:prstGeom>
          <a:solidFill>
            <a:srgbClr val="2E40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p>
        </p:txBody>
      </p:sp>
      <p:pic>
        <p:nvPicPr>
          <p:cNvPr id="9" name="图片 8" descr="优车logo-01.png"/>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8177199" y="6076943"/>
            <a:ext cx="644533" cy="644533"/>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itchFamily="34" charset="-122"/>
                <a:ea typeface="微软雅黑" pitchFamily="34" charset="-122"/>
              </a:defRPr>
            </a:lvl1pPr>
          </a:lstStyle>
          <a:p>
            <a:fld id="{363421C0-A36C-479F-916B-4362022DAF7B}" type="datetimeFigureOut">
              <a:rPr lang="zh-CN" altLang="en-US" smtClean="0"/>
              <a:pPr/>
              <a:t>2017/8/24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itchFamily="34" charset="-122"/>
                <a:ea typeface="微软雅黑" pitchFamily="34" charset="-122"/>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微软雅黑" pitchFamily="34" charset="-122"/>
                <a:ea typeface="微软雅黑" pitchFamily="34" charset="-122"/>
              </a:defRPr>
            </a:lvl1pPr>
          </a:lstStyle>
          <a:p>
            <a:fld id="{CB9AFA65-7C35-48FB-96F6-2A1E378BAFED}" type="slidenum">
              <a:rPr lang="zh-CN" altLang="en-US" smtClean="0"/>
              <a:pPr/>
              <a:t>‹#›</a:t>
            </a:fld>
            <a:endParaRPr lang="zh-CN" altLang="en-US"/>
          </a:p>
        </p:txBody>
      </p:sp>
    </p:spTree>
    <p:extLst>
      <p:ext uri="{BB962C8B-B14F-4D97-AF65-F5344CB8AC3E}">
        <p14:creationId xmlns:p14="http://schemas.microsoft.com/office/powerpoint/2010/main" val="2662786566"/>
      </p:ext>
    </p:extLst>
  </p:cSld>
  <p:clrMap bg1="lt1" tx1="dk1" bg2="lt2" tx2="dk2" accent1="accent1" accent2="accent2" accent3="accent3" accent4="accent4" accent5="accent5" accent6="accent6" hlink="hlink" folHlink="folHlink"/>
  <p:sldLayoutIdLst>
    <p:sldLayoutId id="2147483674" r:id="rId1"/>
    <p:sldLayoutId id="2147483662" r:id="rId2"/>
    <p:sldLayoutId id="2147483678" r:id="rId3"/>
    <p:sldLayoutId id="2147483679" r:id="rId4"/>
    <p:sldLayoutId id="2147483681" r:id="rId5"/>
    <p:sldLayoutId id="2147483680" r:id="rId6"/>
    <p:sldLayoutId id="2147483676" r:id="rId7"/>
    <p:sldLayoutId id="2147483677" r:id="rId8"/>
    <p:sldLayoutId id="2147483667" r:id="rId9"/>
    <p:sldLayoutId id="2147483675" r:id="rId10"/>
    <p:sldLayoutId id="2147483663" r:id="rId11"/>
    <p:sldLayoutId id="2147483664" r:id="rId12"/>
    <p:sldLayoutId id="2147483665" r:id="rId13"/>
    <p:sldLayoutId id="2147483666" r:id="rId14"/>
    <p:sldLayoutId id="2147483668" r:id="rId15"/>
    <p:sldLayoutId id="2147483669" r:id="rId16"/>
    <p:sldLayoutId id="2147483670" r:id="rId17"/>
    <p:sldLayoutId id="2147483671" r:id="rId18"/>
    <p:sldLayoutId id="2147483672" r:id="rId19"/>
    <p:sldLayoutId id="2147483673" r:id="rId20"/>
  </p:sldLayoutIdLst>
  <p:txStyles>
    <p:titleStyle>
      <a:lvl1pPr algn="l" defTabSz="914400" rtl="0" eaLnBrk="1" latinLnBrk="0" hangingPunct="1">
        <a:lnSpc>
          <a:spcPct val="90000"/>
        </a:lnSpc>
        <a:spcBef>
          <a:spcPct val="0"/>
        </a:spcBef>
        <a:buNone/>
        <a:defRPr sz="4400" kern="1200">
          <a:solidFill>
            <a:schemeClr val="tx1"/>
          </a:solidFill>
          <a:latin typeface="微软雅黑" pitchFamily="34" charset="-122"/>
          <a:ea typeface="微软雅黑"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hyperlink" Target="http://lib.csdn.net/base/java" TargetMode="Externa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a:xfrm>
            <a:off x="628650" y="4366087"/>
            <a:ext cx="6556297" cy="702156"/>
          </a:xfrm>
          <a:prstGeom prst="rect">
            <a:avLst/>
          </a:prstGeom>
        </p:spPr>
        <p:txBody>
          <a:bodyPr anchor="ctr">
            <a:normAutofit/>
          </a:bodyPr>
          <a:lstStyle>
            <a:lvl1pPr algn="l">
              <a:defRPr sz="3000">
                <a:solidFill>
                  <a:schemeClr val="bg1"/>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dirty="0">
                <a:cs typeface="+mj-cs"/>
              </a:rPr>
              <a:t>多线程</a:t>
            </a:r>
            <a:endParaRPr kumimoji="0" lang="zh-CN" altLang="en-US" sz="3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
        <p:nvSpPr>
          <p:cNvPr id="11" name="副标题 2"/>
          <p:cNvSpPr txBox="1">
            <a:spLocks/>
          </p:cNvSpPr>
          <p:nvPr/>
        </p:nvSpPr>
        <p:spPr>
          <a:xfrm>
            <a:off x="551532" y="4888084"/>
            <a:ext cx="5363609" cy="470587"/>
          </a:xfrm>
          <a:prstGeom prst="rect">
            <a:avLst/>
          </a:prstGeom>
        </p:spPr>
        <p:txBody>
          <a:bodyPr anchor="ctr">
            <a:normAutofit/>
          </a:bodyPr>
          <a:lstStyle>
            <a:lvl1pPr marL="0" indent="0" algn="l">
              <a:buNone/>
              <a:defRPr sz="1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文本占位符 11"/>
          <p:cNvSpPr txBox="1">
            <a:spLocks/>
          </p:cNvSpPr>
          <p:nvPr/>
        </p:nvSpPr>
        <p:spPr>
          <a:xfrm>
            <a:off x="628650" y="5837833"/>
            <a:ext cx="7981094" cy="366586"/>
          </a:xfrm>
          <a:prstGeom prst="rect">
            <a:avLst/>
          </a:prstGeom>
        </p:spPr>
        <p:txBody>
          <a:bodyPr anchor="ctr">
            <a:noAutofit/>
          </a:bodyPr>
          <a:lstStyle>
            <a:lvl1pPr marL="0" indent="0">
              <a:buNone/>
              <a:defRPr sz="1000">
                <a:solidFill>
                  <a:schemeClr val="bg1"/>
                </a:solidFill>
                <a:latin typeface="微软雅黑" panose="020B0503020204020204" pitchFamily="34" charset="-122"/>
                <a:ea typeface="微软雅黑" panose="020B0503020204020204" pitchFamily="34" charset="-122"/>
              </a:defRPr>
            </a:lvl1pPr>
            <a:lvl2pPr marL="457200" indent="0">
              <a:buNone/>
              <a:defRPr sz="1400">
                <a:solidFill>
                  <a:schemeClr val="bg1"/>
                </a:solidFill>
                <a:latin typeface="微软雅黑" panose="020B0503020204020204" pitchFamily="34" charset="-122"/>
                <a:ea typeface="微软雅黑" panose="020B0503020204020204" pitchFamily="34" charset="-122"/>
              </a:defRPr>
            </a:lvl2pPr>
            <a:lvl3pPr marL="914400" indent="0">
              <a:buNone/>
              <a:defRPr sz="1400">
                <a:solidFill>
                  <a:schemeClr val="bg1"/>
                </a:solidFill>
                <a:latin typeface="微软雅黑" panose="020B0503020204020204" pitchFamily="34" charset="-122"/>
                <a:ea typeface="微软雅黑" panose="020B0503020204020204" pitchFamily="34" charset="-122"/>
              </a:defRPr>
            </a:lvl3pPr>
            <a:lvl4pPr marL="1371600" indent="0">
              <a:buNone/>
              <a:defRPr sz="1400">
                <a:solidFill>
                  <a:schemeClr val="bg1"/>
                </a:solidFill>
                <a:latin typeface="微软雅黑" panose="020B0503020204020204" pitchFamily="34" charset="-122"/>
                <a:ea typeface="微软雅黑" panose="020B0503020204020204" pitchFamily="34" charset="-122"/>
              </a:defRPr>
            </a:lvl4pPr>
            <a:lvl5pPr marL="1828800" indent="0">
              <a:buNone/>
              <a:defRPr sz="1400">
                <a:solidFill>
                  <a:schemeClr val="bg1"/>
                </a:solidFill>
                <a:latin typeface="微软雅黑" panose="020B0503020204020204" pitchFamily="34" charset="-122"/>
                <a:ea typeface="微软雅黑" panose="020B0503020204020204" pitchFamily="34" charset="-122"/>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1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1421176" y="5123377"/>
            <a:ext cx="1912703" cy="523220"/>
          </a:xfrm>
          <a:prstGeom prst="rect">
            <a:avLst/>
          </a:prstGeom>
          <a:noFill/>
        </p:spPr>
        <p:txBody>
          <a:bodyPr wrap="none" rtlCol="0">
            <a:spAutoFit/>
          </a:bodyPr>
          <a:lstStyle/>
          <a:p>
            <a:r>
              <a:rPr lang="en-US" altLang="zh-CN" sz="2800" dirty="0" smtClean="0">
                <a:solidFill>
                  <a:schemeClr val="bg1"/>
                </a:solidFill>
              </a:rPr>
              <a:t>——</a:t>
            </a:r>
            <a:r>
              <a:rPr lang="zh-CN" altLang="en-US" sz="2800" dirty="0" smtClean="0">
                <a:solidFill>
                  <a:schemeClr val="bg1"/>
                </a:solidFill>
              </a:rPr>
              <a:t>线程</a:t>
            </a:r>
            <a:r>
              <a:rPr lang="zh-CN" altLang="en-US" sz="2800" dirty="0">
                <a:solidFill>
                  <a:schemeClr val="bg1"/>
                </a:solidFill>
              </a:rPr>
              <a:t>池</a:t>
            </a:r>
          </a:p>
        </p:txBody>
      </p:sp>
    </p:spTree>
    <p:extLst>
      <p:ext uri="{BB962C8B-B14F-4D97-AF65-F5344CB8AC3E}">
        <p14:creationId xmlns:p14="http://schemas.microsoft.com/office/powerpoint/2010/main" val="2016801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txBox="1">
            <a:spLocks/>
          </p:cNvSpPr>
          <p:nvPr/>
        </p:nvSpPr>
        <p:spPr>
          <a:xfrm>
            <a:off x="573795" y="559448"/>
            <a:ext cx="7772400" cy="749623"/>
          </a:xfrm>
          <a:prstGeom prst="rect">
            <a:avLst/>
          </a:prstGeom>
        </p:spPr>
        <p:txBody>
          <a:bodyPr vert="horz" lIns="91440" tIns="45720" rIns="91440" bIns="45720" rtlCol="0" anchor="t">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2800" dirty="0" err="1"/>
              <a:t>workQueue</a:t>
            </a:r>
            <a:r>
              <a:rPr lang="zh-CN" altLang="en-US" sz="2800" dirty="0"/>
              <a:t>的类型为</a:t>
            </a:r>
            <a:r>
              <a:rPr lang="en-US" altLang="zh-CN" sz="2800" dirty="0" err="1"/>
              <a:t>BlockingQueue</a:t>
            </a:r>
            <a:r>
              <a:rPr lang="en-US" altLang="zh-CN" sz="2800" dirty="0"/>
              <a:t>&lt;Runnable&gt;</a:t>
            </a:r>
            <a:r>
              <a:rPr lang="zh-CN" altLang="en-US" sz="2800" dirty="0" smtClean="0"/>
              <a:t>，常用的有：</a:t>
            </a:r>
            <a:endParaRPr kumimoji="1" lang="zh-TW" altLang="en-US" sz="2500" dirty="0">
              <a:solidFill>
                <a:srgbClr val="161F50"/>
              </a:solidFill>
              <a:latin typeface="微软雅黑" panose="020B0503020204020204" pitchFamily="34" charset="-122"/>
              <a:ea typeface="微软雅黑" panose="020B0503020204020204" pitchFamily="34" charset="-122"/>
              <a:cs typeface="黑体"/>
            </a:endParaRPr>
          </a:p>
        </p:txBody>
      </p:sp>
      <p:sp>
        <p:nvSpPr>
          <p:cNvPr id="2" name="文本框 1"/>
          <p:cNvSpPr txBox="1"/>
          <p:nvPr/>
        </p:nvSpPr>
        <p:spPr>
          <a:xfrm>
            <a:off x="573795" y="1983544"/>
            <a:ext cx="7627395" cy="3276282"/>
          </a:xfrm>
          <a:prstGeom prst="rect">
            <a:avLst/>
          </a:prstGeom>
          <a:noFill/>
        </p:spPr>
        <p:txBody>
          <a:bodyPr wrap="square" rtlCol="0">
            <a:spAutoFit/>
          </a:bodyPr>
          <a:lstStyle/>
          <a:p>
            <a:pPr>
              <a:lnSpc>
                <a:spcPct val="150000"/>
              </a:lnSpc>
            </a:pPr>
            <a:r>
              <a:rPr lang="en-US" altLang="zh-CN" sz="2000" dirty="0"/>
              <a:t>1</a:t>
            </a:r>
            <a:r>
              <a:rPr lang="zh-CN" altLang="en-US" sz="2000" dirty="0"/>
              <a:t>）</a:t>
            </a:r>
            <a:r>
              <a:rPr lang="en-US" altLang="zh-CN" sz="2000" dirty="0" err="1"/>
              <a:t>ArrayBlockingQueue</a:t>
            </a:r>
            <a:r>
              <a:rPr lang="zh-CN" altLang="en-US" sz="2000" dirty="0"/>
              <a:t>：基于数组的先进先出队列，此队列创建时必须指定大小；</a:t>
            </a:r>
          </a:p>
          <a:p>
            <a:pPr>
              <a:lnSpc>
                <a:spcPct val="150000"/>
              </a:lnSpc>
            </a:pPr>
            <a:r>
              <a:rPr lang="en-US" altLang="zh-CN" sz="2000" dirty="0"/>
              <a:t>2</a:t>
            </a:r>
            <a:r>
              <a:rPr lang="zh-CN" altLang="en-US" sz="2000" dirty="0"/>
              <a:t>）</a:t>
            </a:r>
            <a:r>
              <a:rPr lang="en-US" altLang="zh-CN" sz="2000" dirty="0" err="1"/>
              <a:t>LinkedBlockingQueue</a:t>
            </a:r>
            <a:r>
              <a:rPr lang="zh-CN" altLang="en-US" sz="2000" dirty="0"/>
              <a:t>：基于链表的先进先出队列，如果创建时没有指定此队列大小，则默认为</a:t>
            </a:r>
            <a:r>
              <a:rPr lang="en-US" altLang="zh-CN" sz="2000" dirty="0" err="1"/>
              <a:t>Integer.MAX_VALUE</a:t>
            </a:r>
            <a:r>
              <a:rPr lang="zh-CN" altLang="en-US" sz="2000" dirty="0"/>
              <a:t>；</a:t>
            </a:r>
          </a:p>
          <a:p>
            <a:pPr>
              <a:lnSpc>
                <a:spcPct val="150000"/>
              </a:lnSpc>
            </a:pPr>
            <a:r>
              <a:rPr lang="en-US" altLang="zh-CN" sz="2000" dirty="0"/>
              <a:t>3</a:t>
            </a:r>
            <a:r>
              <a:rPr lang="zh-CN" altLang="en-US" sz="2000" dirty="0"/>
              <a:t>）</a:t>
            </a:r>
            <a:r>
              <a:rPr lang="en-US" altLang="zh-CN" sz="2000" dirty="0" err="1"/>
              <a:t>synchronousQueue</a:t>
            </a:r>
            <a:r>
              <a:rPr lang="zh-CN" altLang="en-US" sz="2000" dirty="0"/>
              <a:t>：这个队列比较特殊，它不会保存提交的任务，而是将直接新建一个线程来执行新来的任务。</a:t>
            </a:r>
          </a:p>
          <a:p>
            <a:pPr>
              <a:lnSpc>
                <a:spcPct val="150000"/>
              </a:lnSpc>
            </a:pPr>
            <a:endParaRPr lang="zh-CN" altLang="en-US" sz="2000" dirty="0"/>
          </a:p>
        </p:txBody>
      </p:sp>
    </p:spTree>
    <p:extLst>
      <p:ext uri="{BB962C8B-B14F-4D97-AF65-F5344CB8AC3E}">
        <p14:creationId xmlns:p14="http://schemas.microsoft.com/office/powerpoint/2010/main" val="1131025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838200" y="438525"/>
            <a:ext cx="7772400" cy="749623"/>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t>任务拒绝策略</a:t>
            </a:r>
            <a:endParaRPr kumimoji="1" lang="zh-CN" altLang="en-US" sz="2500" dirty="0">
              <a:solidFill>
                <a:srgbClr val="161F50"/>
              </a:solidFill>
              <a:latin typeface="微软雅黑" panose="020B0503020204020204" pitchFamily="34" charset="-122"/>
              <a:ea typeface="微软雅黑" panose="020B0503020204020204" pitchFamily="34" charset="-122"/>
              <a:cs typeface="黑体"/>
            </a:endParaRPr>
          </a:p>
        </p:txBody>
      </p:sp>
      <p:sp>
        <p:nvSpPr>
          <p:cNvPr id="3" name="文本框 2"/>
          <p:cNvSpPr txBox="1"/>
          <p:nvPr/>
        </p:nvSpPr>
        <p:spPr>
          <a:xfrm>
            <a:off x="626012" y="1294228"/>
            <a:ext cx="7954108" cy="2169825"/>
          </a:xfrm>
          <a:prstGeom prst="rect">
            <a:avLst/>
          </a:prstGeom>
          <a:noFill/>
        </p:spPr>
        <p:txBody>
          <a:bodyPr wrap="square" rtlCol="0">
            <a:spAutoFit/>
          </a:bodyPr>
          <a:lstStyle/>
          <a:p>
            <a:pPr>
              <a:lnSpc>
                <a:spcPct val="150000"/>
              </a:lnSpc>
            </a:pPr>
            <a:r>
              <a:rPr lang="en-US" altLang="zh-CN" dirty="0" err="1"/>
              <a:t>ThreadPoolExecutor.AbortPolicy</a:t>
            </a:r>
            <a:r>
              <a:rPr lang="en-US" altLang="zh-CN" dirty="0"/>
              <a:t>:</a:t>
            </a:r>
            <a:r>
              <a:rPr lang="zh-CN" altLang="en-US" dirty="0"/>
              <a:t>丢弃任务并抛出</a:t>
            </a:r>
            <a:r>
              <a:rPr lang="en-US" altLang="zh-CN" dirty="0" err="1"/>
              <a:t>RejectedExecutionException</a:t>
            </a:r>
            <a:r>
              <a:rPr lang="zh-CN" altLang="en-US" dirty="0"/>
              <a:t>异常。</a:t>
            </a:r>
          </a:p>
          <a:p>
            <a:pPr>
              <a:lnSpc>
                <a:spcPct val="150000"/>
              </a:lnSpc>
            </a:pPr>
            <a:r>
              <a:rPr lang="en-US" altLang="zh-CN" dirty="0" err="1"/>
              <a:t>ThreadPoolExecutor.DiscardPolicy</a:t>
            </a:r>
            <a:r>
              <a:rPr lang="zh-CN" altLang="en-US" dirty="0"/>
              <a:t>：也是丢弃任务，但是不抛出异常。</a:t>
            </a:r>
          </a:p>
          <a:p>
            <a:pPr>
              <a:lnSpc>
                <a:spcPct val="150000"/>
              </a:lnSpc>
            </a:pPr>
            <a:r>
              <a:rPr lang="en-US" altLang="zh-CN" dirty="0" err="1"/>
              <a:t>ThreadPoolExecutor.DiscardOldestPolicy</a:t>
            </a:r>
            <a:r>
              <a:rPr lang="zh-CN" altLang="en-US" dirty="0"/>
              <a:t>：丢弃队列最前面的任务，然后重新尝试执行任务（重复此过程）</a:t>
            </a:r>
          </a:p>
          <a:p>
            <a:pPr>
              <a:lnSpc>
                <a:spcPct val="150000"/>
              </a:lnSpc>
            </a:pPr>
            <a:r>
              <a:rPr lang="en-US" altLang="zh-CN" dirty="0" err="1"/>
              <a:t>ThreadPoolExecutor.CallerRunsPolicy</a:t>
            </a:r>
            <a:r>
              <a:rPr lang="zh-CN" altLang="en-US" dirty="0"/>
              <a:t>：由调用线程处理该任务</a:t>
            </a:r>
          </a:p>
        </p:txBody>
      </p:sp>
    </p:spTree>
    <p:extLst>
      <p:ext uri="{BB962C8B-B14F-4D97-AF65-F5344CB8AC3E}">
        <p14:creationId xmlns:p14="http://schemas.microsoft.com/office/powerpoint/2010/main" val="2113778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31788"/>
            <a:ext cx="7886700" cy="1325563"/>
          </a:xfrm>
        </p:spPr>
        <p:txBody>
          <a:bodyPr/>
          <a:lstStyle/>
          <a:p>
            <a:r>
              <a:rPr lang="zh-CN" altLang="en-US" dirty="0"/>
              <a:t>正常</a:t>
            </a:r>
            <a:r>
              <a:rPr lang="zh-CN" altLang="en-US" dirty="0" smtClean="0"/>
              <a:t>执行</a:t>
            </a:r>
            <a:r>
              <a:rPr lang="zh-CN" altLang="en-US" dirty="0" smtClean="0"/>
              <a:t>流程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44" name="Picture 4" descr="http://img.blog.csdn.net/20151222073427030?watermark/2/text/aHR0cDovL2Jsb2cuY3Nkbi5uZXQv/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7157"/>
            <a:ext cx="9013371" cy="4465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734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2000" dirty="0" smtClean="0">
                <a:solidFill>
                  <a:schemeClr val="tx1"/>
                </a:solidFill>
                <a:latin typeface="+mn-lt"/>
                <a:ea typeface="+mn-ea"/>
              </a:rPr>
              <a:t>        在</a:t>
            </a:r>
            <a:r>
              <a:rPr lang="en-US" altLang="zh-CN" sz="2000" dirty="0">
                <a:solidFill>
                  <a:schemeClr val="tx1"/>
                </a:solidFill>
                <a:latin typeface="+mn-lt"/>
                <a:ea typeface="+mn-ea"/>
                <a:hlinkClick r:id="rId2" tooltip="Java 知识库"/>
              </a:rPr>
              <a:t>Java </a:t>
            </a:r>
            <a:r>
              <a:rPr lang="en-US" altLang="zh-CN" sz="2000" dirty="0">
                <a:solidFill>
                  <a:schemeClr val="tx1"/>
                </a:solidFill>
                <a:latin typeface="+mn-lt"/>
                <a:ea typeface="+mn-ea"/>
              </a:rPr>
              <a:t>doc</a:t>
            </a:r>
            <a:r>
              <a:rPr lang="zh-CN" altLang="en-US" sz="2000" dirty="0">
                <a:solidFill>
                  <a:schemeClr val="tx1"/>
                </a:solidFill>
                <a:latin typeface="+mn-lt"/>
                <a:ea typeface="+mn-ea"/>
              </a:rPr>
              <a:t>中，并不提倡我们直接使用</a:t>
            </a:r>
            <a:r>
              <a:rPr lang="en-US" altLang="zh-CN" sz="2000" dirty="0" err="1">
                <a:solidFill>
                  <a:schemeClr val="tx1"/>
                </a:solidFill>
                <a:latin typeface="+mn-lt"/>
                <a:ea typeface="+mn-ea"/>
              </a:rPr>
              <a:t>ThreadPoolExecutor</a:t>
            </a:r>
            <a:r>
              <a:rPr lang="zh-CN" altLang="en-US" sz="2000" dirty="0">
                <a:solidFill>
                  <a:schemeClr val="tx1"/>
                </a:solidFill>
                <a:latin typeface="+mn-lt"/>
                <a:ea typeface="+mn-ea"/>
              </a:rPr>
              <a:t>，而是使用</a:t>
            </a:r>
            <a:r>
              <a:rPr lang="en-US" altLang="zh-CN" sz="2000" dirty="0">
                <a:solidFill>
                  <a:schemeClr val="tx1"/>
                </a:solidFill>
                <a:latin typeface="+mn-lt"/>
                <a:ea typeface="+mn-ea"/>
              </a:rPr>
              <a:t>Executors</a:t>
            </a:r>
            <a:r>
              <a:rPr lang="zh-CN" altLang="en-US" sz="2000" dirty="0">
                <a:solidFill>
                  <a:schemeClr val="tx1"/>
                </a:solidFill>
                <a:latin typeface="+mn-lt"/>
                <a:ea typeface="+mn-ea"/>
              </a:rPr>
              <a:t>类中提供的几个静态方法来创建线程池：</a:t>
            </a:r>
            <a:endParaRPr lang="en-US" altLang="zh-CN" sz="2000" dirty="0">
              <a:solidFill>
                <a:schemeClr val="tx1"/>
              </a:solidFill>
              <a:latin typeface="+mn-lt"/>
              <a:ea typeface="+mn-ea"/>
            </a:endParaRPr>
          </a:p>
          <a:p>
            <a:pPr>
              <a:buFont typeface="Wingdings" panose="05000000000000000000" pitchFamily="2" charset="2"/>
              <a:buChar char="Ø"/>
            </a:pPr>
            <a:endParaRPr lang="en-US" altLang="zh-CN" sz="2000" dirty="0">
              <a:solidFill>
                <a:schemeClr val="tx1"/>
              </a:solidFill>
              <a:latin typeface="+mn-lt"/>
              <a:ea typeface="+mn-ea"/>
            </a:endParaRPr>
          </a:p>
          <a:p>
            <a:pPr>
              <a:buFont typeface="Wingdings" panose="05000000000000000000" pitchFamily="2" charset="2"/>
              <a:buChar char="Ø"/>
            </a:pPr>
            <a:r>
              <a:rPr lang="en-US" altLang="zh-CN" sz="2000" dirty="0" err="1">
                <a:solidFill>
                  <a:schemeClr val="tx1"/>
                </a:solidFill>
                <a:latin typeface="+mn-lt"/>
                <a:ea typeface="+mn-ea"/>
              </a:rPr>
              <a:t>Executors.newCachedThreadPool</a:t>
            </a:r>
            <a:r>
              <a:rPr lang="en-US" altLang="zh-CN" sz="2000" dirty="0">
                <a:solidFill>
                  <a:schemeClr val="tx1"/>
                </a:solidFill>
                <a:latin typeface="+mn-lt"/>
                <a:ea typeface="+mn-ea"/>
              </a:rPr>
              <a:t>();        //</a:t>
            </a:r>
            <a:r>
              <a:rPr lang="zh-CN" altLang="en-US" sz="2000" dirty="0">
                <a:solidFill>
                  <a:schemeClr val="tx1"/>
                </a:solidFill>
                <a:latin typeface="+mn-lt"/>
                <a:ea typeface="+mn-ea"/>
              </a:rPr>
              <a:t>创建一个缓冲池，缓冲池容量大小为</a:t>
            </a:r>
            <a:r>
              <a:rPr lang="en-US" altLang="zh-CN" sz="2000" dirty="0" err="1">
                <a:solidFill>
                  <a:schemeClr val="tx1"/>
                </a:solidFill>
                <a:latin typeface="+mn-lt"/>
                <a:ea typeface="+mn-ea"/>
              </a:rPr>
              <a:t>Integer.MAX_VALUE</a:t>
            </a:r>
            <a:endParaRPr lang="en-US" altLang="zh-CN" sz="2000" dirty="0">
              <a:solidFill>
                <a:schemeClr val="tx1"/>
              </a:solidFill>
              <a:latin typeface="+mn-lt"/>
              <a:ea typeface="+mn-ea"/>
            </a:endParaRPr>
          </a:p>
          <a:p>
            <a:pPr>
              <a:buFont typeface="Wingdings" panose="05000000000000000000" pitchFamily="2" charset="2"/>
              <a:buChar char="Ø"/>
            </a:pPr>
            <a:r>
              <a:rPr lang="en-US" altLang="zh-CN" sz="2000" dirty="0" err="1">
                <a:solidFill>
                  <a:schemeClr val="tx1"/>
                </a:solidFill>
                <a:latin typeface="+mn-lt"/>
                <a:ea typeface="+mn-ea"/>
              </a:rPr>
              <a:t>Executors.newSingleThreadExecutor</a:t>
            </a:r>
            <a:r>
              <a:rPr lang="en-US" altLang="zh-CN" sz="2000" dirty="0">
                <a:solidFill>
                  <a:schemeClr val="tx1"/>
                </a:solidFill>
                <a:latin typeface="+mn-lt"/>
                <a:ea typeface="+mn-ea"/>
              </a:rPr>
              <a:t>();   //</a:t>
            </a:r>
            <a:r>
              <a:rPr lang="zh-CN" altLang="en-US" sz="2000" dirty="0">
                <a:solidFill>
                  <a:schemeClr val="tx1"/>
                </a:solidFill>
                <a:latin typeface="+mn-lt"/>
                <a:ea typeface="+mn-ea"/>
              </a:rPr>
              <a:t>创建容量为</a:t>
            </a:r>
            <a:r>
              <a:rPr lang="en-US" altLang="zh-CN" sz="2000" dirty="0">
                <a:solidFill>
                  <a:schemeClr val="tx1"/>
                </a:solidFill>
                <a:latin typeface="+mn-lt"/>
                <a:ea typeface="+mn-ea"/>
              </a:rPr>
              <a:t>1</a:t>
            </a:r>
            <a:r>
              <a:rPr lang="zh-CN" altLang="en-US" sz="2000" dirty="0">
                <a:solidFill>
                  <a:schemeClr val="tx1"/>
                </a:solidFill>
                <a:latin typeface="+mn-lt"/>
                <a:ea typeface="+mn-ea"/>
              </a:rPr>
              <a:t>的缓冲池</a:t>
            </a:r>
          </a:p>
          <a:p>
            <a:pPr>
              <a:buFont typeface="Wingdings" panose="05000000000000000000" pitchFamily="2" charset="2"/>
              <a:buChar char="Ø"/>
            </a:pPr>
            <a:r>
              <a:rPr lang="en-US" altLang="zh-CN" sz="2000" dirty="0" err="1">
                <a:solidFill>
                  <a:schemeClr val="tx1"/>
                </a:solidFill>
                <a:latin typeface="+mn-lt"/>
                <a:ea typeface="+mn-ea"/>
              </a:rPr>
              <a:t>Executors.newFixedThreadPool</a:t>
            </a:r>
            <a:r>
              <a:rPr lang="en-US" altLang="zh-CN" sz="2000" dirty="0">
                <a:solidFill>
                  <a:schemeClr val="tx1"/>
                </a:solidFill>
                <a:latin typeface="+mn-lt"/>
                <a:ea typeface="+mn-ea"/>
              </a:rPr>
              <a:t>(</a:t>
            </a:r>
            <a:r>
              <a:rPr lang="en-US" altLang="zh-CN" sz="2000" dirty="0" err="1">
                <a:solidFill>
                  <a:schemeClr val="tx1"/>
                </a:solidFill>
                <a:latin typeface="+mn-lt"/>
                <a:ea typeface="+mn-ea"/>
              </a:rPr>
              <a:t>int</a:t>
            </a:r>
            <a:r>
              <a:rPr lang="en-US" altLang="zh-CN" sz="2000" dirty="0">
                <a:solidFill>
                  <a:schemeClr val="tx1"/>
                </a:solidFill>
                <a:latin typeface="+mn-lt"/>
                <a:ea typeface="+mn-ea"/>
              </a:rPr>
              <a:t>);    //</a:t>
            </a:r>
            <a:r>
              <a:rPr lang="zh-CN" altLang="en-US" sz="2000" dirty="0">
                <a:solidFill>
                  <a:schemeClr val="tx1"/>
                </a:solidFill>
                <a:latin typeface="+mn-lt"/>
                <a:ea typeface="+mn-ea"/>
              </a:rPr>
              <a:t>创建固定容量大小的缓冲池</a:t>
            </a:r>
          </a:p>
        </p:txBody>
      </p:sp>
      <p:sp>
        <p:nvSpPr>
          <p:cNvPr id="3" name="文本框 2"/>
          <p:cNvSpPr txBox="1"/>
          <p:nvPr/>
        </p:nvSpPr>
        <p:spPr>
          <a:xfrm>
            <a:off x="628650" y="647114"/>
            <a:ext cx="4358886" cy="923330"/>
          </a:xfrm>
          <a:prstGeom prst="rect">
            <a:avLst/>
          </a:prstGeom>
          <a:noFill/>
        </p:spPr>
        <p:txBody>
          <a:bodyPr wrap="none" rtlCol="0">
            <a:spAutoFit/>
          </a:bodyPr>
          <a:lstStyle/>
          <a:p>
            <a:r>
              <a:rPr lang="zh-CN" altLang="en-US" sz="5400" b="1" dirty="0" smtClean="0"/>
              <a:t>常用的线程池</a:t>
            </a:r>
            <a:endParaRPr lang="zh-CN" altLang="en-US" sz="5400" b="1" dirty="0"/>
          </a:p>
        </p:txBody>
      </p:sp>
    </p:spTree>
    <p:extLst>
      <p:ext uri="{BB962C8B-B14F-4D97-AF65-F5344CB8AC3E}">
        <p14:creationId xmlns:p14="http://schemas.microsoft.com/office/powerpoint/2010/main" val="4022223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33333"/>
                </a:solidFill>
                <a:latin typeface="Consolas" panose="020B0609020204030204" pitchFamily="49" charset="0"/>
                <a:cs typeface="Consolas" panose="020B0609020204030204" pitchFamily="49" charset="0"/>
              </a:rPr>
              <a:t>newFixedThreadPool</a:t>
            </a:r>
            <a:endParaRPr lang="zh-CN" altLang="en-US" dirty="0"/>
          </a:p>
        </p:txBody>
      </p:sp>
      <p:sp>
        <p:nvSpPr>
          <p:cNvPr id="5" name="内容占位符 4"/>
          <p:cNvSpPr>
            <a:spLocks noGrp="1"/>
          </p:cNvSpPr>
          <p:nvPr>
            <p:ph idx="1"/>
          </p:nvPr>
        </p:nvSpPr>
        <p:spPr/>
        <p:txBody>
          <a:bodyPr/>
          <a:lstStyle/>
          <a:p>
            <a:endParaRPr lang="zh-CN" altLang="en-US" dirty="0"/>
          </a:p>
        </p:txBody>
      </p:sp>
      <p:pic>
        <p:nvPicPr>
          <p:cNvPr id="10" name="图片 9"/>
          <p:cNvPicPr>
            <a:picLocks noChangeAspect="1"/>
          </p:cNvPicPr>
          <p:nvPr/>
        </p:nvPicPr>
        <p:blipFill>
          <a:blip r:embed="rId2"/>
          <a:stretch>
            <a:fillRect/>
          </a:stretch>
        </p:blipFill>
        <p:spPr>
          <a:xfrm>
            <a:off x="628650" y="1825625"/>
            <a:ext cx="7886700" cy="1888246"/>
          </a:xfrm>
          <a:prstGeom prst="rect">
            <a:avLst/>
          </a:prstGeom>
        </p:spPr>
      </p:pic>
    </p:spTree>
    <p:extLst>
      <p:ext uri="{BB962C8B-B14F-4D97-AF65-F5344CB8AC3E}">
        <p14:creationId xmlns:p14="http://schemas.microsoft.com/office/powerpoint/2010/main" val="2094982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33333"/>
                </a:solidFill>
                <a:latin typeface="Consolas" panose="020B0609020204030204" pitchFamily="49" charset="0"/>
                <a:cs typeface="Consolas" panose="020B0609020204030204" pitchFamily="49" charset="0"/>
              </a:rPr>
              <a:t>newSingleThreadExecutor</a:t>
            </a:r>
            <a:endParaRPr lang="zh-CN" altLang="en-US" dirty="0"/>
          </a:p>
        </p:txBody>
      </p:sp>
      <p:sp>
        <p:nvSpPr>
          <p:cNvPr id="5" name="内容占位符 4"/>
          <p:cNvSpPr>
            <a:spLocks noGrp="1"/>
          </p:cNvSpPr>
          <p:nvPr>
            <p:ph idx="1"/>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628650" y="1825625"/>
            <a:ext cx="7886699" cy="2139730"/>
          </a:xfrm>
          <a:prstGeom prst="rect">
            <a:avLst/>
          </a:prstGeom>
        </p:spPr>
      </p:pic>
    </p:spTree>
    <p:extLst>
      <p:ext uri="{BB962C8B-B14F-4D97-AF65-F5344CB8AC3E}">
        <p14:creationId xmlns:p14="http://schemas.microsoft.com/office/powerpoint/2010/main" val="3944444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33333"/>
                </a:solidFill>
                <a:latin typeface="Consolas" panose="020B0609020204030204" pitchFamily="49" charset="0"/>
                <a:cs typeface="Consolas" panose="020B0609020204030204" pitchFamily="49" charset="0"/>
              </a:rPr>
              <a:t>newCachedThreadPool</a:t>
            </a:r>
            <a:endParaRPr lang="zh-CN" altLang="en-US" dirty="0"/>
          </a:p>
        </p:txBody>
      </p:sp>
      <p:sp>
        <p:nvSpPr>
          <p:cNvPr id="5" name="内容占位符 4"/>
          <p:cNvSpPr>
            <a:spLocks noGrp="1"/>
          </p:cNvSpPr>
          <p:nvPr>
            <p:ph idx="1"/>
          </p:nvPr>
        </p:nvSpPr>
        <p:spPr/>
        <p:txBody>
          <a:bodyPr/>
          <a:lstStyle/>
          <a:p>
            <a:endParaRPr lang="zh-CN" altLang="en-US" dirty="0"/>
          </a:p>
        </p:txBody>
      </p:sp>
      <p:pic>
        <p:nvPicPr>
          <p:cNvPr id="6" name="图片 5"/>
          <p:cNvPicPr>
            <a:picLocks noChangeAspect="1"/>
          </p:cNvPicPr>
          <p:nvPr/>
        </p:nvPicPr>
        <p:blipFill>
          <a:blip r:embed="rId2"/>
          <a:stretch>
            <a:fillRect/>
          </a:stretch>
        </p:blipFill>
        <p:spPr>
          <a:xfrm>
            <a:off x="628650" y="1825625"/>
            <a:ext cx="7886700" cy="2100980"/>
          </a:xfrm>
          <a:prstGeom prst="rect">
            <a:avLst/>
          </a:prstGeom>
        </p:spPr>
      </p:pic>
    </p:spTree>
    <p:extLst>
      <p:ext uri="{BB962C8B-B14F-4D97-AF65-F5344CB8AC3E}">
        <p14:creationId xmlns:p14="http://schemas.microsoft.com/office/powerpoint/2010/main" val="3645675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newScheduledThreadPool</a:t>
            </a:r>
            <a:endParaRPr lang="zh-CN" altLang="en-US" dirty="0"/>
          </a:p>
        </p:txBody>
      </p:sp>
      <p:pic>
        <p:nvPicPr>
          <p:cNvPr id="8" name="内容占位符 7"/>
          <p:cNvPicPr>
            <a:picLocks noGrp="1" noChangeAspect="1"/>
          </p:cNvPicPr>
          <p:nvPr>
            <p:ph idx="1"/>
          </p:nvPr>
        </p:nvPicPr>
        <p:blipFill>
          <a:blip r:embed="rId2"/>
          <a:stretch>
            <a:fillRect/>
          </a:stretch>
        </p:blipFill>
        <p:spPr>
          <a:xfrm>
            <a:off x="628650" y="3840036"/>
            <a:ext cx="7819080" cy="1643940"/>
          </a:xfrm>
          <a:prstGeom prst="rect">
            <a:avLst/>
          </a:prstGeom>
        </p:spPr>
      </p:pic>
      <p:pic>
        <p:nvPicPr>
          <p:cNvPr id="4" name="图片 3"/>
          <p:cNvPicPr>
            <a:picLocks noChangeAspect="1"/>
          </p:cNvPicPr>
          <p:nvPr/>
        </p:nvPicPr>
        <p:blipFill>
          <a:blip r:embed="rId3"/>
          <a:stretch>
            <a:fillRect/>
          </a:stretch>
        </p:blipFill>
        <p:spPr>
          <a:xfrm>
            <a:off x="628650" y="1825624"/>
            <a:ext cx="7819080" cy="1879477"/>
          </a:xfrm>
          <a:prstGeom prst="rect">
            <a:avLst/>
          </a:prstGeom>
        </p:spPr>
      </p:pic>
    </p:spTree>
    <p:extLst>
      <p:ext uri="{BB962C8B-B14F-4D97-AF65-F5344CB8AC3E}">
        <p14:creationId xmlns:p14="http://schemas.microsoft.com/office/powerpoint/2010/main" val="2598356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CommonThreadPool</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696892965"/>
              </p:ext>
            </p:extLst>
          </p:nvPr>
        </p:nvGraphicFramePr>
        <p:xfrm>
          <a:off x="628650" y="1582291"/>
          <a:ext cx="7886700" cy="2011680"/>
        </p:xfrm>
        <a:graphic>
          <a:graphicData uri="http://schemas.openxmlformats.org/drawingml/2006/table">
            <a:tbl>
              <a:tblPr/>
              <a:tblGrid>
                <a:gridCol w="385179"/>
                <a:gridCol w="7501521"/>
              </a:tblGrid>
              <a:tr h="2000406">
                <a:tc>
                  <a:txBody>
                    <a:bodyPr/>
                    <a:lstStyle/>
                    <a:p>
                      <a:pPr algn="r" fontAlgn="base"/>
                      <a:r>
                        <a:rPr lang="en-US" altLang="zh-CN" sz="1200" b="0" i="0" dirty="0">
                          <a:solidFill>
                            <a:srgbClr val="707070"/>
                          </a:solidFill>
                          <a:effectLst/>
                          <a:latin typeface="Consolas" panose="020B0609020204030204" pitchFamily="49" charset="0"/>
                        </a:rPr>
                        <a:t>131</a:t>
                      </a:r>
                    </a:p>
                    <a:p>
                      <a:pPr algn="r" fontAlgn="base"/>
                      <a:r>
                        <a:rPr lang="en-US" altLang="zh-CN" sz="1200" b="0" i="0" dirty="0">
                          <a:solidFill>
                            <a:srgbClr val="707070"/>
                          </a:solidFill>
                          <a:effectLst/>
                          <a:latin typeface="Consolas" panose="020B0609020204030204" pitchFamily="49" charset="0"/>
                        </a:rPr>
                        <a:t>132</a:t>
                      </a:r>
                    </a:p>
                    <a:p>
                      <a:pPr algn="r" fontAlgn="base"/>
                      <a:r>
                        <a:rPr lang="en-US" altLang="zh-CN" sz="1200" b="0" i="0" dirty="0">
                          <a:solidFill>
                            <a:srgbClr val="707070"/>
                          </a:solidFill>
                          <a:effectLst/>
                          <a:latin typeface="Consolas" panose="020B0609020204030204" pitchFamily="49" charset="0"/>
                        </a:rPr>
                        <a:t>133</a:t>
                      </a:r>
                    </a:p>
                    <a:p>
                      <a:pPr algn="r" fontAlgn="base"/>
                      <a:r>
                        <a:rPr lang="en-US" altLang="zh-CN" sz="1200" b="0" i="0" dirty="0">
                          <a:solidFill>
                            <a:srgbClr val="707070"/>
                          </a:solidFill>
                          <a:effectLst/>
                          <a:latin typeface="Consolas" panose="020B0609020204030204" pitchFamily="49" charset="0"/>
                        </a:rPr>
                        <a:t>134</a:t>
                      </a:r>
                    </a:p>
                    <a:p>
                      <a:pPr algn="r" fontAlgn="base"/>
                      <a:r>
                        <a:rPr lang="en-US" altLang="zh-CN" sz="1200" b="0" i="0" dirty="0">
                          <a:solidFill>
                            <a:srgbClr val="707070"/>
                          </a:solidFill>
                          <a:effectLst/>
                          <a:latin typeface="Consolas" panose="020B0609020204030204" pitchFamily="49" charset="0"/>
                        </a:rPr>
                        <a:t>135</a:t>
                      </a:r>
                    </a:p>
                    <a:p>
                      <a:pPr algn="r" fontAlgn="base"/>
                      <a:r>
                        <a:rPr lang="en-US" altLang="zh-CN" sz="1200" b="0" i="0" dirty="0">
                          <a:solidFill>
                            <a:srgbClr val="707070"/>
                          </a:solidFill>
                          <a:effectLst/>
                          <a:latin typeface="Consolas" panose="020B0609020204030204" pitchFamily="49" charset="0"/>
                        </a:rPr>
                        <a:t>136</a:t>
                      </a:r>
                    </a:p>
                    <a:p>
                      <a:pPr algn="r" fontAlgn="base"/>
                      <a:r>
                        <a:rPr lang="en-US" altLang="zh-CN" sz="1200" b="0" i="0" dirty="0">
                          <a:solidFill>
                            <a:srgbClr val="707070"/>
                          </a:solidFill>
                          <a:effectLst/>
                          <a:latin typeface="Consolas" panose="020B0609020204030204" pitchFamily="49" charset="0"/>
                        </a:rPr>
                        <a:t>137</a:t>
                      </a:r>
                    </a:p>
                    <a:p>
                      <a:pPr algn="r" fontAlgn="base"/>
                      <a:r>
                        <a:rPr lang="en-US" altLang="zh-CN" sz="1200" b="0" i="0" dirty="0">
                          <a:solidFill>
                            <a:srgbClr val="707070"/>
                          </a:solidFill>
                          <a:effectLst/>
                          <a:latin typeface="Consolas" panose="020B0609020204030204" pitchFamily="49" charset="0"/>
                        </a:rPr>
                        <a:t>138</a:t>
                      </a:r>
                    </a:p>
                    <a:p>
                      <a:pPr algn="r" fontAlgn="base"/>
                      <a:r>
                        <a:rPr lang="en-US" altLang="zh-CN" sz="1200" b="0" i="0" dirty="0">
                          <a:solidFill>
                            <a:srgbClr val="707070"/>
                          </a:solidFill>
                          <a:effectLst/>
                          <a:latin typeface="Consolas" panose="020B0609020204030204" pitchFamily="49" charset="0"/>
                        </a:rPr>
                        <a:t>139</a:t>
                      </a:r>
                    </a:p>
                    <a:p>
                      <a:pPr algn="r" fontAlgn="base"/>
                      <a:r>
                        <a:rPr lang="en-US" altLang="zh-CN" sz="1200" b="0" i="0" dirty="0">
                          <a:solidFill>
                            <a:srgbClr val="707070"/>
                          </a:solidFill>
                          <a:effectLst/>
                          <a:latin typeface="Consolas" panose="020B0609020204030204" pitchFamily="49" charset="0"/>
                        </a:rPr>
                        <a:t>140</a:t>
                      </a:r>
                    </a:p>
                    <a:p>
                      <a:pPr algn="r" fontAlgn="base"/>
                      <a:r>
                        <a:rPr lang="en-US" altLang="zh-CN" sz="1200" b="0" i="0" dirty="0">
                          <a:solidFill>
                            <a:srgbClr val="707070"/>
                          </a:solidFill>
                          <a:effectLst/>
                          <a:latin typeface="Consolas" panose="020B0609020204030204" pitchFamily="49" charset="0"/>
                        </a:rPr>
                        <a:t>141</a:t>
                      </a:r>
                    </a:p>
                  </a:txBody>
                  <a:tcPr marL="94716" marR="0" marT="0" marB="0" anchor="ctr">
                    <a:lnL>
                      <a:noFill/>
                    </a:lnL>
                    <a:lnR w="12700" cap="flat" cmpd="sng" algn="ctr">
                      <a:solidFill>
                        <a:srgbClr val="A8CA7C"/>
                      </a:solidFill>
                      <a:prstDash val="dash"/>
                      <a:round/>
                      <a:headEnd type="none" w="med" len="med"/>
                      <a:tailEnd type="none" w="med" len="med"/>
                    </a:lnR>
                    <a:lnT>
                      <a:noFill/>
                    </a:lnT>
                    <a:lnB>
                      <a:noFill/>
                    </a:lnB>
                    <a:solidFill>
                      <a:srgbClr val="0A2B1D"/>
                    </a:solidFill>
                  </a:tcPr>
                </a:tc>
                <a:tc>
                  <a:txBody>
                    <a:bodyPr/>
                    <a:lstStyle/>
                    <a:p>
                      <a:pPr algn="l" fontAlgn="base"/>
                      <a:r>
                        <a:rPr lang="en-US" altLang="zh-CN" sz="1200" b="0" i="0" dirty="0">
                          <a:solidFill>
                            <a:srgbClr val="333333"/>
                          </a:solidFill>
                          <a:effectLst/>
                          <a:latin typeface="Consolas" panose="020B0609020204030204" pitchFamily="49" charset="0"/>
                        </a:rPr>
                        <a:t>##</a:t>
                      </a:r>
                      <a:r>
                        <a:rPr lang="zh-CN" altLang="en-US" sz="1200" b="0" i="0" dirty="0">
                          <a:solidFill>
                            <a:srgbClr val="333333"/>
                          </a:solidFill>
                          <a:effectLst/>
                          <a:latin typeface="Consolas" panose="020B0609020204030204" pitchFamily="49" charset="0"/>
                        </a:rPr>
                        <a:t>核心线程数：小于此线程时，无论是否有空闲线程都新建线程处理请求</a:t>
                      </a:r>
                    </a:p>
                    <a:p>
                      <a:pPr algn="l" fontAlgn="base"/>
                      <a:r>
                        <a:rPr lang="en-US" sz="1200" b="0" i="0" dirty="0" err="1">
                          <a:solidFill>
                            <a:srgbClr val="333333"/>
                          </a:solidFill>
                          <a:effectLst/>
                          <a:latin typeface="Consolas" panose="020B0609020204030204" pitchFamily="49" charset="0"/>
                        </a:rPr>
                        <a:t>corePoolSize</a:t>
                      </a:r>
                      <a:r>
                        <a:rPr lang="en-US" sz="1200" b="0" i="0" dirty="0">
                          <a:solidFill>
                            <a:srgbClr val="333333"/>
                          </a:solidFill>
                          <a:effectLst/>
                          <a:latin typeface="Consolas" panose="020B0609020204030204" pitchFamily="49" charset="0"/>
                        </a:rPr>
                        <a:t>=5</a:t>
                      </a:r>
                    </a:p>
                    <a:p>
                      <a:pPr algn="l" fontAlgn="base"/>
                      <a:r>
                        <a:rPr lang="en-US" sz="1200" b="0" i="0" dirty="0">
                          <a:solidFill>
                            <a:srgbClr val="333333"/>
                          </a:solidFill>
                          <a:effectLst/>
                          <a:latin typeface="Consolas" panose="020B0609020204030204" pitchFamily="49" charset="0"/>
                        </a:rPr>
                        <a:t>##</a:t>
                      </a:r>
                      <a:r>
                        <a:rPr lang="zh-CN" altLang="en-US" sz="1200" b="0" i="0" dirty="0">
                          <a:solidFill>
                            <a:srgbClr val="333333"/>
                          </a:solidFill>
                          <a:effectLst/>
                          <a:latin typeface="Consolas" panose="020B0609020204030204" pitchFamily="49" charset="0"/>
                        </a:rPr>
                        <a:t>最大线程数：当达到最大线程数时，不再创建线程，这时进入的请求将进入等待队列</a:t>
                      </a:r>
                    </a:p>
                    <a:p>
                      <a:pPr algn="l" fontAlgn="base"/>
                      <a:r>
                        <a:rPr lang="en-US" sz="1200" b="0" i="0" dirty="0" err="1">
                          <a:solidFill>
                            <a:srgbClr val="333333"/>
                          </a:solidFill>
                          <a:effectLst/>
                          <a:latin typeface="Consolas" panose="020B0609020204030204" pitchFamily="49" charset="0"/>
                        </a:rPr>
                        <a:t>maximumPoolSize</a:t>
                      </a:r>
                      <a:r>
                        <a:rPr lang="en-US" sz="1200" b="0" i="0" dirty="0">
                          <a:solidFill>
                            <a:srgbClr val="333333"/>
                          </a:solidFill>
                          <a:effectLst/>
                          <a:latin typeface="Consolas" panose="020B0609020204030204" pitchFamily="49" charset="0"/>
                        </a:rPr>
                        <a:t>=300</a:t>
                      </a:r>
                    </a:p>
                    <a:p>
                      <a:pPr algn="l" fontAlgn="base"/>
                      <a:r>
                        <a:rPr lang="en-US" sz="1200" b="0" i="0" dirty="0">
                          <a:solidFill>
                            <a:srgbClr val="333333"/>
                          </a:solidFill>
                          <a:effectLst/>
                          <a:latin typeface="Consolas" panose="020B0609020204030204" pitchFamily="49" charset="0"/>
                        </a:rPr>
                        <a:t>##</a:t>
                      </a:r>
                      <a:r>
                        <a:rPr lang="zh-CN" altLang="en-US" sz="1200" b="0" i="0" dirty="0">
                          <a:solidFill>
                            <a:srgbClr val="333333"/>
                          </a:solidFill>
                          <a:effectLst/>
                          <a:latin typeface="Consolas" panose="020B0609020204030204" pitchFamily="49" charset="0"/>
                        </a:rPr>
                        <a:t>存活时间：空闲线程的存活时间（单位：秒）</a:t>
                      </a:r>
                    </a:p>
                    <a:p>
                      <a:pPr algn="l" fontAlgn="base"/>
                      <a:r>
                        <a:rPr lang="en-US" sz="1200" b="0" i="0" dirty="0" err="1">
                          <a:solidFill>
                            <a:srgbClr val="333333"/>
                          </a:solidFill>
                          <a:effectLst/>
                          <a:latin typeface="Consolas" panose="020B0609020204030204" pitchFamily="49" charset="0"/>
                        </a:rPr>
                        <a:t>keepAliveTime</a:t>
                      </a:r>
                      <a:r>
                        <a:rPr lang="en-US" sz="1200" b="0" i="0" dirty="0">
                          <a:solidFill>
                            <a:srgbClr val="333333"/>
                          </a:solidFill>
                          <a:effectLst/>
                          <a:latin typeface="Consolas" panose="020B0609020204030204" pitchFamily="49" charset="0"/>
                        </a:rPr>
                        <a:t>=120</a:t>
                      </a:r>
                    </a:p>
                    <a:p>
                      <a:pPr algn="l" fontAlgn="base"/>
                      <a:r>
                        <a:rPr lang="en-US" sz="1200" b="0" i="0" dirty="0">
                          <a:solidFill>
                            <a:srgbClr val="333333"/>
                          </a:solidFill>
                          <a:effectLst/>
                          <a:latin typeface="Consolas" panose="020B0609020204030204" pitchFamily="49" charset="0"/>
                        </a:rPr>
                        <a:t>##</a:t>
                      </a:r>
                      <a:r>
                        <a:rPr lang="zh-CN" altLang="en-US" sz="1200" b="0" i="0" dirty="0">
                          <a:solidFill>
                            <a:srgbClr val="333333"/>
                          </a:solidFill>
                          <a:effectLst/>
                          <a:latin typeface="Consolas" panose="020B0609020204030204" pitchFamily="49" charset="0"/>
                        </a:rPr>
                        <a:t>线程名称前缀</a:t>
                      </a:r>
                    </a:p>
                    <a:p>
                      <a:pPr algn="l" fontAlgn="base"/>
                      <a:r>
                        <a:rPr lang="en-US" sz="1200" b="0" i="0" dirty="0" err="1">
                          <a:solidFill>
                            <a:srgbClr val="333333"/>
                          </a:solidFill>
                          <a:effectLst/>
                          <a:latin typeface="Consolas" panose="020B0609020204030204" pitchFamily="49" charset="0"/>
                        </a:rPr>
                        <a:t>threadName</a:t>
                      </a:r>
                      <a:r>
                        <a:rPr lang="en-US" sz="1200" b="0" i="0" dirty="0">
                          <a:solidFill>
                            <a:srgbClr val="333333"/>
                          </a:solidFill>
                          <a:effectLst/>
                          <a:latin typeface="Consolas" panose="020B0609020204030204" pitchFamily="49" charset="0"/>
                        </a:rPr>
                        <a:t>=base-framework-</a:t>
                      </a:r>
                      <a:r>
                        <a:rPr lang="en-US" sz="1200" b="0" i="0" dirty="0" err="1">
                          <a:solidFill>
                            <a:srgbClr val="333333"/>
                          </a:solidFill>
                          <a:effectLst/>
                          <a:latin typeface="Consolas" panose="020B0609020204030204" pitchFamily="49" charset="0"/>
                        </a:rPr>
                        <a:t>threadPool</a:t>
                      </a:r>
                      <a:r>
                        <a:rPr lang="en-US" sz="1200" b="0" i="0" dirty="0">
                          <a:solidFill>
                            <a:srgbClr val="333333"/>
                          </a:solidFill>
                          <a:effectLst/>
                          <a:latin typeface="Consolas" panose="020B0609020204030204" pitchFamily="49" charset="0"/>
                        </a:rPr>
                        <a:t>-</a:t>
                      </a:r>
                    </a:p>
                    <a:p>
                      <a:pPr algn="l" fontAlgn="base"/>
                      <a:r>
                        <a:rPr lang="en-US" sz="1200" b="0" i="0" dirty="0">
                          <a:solidFill>
                            <a:srgbClr val="333333"/>
                          </a:solidFill>
                          <a:effectLst/>
                          <a:latin typeface="Consolas" panose="020B0609020204030204" pitchFamily="49" charset="0"/>
                        </a:rPr>
                        <a:t>##</a:t>
                      </a:r>
                      <a:r>
                        <a:rPr lang="zh-CN" altLang="en-US" sz="1200" b="0" i="0" dirty="0">
                          <a:solidFill>
                            <a:srgbClr val="333333"/>
                          </a:solidFill>
                          <a:effectLst/>
                          <a:latin typeface="Consolas" panose="020B0609020204030204" pitchFamily="49" charset="0"/>
                        </a:rPr>
                        <a:t>等待队列容量</a:t>
                      </a:r>
                    </a:p>
                    <a:p>
                      <a:pPr algn="l" fontAlgn="base"/>
                      <a:r>
                        <a:rPr lang="en-US" sz="1200" b="0" i="0" dirty="0" err="1">
                          <a:solidFill>
                            <a:srgbClr val="333333"/>
                          </a:solidFill>
                          <a:effectLst/>
                          <a:latin typeface="Consolas" panose="020B0609020204030204" pitchFamily="49" charset="0"/>
                        </a:rPr>
                        <a:t>initialCapacity</a:t>
                      </a:r>
                      <a:r>
                        <a:rPr lang="en-US" sz="1200" b="0" i="0" dirty="0">
                          <a:solidFill>
                            <a:srgbClr val="333333"/>
                          </a:solidFill>
                          <a:effectLst/>
                          <a:latin typeface="Consolas" panose="020B0609020204030204" pitchFamily="49" charset="0"/>
                        </a:rPr>
                        <a:t>=1000000</a:t>
                      </a:r>
                    </a:p>
                  </a:txBody>
                  <a:tcPr marL="0" marR="0" marT="0" marB="0" anchor="ctr">
                    <a:lnL w="12700" cap="flat" cmpd="sng" algn="ctr">
                      <a:solidFill>
                        <a:srgbClr val="A8CA7C"/>
                      </a:solidFill>
                      <a:prstDash val="dash"/>
                      <a:round/>
                      <a:headEnd type="none" w="med" len="med"/>
                      <a:tailEnd type="none" w="med" len="med"/>
                    </a:lnL>
                    <a:lnR w="12700" cap="flat" cmpd="sng" algn="ctr">
                      <a:solidFill>
                        <a:srgbClr val="A8CA7C"/>
                      </a:solidFill>
                      <a:prstDash val="dash"/>
                      <a:round/>
                      <a:headEnd type="none" w="med" len="med"/>
                      <a:tailEnd type="none" w="med" len="med"/>
                    </a:lnR>
                    <a:lnT w="12700" cap="flat" cmpd="sng" algn="ctr">
                      <a:solidFill>
                        <a:srgbClr val="A8CA7C"/>
                      </a:solidFill>
                      <a:prstDash val="dash"/>
                      <a:round/>
                      <a:headEnd type="none" w="med" len="med"/>
                      <a:tailEnd type="none" w="med" len="med"/>
                    </a:lnT>
                    <a:lnB w="12700" cap="flat" cmpd="sng" algn="ctr">
                      <a:solidFill>
                        <a:srgbClr val="A8CA7C"/>
                      </a:solidFill>
                      <a:prstDash val="dash"/>
                      <a:round/>
                      <a:headEnd type="none" w="med" len="med"/>
                      <a:tailEnd type="none" w="med" len="med"/>
                    </a:lnB>
                    <a:solidFill>
                      <a:srgbClr val="FFFFFF"/>
                    </a:solidFill>
                  </a:tcPr>
                </a:tc>
              </a:tr>
            </a:tbl>
          </a:graphicData>
        </a:graphic>
      </p:graphicFrame>
      <p:pic>
        <p:nvPicPr>
          <p:cNvPr id="5" name="图片 4"/>
          <p:cNvPicPr>
            <a:picLocks noChangeAspect="1"/>
          </p:cNvPicPr>
          <p:nvPr/>
        </p:nvPicPr>
        <p:blipFill>
          <a:blip r:embed="rId2"/>
          <a:stretch>
            <a:fillRect/>
          </a:stretch>
        </p:blipFill>
        <p:spPr>
          <a:xfrm>
            <a:off x="628650" y="1027907"/>
            <a:ext cx="7457143" cy="5428571"/>
          </a:xfrm>
          <a:prstGeom prst="rect">
            <a:avLst/>
          </a:prstGeom>
        </p:spPr>
      </p:pic>
    </p:spTree>
    <p:extLst>
      <p:ext uri="{BB962C8B-B14F-4D97-AF65-F5344CB8AC3E}">
        <p14:creationId xmlns:p14="http://schemas.microsoft.com/office/powerpoint/2010/main" val="196186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24381" y="324238"/>
            <a:ext cx="8095238" cy="6209524"/>
          </a:xfrm>
          <a:prstGeom prst="rect">
            <a:avLst/>
          </a:prstGeom>
        </p:spPr>
      </p:pic>
    </p:spTree>
    <p:extLst>
      <p:ext uri="{BB962C8B-B14F-4D97-AF65-F5344CB8AC3E}">
        <p14:creationId xmlns:p14="http://schemas.microsoft.com/office/powerpoint/2010/main" val="4000663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sz="3600" dirty="0" smtClean="0"/>
              <a:t>目录</a:t>
            </a:r>
            <a:endParaRPr lang="zh-CN" altLang="en-US" sz="3600" dirty="0"/>
          </a:p>
        </p:txBody>
      </p:sp>
      <p:sp>
        <p:nvSpPr>
          <p:cNvPr id="7" name="文本框 6"/>
          <p:cNvSpPr txBox="1"/>
          <p:nvPr/>
        </p:nvSpPr>
        <p:spPr>
          <a:xfrm>
            <a:off x="771181" y="1509307"/>
            <a:ext cx="2417713" cy="2862322"/>
          </a:xfrm>
          <a:prstGeom prst="rect">
            <a:avLst/>
          </a:prstGeom>
          <a:noFill/>
        </p:spPr>
        <p:txBody>
          <a:bodyPr wrap="none" rtlCol="0">
            <a:spAutoFit/>
          </a:bodyPr>
          <a:lstStyle/>
          <a:p>
            <a:pPr marL="342900" indent="-342900">
              <a:lnSpc>
                <a:spcPct val="250000"/>
              </a:lnSpc>
              <a:buFont typeface="Arial" panose="020B0604020202020204" pitchFamily="34" charset="0"/>
              <a:buChar char="•"/>
            </a:pPr>
            <a:r>
              <a:rPr lang="zh-CN" altLang="en-US" dirty="0" smtClean="0"/>
              <a:t>为什么使用线程池</a:t>
            </a:r>
            <a:endParaRPr lang="en-US" altLang="zh-CN" dirty="0" smtClean="0"/>
          </a:p>
          <a:p>
            <a:pPr marL="342900" indent="-342900">
              <a:lnSpc>
                <a:spcPct val="250000"/>
              </a:lnSpc>
              <a:buFont typeface="Arial" panose="020B0604020202020204" pitchFamily="34" charset="0"/>
              <a:buChar char="•"/>
            </a:pPr>
            <a:r>
              <a:rPr lang="zh-CN" altLang="en-US" dirty="0" smtClean="0"/>
              <a:t>线程池类图</a:t>
            </a:r>
            <a:endParaRPr lang="en-US" altLang="zh-CN" dirty="0" smtClean="0"/>
          </a:p>
          <a:p>
            <a:pPr marL="342900" indent="-342900">
              <a:lnSpc>
                <a:spcPct val="250000"/>
              </a:lnSpc>
              <a:buFont typeface="Arial" panose="020B0604020202020204" pitchFamily="34" charset="0"/>
              <a:buChar char="•"/>
            </a:pPr>
            <a:r>
              <a:rPr lang="en-US" altLang="zh-CN" dirty="0" err="1"/>
              <a:t>ThreadPoolExecutor</a:t>
            </a:r>
            <a:endParaRPr lang="en-US" altLang="zh-CN" dirty="0" smtClean="0"/>
          </a:p>
          <a:p>
            <a:pPr marL="342900" indent="-342900">
              <a:lnSpc>
                <a:spcPct val="250000"/>
              </a:lnSpc>
              <a:buFont typeface="Arial" panose="020B0604020202020204" pitchFamily="34" charset="0"/>
              <a:buChar char="•"/>
            </a:pPr>
            <a:r>
              <a:rPr lang="zh-CN" altLang="en-US" dirty="0" smtClean="0"/>
              <a:t>常用的线程池</a:t>
            </a:r>
            <a:endParaRPr lang="zh-CN" altLang="en-US" dirty="0"/>
          </a:p>
        </p:txBody>
      </p:sp>
    </p:spTree>
    <p:extLst>
      <p:ext uri="{BB962C8B-B14F-4D97-AF65-F5344CB8AC3E}">
        <p14:creationId xmlns:p14="http://schemas.microsoft.com/office/powerpoint/2010/main" val="1674952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45969" y="2939627"/>
            <a:ext cx="2852063" cy="830997"/>
          </a:xfrm>
          <a:prstGeom prst="rect">
            <a:avLst/>
          </a:prstGeom>
          <a:noFill/>
        </p:spPr>
        <p:txBody>
          <a:bodyPr wrap="none" lIns="91440" tIns="45720" rIns="91440" bIns="45720">
            <a:spAutoFit/>
          </a:bodyPr>
          <a:lstStyle/>
          <a:p>
            <a:pPr algn="ctr"/>
            <a:r>
              <a:rPr lang="en-US" altLang="zh-CN"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THANKS!</a:t>
            </a:r>
            <a:endParaRPr lang="zh-CN" altLang="en-US" sz="4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endParaRPr>
          </a:p>
        </p:txBody>
      </p:sp>
    </p:spTree>
    <p:extLst>
      <p:ext uri="{BB962C8B-B14F-4D97-AF65-F5344CB8AC3E}">
        <p14:creationId xmlns:p14="http://schemas.microsoft.com/office/powerpoint/2010/main" val="2016801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为什么使用线程池</a:t>
            </a:r>
            <a:endParaRPr lang="zh-CN" altLang="en-US" dirty="0"/>
          </a:p>
        </p:txBody>
      </p:sp>
      <p:sp>
        <p:nvSpPr>
          <p:cNvPr id="3" name="文本框 2"/>
          <p:cNvSpPr txBox="1"/>
          <p:nvPr/>
        </p:nvSpPr>
        <p:spPr>
          <a:xfrm>
            <a:off x="628650" y="1795748"/>
            <a:ext cx="7777220" cy="36317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b="1" dirty="0" smtClean="0"/>
              <a:t>降低</a:t>
            </a:r>
            <a:r>
              <a:rPr lang="zh-CN" altLang="en-US" sz="2000" b="1" dirty="0"/>
              <a:t>资源消耗</a:t>
            </a:r>
            <a:r>
              <a:rPr lang="zh-CN" altLang="en-US" sz="2000" dirty="0"/>
              <a:t>。通过重复利用已创建的线程降低线程创建和销毁造成的消耗。</a:t>
            </a:r>
          </a:p>
          <a:p>
            <a:pPr marL="285750" indent="-285750">
              <a:lnSpc>
                <a:spcPct val="200000"/>
              </a:lnSpc>
              <a:buFont typeface="Wingdings" panose="05000000000000000000" pitchFamily="2" charset="2"/>
              <a:buChar char="Ø"/>
            </a:pPr>
            <a:r>
              <a:rPr lang="zh-CN" altLang="en-US" sz="2000" b="1" dirty="0" smtClean="0"/>
              <a:t>提高</a:t>
            </a:r>
            <a:r>
              <a:rPr lang="zh-CN" altLang="en-US" sz="2000" b="1" dirty="0"/>
              <a:t>响应速度</a:t>
            </a:r>
            <a:r>
              <a:rPr lang="zh-CN" altLang="en-US" sz="2000" dirty="0"/>
              <a:t>。当任务到达时，任务可以不需要等到线程创建就能立即执行。</a:t>
            </a:r>
          </a:p>
          <a:p>
            <a:pPr marL="285750" indent="-285750">
              <a:lnSpc>
                <a:spcPct val="150000"/>
              </a:lnSpc>
              <a:buFont typeface="Wingdings" panose="05000000000000000000" pitchFamily="2" charset="2"/>
              <a:buChar char="Ø"/>
            </a:pPr>
            <a:r>
              <a:rPr lang="zh-CN" altLang="en-US" sz="2000" b="1" dirty="0" smtClean="0"/>
              <a:t>提高</a:t>
            </a:r>
            <a:r>
              <a:rPr lang="zh-CN" altLang="en-US" sz="2000" b="1" dirty="0"/>
              <a:t>线程的可管理性</a:t>
            </a:r>
            <a:r>
              <a:rPr lang="zh-CN" altLang="en-US" sz="2000" dirty="0"/>
              <a:t>。线程是稀缺资源，如果无限制的创建，不仅会消耗系统资源，还会降低系统的稳定性，使用线程池可以进行统一的分配，调优和监控。</a:t>
            </a:r>
          </a:p>
        </p:txBody>
      </p:sp>
    </p:spTree>
    <p:extLst>
      <p:ext uri="{BB962C8B-B14F-4D97-AF65-F5344CB8AC3E}">
        <p14:creationId xmlns:p14="http://schemas.microsoft.com/office/powerpoint/2010/main" val="16215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8694" y="308682"/>
            <a:ext cx="7886700" cy="1325563"/>
          </a:xfrm>
        </p:spPr>
        <p:txBody>
          <a:bodyPr/>
          <a:lstStyle/>
          <a:p>
            <a:r>
              <a:rPr lang="zh-CN" altLang="en-US" dirty="0"/>
              <a:t>为什么使用线程池</a:t>
            </a:r>
          </a:p>
        </p:txBody>
      </p:sp>
      <p:sp>
        <p:nvSpPr>
          <p:cNvPr id="3" name="文本框 2"/>
          <p:cNvSpPr txBox="1"/>
          <p:nvPr/>
        </p:nvSpPr>
        <p:spPr>
          <a:xfrm>
            <a:off x="278694" y="1467420"/>
            <a:ext cx="8314462" cy="2585323"/>
          </a:xfrm>
          <a:prstGeom prst="rect">
            <a:avLst/>
          </a:prstGeom>
          <a:noFill/>
        </p:spPr>
        <p:txBody>
          <a:bodyPr wrap="square" rtlCol="0">
            <a:spAutoFit/>
          </a:bodyPr>
          <a:lstStyle/>
          <a:p>
            <a:pPr>
              <a:lnSpc>
                <a:spcPct val="150000"/>
              </a:lnSpc>
            </a:pPr>
            <a:r>
              <a:rPr lang="zh-CN" altLang="en-US" dirty="0" smtClean="0"/>
              <a:t>        线程</a:t>
            </a:r>
            <a:r>
              <a:rPr lang="zh-CN" altLang="en-US" dirty="0"/>
              <a:t>池主要用来解决线程生命周期开销问题和资源不足问题。</a:t>
            </a:r>
            <a:r>
              <a:rPr lang="zh-CN" altLang="en-US" dirty="0" smtClean="0"/>
              <a:t>通过重用现有的线程而不是创建新线程，可以在处理多个请求时分摊在线程创建和销毁过程中产生的巨大开销，</a:t>
            </a:r>
            <a:r>
              <a:rPr lang="zh-CN" altLang="en-US" dirty="0"/>
              <a:t>而且由于在请求到达时</a:t>
            </a:r>
            <a:r>
              <a:rPr lang="zh-CN" altLang="en-US" dirty="0" smtClean="0"/>
              <a:t>线程通常已经</a:t>
            </a:r>
            <a:r>
              <a:rPr lang="zh-CN" altLang="en-US" dirty="0"/>
              <a:t>存在，所以消除了线程创建所带来的延迟。这样，就可以立即为请求服务，使应用程序响应更快。另外，通过适当地调整线程池中的线程</a:t>
            </a:r>
            <a:r>
              <a:rPr lang="zh-CN" altLang="en-US" dirty="0" smtClean="0"/>
              <a:t>数目可以创建足够多的线程使处理器保持忙碌状态，同时还可以防止过多的线程竞争资源而使程序内存耗尽或失败。</a:t>
            </a:r>
            <a:r>
              <a:rPr lang="zh-CN" altLang="en-US" dirty="0"/>
              <a:t> </a:t>
            </a:r>
          </a:p>
        </p:txBody>
      </p:sp>
    </p:spTree>
    <p:extLst>
      <p:ext uri="{BB962C8B-B14F-4D97-AF65-F5344CB8AC3E}">
        <p14:creationId xmlns:p14="http://schemas.microsoft.com/office/powerpoint/2010/main" val="161328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类图</a:t>
            </a:r>
            <a:endParaRPr lang="zh-CN" altLang="en-US" dirty="0"/>
          </a:p>
        </p:txBody>
      </p:sp>
      <p:pic>
        <p:nvPicPr>
          <p:cNvPr id="3" name="Picture 2" descr="http://images2015.cnblogs.com/blog/922762/201607/922762-20160730125719981-11030649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24" y="365126"/>
            <a:ext cx="5461041" cy="570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95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65760"/>
            <a:ext cx="7886700" cy="5811203"/>
          </a:xfrm>
        </p:spPr>
        <p:txBody>
          <a:bodyPr>
            <a:normAutofit/>
          </a:bodyPr>
          <a:lstStyle/>
          <a:p>
            <a:pPr>
              <a:buFont typeface="Wingdings" panose="05000000000000000000" pitchFamily="2" charset="2"/>
              <a:buChar char="Ø"/>
            </a:pPr>
            <a:r>
              <a:rPr lang="en-US" altLang="zh-CN" sz="2400" b="1" dirty="0">
                <a:solidFill>
                  <a:schemeClr val="tx1"/>
                </a:solidFill>
                <a:latin typeface="+mn-lt"/>
                <a:ea typeface="+mn-ea"/>
              </a:rPr>
              <a:t>Executor</a:t>
            </a:r>
            <a:r>
              <a:rPr lang="zh-CN" altLang="en-US" sz="2000" dirty="0">
                <a:solidFill>
                  <a:schemeClr val="tx1"/>
                </a:solidFill>
                <a:latin typeface="+mn-lt"/>
                <a:ea typeface="+mn-ea"/>
              </a:rPr>
              <a:t>是一个顶层接口，在它里面只声明了一个方法</a:t>
            </a:r>
            <a:r>
              <a:rPr lang="en-US" altLang="zh-CN" sz="2000" dirty="0">
                <a:solidFill>
                  <a:schemeClr val="tx1"/>
                </a:solidFill>
                <a:latin typeface="+mn-lt"/>
                <a:ea typeface="+mn-ea"/>
              </a:rPr>
              <a:t>execute(Runnable)</a:t>
            </a:r>
            <a:r>
              <a:rPr lang="zh-CN" altLang="en-US" sz="2000" dirty="0">
                <a:solidFill>
                  <a:schemeClr val="tx1"/>
                </a:solidFill>
                <a:latin typeface="+mn-lt"/>
                <a:ea typeface="+mn-ea"/>
              </a:rPr>
              <a:t>，返回值为</a:t>
            </a:r>
            <a:r>
              <a:rPr lang="en-US" altLang="zh-CN" sz="2000" dirty="0">
                <a:solidFill>
                  <a:schemeClr val="tx1"/>
                </a:solidFill>
                <a:latin typeface="+mn-lt"/>
                <a:ea typeface="+mn-ea"/>
              </a:rPr>
              <a:t>void</a:t>
            </a:r>
            <a:r>
              <a:rPr lang="zh-CN" altLang="en-US" sz="2000" dirty="0">
                <a:solidFill>
                  <a:schemeClr val="tx1"/>
                </a:solidFill>
                <a:latin typeface="+mn-lt"/>
                <a:ea typeface="+mn-ea"/>
              </a:rPr>
              <a:t>，参数为</a:t>
            </a:r>
            <a:r>
              <a:rPr lang="en-US" altLang="zh-CN" sz="2000" dirty="0">
                <a:solidFill>
                  <a:schemeClr val="tx1"/>
                </a:solidFill>
                <a:latin typeface="+mn-lt"/>
                <a:ea typeface="+mn-ea"/>
              </a:rPr>
              <a:t>Runnable</a:t>
            </a:r>
            <a:r>
              <a:rPr lang="zh-CN" altLang="en-US" sz="2000" dirty="0">
                <a:solidFill>
                  <a:schemeClr val="tx1"/>
                </a:solidFill>
                <a:latin typeface="+mn-lt"/>
                <a:ea typeface="+mn-ea"/>
              </a:rPr>
              <a:t>类型，该方法用在于接收执行用户提交任务。</a:t>
            </a:r>
          </a:p>
          <a:p>
            <a:pPr>
              <a:buFont typeface="Wingdings" panose="05000000000000000000" pitchFamily="2" charset="2"/>
              <a:buChar char="Ø"/>
            </a:pPr>
            <a:r>
              <a:rPr lang="en-US" altLang="zh-CN" sz="2400" b="1" dirty="0" err="1" smtClean="0">
                <a:solidFill>
                  <a:schemeClr val="tx1"/>
                </a:solidFill>
                <a:latin typeface="+mn-lt"/>
                <a:ea typeface="+mn-ea"/>
              </a:rPr>
              <a:t>ExecutorService</a:t>
            </a:r>
            <a:r>
              <a:rPr lang="en-US" altLang="zh-CN" sz="2400" dirty="0" smtClean="0">
                <a:solidFill>
                  <a:schemeClr val="tx1"/>
                </a:solidFill>
                <a:latin typeface="+mn-lt"/>
                <a:ea typeface="+mn-ea"/>
              </a:rPr>
              <a:t> </a:t>
            </a:r>
            <a:r>
              <a:rPr lang="zh-CN" altLang="en-US" sz="2000" dirty="0">
                <a:solidFill>
                  <a:schemeClr val="tx1"/>
                </a:solidFill>
                <a:latin typeface="+mn-lt"/>
                <a:ea typeface="+mn-ea"/>
              </a:rPr>
              <a:t>接口继承了</a:t>
            </a:r>
            <a:r>
              <a:rPr lang="en-US" altLang="zh-CN" sz="2000" dirty="0">
                <a:solidFill>
                  <a:schemeClr val="tx1"/>
                </a:solidFill>
                <a:latin typeface="+mn-lt"/>
                <a:ea typeface="+mn-ea"/>
              </a:rPr>
              <a:t>Executor</a:t>
            </a:r>
            <a:r>
              <a:rPr lang="zh-CN" altLang="en-US" sz="2000" dirty="0">
                <a:solidFill>
                  <a:schemeClr val="tx1"/>
                </a:solidFill>
                <a:latin typeface="+mn-lt"/>
                <a:ea typeface="+mn-ea"/>
              </a:rPr>
              <a:t>接口，定义了线程池终止和创建及提交 </a:t>
            </a:r>
            <a:r>
              <a:rPr lang="en-US" altLang="zh-CN" sz="2000" dirty="0" err="1">
                <a:solidFill>
                  <a:schemeClr val="tx1"/>
                </a:solidFill>
                <a:latin typeface="+mn-lt"/>
                <a:ea typeface="+mn-ea"/>
              </a:rPr>
              <a:t>futureTask</a:t>
            </a:r>
            <a:r>
              <a:rPr lang="en-US" altLang="zh-CN" sz="2000" dirty="0">
                <a:solidFill>
                  <a:schemeClr val="tx1"/>
                </a:solidFill>
                <a:latin typeface="+mn-lt"/>
                <a:ea typeface="+mn-ea"/>
              </a:rPr>
              <a:t> </a:t>
            </a:r>
            <a:r>
              <a:rPr lang="zh-CN" altLang="en-US" sz="2000" dirty="0">
                <a:solidFill>
                  <a:schemeClr val="tx1"/>
                </a:solidFill>
                <a:latin typeface="+mn-lt"/>
                <a:ea typeface="+mn-ea"/>
              </a:rPr>
              <a:t>任务支持的方法。并声明了一些方法：</a:t>
            </a:r>
            <a:r>
              <a:rPr lang="en-US" altLang="zh-CN" sz="2000" dirty="0">
                <a:solidFill>
                  <a:schemeClr val="tx1"/>
                </a:solidFill>
                <a:latin typeface="+mn-lt"/>
                <a:ea typeface="+mn-ea"/>
              </a:rPr>
              <a:t>submit</a:t>
            </a:r>
            <a:r>
              <a:rPr lang="zh-CN" altLang="en-US" sz="2000" dirty="0">
                <a:solidFill>
                  <a:schemeClr val="tx1"/>
                </a:solidFill>
                <a:latin typeface="+mn-lt"/>
                <a:ea typeface="+mn-ea"/>
              </a:rPr>
              <a:t>、</a:t>
            </a:r>
            <a:r>
              <a:rPr lang="en-US" altLang="zh-CN" sz="2000" dirty="0" err="1">
                <a:solidFill>
                  <a:schemeClr val="tx1"/>
                </a:solidFill>
                <a:latin typeface="+mn-lt"/>
                <a:ea typeface="+mn-ea"/>
              </a:rPr>
              <a:t>invokeAll</a:t>
            </a:r>
            <a:r>
              <a:rPr lang="zh-CN" altLang="en-US" sz="2000" dirty="0">
                <a:solidFill>
                  <a:schemeClr val="tx1"/>
                </a:solidFill>
                <a:latin typeface="+mn-lt"/>
                <a:ea typeface="+mn-ea"/>
              </a:rPr>
              <a:t>、</a:t>
            </a:r>
            <a:r>
              <a:rPr lang="en-US" altLang="zh-CN" sz="2000" dirty="0" err="1">
                <a:solidFill>
                  <a:schemeClr val="tx1"/>
                </a:solidFill>
                <a:latin typeface="+mn-lt"/>
                <a:ea typeface="+mn-ea"/>
              </a:rPr>
              <a:t>invokeAny</a:t>
            </a:r>
            <a:r>
              <a:rPr lang="zh-CN" altLang="en-US" sz="2000" dirty="0">
                <a:solidFill>
                  <a:schemeClr val="tx1"/>
                </a:solidFill>
                <a:latin typeface="+mn-lt"/>
                <a:ea typeface="+mn-ea"/>
              </a:rPr>
              <a:t>以及</a:t>
            </a:r>
            <a:r>
              <a:rPr lang="en-US" altLang="zh-CN" sz="2000" dirty="0" err="1">
                <a:solidFill>
                  <a:schemeClr val="tx1"/>
                </a:solidFill>
                <a:latin typeface="+mn-lt"/>
                <a:ea typeface="+mn-ea"/>
              </a:rPr>
              <a:t>shutDown</a:t>
            </a:r>
            <a:r>
              <a:rPr lang="zh-CN" altLang="en-US" sz="2000" dirty="0">
                <a:solidFill>
                  <a:schemeClr val="tx1"/>
                </a:solidFill>
                <a:latin typeface="+mn-lt"/>
                <a:ea typeface="+mn-ea"/>
              </a:rPr>
              <a:t>等。</a:t>
            </a:r>
          </a:p>
          <a:p>
            <a:pPr>
              <a:buFont typeface="Wingdings" panose="05000000000000000000" pitchFamily="2" charset="2"/>
              <a:buChar char="Ø"/>
            </a:pPr>
            <a:r>
              <a:rPr lang="en-US" altLang="zh-CN" sz="2400" b="1" dirty="0" err="1" smtClean="0">
                <a:solidFill>
                  <a:schemeClr val="tx1"/>
                </a:solidFill>
                <a:latin typeface="+mn-lt"/>
                <a:ea typeface="+mn-ea"/>
              </a:rPr>
              <a:t>AbstractExecutorService</a:t>
            </a:r>
            <a:r>
              <a:rPr lang="en-US" altLang="zh-CN" sz="2400" dirty="0" smtClean="0">
                <a:solidFill>
                  <a:schemeClr val="tx1"/>
                </a:solidFill>
                <a:latin typeface="+mn-lt"/>
                <a:ea typeface="+mn-ea"/>
              </a:rPr>
              <a:t> </a:t>
            </a:r>
            <a:r>
              <a:rPr lang="zh-CN" altLang="en-US" sz="2000" dirty="0">
                <a:solidFill>
                  <a:schemeClr val="tx1"/>
                </a:solidFill>
                <a:latin typeface="+mn-lt"/>
                <a:ea typeface="+mn-ea"/>
              </a:rPr>
              <a:t>是抽象类，它实现了</a:t>
            </a:r>
            <a:r>
              <a:rPr lang="en-US" altLang="zh-CN" sz="2000" dirty="0" err="1">
                <a:solidFill>
                  <a:schemeClr val="tx1"/>
                </a:solidFill>
                <a:latin typeface="+mn-lt"/>
                <a:ea typeface="+mn-ea"/>
              </a:rPr>
              <a:t>ExecutorService</a:t>
            </a:r>
            <a:r>
              <a:rPr lang="zh-CN" altLang="en-US" sz="2000" dirty="0">
                <a:solidFill>
                  <a:schemeClr val="tx1"/>
                </a:solidFill>
                <a:latin typeface="+mn-lt"/>
                <a:ea typeface="+mn-ea"/>
              </a:rPr>
              <a:t>接口及其中的的所有方法。主要实现了 </a:t>
            </a:r>
            <a:r>
              <a:rPr lang="en-US" altLang="zh-CN" sz="2000" dirty="0" err="1">
                <a:solidFill>
                  <a:schemeClr val="tx1"/>
                </a:solidFill>
                <a:latin typeface="+mn-lt"/>
                <a:ea typeface="+mn-ea"/>
              </a:rPr>
              <a:t>ExecutorService</a:t>
            </a:r>
            <a:r>
              <a:rPr lang="en-US" altLang="zh-CN" sz="2000" dirty="0">
                <a:solidFill>
                  <a:schemeClr val="tx1"/>
                </a:solidFill>
                <a:latin typeface="+mn-lt"/>
                <a:ea typeface="+mn-ea"/>
              </a:rPr>
              <a:t> </a:t>
            </a:r>
            <a:r>
              <a:rPr lang="zh-CN" altLang="en-US" sz="2000" dirty="0">
                <a:solidFill>
                  <a:schemeClr val="tx1"/>
                </a:solidFill>
                <a:latin typeface="+mn-lt"/>
                <a:ea typeface="+mn-ea"/>
              </a:rPr>
              <a:t>和 </a:t>
            </a:r>
            <a:r>
              <a:rPr lang="en-US" altLang="zh-CN" sz="2000" dirty="0" err="1">
                <a:solidFill>
                  <a:schemeClr val="tx1"/>
                </a:solidFill>
                <a:latin typeface="+mn-lt"/>
                <a:ea typeface="+mn-ea"/>
              </a:rPr>
              <a:t>futureTask</a:t>
            </a:r>
            <a:r>
              <a:rPr lang="en-US" altLang="zh-CN" sz="2000" dirty="0">
                <a:solidFill>
                  <a:schemeClr val="tx1"/>
                </a:solidFill>
                <a:latin typeface="+mn-lt"/>
                <a:ea typeface="+mn-ea"/>
              </a:rPr>
              <a:t> </a:t>
            </a:r>
            <a:r>
              <a:rPr lang="zh-CN" altLang="en-US" sz="2000" dirty="0">
                <a:solidFill>
                  <a:schemeClr val="tx1"/>
                </a:solidFill>
                <a:latin typeface="+mn-lt"/>
                <a:ea typeface="+mn-ea"/>
              </a:rPr>
              <a:t>相关的一些任务创建和提交的方法。</a:t>
            </a:r>
          </a:p>
          <a:p>
            <a:pPr>
              <a:buFont typeface="Wingdings" panose="05000000000000000000" pitchFamily="2" charset="2"/>
              <a:buChar char="Ø"/>
            </a:pPr>
            <a:r>
              <a:rPr lang="en-US" altLang="zh-CN" sz="2400" b="1" dirty="0" err="1" smtClean="0">
                <a:solidFill>
                  <a:schemeClr val="tx1"/>
                </a:solidFill>
                <a:latin typeface="+mn-lt"/>
                <a:ea typeface="+mn-ea"/>
              </a:rPr>
              <a:t>ThreadPoolExecutor</a:t>
            </a:r>
            <a:r>
              <a:rPr lang="en-US" altLang="zh-CN" sz="2400" dirty="0" smtClean="0">
                <a:solidFill>
                  <a:schemeClr val="tx1"/>
                </a:solidFill>
                <a:latin typeface="+mn-lt"/>
                <a:ea typeface="+mn-ea"/>
              </a:rPr>
              <a:t> </a:t>
            </a:r>
            <a:r>
              <a:rPr lang="zh-CN" altLang="en-US" sz="2000" dirty="0">
                <a:solidFill>
                  <a:schemeClr val="tx1"/>
                </a:solidFill>
                <a:latin typeface="+mn-lt"/>
                <a:ea typeface="+mn-ea"/>
              </a:rPr>
              <a:t>继承了类</a:t>
            </a:r>
            <a:r>
              <a:rPr lang="en-US" altLang="zh-CN" sz="2000" dirty="0" err="1">
                <a:solidFill>
                  <a:schemeClr val="tx1"/>
                </a:solidFill>
                <a:latin typeface="+mn-lt"/>
                <a:ea typeface="+mn-ea"/>
              </a:rPr>
              <a:t>AbstractExecutorService</a:t>
            </a:r>
            <a:r>
              <a:rPr lang="zh-CN" altLang="en-US" sz="2000" dirty="0">
                <a:solidFill>
                  <a:schemeClr val="tx1"/>
                </a:solidFill>
                <a:latin typeface="+mn-lt"/>
                <a:ea typeface="+mn-ea"/>
              </a:rPr>
              <a:t>，它是最核心的一个类，是线程池的内部实现。线程池的功能都在这里实现了，平时用的最多的基本就是这个。</a:t>
            </a:r>
          </a:p>
          <a:p>
            <a:pPr>
              <a:buFont typeface="Wingdings" panose="05000000000000000000" pitchFamily="2" charset="2"/>
              <a:buChar char="Ø"/>
            </a:pPr>
            <a:r>
              <a:rPr lang="en-US" altLang="zh-CN" sz="2400" b="1" dirty="0" err="1" smtClean="0">
                <a:solidFill>
                  <a:schemeClr val="tx1"/>
                </a:solidFill>
                <a:latin typeface="+mn-lt"/>
                <a:ea typeface="+mn-ea"/>
              </a:rPr>
              <a:t>ScheduledThreadPoolExecutor</a:t>
            </a:r>
            <a:r>
              <a:rPr lang="en-US" altLang="zh-CN" sz="2400" dirty="0" smtClean="0">
                <a:solidFill>
                  <a:schemeClr val="tx1"/>
                </a:solidFill>
                <a:latin typeface="+mn-lt"/>
                <a:ea typeface="+mn-ea"/>
              </a:rPr>
              <a:t> </a:t>
            </a:r>
            <a:r>
              <a:rPr lang="en-US" altLang="zh-CN" sz="2000" dirty="0" err="1">
                <a:solidFill>
                  <a:schemeClr val="tx1"/>
                </a:solidFill>
                <a:latin typeface="+mn-lt"/>
                <a:ea typeface="+mn-ea"/>
              </a:rPr>
              <a:t>ThreadPoolExecutor</a:t>
            </a:r>
            <a:r>
              <a:rPr lang="en-US" altLang="zh-CN" sz="2000" dirty="0">
                <a:solidFill>
                  <a:schemeClr val="tx1"/>
                </a:solidFill>
                <a:latin typeface="+mn-lt"/>
                <a:ea typeface="+mn-ea"/>
              </a:rPr>
              <a:t> </a:t>
            </a:r>
            <a:r>
              <a:rPr lang="zh-CN" altLang="en-US" sz="2000" dirty="0">
                <a:solidFill>
                  <a:schemeClr val="tx1"/>
                </a:solidFill>
                <a:latin typeface="+mn-lt"/>
                <a:ea typeface="+mn-ea"/>
              </a:rPr>
              <a:t>的基础上提供了支持定时调度的功能。</a:t>
            </a:r>
          </a:p>
          <a:p>
            <a:endParaRPr lang="zh-CN" altLang="en-US" dirty="0"/>
          </a:p>
        </p:txBody>
      </p:sp>
    </p:spTree>
    <p:extLst>
      <p:ext uri="{BB962C8B-B14F-4D97-AF65-F5344CB8AC3E}">
        <p14:creationId xmlns:p14="http://schemas.microsoft.com/office/powerpoint/2010/main" val="20285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txBox="1">
            <a:spLocks/>
          </p:cNvSpPr>
          <p:nvPr/>
        </p:nvSpPr>
        <p:spPr>
          <a:xfrm>
            <a:off x="320407" y="2145007"/>
            <a:ext cx="8586087" cy="3763424"/>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en-US" altLang="zh-CN" sz="2800" dirty="0" err="1"/>
              <a:t>java.uitl.concurrent.ThreadPoolExecutor</a:t>
            </a:r>
            <a:r>
              <a:rPr lang="zh-CN" altLang="en-US" sz="2800" dirty="0"/>
              <a:t>类是线程池中最核心的一个类，因此如果要透彻地了解</a:t>
            </a:r>
            <a:r>
              <a:rPr lang="en-US" altLang="zh-CN" sz="2800" dirty="0"/>
              <a:t>Java</a:t>
            </a:r>
            <a:r>
              <a:rPr lang="zh-CN" altLang="en-US" sz="2800" dirty="0"/>
              <a:t>中的线程池，必须先了解这个类。</a:t>
            </a:r>
            <a:endParaRPr lang="en-US" altLang="zh-CN" sz="2800" dirty="0">
              <a:solidFill>
                <a:schemeClr val="tx1">
                  <a:lumMod val="75000"/>
                  <a:lumOff val="25000"/>
                </a:schemeClr>
              </a:solidFill>
              <a:latin typeface="微软雅黑" pitchFamily="34" charset="-122"/>
              <a:ea typeface="微软雅黑" pitchFamily="34" charset="-122"/>
            </a:endParaRPr>
          </a:p>
        </p:txBody>
      </p:sp>
      <p:sp>
        <p:nvSpPr>
          <p:cNvPr id="9" name="內容版面配置區 2"/>
          <p:cNvSpPr txBox="1">
            <a:spLocks/>
          </p:cNvSpPr>
          <p:nvPr/>
        </p:nvSpPr>
        <p:spPr>
          <a:xfrm>
            <a:off x="934646" y="1897843"/>
            <a:ext cx="7752155" cy="2224687"/>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120000"/>
              </a:lnSpc>
            </a:pPr>
            <a:endParaRPr kumimoji="1" lang="zh-TW" altLang="en-US" sz="1200" spc="300" dirty="0">
              <a:solidFill>
                <a:schemeClr val="tx1">
                  <a:lumMod val="50000"/>
                  <a:lumOff val="50000"/>
                </a:schemeClr>
              </a:solidFill>
              <a:latin typeface="微软雅黑" panose="020B0503020204020204" pitchFamily="34" charset="-122"/>
              <a:ea typeface="微软雅黑" panose="020B0503020204020204" pitchFamily="34" charset="-122"/>
              <a:cs typeface="FZLanTingHeiS-EL-GB"/>
            </a:endParaRPr>
          </a:p>
        </p:txBody>
      </p:sp>
      <p:sp>
        <p:nvSpPr>
          <p:cNvPr id="5" name="标题 1"/>
          <p:cNvSpPr>
            <a:spLocks noGrp="1"/>
          </p:cNvSpPr>
          <p:nvPr>
            <p:ph type="title"/>
          </p:nvPr>
        </p:nvSpPr>
        <p:spPr>
          <a:xfrm>
            <a:off x="465981" y="572278"/>
            <a:ext cx="7886700" cy="1325563"/>
          </a:xfrm>
        </p:spPr>
        <p:txBody>
          <a:bodyPr/>
          <a:lstStyle/>
          <a:p>
            <a:r>
              <a:rPr lang="en-US" altLang="zh-CN" b="1" dirty="0" err="1"/>
              <a:t>ThreadPoolExecutor</a:t>
            </a:r>
            <a:endParaRPr lang="en-US" altLang="zh-CN" b="1" dirty="0"/>
          </a:p>
        </p:txBody>
      </p:sp>
    </p:spTree>
    <p:extLst>
      <p:ext uri="{BB962C8B-B14F-4D97-AF65-F5344CB8AC3E}">
        <p14:creationId xmlns:p14="http://schemas.microsoft.com/office/powerpoint/2010/main" val="70874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b="1" dirty="0" err="1" smtClean="0"/>
              <a:t>ThreadPoolExecutor</a:t>
            </a:r>
            <a:r>
              <a:rPr lang="zh-CN" altLang="en-US" sz="2800" b="1" dirty="0" smtClean="0"/>
              <a:t>构造方法</a:t>
            </a:r>
            <a:endParaRPr lang="zh-CN" altLang="en-US" sz="2800" b="1" dirty="0"/>
          </a:p>
        </p:txBody>
      </p:sp>
      <p:sp>
        <p:nvSpPr>
          <p:cNvPr id="4" name="文本框 3"/>
          <p:cNvSpPr txBox="1"/>
          <p:nvPr/>
        </p:nvSpPr>
        <p:spPr>
          <a:xfrm>
            <a:off x="291025" y="4164038"/>
            <a:ext cx="7154523" cy="2585323"/>
          </a:xfrm>
          <a:prstGeom prst="rect">
            <a:avLst/>
          </a:prstGeom>
          <a:noFill/>
        </p:spPr>
        <p:txBody>
          <a:bodyPr wrap="none" rtlCol="0">
            <a:spAutoFit/>
          </a:bodyPr>
          <a:lstStyle/>
          <a:p>
            <a:r>
              <a:rPr lang="en-US" altLang="zh-CN" b="1" dirty="0"/>
              <a:t>public</a:t>
            </a:r>
            <a:r>
              <a:rPr lang="en-US" altLang="zh-CN" dirty="0"/>
              <a:t> </a:t>
            </a:r>
            <a:r>
              <a:rPr lang="en-US" altLang="zh-CN" dirty="0" err="1"/>
              <a:t>ThreadPoolExecutor</a:t>
            </a:r>
            <a:r>
              <a:rPr lang="en-US" altLang="zh-CN" dirty="0"/>
              <a:t>(</a:t>
            </a:r>
            <a:r>
              <a:rPr lang="en-US" altLang="zh-CN" b="1" dirty="0" err="1"/>
              <a:t>int</a:t>
            </a:r>
            <a:r>
              <a:rPr lang="en-US" altLang="zh-CN" dirty="0"/>
              <a:t> </a:t>
            </a:r>
            <a:r>
              <a:rPr lang="en-US" altLang="zh-CN" dirty="0" err="1"/>
              <a:t>corePoolSize</a:t>
            </a:r>
            <a:r>
              <a:rPr lang="en-US" altLang="zh-CN" dirty="0"/>
              <a:t>,  </a:t>
            </a:r>
          </a:p>
          <a:p>
            <a:r>
              <a:rPr lang="en-US" altLang="zh-CN" dirty="0"/>
              <a:t>                          </a:t>
            </a:r>
            <a:r>
              <a:rPr lang="en-US" altLang="zh-CN" b="1" dirty="0" err="1"/>
              <a:t>int</a:t>
            </a:r>
            <a:r>
              <a:rPr lang="en-US" altLang="zh-CN" dirty="0"/>
              <a:t> </a:t>
            </a:r>
            <a:r>
              <a:rPr lang="en-US" altLang="zh-CN" dirty="0" err="1"/>
              <a:t>maximumPoolSize</a:t>
            </a:r>
            <a:r>
              <a:rPr lang="en-US" altLang="zh-CN" dirty="0"/>
              <a:t>,  </a:t>
            </a:r>
          </a:p>
          <a:p>
            <a:r>
              <a:rPr lang="en-US" altLang="zh-CN" dirty="0"/>
              <a:t>                          </a:t>
            </a:r>
            <a:r>
              <a:rPr lang="en-US" altLang="zh-CN" b="1" dirty="0"/>
              <a:t>long</a:t>
            </a:r>
            <a:r>
              <a:rPr lang="en-US" altLang="zh-CN" dirty="0"/>
              <a:t> </a:t>
            </a:r>
            <a:r>
              <a:rPr lang="en-US" altLang="zh-CN" dirty="0" err="1"/>
              <a:t>keepAliveTime</a:t>
            </a:r>
            <a:r>
              <a:rPr lang="en-US" altLang="zh-CN" dirty="0"/>
              <a:t>,  </a:t>
            </a:r>
          </a:p>
          <a:p>
            <a:r>
              <a:rPr lang="en-US" altLang="zh-CN" dirty="0"/>
              <a:t>                          </a:t>
            </a:r>
            <a:r>
              <a:rPr lang="en-US" altLang="zh-CN" dirty="0" err="1"/>
              <a:t>TimeUnit</a:t>
            </a:r>
            <a:r>
              <a:rPr lang="en-US" altLang="zh-CN" dirty="0"/>
              <a:t> unit,  </a:t>
            </a:r>
          </a:p>
          <a:p>
            <a:r>
              <a:rPr lang="en-US" altLang="zh-CN" dirty="0"/>
              <a:t>                          </a:t>
            </a:r>
            <a:r>
              <a:rPr lang="en-US" altLang="zh-CN" dirty="0" err="1"/>
              <a:t>BlockingQueue</a:t>
            </a:r>
            <a:r>
              <a:rPr lang="en-US" altLang="zh-CN" dirty="0"/>
              <a:t>&lt;Runnable&gt; </a:t>
            </a:r>
            <a:r>
              <a:rPr lang="en-US" altLang="zh-CN" dirty="0" err="1"/>
              <a:t>workQueue</a:t>
            </a:r>
            <a:r>
              <a:rPr lang="en-US" altLang="zh-CN" dirty="0"/>
              <a:t>,  </a:t>
            </a:r>
          </a:p>
          <a:p>
            <a:r>
              <a:rPr lang="en-US" altLang="zh-CN" dirty="0"/>
              <a:t>                          </a:t>
            </a:r>
            <a:r>
              <a:rPr lang="en-US" altLang="zh-CN" dirty="0" err="1"/>
              <a:t>RejectedExecutionHandler</a:t>
            </a:r>
            <a:r>
              <a:rPr lang="en-US" altLang="zh-CN" dirty="0"/>
              <a:t> handler) {  </a:t>
            </a:r>
          </a:p>
          <a:p>
            <a:r>
              <a:rPr lang="en-US" altLang="zh-CN" dirty="0"/>
              <a:t>    </a:t>
            </a:r>
            <a:r>
              <a:rPr lang="en-US" altLang="zh-CN" b="1" dirty="0"/>
              <a:t>this</a:t>
            </a:r>
            <a:r>
              <a:rPr lang="en-US" altLang="zh-CN" dirty="0"/>
              <a:t>(</a:t>
            </a:r>
            <a:r>
              <a:rPr lang="en-US" altLang="zh-CN" dirty="0" err="1"/>
              <a:t>corePoolSize</a:t>
            </a:r>
            <a:r>
              <a:rPr lang="en-US" altLang="zh-CN" dirty="0"/>
              <a:t>, </a:t>
            </a:r>
            <a:r>
              <a:rPr lang="en-US" altLang="zh-CN" dirty="0" err="1"/>
              <a:t>maximumPoolSize</a:t>
            </a:r>
            <a:r>
              <a:rPr lang="en-US" altLang="zh-CN" dirty="0"/>
              <a:t>, </a:t>
            </a:r>
            <a:r>
              <a:rPr lang="en-US" altLang="zh-CN" dirty="0" err="1"/>
              <a:t>keepAliveTime</a:t>
            </a:r>
            <a:r>
              <a:rPr lang="en-US" altLang="zh-CN" dirty="0"/>
              <a:t>, unit, </a:t>
            </a:r>
            <a:r>
              <a:rPr lang="en-US" altLang="zh-CN" dirty="0" err="1"/>
              <a:t>workQueue</a:t>
            </a:r>
            <a:r>
              <a:rPr lang="en-US" altLang="zh-CN" dirty="0"/>
              <a:t>,  </a:t>
            </a:r>
          </a:p>
          <a:p>
            <a:r>
              <a:rPr lang="en-US" altLang="zh-CN" dirty="0"/>
              <a:t>         </a:t>
            </a:r>
            <a:r>
              <a:rPr lang="en-US" altLang="zh-CN" dirty="0" err="1"/>
              <a:t>Executors.defaultThreadFactory</a:t>
            </a:r>
            <a:r>
              <a:rPr lang="en-US" altLang="zh-CN" dirty="0"/>
              <a:t>(), handler);  </a:t>
            </a:r>
          </a:p>
          <a:p>
            <a:endParaRPr lang="zh-CN" altLang="en-US" dirty="0"/>
          </a:p>
        </p:txBody>
      </p:sp>
      <p:pic>
        <p:nvPicPr>
          <p:cNvPr id="7" name="图片 6"/>
          <p:cNvPicPr>
            <a:picLocks noChangeAspect="1"/>
          </p:cNvPicPr>
          <p:nvPr/>
        </p:nvPicPr>
        <p:blipFill>
          <a:blip r:embed="rId2"/>
          <a:stretch>
            <a:fillRect/>
          </a:stretch>
        </p:blipFill>
        <p:spPr>
          <a:xfrm>
            <a:off x="0" y="1535357"/>
            <a:ext cx="9123809" cy="2352381"/>
          </a:xfrm>
          <a:prstGeom prst="rect">
            <a:avLst/>
          </a:prstGeom>
        </p:spPr>
      </p:pic>
    </p:spTree>
    <p:extLst>
      <p:ext uri="{BB962C8B-B14F-4D97-AF65-F5344CB8AC3E}">
        <p14:creationId xmlns:p14="http://schemas.microsoft.com/office/powerpoint/2010/main" val="287012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参数解释</a:t>
            </a:r>
            <a:endParaRPr lang="zh-CN" altLang="en-US" dirty="0"/>
          </a:p>
        </p:txBody>
      </p:sp>
      <p:sp>
        <p:nvSpPr>
          <p:cNvPr id="3" name="内容占位符 2"/>
          <p:cNvSpPr>
            <a:spLocks noGrp="1"/>
          </p:cNvSpPr>
          <p:nvPr>
            <p:ph idx="1"/>
          </p:nvPr>
        </p:nvSpPr>
        <p:spPr>
          <a:xfrm>
            <a:off x="628650" y="1477108"/>
            <a:ext cx="7886700" cy="4699855"/>
          </a:xfrm>
        </p:spPr>
        <p:txBody>
          <a:bodyPr>
            <a:normAutofit fontScale="70000" lnSpcReduction="20000"/>
          </a:bodyPr>
          <a:lstStyle/>
          <a:p>
            <a:pPr>
              <a:lnSpc>
                <a:spcPct val="160000"/>
              </a:lnSpc>
              <a:buFont typeface="Wingdings" panose="05000000000000000000" pitchFamily="2" charset="2"/>
              <a:buChar char="Ø"/>
            </a:pPr>
            <a:r>
              <a:rPr lang="en-US" altLang="zh-CN" sz="1900" b="1" dirty="0" err="1"/>
              <a:t>corePoolSize</a:t>
            </a:r>
            <a:r>
              <a:rPr lang="zh-CN" altLang="en-US" sz="1900" dirty="0"/>
              <a:t>：     </a:t>
            </a:r>
            <a:r>
              <a:rPr lang="zh-CN" altLang="en-US" sz="1900" dirty="0" smtClean="0"/>
              <a:t>     核心</a:t>
            </a:r>
            <a:r>
              <a:rPr lang="zh-CN" altLang="en-US" sz="1900" dirty="0"/>
              <a:t>线程数，会一直存活，即使没有任务，线程池也会维护线程的最少</a:t>
            </a:r>
            <a:r>
              <a:rPr lang="zh-CN" altLang="en-US" sz="1900" dirty="0" smtClean="0"/>
              <a:t>数量</a:t>
            </a:r>
            <a:endParaRPr lang="en-US" altLang="zh-CN" sz="1900" dirty="0" smtClean="0"/>
          </a:p>
          <a:p>
            <a:pPr>
              <a:lnSpc>
                <a:spcPct val="160000"/>
              </a:lnSpc>
              <a:buFont typeface="Wingdings" panose="05000000000000000000" pitchFamily="2" charset="2"/>
              <a:buChar char="Ø"/>
            </a:pPr>
            <a:r>
              <a:rPr lang="en-US" altLang="zh-CN" sz="1900" b="1" dirty="0" err="1" smtClean="0"/>
              <a:t>maximumPoolSize</a:t>
            </a:r>
            <a:r>
              <a:rPr lang="zh-CN" altLang="en-US" sz="1900" dirty="0"/>
              <a:t>： 线程池维护线程的最大</a:t>
            </a:r>
            <a:r>
              <a:rPr lang="zh-CN" altLang="en-US" sz="1900" dirty="0" smtClean="0"/>
              <a:t>数量</a:t>
            </a:r>
            <a:endParaRPr lang="en-US" altLang="zh-CN" sz="1900" dirty="0" smtClean="0"/>
          </a:p>
          <a:p>
            <a:pPr>
              <a:lnSpc>
                <a:spcPct val="160000"/>
              </a:lnSpc>
              <a:buFont typeface="Wingdings" panose="05000000000000000000" pitchFamily="2" charset="2"/>
              <a:buChar char="Ø"/>
            </a:pPr>
            <a:r>
              <a:rPr lang="en-US" altLang="zh-CN" sz="1900" b="1" dirty="0" err="1" smtClean="0"/>
              <a:t>keepAliveTime</a:t>
            </a:r>
            <a:r>
              <a:rPr lang="zh-CN" altLang="en-US" sz="1900" dirty="0"/>
              <a:t>：      </a:t>
            </a:r>
            <a:r>
              <a:rPr lang="zh-CN" altLang="en-US" sz="1900" dirty="0" smtClean="0"/>
              <a:t> 线程</a:t>
            </a:r>
            <a:r>
              <a:rPr lang="zh-CN" altLang="en-US" sz="1900" dirty="0"/>
              <a:t>池维护线程所允许的空闲时间，当线程空闲时间达到</a:t>
            </a:r>
            <a:r>
              <a:rPr lang="en-US" altLang="zh-CN" sz="1900" dirty="0" err="1"/>
              <a:t>keepAliveTime</a:t>
            </a:r>
            <a:r>
              <a:rPr lang="zh-CN" altLang="en-US" sz="1900" dirty="0"/>
              <a:t>，该线程会退出，直到线程数量等于</a:t>
            </a:r>
            <a:r>
              <a:rPr lang="en-US" altLang="zh-CN" sz="1900" dirty="0" err="1"/>
              <a:t>corePoolSize</a:t>
            </a:r>
            <a:r>
              <a:rPr lang="zh-CN" altLang="en-US" sz="1900" dirty="0"/>
              <a:t>。如果</a:t>
            </a:r>
            <a:r>
              <a:rPr lang="en-US" altLang="zh-CN" sz="1900" dirty="0" err="1"/>
              <a:t>allowCoreThreadTimeout</a:t>
            </a:r>
            <a:r>
              <a:rPr lang="zh-CN" altLang="en-US" sz="1900" dirty="0"/>
              <a:t>设置为</a:t>
            </a:r>
            <a:r>
              <a:rPr lang="en-US" altLang="zh-CN" sz="1900" dirty="0"/>
              <a:t>true</a:t>
            </a:r>
            <a:r>
              <a:rPr lang="zh-CN" altLang="en-US" sz="1900" dirty="0"/>
              <a:t>，则所有线程均会退出直到线程数量为</a:t>
            </a:r>
            <a:r>
              <a:rPr lang="en-US" altLang="zh-CN" sz="1900" dirty="0"/>
              <a:t>0</a:t>
            </a:r>
            <a:r>
              <a:rPr lang="zh-CN" altLang="en-US" sz="1900" dirty="0" smtClean="0"/>
              <a:t>。</a:t>
            </a:r>
            <a:endParaRPr lang="en-US" altLang="zh-CN" sz="1900" dirty="0" smtClean="0"/>
          </a:p>
          <a:p>
            <a:pPr>
              <a:lnSpc>
                <a:spcPct val="160000"/>
              </a:lnSpc>
              <a:buFont typeface="Wingdings" panose="05000000000000000000" pitchFamily="2" charset="2"/>
              <a:buChar char="Ø"/>
            </a:pPr>
            <a:r>
              <a:rPr lang="en-US" altLang="zh-CN" sz="1900" b="1" dirty="0" smtClean="0"/>
              <a:t>unit</a:t>
            </a:r>
            <a:r>
              <a:rPr lang="zh-CN" altLang="en-US" sz="1900" dirty="0"/>
              <a:t>： 线程池维护线程所允许的空闲时间的单位、可选参数值为：</a:t>
            </a:r>
            <a:r>
              <a:rPr lang="en-US" altLang="zh-CN" sz="1900" dirty="0" err="1"/>
              <a:t>TimeUnit</a:t>
            </a:r>
            <a:r>
              <a:rPr lang="zh-CN" altLang="en-US" sz="1900" dirty="0"/>
              <a:t>中的几个静态属性：</a:t>
            </a:r>
            <a:r>
              <a:rPr lang="en-US" altLang="zh-CN" sz="1900" dirty="0"/>
              <a:t>NANOSECONDS</a:t>
            </a:r>
            <a:r>
              <a:rPr lang="zh-CN" altLang="en-US" sz="1900" dirty="0"/>
              <a:t>、</a:t>
            </a:r>
            <a:r>
              <a:rPr lang="en-US" altLang="zh-CN" sz="1900" dirty="0"/>
              <a:t>MICROSECONDS</a:t>
            </a:r>
            <a:r>
              <a:rPr lang="zh-CN" altLang="en-US" sz="1900" dirty="0"/>
              <a:t>、</a:t>
            </a:r>
            <a:r>
              <a:rPr lang="en-US" altLang="zh-CN" sz="1900" dirty="0"/>
              <a:t>MILLISECONDS</a:t>
            </a:r>
            <a:r>
              <a:rPr lang="zh-CN" altLang="en-US" sz="1900" dirty="0"/>
              <a:t>、</a:t>
            </a:r>
            <a:r>
              <a:rPr lang="en-US" altLang="zh-CN" sz="1900" dirty="0"/>
              <a:t>SECONDS</a:t>
            </a:r>
            <a:r>
              <a:rPr lang="zh-CN" altLang="en-US" sz="1900" dirty="0" smtClean="0"/>
              <a:t>。</a:t>
            </a:r>
            <a:endParaRPr lang="en-US" altLang="zh-CN" sz="1900" dirty="0" smtClean="0"/>
          </a:p>
          <a:p>
            <a:pPr>
              <a:lnSpc>
                <a:spcPct val="160000"/>
              </a:lnSpc>
              <a:buFont typeface="Wingdings" panose="05000000000000000000" pitchFamily="2" charset="2"/>
              <a:buChar char="Ø"/>
            </a:pPr>
            <a:r>
              <a:rPr lang="en-US" altLang="zh-CN" sz="1900" b="1" dirty="0" err="1" smtClean="0"/>
              <a:t>workQueue</a:t>
            </a:r>
            <a:r>
              <a:rPr lang="zh-CN" altLang="en-US" sz="1900" dirty="0"/>
              <a:t>： 线程池所使用的缓冲队列，常用的是：</a:t>
            </a:r>
            <a:r>
              <a:rPr lang="en-US" altLang="zh-CN" sz="1900" dirty="0" err="1"/>
              <a:t>java.util.concurrent.ArrayBlockingQueue</a:t>
            </a:r>
            <a:r>
              <a:rPr lang="zh-CN" altLang="en-US" sz="1900" dirty="0"/>
              <a:t>、</a:t>
            </a:r>
            <a:r>
              <a:rPr lang="en-US" altLang="zh-CN" sz="1900" dirty="0" err="1"/>
              <a:t>LinkedBlockingQueue</a:t>
            </a:r>
            <a:r>
              <a:rPr lang="zh-CN" altLang="en-US" sz="1900" dirty="0"/>
              <a:t>、</a:t>
            </a:r>
            <a:r>
              <a:rPr lang="en-US" altLang="zh-CN" sz="1900" dirty="0" err="1" smtClean="0"/>
              <a:t>SynchronousQueue</a:t>
            </a:r>
            <a:endParaRPr lang="en-US" altLang="zh-CN" sz="1900" dirty="0" smtClean="0"/>
          </a:p>
          <a:p>
            <a:pPr>
              <a:lnSpc>
                <a:spcPct val="160000"/>
              </a:lnSpc>
              <a:buFont typeface="Wingdings" panose="05000000000000000000" pitchFamily="2" charset="2"/>
              <a:buChar char="Ø"/>
            </a:pPr>
            <a:r>
              <a:rPr lang="en-US" altLang="zh-CN" sz="1900" b="1" dirty="0" smtClean="0"/>
              <a:t>handler</a:t>
            </a:r>
            <a:r>
              <a:rPr lang="zh-CN" altLang="en-US" sz="1900" dirty="0"/>
              <a:t>： 线程池中的数量大于</a:t>
            </a:r>
            <a:r>
              <a:rPr lang="en-US" altLang="zh-CN" sz="1900" dirty="0" err="1"/>
              <a:t>maximumPoolSize</a:t>
            </a:r>
            <a:r>
              <a:rPr lang="zh-CN" altLang="en-US" sz="1900" dirty="0"/>
              <a:t>，对拒绝任务的处理策略，默认值</a:t>
            </a:r>
            <a:r>
              <a:rPr lang="en-US" altLang="zh-CN" sz="1900" dirty="0" err="1"/>
              <a:t>ThreadPoolExecutor.AbortPolicy</a:t>
            </a:r>
            <a:r>
              <a:rPr lang="en-US" altLang="zh-CN" sz="1900" dirty="0"/>
              <a:t>()</a:t>
            </a:r>
            <a:r>
              <a:rPr lang="zh-CN" altLang="en-US" sz="1900" dirty="0"/>
              <a:t>。</a:t>
            </a:r>
          </a:p>
          <a:p>
            <a:endParaRPr lang="zh-CN" altLang="en-US" sz="1800" dirty="0"/>
          </a:p>
        </p:txBody>
      </p:sp>
    </p:spTree>
    <p:extLst>
      <p:ext uri="{BB962C8B-B14F-4D97-AF65-F5344CB8AC3E}">
        <p14:creationId xmlns:p14="http://schemas.microsoft.com/office/powerpoint/2010/main" val="303527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5008</TotalTime>
  <Words>861</Words>
  <Application>Microsoft Office PowerPoint</Application>
  <PresentationFormat>全屏显示(4:3)</PresentationFormat>
  <Paragraphs>89</Paragraphs>
  <Slides>20</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FZLanTingHeiS-EL-GB</vt:lpstr>
      <vt:lpstr>新細明體</vt:lpstr>
      <vt:lpstr>黑体</vt:lpstr>
      <vt:lpstr>宋体</vt:lpstr>
      <vt:lpstr>微软雅黑</vt:lpstr>
      <vt:lpstr>Arial</vt:lpstr>
      <vt:lpstr>Calibri</vt:lpstr>
      <vt:lpstr>Calibri Light</vt:lpstr>
      <vt:lpstr>Consolas</vt:lpstr>
      <vt:lpstr>Wingdings</vt:lpstr>
      <vt:lpstr>Office 主题</vt:lpstr>
      <vt:lpstr>PowerPoint 演示文稿</vt:lpstr>
      <vt:lpstr>目录</vt:lpstr>
      <vt:lpstr>为什么使用线程池</vt:lpstr>
      <vt:lpstr>为什么使用线程池</vt:lpstr>
      <vt:lpstr>类图</vt:lpstr>
      <vt:lpstr>PowerPoint 演示文稿</vt:lpstr>
      <vt:lpstr>ThreadPoolExecutor</vt:lpstr>
      <vt:lpstr>ThreadPoolExecutor构造方法</vt:lpstr>
      <vt:lpstr>参数解释</vt:lpstr>
      <vt:lpstr>PowerPoint 演示文稿</vt:lpstr>
      <vt:lpstr>PowerPoint 演示文稿</vt:lpstr>
      <vt:lpstr>正常执行流程</vt:lpstr>
      <vt:lpstr>PowerPoint 演示文稿</vt:lpstr>
      <vt:lpstr>newFixedThreadPool</vt:lpstr>
      <vt:lpstr>newSingleThreadExecutor</vt:lpstr>
      <vt:lpstr>newCachedThreadPool</vt:lpstr>
      <vt:lpstr>newScheduledThreadPool</vt:lpstr>
      <vt:lpstr>CommonThreadPool</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gsax</cp:lastModifiedBy>
  <cp:revision>70</cp:revision>
  <dcterms:created xsi:type="dcterms:W3CDTF">2016-04-11T15:44:17Z</dcterms:created>
  <dcterms:modified xsi:type="dcterms:W3CDTF">2017-08-24T09:27:02Z</dcterms:modified>
</cp:coreProperties>
</file>