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</p:sldMasterIdLst>
  <p:sldIdLst>
    <p:sldId id="259" r:id="rId7"/>
    <p:sldId id="262" r:id="rId8"/>
    <p:sldId id="265" r:id="rId9"/>
    <p:sldId id="268" r:id="rId10"/>
    <p:sldId id="271" r:id="rId11"/>
    <p:sldId id="272" r:id="rId12"/>
    <p:sldId id="275" r:id="rId13"/>
    <p:sldId id="277" r:id="rId14"/>
    <p:sldId id="278" r:id="rId15"/>
    <p:sldId id="280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"/>
          <a:sy n="1" d="1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A8B55E-10B7-448E-A0AA-03DA63AD26C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1C219-DC93-4D10-A6CA-D7B133F25E2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167D02-8974-48E5-B8A4-D846A342AC4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05F9C-00A5-49CA-B793-8CE1DD659F0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647EE-03C0-4C91-92F9-809A73A3176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E2E544-DCE9-4611-B4DC-09CEA941F37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47CE24-4542-4965-BC03-1708479B96B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21DC7E-0FAD-42E8-B926-499315EE4B9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5D3D39-86D8-4DEF-A397-1EB724AA633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F32116-C897-4162-966E-931D42C69CF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455304-9B28-4D34-926C-C22020CEC88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529" y="3543300"/>
            <a:ext cx="8352927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200" dirty="0" err="1" smtClean="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wait,notify</a:t>
            </a:r>
            <a:r>
              <a:rPr lang="en-US" altLang="zh-CN" sz="7200" dirty="0" smtClean="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/</a:t>
            </a:r>
            <a:r>
              <a:rPr lang="en-US" altLang="zh-CN" sz="7200" dirty="0" err="1" smtClean="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notifyAll</a:t>
            </a:r>
            <a:endParaRPr lang="zh-CN" sz="7200" dirty="0">
              <a:solidFill>
                <a:srgbClr val="FFFFFF"/>
              </a:solidFill>
              <a:latin typeface="AKTGTO+Arial-BoldMT"/>
              <a:ea typeface="宋体" panose="02010600030101010101" pitchFamily="2" charset="-122"/>
              <a:cs typeface="AKTGTO+Arial-BoldM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实现机制</a:t>
            </a:r>
            <a:endParaRPr lang="zh-CN" altLang="zh-CN" sz="3600" dirty="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700808"/>
            <a:ext cx="72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HotSpot</a:t>
            </a:r>
            <a:r>
              <a:rPr lang="zh-CN" altLang="en-US" dirty="0"/>
              <a:t>虚拟机中，</a:t>
            </a:r>
            <a:r>
              <a:rPr lang="en-US" altLang="zh-CN" dirty="0"/>
              <a:t>monitor</a:t>
            </a:r>
            <a:r>
              <a:rPr lang="zh-CN" altLang="en-US" dirty="0"/>
              <a:t>采用</a:t>
            </a:r>
            <a:r>
              <a:rPr lang="en-US" altLang="zh-CN" dirty="0" err="1"/>
              <a:t>ObjectMonitor</a:t>
            </a:r>
            <a:r>
              <a:rPr lang="zh-CN" altLang="en-US" dirty="0"/>
              <a:t>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9510"/>
            <a:ext cx="3685678" cy="23042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4653136"/>
            <a:ext cx="85689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每个线程都有两个</a:t>
            </a:r>
            <a:r>
              <a:rPr lang="en-US" altLang="zh-CN" sz="1600" dirty="0" err="1"/>
              <a:t>ObjectMonitor</a:t>
            </a:r>
            <a:r>
              <a:rPr lang="zh-CN" altLang="en-US" sz="1600" dirty="0"/>
              <a:t>对象</a:t>
            </a:r>
            <a:r>
              <a:rPr lang="zh-CN" altLang="en-US" sz="1600" b="1" dirty="0"/>
              <a:t>列表</a:t>
            </a:r>
            <a:r>
              <a:rPr lang="zh-CN" altLang="en-US" sz="1600" dirty="0"/>
              <a:t>，分别为</a:t>
            </a:r>
            <a:r>
              <a:rPr lang="en-US" altLang="zh-CN" sz="1600" b="1" dirty="0"/>
              <a:t>free</a:t>
            </a:r>
            <a:r>
              <a:rPr lang="zh-CN" altLang="en-US" sz="1600" dirty="0"/>
              <a:t>和</a:t>
            </a:r>
            <a:r>
              <a:rPr lang="en-US" altLang="zh-CN" sz="1600" b="1" dirty="0"/>
              <a:t>used</a:t>
            </a:r>
            <a:r>
              <a:rPr lang="zh-CN" altLang="en-US" sz="1600" dirty="0"/>
              <a:t>列表，如果当前</a:t>
            </a:r>
            <a:r>
              <a:rPr lang="en-US" altLang="zh-CN" sz="1600" dirty="0"/>
              <a:t>free</a:t>
            </a:r>
            <a:r>
              <a:rPr lang="zh-CN" altLang="en-US" sz="1600" dirty="0"/>
              <a:t>列表为空，线程将向全局</a:t>
            </a:r>
            <a:r>
              <a:rPr lang="en-US" altLang="zh-CN" sz="1600" dirty="0"/>
              <a:t>global list</a:t>
            </a:r>
            <a:r>
              <a:rPr lang="zh-CN" altLang="en-US" sz="1600" dirty="0"/>
              <a:t>请求分配</a:t>
            </a:r>
            <a:r>
              <a:rPr lang="en-US" altLang="zh-CN" sz="1600" dirty="0" err="1"/>
              <a:t>ObjectMonitor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/>
              <a:t>ObjectMonitor</a:t>
            </a:r>
            <a:r>
              <a:rPr lang="zh-CN" altLang="en-US" sz="1600" dirty="0"/>
              <a:t>对象中有两个队列：</a:t>
            </a:r>
            <a:r>
              <a:rPr lang="en-US" altLang="zh-CN" sz="1600" dirty="0"/>
              <a:t>_</a:t>
            </a:r>
            <a:r>
              <a:rPr lang="en-US" altLang="zh-CN" sz="1600" dirty="0" err="1"/>
              <a:t>WaitSet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_</a:t>
            </a:r>
            <a:r>
              <a:rPr lang="en-US" altLang="zh-CN" sz="1600" dirty="0" err="1"/>
              <a:t>EntryList</a:t>
            </a:r>
            <a:r>
              <a:rPr lang="zh-CN" altLang="en-US" sz="1600" dirty="0"/>
              <a:t>，用来保存</a:t>
            </a:r>
            <a:r>
              <a:rPr lang="en-US" altLang="zh-CN" sz="1600" dirty="0" err="1"/>
              <a:t>ObjectWaiter</a:t>
            </a:r>
            <a:r>
              <a:rPr lang="zh-CN" altLang="en-US" sz="1600" dirty="0"/>
              <a:t>对象列表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/>
              <a:t>每个等待锁的线程都会被封装成</a:t>
            </a:r>
            <a:r>
              <a:rPr lang="en-US" altLang="zh-CN" sz="1600" dirty="0" err="1"/>
              <a:t>ObjectWaiter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r>
              <a:rPr lang="en-US" altLang="zh-CN" sz="1600" dirty="0" smtClean="0"/>
              <a:t>_</a:t>
            </a:r>
            <a:r>
              <a:rPr lang="en-US" altLang="zh-CN" sz="1600" dirty="0"/>
              <a:t>owner</a:t>
            </a:r>
            <a:r>
              <a:rPr lang="zh-CN" altLang="en-US" sz="1600" dirty="0"/>
              <a:t>指向获得</a:t>
            </a:r>
            <a:r>
              <a:rPr lang="en-US" altLang="zh-CN" sz="1600" dirty="0" err="1"/>
              <a:t>ObjectMonitor</a:t>
            </a:r>
            <a:r>
              <a:rPr lang="zh-CN" altLang="en-US" sz="1600" dirty="0"/>
              <a:t>对象的线程。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Wait</a:t>
            </a:r>
            <a:r>
              <a:rPr lang="zh-CN" altLang="en-US" sz="3600" dirty="0" smtClean="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方法实现</a:t>
            </a:r>
            <a:endParaRPr lang="zh-CN" altLang="en-US" sz="3600" dirty="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520" y="1772816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方法最终</a:t>
            </a:r>
            <a:r>
              <a:rPr lang="zh-CN" altLang="en-US" dirty="0"/>
              <a:t>通过</a:t>
            </a:r>
            <a:r>
              <a:rPr lang="en-US" altLang="zh-CN" dirty="0" err="1"/>
              <a:t>ObjectMonitor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void </a:t>
            </a:r>
            <a:r>
              <a:rPr lang="en-US" altLang="zh-CN" dirty="0"/>
              <a:t>wait(</a:t>
            </a:r>
            <a:r>
              <a:rPr lang="en-US" altLang="zh-CN" dirty="0" err="1"/>
              <a:t>jlong</a:t>
            </a:r>
            <a:r>
              <a:rPr lang="en-US" altLang="zh-CN" dirty="0"/>
              <a:t> </a:t>
            </a:r>
            <a:r>
              <a:rPr lang="en-US" altLang="zh-CN" dirty="0" err="1"/>
              <a:t>millis</a:t>
            </a:r>
            <a:r>
              <a:rPr lang="en-US" altLang="zh-CN" dirty="0"/>
              <a:t>, bool </a:t>
            </a:r>
            <a:r>
              <a:rPr lang="en-US" altLang="zh-CN" dirty="0" err="1"/>
              <a:t>interruptable</a:t>
            </a:r>
            <a:r>
              <a:rPr lang="en-US" altLang="zh-CN" dirty="0"/>
              <a:t>, TRAPS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zh-CN" altLang="en-US" dirty="0"/>
              <a:t>当前线程封装成</a:t>
            </a:r>
            <a:r>
              <a:rPr lang="en-US" altLang="zh-CN" dirty="0" err="1"/>
              <a:t>ObjectWaiter</a:t>
            </a:r>
            <a:r>
              <a:rPr lang="zh-CN" altLang="en-US" dirty="0"/>
              <a:t>对象</a:t>
            </a:r>
            <a:r>
              <a:rPr lang="en-US" altLang="zh-CN" dirty="0"/>
              <a:t>node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ObjectMonitor</a:t>
            </a:r>
            <a:r>
              <a:rPr lang="en-US" altLang="zh-CN" dirty="0" smtClean="0"/>
              <a:t> </a:t>
            </a:r>
            <a:r>
              <a:rPr lang="en-US" altLang="zh-CN" dirty="0"/>
              <a:t>:: </a:t>
            </a:r>
            <a:r>
              <a:rPr lang="en-US" altLang="zh-CN" dirty="0" err="1" smtClean="0"/>
              <a:t>AddWaiter</a:t>
            </a:r>
            <a:r>
              <a:rPr lang="zh-CN" altLang="en-US" dirty="0"/>
              <a:t>方法将</a:t>
            </a:r>
            <a:r>
              <a:rPr lang="en-US" altLang="zh-CN" dirty="0"/>
              <a:t>node</a:t>
            </a:r>
            <a:r>
              <a:rPr lang="zh-CN" altLang="en-US" dirty="0"/>
              <a:t>添加到</a:t>
            </a:r>
            <a:r>
              <a:rPr lang="en-US" altLang="zh-CN" dirty="0"/>
              <a:t>_</a:t>
            </a:r>
            <a:r>
              <a:rPr lang="en-US" altLang="zh-CN" dirty="0" err="1"/>
              <a:t>WaitSet</a:t>
            </a:r>
            <a:r>
              <a:rPr lang="zh-CN" altLang="en-US" dirty="0"/>
              <a:t>列表中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通过 </a:t>
            </a:r>
            <a:r>
              <a:rPr lang="en-US" altLang="zh-CN" dirty="0" err="1"/>
              <a:t>ObjectMonitor</a:t>
            </a:r>
            <a:r>
              <a:rPr lang="en-US" altLang="zh-CN" dirty="0"/>
              <a:t> :: </a:t>
            </a:r>
            <a:r>
              <a:rPr lang="en-US" altLang="zh-CN" dirty="0" smtClean="0"/>
              <a:t>exit</a:t>
            </a:r>
            <a:r>
              <a:rPr lang="zh-CN" altLang="en-US" dirty="0"/>
              <a:t>方法释放当前的</a:t>
            </a:r>
            <a:r>
              <a:rPr lang="en-US" altLang="zh-CN" dirty="0" err="1"/>
              <a:t>ObjectMonitor</a:t>
            </a:r>
            <a:r>
              <a:rPr lang="zh-CN" altLang="en-US" dirty="0"/>
              <a:t>对象，这样其它竞争线程就可以获取该</a:t>
            </a:r>
            <a:r>
              <a:rPr lang="en-US" altLang="zh-CN" dirty="0" err="1"/>
              <a:t>ObjectMonitor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最终</a:t>
            </a:r>
            <a:r>
              <a:rPr lang="zh-CN" altLang="en-US" dirty="0"/>
              <a:t>底层的</a:t>
            </a:r>
            <a:r>
              <a:rPr lang="en-US" altLang="zh-CN" dirty="0"/>
              <a:t>park</a:t>
            </a:r>
            <a:r>
              <a:rPr lang="zh-CN" altLang="en-US" dirty="0"/>
              <a:t>方法会挂起线程。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方法最终通过ObjectMonitor的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E5980"/>
                </a:solidFill>
                <a:effectLst/>
                <a:latin typeface="Arial Unicode MS" panose="020B0604020202020204" pitchFamily="34" charset="-122"/>
                <a:ea typeface="Menlo"/>
              </a:rPr>
              <a:t>void wait(jlong millis, bool interruptable, TRAPS)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实现：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ADRQKT+MS-PGothic"/>
                <a:cs typeface="ADRQKT+MS-PGothic"/>
              </a:rPr>
              <a:t>Notify</a:t>
            </a:r>
            <a:r>
              <a:rPr lang="zh-CN" altLang="en-US" sz="3600" dirty="0" smtClean="0">
                <a:solidFill>
                  <a:srgbClr val="FFFFFF"/>
                </a:solidFill>
                <a:latin typeface="ADRQKT+MS-PGothic"/>
                <a:cs typeface="ADRQKT+MS-PGothic"/>
              </a:rPr>
              <a:t>方法实现</a:t>
            </a:r>
            <a:endParaRPr lang="zh-CN" altLang="en-US" sz="3600" dirty="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方法最终通过</a:t>
            </a:r>
            <a:r>
              <a:rPr lang="en-US" altLang="zh-CN" dirty="0" err="1"/>
              <a:t>ObjectMonitor</a:t>
            </a:r>
            <a:r>
              <a:rPr lang="zh-CN" altLang="en-US" dirty="0"/>
              <a:t>的</a:t>
            </a:r>
            <a:r>
              <a:rPr lang="en-US" altLang="zh-CN" dirty="0"/>
              <a:t>void notify(TRAPS)</a:t>
            </a:r>
            <a:r>
              <a:rPr lang="zh-CN" altLang="en-US" dirty="0"/>
              <a:t>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如果当前</a:t>
            </a:r>
            <a:r>
              <a:rPr lang="en-US" altLang="zh-CN" dirty="0"/>
              <a:t>_</a:t>
            </a:r>
            <a:r>
              <a:rPr lang="en-US" altLang="zh-CN" dirty="0" err="1"/>
              <a:t>WaitSet</a:t>
            </a:r>
            <a:r>
              <a:rPr lang="zh-CN" altLang="en-US" dirty="0"/>
              <a:t>为空，即没有正在等待的线程，则直接返回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 </a:t>
            </a:r>
            <a:r>
              <a:rPr lang="en-US" altLang="zh-CN" dirty="0" err="1"/>
              <a:t>ObjectMonitor</a:t>
            </a:r>
            <a:r>
              <a:rPr lang="en-US" altLang="zh-CN" dirty="0"/>
              <a:t> :: </a:t>
            </a:r>
            <a:r>
              <a:rPr lang="en-US" altLang="zh-CN" dirty="0" err="1"/>
              <a:t>DequeueWaiter</a:t>
            </a:r>
            <a:r>
              <a:rPr lang="zh-CN" altLang="en-US" dirty="0" smtClean="0"/>
              <a:t>方法</a:t>
            </a:r>
            <a:r>
              <a:rPr lang="zh-CN" altLang="en-US" dirty="0"/>
              <a:t>获取</a:t>
            </a:r>
            <a:r>
              <a:rPr lang="en-US" altLang="zh-CN" dirty="0"/>
              <a:t>_</a:t>
            </a:r>
            <a:r>
              <a:rPr lang="en-US" altLang="zh-CN" dirty="0" err="1"/>
              <a:t>WaitSet</a:t>
            </a:r>
            <a:r>
              <a:rPr lang="zh-CN" altLang="en-US" dirty="0"/>
              <a:t>列表中的第一个</a:t>
            </a:r>
            <a:r>
              <a:rPr lang="en-US" altLang="zh-CN" dirty="0" err="1"/>
              <a:t>ObjectWaiter</a:t>
            </a:r>
            <a:r>
              <a:rPr lang="zh-CN" altLang="en-US" dirty="0" smtClean="0"/>
              <a:t>节点</a:t>
            </a:r>
            <a:r>
              <a:rPr lang="zh-CN" altLang="en-US" dirty="0"/>
              <a:t>根据不同的策略，将取出来的</a:t>
            </a:r>
            <a:r>
              <a:rPr lang="en-US" altLang="zh-CN" dirty="0" err="1"/>
              <a:t>ObjectWaiter</a:t>
            </a:r>
            <a:r>
              <a:rPr lang="zh-CN" altLang="en-US" dirty="0"/>
              <a:t>节点，加入到</a:t>
            </a:r>
            <a:r>
              <a:rPr lang="en-US" altLang="zh-CN" i="1" dirty="0"/>
              <a:t>_</a:t>
            </a:r>
            <a:r>
              <a:rPr lang="en-US" altLang="zh-CN" i="1" dirty="0" err="1" smtClean="0"/>
              <a:t>EntryList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zh-CN" altLang="en-US" i="1" dirty="0" smtClean="0"/>
              <a:t>（</a:t>
            </a:r>
            <a:r>
              <a:rPr lang="zh-CN" altLang="en-US" dirty="0"/>
              <a:t>唤醒第一个</a:t>
            </a:r>
            <a:r>
              <a:rPr lang="en-US" altLang="zh-CN" dirty="0" err="1"/>
              <a:t>ObjectWaiter</a:t>
            </a:r>
            <a:r>
              <a:rPr lang="zh-CN" altLang="en-US" dirty="0"/>
              <a:t>节点</a:t>
            </a:r>
            <a:r>
              <a:rPr lang="zh-CN" altLang="en-US" i="1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要点</a:t>
            </a:r>
            <a:endParaRPr lang="zh-CN" altLang="en-US" sz="3600" dirty="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77281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你</a:t>
            </a:r>
            <a:r>
              <a:rPr lang="zh-CN" altLang="en-US" dirty="0"/>
              <a:t>可以使用</a:t>
            </a:r>
            <a:r>
              <a:rPr lang="en-US" altLang="zh-CN" dirty="0"/>
              <a:t>wait</a:t>
            </a:r>
            <a:r>
              <a:rPr lang="zh-CN" altLang="en-US" dirty="0"/>
              <a:t>和</a:t>
            </a:r>
            <a:r>
              <a:rPr lang="en-US" altLang="zh-CN" dirty="0"/>
              <a:t>notify</a:t>
            </a:r>
            <a:r>
              <a:rPr lang="zh-CN" altLang="en-US" dirty="0"/>
              <a:t>函数来实现线程间通信。你可以用它们来实现多线程（</a:t>
            </a:r>
            <a:r>
              <a:rPr lang="en-US" altLang="zh-CN" dirty="0"/>
              <a:t>&gt;3</a:t>
            </a:r>
            <a:r>
              <a:rPr lang="zh-CN" altLang="en-US" dirty="0"/>
              <a:t>）之间的通信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永远在</a:t>
            </a:r>
            <a:r>
              <a:rPr lang="en-US" altLang="zh-CN" dirty="0"/>
              <a:t>synchronized</a:t>
            </a:r>
            <a:r>
              <a:rPr lang="zh-CN" altLang="en-US" dirty="0"/>
              <a:t>的函数或对象里使用</a:t>
            </a:r>
            <a:r>
              <a:rPr lang="en-US" altLang="zh-CN" dirty="0"/>
              <a:t>wait</a:t>
            </a:r>
            <a:r>
              <a:rPr lang="zh-CN" altLang="en-US" dirty="0"/>
              <a:t>、</a:t>
            </a:r>
            <a:r>
              <a:rPr lang="en-US" altLang="zh-CN" dirty="0"/>
              <a:t>notify</a:t>
            </a:r>
            <a:r>
              <a:rPr lang="zh-CN" altLang="en-US" dirty="0"/>
              <a:t>和</a:t>
            </a:r>
            <a:r>
              <a:rPr lang="en-US" altLang="zh-CN" dirty="0" err="1"/>
              <a:t>notifyAll</a:t>
            </a:r>
            <a:r>
              <a:rPr lang="zh-CN" altLang="en-US" dirty="0"/>
              <a:t>，不然</a:t>
            </a:r>
            <a:r>
              <a:rPr lang="en-US" altLang="zh-CN" dirty="0"/>
              <a:t>Java</a:t>
            </a:r>
            <a:r>
              <a:rPr lang="zh-CN" altLang="en-US" dirty="0"/>
              <a:t>虚拟机会生成 </a:t>
            </a:r>
            <a:r>
              <a:rPr lang="en-US" altLang="zh-CN" dirty="0" err="1"/>
              <a:t>IllegalMonitorStateException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永远在</a:t>
            </a:r>
            <a:r>
              <a:rPr lang="en-US" altLang="zh-CN" dirty="0"/>
              <a:t>while</a:t>
            </a:r>
            <a:r>
              <a:rPr lang="zh-CN" altLang="en-US" dirty="0"/>
              <a:t>循环里而不是</a:t>
            </a:r>
            <a:r>
              <a:rPr lang="en-US" altLang="zh-CN" dirty="0"/>
              <a:t>if</a:t>
            </a:r>
            <a:r>
              <a:rPr lang="zh-CN" altLang="en-US" dirty="0"/>
              <a:t>语句下使用</a:t>
            </a:r>
            <a:r>
              <a:rPr lang="en-US" altLang="zh-CN" dirty="0"/>
              <a:t>wait</a:t>
            </a:r>
            <a:r>
              <a:rPr lang="zh-CN" altLang="en-US" dirty="0"/>
              <a:t>。这样，循环会在线程睡眠前后都检查</a:t>
            </a:r>
            <a:r>
              <a:rPr lang="en-US" altLang="zh-CN" dirty="0"/>
              <a:t>wait</a:t>
            </a:r>
            <a:r>
              <a:rPr lang="zh-CN" altLang="en-US" dirty="0"/>
              <a:t>的条件，并在条件实际上并未改变的情况下处理唤醒通知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永远在多线程间共享的对象（在生产者消费者模型里即缓冲区队列）上使用</a:t>
            </a:r>
            <a:r>
              <a:rPr lang="en-US" altLang="zh-CN" dirty="0"/>
              <a:t>wait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5. </a:t>
            </a:r>
            <a:r>
              <a:rPr lang="zh-CN" altLang="en-US" dirty="0" smtClean="0"/>
              <a:t>更</a:t>
            </a:r>
            <a:r>
              <a:rPr lang="zh-CN" altLang="en-US" dirty="0"/>
              <a:t>倾向用 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，而不是 </a:t>
            </a:r>
            <a:r>
              <a:rPr lang="en-US" altLang="zh-CN" dirty="0"/>
              <a:t>notify()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18577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576" y="2037593"/>
            <a:ext cx="5379531" cy="198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1.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是什么</a:t>
            </a:r>
            <a:endParaRPr lang="en-US" altLang="zh-CN" sz="3000" dirty="0" smtClean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dirty="0" smtClean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2.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实现原理</a:t>
            </a:r>
            <a:endParaRPr lang="en-US" altLang="zh-CN"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dirty="0" smtClean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3.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应用</a:t>
            </a:r>
            <a:endParaRPr lang="en-US" sz="3000" dirty="0">
              <a:solidFill>
                <a:srgbClr val="2388DB"/>
              </a:solidFill>
              <a:latin typeface="UAPSKK+ArialMT"/>
              <a:cs typeface="UAPSKK+ArialM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625" y="680720"/>
            <a:ext cx="310070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QJCHQH+SimHei"/>
                <a:cs typeface="QJCHQH+SimHei"/>
              </a:rPr>
              <a:t>线程生命周期</a:t>
            </a:r>
            <a:endParaRPr lang="zh-CN" altLang="en-US" sz="3600" dirty="0">
              <a:solidFill>
                <a:srgbClr val="FFFFFF"/>
              </a:solidFill>
              <a:latin typeface="QJCHQH+SimHei"/>
              <a:ea typeface="宋体" panose="02010600030101010101" pitchFamily="2" charset="-122"/>
              <a:cs typeface="QJCHQH+SimHe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743660"/>
            <a:ext cx="6667500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345630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KJPHPI+SimHei"/>
                <a:cs typeface="KJPHPI+SimHei"/>
              </a:rPr>
              <a:t>线程状态</a:t>
            </a:r>
            <a:endParaRPr sz="3600" dirty="0">
              <a:solidFill>
                <a:srgbClr val="FFFFFF"/>
              </a:solidFill>
              <a:latin typeface="KJPHPI+SimHei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52" y="1700808"/>
            <a:ext cx="9036496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r>
              <a:rPr lang="en-US" altLang="zh-CN" sz="2000" b="1" dirty="0"/>
              <a:t>New</a:t>
            </a:r>
            <a:r>
              <a:rPr lang="zh-CN" altLang="en-US" sz="2000" b="1" dirty="0"/>
              <a:t>新建状态</a:t>
            </a:r>
            <a:r>
              <a:rPr lang="zh-CN" altLang="en-US" sz="2000" dirty="0"/>
              <a:t>：线程创建后即进入。 </a:t>
            </a:r>
            <a:endParaRPr lang="en-US" altLang="zh-CN" sz="2000" dirty="0" smtClean="0"/>
          </a:p>
          <a:p>
            <a:r>
              <a:rPr lang="en-US" altLang="zh-CN" sz="2000" b="1" dirty="0" smtClean="0"/>
              <a:t>Runnable</a:t>
            </a:r>
            <a:r>
              <a:rPr lang="zh-CN" altLang="en-US" sz="2000" b="1" dirty="0"/>
              <a:t>就绪状态</a:t>
            </a:r>
            <a:r>
              <a:rPr lang="zh-CN" altLang="en-US" sz="2000" dirty="0"/>
              <a:t>：调用线程的</a:t>
            </a:r>
            <a:r>
              <a:rPr lang="en-US" altLang="zh-CN" sz="2000" dirty="0"/>
              <a:t>start</a:t>
            </a:r>
            <a:r>
              <a:rPr lang="zh-CN" altLang="en-US" sz="2000" dirty="0"/>
              <a:t>方法后，线程不会立刻运行，而是进入就绪状态，等待</a:t>
            </a:r>
            <a:r>
              <a:rPr lang="en-US" altLang="zh-CN" sz="2000" dirty="0"/>
              <a:t>CPU</a:t>
            </a:r>
            <a:r>
              <a:rPr lang="zh-CN" altLang="en-US" sz="2000" dirty="0"/>
              <a:t>调度。 </a:t>
            </a:r>
            <a:endParaRPr lang="en-US" altLang="zh-CN" sz="2000" dirty="0" smtClean="0"/>
          </a:p>
          <a:p>
            <a:r>
              <a:rPr lang="en-US" altLang="zh-CN" sz="2000" b="1" dirty="0" smtClean="0"/>
              <a:t>Running</a:t>
            </a:r>
            <a:r>
              <a:rPr lang="zh-CN" altLang="en-US" sz="2000" b="1" dirty="0"/>
              <a:t>运行状态</a:t>
            </a:r>
            <a:r>
              <a:rPr lang="zh-CN" altLang="en-US" sz="2000" dirty="0"/>
              <a:t>： </a:t>
            </a:r>
            <a:r>
              <a:rPr lang="en-US" altLang="zh-CN" sz="2000" dirty="0"/>
              <a:t>CPU</a:t>
            </a:r>
            <a:r>
              <a:rPr lang="zh-CN" altLang="en-US" sz="2000" dirty="0"/>
              <a:t>开始调度处于就绪状态的线程后，线程进入运行</a:t>
            </a:r>
            <a:r>
              <a:rPr lang="zh-CN" altLang="en-US" sz="2000" dirty="0" smtClean="0"/>
              <a:t>状态。</a:t>
            </a:r>
            <a:endParaRPr lang="en-US" altLang="zh-CN" sz="2000" dirty="0" smtClean="0"/>
          </a:p>
          <a:p>
            <a:r>
              <a:rPr lang="en-US" altLang="zh-CN" sz="2000" b="1" dirty="0" smtClean="0"/>
              <a:t>Blocked</a:t>
            </a:r>
            <a:r>
              <a:rPr lang="zh-CN" altLang="en-US" sz="2000" b="1" dirty="0"/>
              <a:t>阻塞状态</a:t>
            </a:r>
            <a:r>
              <a:rPr lang="zh-CN" altLang="en-US" sz="2000" dirty="0"/>
              <a:t>：线程由于某种原因放弃</a:t>
            </a:r>
            <a:r>
              <a:rPr lang="en-US" altLang="zh-CN" sz="2000" dirty="0"/>
              <a:t>CPU</a:t>
            </a:r>
            <a:r>
              <a:rPr lang="zh-CN" altLang="en-US" sz="2000" dirty="0"/>
              <a:t>的使用权，停止执行，此时进入阻塞状态，一直到进入就绪态</a:t>
            </a:r>
            <a:r>
              <a:rPr lang="en-US" altLang="zh-CN" sz="2000" dirty="0"/>
              <a:t>CPU</a:t>
            </a:r>
            <a:r>
              <a:rPr lang="zh-CN" altLang="en-US" sz="2000" dirty="0"/>
              <a:t>才能对其进行重新调度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b="1" dirty="0">
                <a:solidFill>
                  <a:srgbClr val="FF0000"/>
                </a:solidFill>
              </a:rPr>
              <a:t>产生</a:t>
            </a:r>
            <a:r>
              <a:rPr lang="en-US" altLang="zh-CN" sz="2000" b="1" dirty="0">
                <a:solidFill>
                  <a:srgbClr val="FF0000"/>
                </a:solidFill>
              </a:rPr>
              <a:t>Blocked</a:t>
            </a:r>
            <a:r>
              <a:rPr lang="zh-CN" altLang="en-US" sz="2000" b="1" dirty="0">
                <a:solidFill>
                  <a:srgbClr val="FF0000"/>
                </a:solidFill>
              </a:rPr>
              <a:t>状态的几种可能</a:t>
            </a:r>
          </a:p>
          <a:p>
            <a:r>
              <a:rPr lang="zh-CN" altLang="en-US" sz="2000" dirty="0"/>
              <a:t>等待阻塞：运行线程中的</a:t>
            </a:r>
            <a:r>
              <a:rPr lang="en-US" altLang="zh-CN" sz="2000" dirty="0"/>
              <a:t>wait()</a:t>
            </a:r>
            <a:r>
              <a:rPr lang="zh-CN" altLang="en-US" sz="2000" dirty="0"/>
              <a:t>方法，使本地线程进入阻塞状态。</a:t>
            </a:r>
          </a:p>
          <a:p>
            <a:r>
              <a:rPr lang="zh-CN" altLang="en-US" sz="2000" dirty="0"/>
              <a:t>同步阻塞：线程获取</a:t>
            </a:r>
            <a:r>
              <a:rPr lang="en-US" altLang="zh-CN" sz="2000" dirty="0" err="1"/>
              <a:t>sychronized</a:t>
            </a:r>
            <a:r>
              <a:rPr lang="zh-CN" altLang="en-US" sz="2000" dirty="0"/>
              <a:t>同步锁失败，进入同步阻塞状态。</a:t>
            </a:r>
          </a:p>
          <a:p>
            <a:r>
              <a:rPr lang="zh-CN" altLang="en-US" sz="2000" dirty="0"/>
              <a:t>其他阻塞：调用线程的</a:t>
            </a:r>
            <a:r>
              <a:rPr lang="en-US" altLang="zh-CN" sz="2000" dirty="0"/>
              <a:t>sleep()</a:t>
            </a:r>
            <a:r>
              <a:rPr lang="zh-CN" altLang="en-US" sz="2000" dirty="0"/>
              <a:t>或</a:t>
            </a:r>
            <a:r>
              <a:rPr lang="en-US" altLang="zh-CN" sz="2000" dirty="0"/>
              <a:t>join()</a:t>
            </a:r>
            <a:r>
              <a:rPr lang="zh-CN" altLang="en-US" sz="2000" dirty="0"/>
              <a:t>发出</a:t>
            </a:r>
            <a:r>
              <a:rPr lang="en-US" altLang="zh-CN" sz="2000" dirty="0"/>
              <a:t>I/O</a:t>
            </a:r>
            <a:r>
              <a:rPr lang="zh-CN" altLang="en-US" sz="2000" dirty="0"/>
              <a:t>请求，线程进入阻塞状态。当</a:t>
            </a:r>
            <a:r>
              <a:rPr lang="en-US" altLang="zh-CN" sz="2000" dirty="0"/>
              <a:t>sleep()</a:t>
            </a:r>
            <a:r>
              <a:rPr lang="zh-CN" altLang="en-US" sz="2000" dirty="0"/>
              <a:t>超时，</a:t>
            </a:r>
            <a:r>
              <a:rPr lang="en-US" altLang="zh-CN" sz="2000" dirty="0"/>
              <a:t>join()</a:t>
            </a:r>
            <a:r>
              <a:rPr lang="zh-CN" altLang="en-US" sz="2000" dirty="0"/>
              <a:t>等待线程终止或超时，处理完</a:t>
            </a:r>
            <a:r>
              <a:rPr lang="en-US" altLang="zh-CN" sz="2000" dirty="0"/>
              <a:t>I/O</a:t>
            </a:r>
            <a:r>
              <a:rPr lang="zh-CN" altLang="en-US" sz="2000" dirty="0"/>
              <a:t>时，线程重新进入就绪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b="1" dirty="0"/>
              <a:t>Dead</a:t>
            </a:r>
            <a:r>
              <a:rPr lang="zh-CN" altLang="en-US" sz="2000" b="1" dirty="0"/>
              <a:t>死亡状态</a:t>
            </a:r>
            <a:r>
              <a:rPr lang="zh-CN" altLang="en-US" sz="2000" dirty="0"/>
              <a:t>：线程执行完毕或异常退出。该线程结束了生命周期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412877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DBVUU+MS-PGothic"/>
                <a:cs typeface="MDBVUU+MS-PGothic"/>
              </a:rPr>
              <a:t>等待池、锁池</a:t>
            </a:r>
            <a:endParaRPr sz="3600" dirty="0">
              <a:solidFill>
                <a:srgbClr val="FFFFFF"/>
              </a:solidFill>
              <a:latin typeface="INUUOJ+Arial-BoldMT"/>
              <a:cs typeface="INUUOJ+Arial-Bold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925" y="1988840"/>
            <a:ext cx="81335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锁池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zh-CN" altLang="en-US" dirty="0" smtClean="0"/>
              <a:t>假</a:t>
            </a:r>
            <a:r>
              <a:rPr lang="zh-CN" altLang="en-US" dirty="0"/>
              <a:t>设线程</a:t>
            </a:r>
            <a:r>
              <a:rPr lang="en-US" altLang="zh-CN" dirty="0"/>
              <a:t>A</a:t>
            </a:r>
            <a:r>
              <a:rPr lang="zh-CN" altLang="en-US" dirty="0"/>
              <a:t>已经拥有了某个</a:t>
            </a:r>
            <a:r>
              <a:rPr lang="zh-CN" altLang="en-US" dirty="0" smtClean="0"/>
              <a:t>对象的</a:t>
            </a:r>
            <a:r>
              <a:rPr lang="zh-CN" altLang="en-US" dirty="0"/>
              <a:t>锁，而其它的线程想要调用这个对象的某个</a:t>
            </a:r>
            <a:r>
              <a:rPr lang="en-US" altLang="zh-CN" dirty="0"/>
              <a:t>synchronized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synchronized</a:t>
            </a:r>
            <a:r>
              <a:rPr lang="zh-CN" altLang="en-US" dirty="0"/>
              <a:t>块</a:t>
            </a:r>
            <a:r>
              <a:rPr lang="en-US" altLang="zh-CN" dirty="0"/>
              <a:t>)</a:t>
            </a:r>
            <a:r>
              <a:rPr lang="zh-CN" altLang="en-US" dirty="0"/>
              <a:t>，由于这些线程在进入对象的</a:t>
            </a:r>
            <a:r>
              <a:rPr lang="en-US" altLang="zh-CN" dirty="0"/>
              <a:t>synchronized</a:t>
            </a:r>
            <a:r>
              <a:rPr lang="zh-CN" altLang="en-US" dirty="0"/>
              <a:t>方法之前必须先获得该对象的锁的拥有权，但是该对象的锁目前正被线程</a:t>
            </a:r>
            <a:r>
              <a:rPr lang="en-US" altLang="zh-CN" dirty="0"/>
              <a:t>A</a:t>
            </a:r>
            <a:r>
              <a:rPr lang="zh-CN" altLang="en-US" dirty="0"/>
              <a:t>拥有，所以这些线程就进入了该对象的锁池中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/>
              <a:t>等待池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zh-CN" altLang="en-US" dirty="0"/>
              <a:t>一个线程</a:t>
            </a:r>
            <a:r>
              <a:rPr lang="en-US" altLang="zh-CN" dirty="0"/>
              <a:t>A</a:t>
            </a:r>
            <a:r>
              <a:rPr lang="zh-CN" altLang="en-US" dirty="0"/>
              <a:t>调用了某个对象的</a:t>
            </a:r>
            <a:r>
              <a:rPr lang="en-US" altLang="zh-CN" dirty="0"/>
              <a:t>wait()</a:t>
            </a:r>
            <a:r>
              <a:rPr lang="zh-CN" altLang="en-US" dirty="0"/>
              <a:t>方法，线程</a:t>
            </a:r>
            <a:r>
              <a:rPr lang="en-US" altLang="zh-CN" dirty="0"/>
              <a:t>A</a:t>
            </a:r>
            <a:r>
              <a:rPr lang="zh-CN" altLang="en-US" dirty="0"/>
              <a:t>就会释放该对象的</a:t>
            </a:r>
            <a:r>
              <a:rPr lang="zh-CN" altLang="en-US" dirty="0" smtClean="0"/>
              <a:t>锁，</a:t>
            </a:r>
            <a:r>
              <a:rPr lang="zh-CN" altLang="en-US" dirty="0"/>
              <a:t>同时线程</a:t>
            </a:r>
            <a:r>
              <a:rPr lang="en-US" altLang="zh-CN" dirty="0"/>
              <a:t>A</a:t>
            </a:r>
            <a:r>
              <a:rPr lang="zh-CN" altLang="en-US" dirty="0"/>
              <a:t>就进入到了该对象的等待池中。如果另外的一个线程调用了相同对象的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方法，那么处于该对象的等待池中的线程就会全部进入该对象的锁池中，准备争夺锁的拥有权。如果另外的一个线程调用了相同对象的</a:t>
            </a:r>
            <a:r>
              <a:rPr lang="en-US" altLang="zh-CN" dirty="0"/>
              <a:t>notify()</a:t>
            </a:r>
            <a:r>
              <a:rPr lang="zh-CN" altLang="en-US" dirty="0"/>
              <a:t>方法，那么仅仅有一个处于该对象的等待池中的线程</a:t>
            </a:r>
            <a:r>
              <a:rPr lang="en-US" altLang="zh-CN" dirty="0"/>
              <a:t>(</a:t>
            </a:r>
            <a:r>
              <a:rPr lang="zh-CN" altLang="en-US" dirty="0"/>
              <a:t>随机</a:t>
            </a:r>
            <a:r>
              <a:rPr lang="en-US" altLang="zh-CN" dirty="0"/>
              <a:t>)</a:t>
            </a:r>
            <a:r>
              <a:rPr lang="zh-CN" altLang="en-US" dirty="0"/>
              <a:t>会进入该对象的锁池</a:t>
            </a:r>
            <a:r>
              <a:rPr lang="en-US" altLang="zh-C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374586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KJPHPI+SimHei"/>
                <a:ea typeface="宋体" panose="02010600030101010101" pitchFamily="2" charset="-122"/>
                <a:cs typeface="KJPHPI+SimHei"/>
              </a:rPr>
              <a:t>等待池、锁池</a:t>
            </a:r>
            <a:endParaRPr sz="3600" dirty="0">
              <a:solidFill>
                <a:srgbClr val="FFFFFF"/>
              </a:solidFill>
              <a:latin typeface="KJPHPI+SimHei"/>
              <a:cs typeface="KJPHPI+SimHei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59532" y="4955818"/>
            <a:ext cx="8424936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线程</a:t>
            </a:r>
            <a:r>
              <a:rPr lang="en-US" altLang="zh-CN" sz="2000" dirty="0"/>
              <a:t>1</a:t>
            </a:r>
            <a:r>
              <a:rPr lang="zh-CN" altLang="en-US" sz="2000" dirty="0"/>
              <a:t>如果卡在</a:t>
            </a:r>
            <a:r>
              <a:rPr lang="en-US" altLang="zh-CN" sz="2000" dirty="0"/>
              <a:t>A</a:t>
            </a:r>
            <a:r>
              <a:rPr lang="zh-CN" altLang="en-US" sz="2000" dirty="0"/>
              <a:t>处，那么他会被放入</a:t>
            </a:r>
            <a:r>
              <a:rPr lang="en-US" altLang="zh-CN" sz="2000" dirty="0"/>
              <a:t>object</a:t>
            </a:r>
            <a:r>
              <a:rPr lang="zh-CN" altLang="en-US" sz="2000" dirty="0"/>
              <a:t>的锁池。如果在</a:t>
            </a:r>
            <a:r>
              <a:rPr lang="en-US" altLang="zh-CN" sz="2000" dirty="0"/>
              <a:t>B</a:t>
            </a:r>
            <a:r>
              <a:rPr lang="zh-CN" altLang="en-US" sz="2000" dirty="0"/>
              <a:t>处调用了</a:t>
            </a:r>
            <a:r>
              <a:rPr lang="en-US" altLang="zh-CN" sz="2000" dirty="0"/>
              <a:t>wait</a:t>
            </a:r>
            <a:r>
              <a:rPr lang="zh-CN" altLang="en-US" sz="2000" dirty="0"/>
              <a:t>方法，会释放对象锁，被放入</a:t>
            </a:r>
            <a:r>
              <a:rPr lang="en-US" altLang="zh-CN" sz="2000" dirty="0"/>
              <a:t>object</a:t>
            </a:r>
            <a:r>
              <a:rPr lang="zh-CN" altLang="en-US" sz="2000" dirty="0"/>
              <a:t>的等待池。等待其他线程调用了</a:t>
            </a:r>
            <a:r>
              <a:rPr lang="en-US" altLang="zh-CN" sz="2000" dirty="0" err="1"/>
              <a:t>object.notifyAll</a:t>
            </a:r>
            <a:r>
              <a:rPr lang="en-US" altLang="zh-CN" sz="2000" dirty="0"/>
              <a:t>(),</a:t>
            </a:r>
            <a:r>
              <a:rPr lang="zh-CN" altLang="en-US" sz="2000" dirty="0"/>
              <a:t>才会被唤醒，放入</a:t>
            </a:r>
            <a:r>
              <a:rPr lang="en-US" altLang="zh-CN" sz="2000" dirty="0"/>
              <a:t>object</a:t>
            </a:r>
            <a:r>
              <a:rPr lang="zh-CN" altLang="en-US" sz="2000" dirty="0"/>
              <a:t>的锁池去竞争锁。也就是说，在锁池中才有资格去竞争锁。在等待池中是没有的，只能先等待别人把它唤醒。</a:t>
            </a:r>
            <a:endParaRPr lang="zh-CN" altLang="en-US" sz="2000" dirty="0">
              <a:solidFill>
                <a:srgbClr val="2388DB"/>
              </a:solidFill>
              <a:latin typeface="SLDTSL+ArialMT"/>
              <a:ea typeface="宋体" panose="02010600030101010101" pitchFamily="2" charset="-122"/>
              <a:cs typeface="SLDTSL+Arial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13451"/>
            <a:ext cx="6715968" cy="3032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544" y="439849"/>
            <a:ext cx="6968703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wait,notify</a:t>
            </a:r>
            <a:r>
              <a:rPr lang="en-US" altLang="zh-CN" sz="3600" dirty="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/</a:t>
            </a:r>
            <a:r>
              <a:rPr lang="en-US" altLang="zh-CN" sz="3600" dirty="0" err="1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notifyAll</a:t>
            </a:r>
            <a:endParaRPr lang="zh-CN" altLang="en-US" sz="3600" dirty="0">
              <a:solidFill>
                <a:srgbClr val="FFFFFF"/>
              </a:solidFill>
              <a:latin typeface="AKTGTO+Arial-BoldMT"/>
              <a:ea typeface="宋体" panose="02010600030101010101" pitchFamily="2" charset="-122"/>
              <a:cs typeface="AKTGTO+Arial-Bold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844824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定义在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final</a:t>
            </a:r>
          </a:p>
          <a:p>
            <a:endParaRPr lang="en-US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wait()</a:t>
            </a:r>
            <a:r>
              <a:rPr lang="zh-CN" altLang="en-US" sz="2400" dirty="0"/>
              <a:t>的作用是让当前线程进入等待状态，同时，</a:t>
            </a:r>
            <a:r>
              <a:rPr lang="en-US" altLang="zh-CN" sz="2400" dirty="0"/>
              <a:t>wait()</a:t>
            </a:r>
            <a:r>
              <a:rPr lang="zh-CN" altLang="en-US" sz="2400" dirty="0"/>
              <a:t>也会让当前线程释放它所持有的锁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 而</a:t>
            </a:r>
            <a:r>
              <a:rPr lang="en-US" altLang="zh-CN" sz="2400" dirty="0"/>
              <a:t>notify()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notifyAll</a:t>
            </a:r>
            <a:r>
              <a:rPr lang="en-US" altLang="zh-CN" sz="2400" dirty="0"/>
              <a:t>()</a:t>
            </a:r>
            <a:r>
              <a:rPr lang="zh-CN" altLang="en-US" sz="2400" dirty="0"/>
              <a:t>的作用，则是唤醒当前对象上的等待线程；</a:t>
            </a:r>
            <a:r>
              <a:rPr lang="en-US" altLang="zh-CN" sz="2400" dirty="0"/>
              <a:t>notify()</a:t>
            </a:r>
            <a:r>
              <a:rPr lang="zh-CN" altLang="en-US" sz="2400" dirty="0"/>
              <a:t>是唤醒单个线程，而</a:t>
            </a:r>
            <a:r>
              <a:rPr lang="en-US" altLang="zh-CN" sz="2400" dirty="0" err="1"/>
              <a:t>notifyAll</a:t>
            </a:r>
            <a:r>
              <a:rPr lang="en-US" altLang="zh-CN" sz="2400" dirty="0"/>
              <a:t>()</a:t>
            </a:r>
            <a:r>
              <a:rPr lang="zh-CN" altLang="en-US" sz="2400" dirty="0"/>
              <a:t>是唤醒所有的线程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/>
              <a:t>进入</a:t>
            </a:r>
            <a:r>
              <a:rPr lang="en-US" altLang="zh-CN" sz="2400" dirty="0"/>
              <a:t>wait</a:t>
            </a:r>
            <a:r>
              <a:rPr lang="zh-CN" altLang="en-US" sz="2400" dirty="0"/>
              <a:t>和</a:t>
            </a:r>
            <a:r>
              <a:rPr lang="en-US" altLang="zh-CN" sz="2400" dirty="0"/>
              <a:t>notify</a:t>
            </a:r>
            <a:r>
              <a:rPr lang="zh-CN" altLang="en-US" sz="2400" dirty="0"/>
              <a:t>的时候要加</a:t>
            </a:r>
            <a:r>
              <a:rPr lang="en-US" altLang="zh-CN" sz="2400" dirty="0"/>
              <a:t>synchronized</a:t>
            </a:r>
            <a:r>
              <a:rPr lang="zh-CN" altLang="en-US" sz="2400" dirty="0" smtClean="0"/>
              <a:t>锁，否则抛出</a:t>
            </a:r>
            <a:r>
              <a:rPr lang="en-US" altLang="zh-CN" sz="2400" dirty="0" err="1"/>
              <a:t>IllegalMonitorStateException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wait/notify</a:t>
            </a:r>
            <a:r>
              <a:rPr lang="zh-CN" altLang="en-US" sz="2400" dirty="0" smtClean="0"/>
              <a:t>方法来实现线程间通信，构成等待通知机制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4068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276864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KBRVR+MS-PGothic"/>
                <a:cs typeface="AKBRVR+MS-PGothic"/>
              </a:rPr>
              <a:t>代码实现</a:t>
            </a:r>
            <a:endParaRPr lang="en-US" sz="3600" dirty="0">
              <a:solidFill>
                <a:srgbClr val="FFFFFF"/>
              </a:solidFill>
              <a:latin typeface="IVRJLS+Arial-BoldMT"/>
              <a:cs typeface="IVRJLS+Arial-Bold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0770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一些疑惑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" y="1503963"/>
            <a:ext cx="5140758" cy="53540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32" y="1628800"/>
            <a:ext cx="3629532" cy="12860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8753" y="4263591"/>
            <a:ext cx="3569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问题？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b="1" dirty="0"/>
              <a:t>为何要加</a:t>
            </a:r>
            <a:r>
              <a:rPr lang="en-US" altLang="zh-CN" b="1" dirty="0"/>
              <a:t>synchronized</a:t>
            </a:r>
            <a:r>
              <a:rPr lang="zh-CN" altLang="en-US" b="1" dirty="0"/>
              <a:t>锁</a:t>
            </a:r>
          </a:p>
          <a:p>
            <a:r>
              <a:rPr lang="en-US" altLang="zh-CN" dirty="0" smtClean="0"/>
              <a:t>2.</a:t>
            </a:r>
            <a:r>
              <a:rPr lang="zh-CN" altLang="en-US" b="1" dirty="0"/>
              <a:t> </a:t>
            </a:r>
            <a:r>
              <a:rPr lang="en-US" altLang="zh-CN" b="1" dirty="0"/>
              <a:t>wait</a:t>
            </a:r>
            <a:r>
              <a:rPr lang="zh-CN" altLang="en-US" b="1" dirty="0"/>
              <a:t>方法执行后未退出同步块，其他线程如何进入同步块</a:t>
            </a:r>
          </a:p>
          <a:p>
            <a:r>
              <a:rPr lang="en-US" altLang="zh-CN" dirty="0" smtClean="0"/>
              <a:t>3.</a:t>
            </a:r>
            <a:r>
              <a:rPr lang="zh-CN" altLang="en-US" b="1" dirty="0"/>
              <a:t> </a:t>
            </a:r>
            <a:r>
              <a:rPr lang="en-US" altLang="zh-CN" b="1" dirty="0"/>
              <a:t>notify</a:t>
            </a:r>
            <a:r>
              <a:rPr lang="zh-CN" altLang="en-US" b="1" dirty="0"/>
              <a:t>执行之后立马唤醒线程吗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实现机制</a:t>
            </a:r>
            <a:endParaRPr lang="zh-CN" sz="3600" dirty="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49" y="1700808"/>
            <a:ext cx="802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Monitor</a:t>
            </a:r>
            <a:r>
              <a:rPr lang="zh-CN" altLang="en-US" b="1" dirty="0"/>
              <a:t>是 </a:t>
            </a:r>
            <a:r>
              <a:rPr lang="en-US" altLang="zh-CN" b="1" dirty="0"/>
              <a:t>Java</a:t>
            </a:r>
            <a:r>
              <a:rPr lang="zh-CN" altLang="en-US" b="1" dirty="0"/>
              <a:t>中用以实现线程之间的互斥与协作的主要手段</a:t>
            </a:r>
            <a:r>
              <a:rPr lang="zh-CN" altLang="en-US" dirty="0"/>
              <a:t>，它可以看成是对象或者 </a:t>
            </a:r>
            <a:r>
              <a:rPr lang="en-US" altLang="zh-CN" dirty="0"/>
              <a:t>Class</a:t>
            </a:r>
            <a:r>
              <a:rPr lang="zh-CN" altLang="en-US" dirty="0"/>
              <a:t>的锁。每一个对象都有，也仅有一个 </a:t>
            </a:r>
            <a:r>
              <a:rPr lang="en-US" altLang="zh-CN" dirty="0"/>
              <a:t>monitor</a:t>
            </a:r>
            <a:r>
              <a:rPr lang="zh-CN" altLang="en-US" dirty="0"/>
              <a:t>。下 面这个图，描述了线程和 </a:t>
            </a:r>
            <a:r>
              <a:rPr lang="en-US" altLang="zh-CN" dirty="0"/>
              <a:t>Monitor</a:t>
            </a:r>
            <a:r>
              <a:rPr lang="zh-CN" altLang="en-US" dirty="0"/>
              <a:t>之间关系，以 及线程的状态转换图：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92528"/>
            <a:ext cx="4762500" cy="3533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8064" y="2852936"/>
            <a:ext cx="36724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进入区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Entrt</a:t>
            </a:r>
            <a:r>
              <a:rPr lang="en-US" altLang="zh-CN" sz="1600" b="1" dirty="0"/>
              <a:t> Set)</a:t>
            </a:r>
            <a:r>
              <a:rPr lang="en-US" altLang="zh-CN" sz="1600" dirty="0"/>
              <a:t>:</a:t>
            </a:r>
            <a:r>
              <a:rPr lang="zh-CN" altLang="en-US" sz="1600" dirty="0"/>
              <a:t>表示线程通过</a:t>
            </a:r>
            <a:r>
              <a:rPr lang="en-US" altLang="zh-CN" sz="1600" dirty="0"/>
              <a:t>synchronized</a:t>
            </a:r>
            <a:r>
              <a:rPr lang="zh-CN" altLang="en-US" sz="1600" dirty="0"/>
              <a:t>要求获取对象的锁。如果对象未被锁住</a:t>
            </a:r>
            <a:r>
              <a:rPr lang="en-US" altLang="zh-CN" sz="1600" dirty="0"/>
              <a:t>,</a:t>
            </a:r>
            <a:r>
              <a:rPr lang="zh-CN" altLang="en-US" sz="1600" dirty="0"/>
              <a:t>则迚入拥有者</a:t>
            </a:r>
            <a:r>
              <a:rPr lang="en-US" altLang="zh-CN" sz="1600" dirty="0"/>
              <a:t>;</a:t>
            </a:r>
            <a:r>
              <a:rPr lang="zh-CN" altLang="en-US" sz="1600" dirty="0"/>
              <a:t>否则则在进入区等待。一旦对象锁被其他线程释放</a:t>
            </a:r>
            <a:r>
              <a:rPr lang="en-US" altLang="zh-CN" sz="1600" dirty="0"/>
              <a:t>,</a:t>
            </a:r>
            <a:r>
              <a:rPr lang="zh-CN" altLang="en-US" sz="1600" dirty="0"/>
              <a:t>立即参与竞争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b="1" dirty="0"/>
              <a:t>拥有者</a:t>
            </a:r>
            <a:r>
              <a:rPr lang="en-US" altLang="zh-CN" sz="1600" b="1" dirty="0"/>
              <a:t>(The Owner)</a:t>
            </a:r>
            <a:r>
              <a:rPr lang="en-US" altLang="zh-CN" sz="1600" dirty="0"/>
              <a:t>:</a:t>
            </a:r>
            <a:r>
              <a:rPr lang="zh-CN" altLang="en-US" sz="1600" dirty="0"/>
              <a:t>表示某一线程成功竞争到对象锁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b="1" dirty="0"/>
              <a:t>等待区</a:t>
            </a:r>
            <a:r>
              <a:rPr lang="en-US" altLang="zh-CN" sz="1600" b="1" dirty="0"/>
              <a:t>(Wait Set)</a:t>
            </a:r>
            <a:r>
              <a:rPr lang="en-US" altLang="zh-CN" sz="1600" dirty="0"/>
              <a:t>:</a:t>
            </a:r>
            <a:r>
              <a:rPr lang="zh-CN" altLang="en-US" sz="1600" dirty="0"/>
              <a:t>表示线程通过对象的</a:t>
            </a:r>
            <a:r>
              <a:rPr lang="en-US" altLang="zh-CN" sz="1600" dirty="0"/>
              <a:t>wait</a:t>
            </a:r>
            <a:r>
              <a:rPr lang="zh-CN" altLang="en-US" sz="1600" dirty="0"/>
              <a:t>方法</a:t>
            </a:r>
            <a:r>
              <a:rPr lang="en-US" altLang="zh-CN" sz="1600" dirty="0"/>
              <a:t>,</a:t>
            </a:r>
            <a:r>
              <a:rPr lang="zh-CN" altLang="en-US" sz="1600" dirty="0"/>
              <a:t>释放对象的锁</a:t>
            </a:r>
            <a:r>
              <a:rPr lang="en-US" altLang="zh-CN" sz="1600" dirty="0"/>
              <a:t>,</a:t>
            </a:r>
            <a:r>
              <a:rPr lang="zh-CN" altLang="en-US" sz="1600" dirty="0"/>
              <a:t>并在等待区等待被唤醒。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1088</Words>
  <Application>Microsoft Office PowerPoint</Application>
  <PresentationFormat>全屏显示(4:3)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ADRQKT+MS-PGothic</vt:lpstr>
      <vt:lpstr>AKBRVR+MS-PGothic</vt:lpstr>
      <vt:lpstr>AKTGTO+Arial-BoldMT</vt:lpstr>
      <vt:lpstr>-apple-system</vt:lpstr>
      <vt:lpstr>Arial Unicode MS</vt:lpstr>
      <vt:lpstr>INUUOJ+Arial-BoldMT</vt:lpstr>
      <vt:lpstr>IVRJLS+Arial-BoldMT</vt:lpstr>
      <vt:lpstr>KJPHPI+SimHei</vt:lpstr>
      <vt:lpstr>MDBVUU+MS-PGothic</vt:lpstr>
      <vt:lpstr>Menlo</vt:lpstr>
      <vt:lpstr>QJCHQH+SimHei</vt:lpstr>
      <vt:lpstr>SLDTSL+ArialMT</vt:lpstr>
      <vt:lpstr>UAPSKK+ArialMT</vt:lpstr>
      <vt:lpstr>宋体</vt:lpstr>
      <vt:lpstr>Arial</vt:lpstr>
      <vt:lpstr>Calibri</vt:lpstr>
      <vt:lpstr>Office Theme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bin yang</cp:lastModifiedBy>
  <cp:revision>282</cp:revision>
  <cp:lastPrinted>2017-05-22T18:31:00Z</cp:lastPrinted>
  <dcterms:created xsi:type="dcterms:W3CDTF">2017-05-22T10:31:00Z</dcterms:created>
  <dcterms:modified xsi:type="dcterms:W3CDTF">2017-09-15T04:32:53Z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