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25"/>
  </p:notesMasterIdLst>
  <p:sldIdLst>
    <p:sldId id="257" r:id="rId2"/>
    <p:sldId id="261" r:id="rId3"/>
    <p:sldId id="270" r:id="rId4"/>
    <p:sldId id="262" r:id="rId5"/>
    <p:sldId id="264" r:id="rId6"/>
    <p:sldId id="265" r:id="rId7"/>
    <p:sldId id="268" r:id="rId8"/>
    <p:sldId id="273" r:id="rId9"/>
    <p:sldId id="272" r:id="rId10"/>
    <p:sldId id="276" r:id="rId11"/>
    <p:sldId id="280" r:id="rId12"/>
    <p:sldId id="275" r:id="rId13"/>
    <p:sldId id="279" r:id="rId14"/>
    <p:sldId id="278" r:id="rId15"/>
    <p:sldId id="277" r:id="rId16"/>
    <p:sldId id="281" r:id="rId17"/>
    <p:sldId id="282" r:id="rId18"/>
    <p:sldId id="283" r:id="rId19"/>
    <p:sldId id="285" r:id="rId20"/>
    <p:sldId id="284" r:id="rId21"/>
    <p:sldId id="286" r:id="rId22"/>
    <p:sldId id="287" r:id="rId23"/>
    <p:sldId id="263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664" y="-8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D0387-27F0-4FF7-ABD1-4AFA423E2F3E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3675C-E664-477E-9A9B-5C7AAC6FB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765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3675C-E664-477E-9A9B-5C7AAC6FB6B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861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07CA-583D-8549-9863-63D5FEF6922F}" type="datetimeFigureOut">
              <a:rPr kumimoji="1" lang="zh-TW" altLang="en-US" smtClean="0"/>
              <a:pPr/>
              <a:t>2017/6/9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CD51-CC63-E444-A190-99FA466DB52F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93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48430" y="4446738"/>
            <a:ext cx="7772400" cy="666555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54694" y="5142739"/>
            <a:ext cx="6858000" cy="356187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92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63421C0-A36C-479F-916B-4362022DAF7B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6526287"/>
            <a:ext cx="8087361" cy="79155"/>
          </a:xfrm>
          <a:prstGeom prst="rect">
            <a:avLst/>
          </a:prstGeom>
          <a:solidFill>
            <a:srgbClr val="2E40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10" name="图片 9" descr="优车logo-01.png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9" y="6076943"/>
            <a:ext cx="644533" cy="64453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9" r:id="rId14"/>
    <p:sldLayoutId id="2147483662" r:id="rId15"/>
    <p:sldLayoutId id="2147483676" r:id="rId16"/>
    <p:sldLayoutId id="2147483677" r:id="rId17"/>
    <p:sldLayoutId id="2147483675" r:id="rId18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628649" y="3663931"/>
            <a:ext cx="6556297" cy="7021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smtClean="0">
                <a:cs typeface="+mj-cs"/>
              </a:rPr>
              <a:t>JAVA</a:t>
            </a:r>
            <a:r>
              <a:rPr lang="zh-CN" altLang="en-US" sz="3600" noProof="0" dirty="0" smtClean="0">
                <a:cs typeface="+mj-cs"/>
              </a:rPr>
              <a:t>异常</a:t>
            </a:r>
            <a:r>
              <a:rPr lang="zh-CN" altLang="en-US" sz="3600" dirty="0" smtClean="0">
                <a:cs typeface="+mj-cs"/>
              </a:rPr>
              <a:t>知识分享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168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73231" y="0"/>
            <a:ext cx="7886700" cy="1325563"/>
          </a:xfrm>
        </p:spPr>
        <p:txBody>
          <a:bodyPr/>
          <a:lstStyle/>
          <a:p>
            <a:r>
              <a:rPr lang="zh-CN" altLang="en-US" sz="3600" dirty="0" smtClean="0"/>
              <a:t>自定义异常</a:t>
            </a:r>
            <a:endParaRPr lang="zh-CN" altLang="en-US" sz="36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45522" y="1451553"/>
            <a:ext cx="7905751" cy="5018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b="1" dirty="0" smtClean="0"/>
              <a:t>另外在使用的过程中</a:t>
            </a:r>
            <a:r>
              <a:rPr lang="zh-CN" altLang="en-US" sz="1800" b="1" dirty="0"/>
              <a:t>我们也自己定义</a:t>
            </a:r>
            <a:r>
              <a:rPr lang="zh-CN" altLang="en-US" sz="1800" b="1" dirty="0" smtClean="0"/>
              <a:t>的相应的业务异常，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zh-CN" altLang="en-US" sz="1800" b="1" dirty="0" smtClean="0"/>
              <a:t>自定义异常也属于非运行时异常的一种。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zh-CN" altLang="en-US" sz="1800" b="1" dirty="0" smtClean="0"/>
              <a:t>一定要继承某个既有的异常类型：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b="1" dirty="0" smtClean="0"/>
              <a:t>class  </a:t>
            </a:r>
            <a:r>
              <a:rPr lang="en-US" altLang="zh-CN" b="1" dirty="0" err="1" smtClean="0"/>
              <a:t>MyException</a:t>
            </a:r>
            <a:r>
              <a:rPr lang="en-US" altLang="zh-CN" b="1" dirty="0" smtClean="0"/>
              <a:t>  extends  </a:t>
            </a:r>
            <a:r>
              <a:rPr lang="en-US" altLang="zh-CN" b="1" dirty="0" err="1" smtClean="0"/>
              <a:t>RuntimeException</a:t>
            </a:r>
            <a:r>
              <a:rPr lang="en-US" altLang="zh-CN" b="1" dirty="0" smtClean="0"/>
              <a:t>{</a:t>
            </a:r>
          </a:p>
          <a:p>
            <a:pPr marL="0" indent="0">
              <a:buNone/>
            </a:pPr>
            <a:r>
              <a:rPr lang="en-US" altLang="zh-CN" b="1" dirty="0" smtClean="0"/>
              <a:t>	……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…..</a:t>
            </a:r>
          </a:p>
          <a:p>
            <a:pPr marL="0" indent="0">
              <a:buNone/>
            </a:pPr>
            <a:r>
              <a:rPr lang="en-US" altLang="zh-CN" b="1" dirty="0" smtClean="0"/>
              <a:t>}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</p:txBody>
      </p:sp>
      <p:sp>
        <p:nvSpPr>
          <p:cNvPr id="2" name="流程图: 可选过程 1"/>
          <p:cNvSpPr/>
          <p:nvPr/>
        </p:nvSpPr>
        <p:spPr>
          <a:xfrm>
            <a:off x="1046602" y="4711232"/>
            <a:ext cx="1393634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Throwable</a:t>
            </a:r>
            <a:endParaRPr lang="zh-CN" altLang="en-US" dirty="0"/>
          </a:p>
        </p:txBody>
      </p:sp>
      <p:sp>
        <p:nvSpPr>
          <p:cNvPr id="5" name="流程图: 可选过程 4"/>
          <p:cNvSpPr/>
          <p:nvPr/>
        </p:nvSpPr>
        <p:spPr>
          <a:xfrm>
            <a:off x="3644490" y="4711232"/>
            <a:ext cx="1505639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Exception</a:t>
            </a:r>
            <a:endParaRPr lang="zh-CN" altLang="en-US" dirty="0"/>
          </a:p>
        </p:txBody>
      </p:sp>
      <p:sp>
        <p:nvSpPr>
          <p:cNvPr id="6" name="流程图: 可选过程 5"/>
          <p:cNvSpPr/>
          <p:nvPr/>
        </p:nvSpPr>
        <p:spPr>
          <a:xfrm>
            <a:off x="6382438" y="4711232"/>
            <a:ext cx="171496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MyException</a:t>
            </a:r>
            <a:endParaRPr lang="zh-CN" altLang="en-US" dirty="0"/>
          </a:p>
        </p:txBody>
      </p:sp>
      <p:sp>
        <p:nvSpPr>
          <p:cNvPr id="7" name="燕尾形箭头 6"/>
          <p:cNvSpPr/>
          <p:nvPr/>
        </p:nvSpPr>
        <p:spPr>
          <a:xfrm rot="10800000">
            <a:off x="2566930" y="4839248"/>
            <a:ext cx="978408" cy="4846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燕尾形箭头 7"/>
          <p:cNvSpPr/>
          <p:nvPr/>
        </p:nvSpPr>
        <p:spPr>
          <a:xfrm rot="10635208">
            <a:off x="5341345" y="4839248"/>
            <a:ext cx="773016" cy="4846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9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45523" y="1205345"/>
            <a:ext cx="7886700" cy="5264728"/>
          </a:xfrm>
        </p:spPr>
        <p:txBody>
          <a:bodyPr>
            <a:normAutofit/>
          </a:bodyPr>
          <a:lstStyle/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14362" y="520413"/>
            <a:ext cx="7915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</a:rPr>
              <a:t>异常</a:t>
            </a:r>
            <a:r>
              <a:rPr lang="en-US" altLang="zh-CN" sz="2000" dirty="0" smtClean="0">
                <a:solidFill>
                  <a:prstClr val="black"/>
                </a:solidFill>
              </a:rPr>
              <a:t>eg3</a:t>
            </a:r>
            <a:r>
              <a:rPr lang="zh-CN" altLang="en-US" sz="2000" dirty="0" smtClean="0">
                <a:solidFill>
                  <a:prstClr val="black"/>
                </a:solidFill>
              </a:rPr>
              <a:t>：自定义异常必须处理（捕获或者抛出）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26" y="1064388"/>
            <a:ext cx="6632154" cy="41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26" y="5202602"/>
            <a:ext cx="77343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07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29164" y="242372"/>
            <a:ext cx="7886700" cy="1039124"/>
          </a:xfrm>
        </p:spPr>
        <p:txBody>
          <a:bodyPr/>
          <a:lstStyle/>
          <a:p>
            <a:r>
              <a:rPr lang="en-US" altLang="zh-CN" sz="3600" dirty="0" smtClean="0"/>
              <a:t>Throw </a:t>
            </a:r>
            <a:r>
              <a:rPr lang="zh-CN" altLang="en-US" sz="3600" dirty="0" smtClean="0"/>
              <a:t>和 </a:t>
            </a:r>
            <a:r>
              <a:rPr lang="en-US" altLang="zh-CN" sz="3600" dirty="0" smtClean="0"/>
              <a:t>Throws</a:t>
            </a:r>
            <a:endParaRPr lang="zh-CN" altLang="en-US" sz="36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8304" y="1311007"/>
            <a:ext cx="8681291" cy="51590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throw</a:t>
            </a:r>
            <a:r>
              <a:rPr lang="zh-CN" altLang="en-US" sz="2000" b="1" dirty="0"/>
              <a:t>是语句抛出一个异常。</a:t>
            </a:r>
          </a:p>
          <a:p>
            <a:pPr marL="0" indent="0">
              <a:buNone/>
            </a:pPr>
            <a:r>
              <a:rPr lang="zh-CN" altLang="en-US" sz="2000" b="1" dirty="0"/>
              <a:t>语法：</a:t>
            </a:r>
            <a:r>
              <a:rPr lang="en-US" altLang="zh-CN" sz="2000" b="1" dirty="0"/>
              <a:t>throw (</a:t>
            </a:r>
            <a:r>
              <a:rPr lang="zh-CN" altLang="en-US" sz="2000" b="1" dirty="0"/>
              <a:t>异常对象</a:t>
            </a:r>
            <a:r>
              <a:rPr lang="en-US" altLang="zh-CN" sz="2000" b="1" dirty="0"/>
              <a:t>);</a:t>
            </a:r>
          </a:p>
          <a:p>
            <a:pPr marL="0" indent="0">
              <a:buNone/>
            </a:pPr>
            <a:r>
              <a:rPr lang="en-US" altLang="zh-CN" sz="2000" b="1" dirty="0"/>
              <a:t>         throw e;</a:t>
            </a:r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throws</a:t>
            </a:r>
            <a:r>
              <a:rPr lang="zh-CN" altLang="en-US" sz="2000" b="1" dirty="0"/>
              <a:t>是方法可能抛出异常的声明。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用在声明方法时，表示该方法可能要抛出异常</a:t>
            </a:r>
            <a:r>
              <a:rPr lang="en-US" altLang="zh-CN" sz="2000" b="1" dirty="0"/>
              <a:t>)</a:t>
            </a:r>
          </a:p>
          <a:p>
            <a:pPr marL="0" indent="0">
              <a:buNone/>
            </a:pPr>
            <a:r>
              <a:rPr lang="zh-CN" altLang="en-US" sz="2000" b="1" dirty="0"/>
              <a:t>语法：</a:t>
            </a:r>
            <a:r>
              <a:rPr lang="en-US" altLang="zh-CN" sz="2000" b="1" dirty="0"/>
              <a:t>[(</a:t>
            </a:r>
            <a:r>
              <a:rPr lang="zh-CN" altLang="en-US" sz="2000" b="1" dirty="0"/>
              <a:t>修饰符</a:t>
            </a:r>
            <a:r>
              <a:rPr lang="en-US" altLang="zh-CN" sz="2000" b="1" dirty="0"/>
              <a:t>)](</a:t>
            </a:r>
            <a:r>
              <a:rPr lang="zh-CN" altLang="en-US" sz="2000" b="1" dirty="0"/>
              <a:t>返回值类型</a:t>
            </a:r>
            <a:r>
              <a:rPr lang="en-US" altLang="zh-CN" sz="2000" b="1" dirty="0"/>
              <a:t>)(</a:t>
            </a:r>
            <a:r>
              <a:rPr lang="zh-CN" altLang="en-US" sz="2000" b="1" dirty="0"/>
              <a:t>方法名</a:t>
            </a:r>
            <a:r>
              <a:rPr lang="en-US" altLang="zh-CN" sz="2000" b="1" dirty="0"/>
              <a:t>)([</a:t>
            </a:r>
            <a:r>
              <a:rPr lang="zh-CN" altLang="en-US" sz="2000" b="1" dirty="0"/>
              <a:t>参数列表</a:t>
            </a:r>
            <a:r>
              <a:rPr lang="en-US" altLang="zh-CN" sz="2000" b="1" dirty="0"/>
              <a:t>])[throws(</a:t>
            </a:r>
            <a:r>
              <a:rPr lang="zh-CN" altLang="en-US" sz="2000" b="1" dirty="0"/>
              <a:t>异常类</a:t>
            </a:r>
            <a:r>
              <a:rPr lang="en-US" altLang="zh-CN" sz="2000" b="1" dirty="0"/>
              <a:t>)]{......}</a:t>
            </a:r>
          </a:p>
          <a:p>
            <a:pPr marL="0" indent="0">
              <a:buNone/>
            </a:pPr>
            <a:r>
              <a:rPr lang="en-US" altLang="zh-CN" sz="2000" b="1" dirty="0" smtClean="0"/>
              <a:t>public </a:t>
            </a:r>
            <a:r>
              <a:rPr lang="en-US" altLang="zh-CN" sz="2000" b="1" dirty="0"/>
              <a:t>void </a:t>
            </a:r>
            <a:r>
              <a:rPr lang="en-US" altLang="zh-CN" sz="2000" b="1" dirty="0" smtClean="0"/>
              <a:t>Method1(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a)throwsException1,Exception3</a:t>
            </a:r>
            <a:r>
              <a:rPr lang="en-US" altLang="zh-CN" sz="2000" b="1" dirty="0"/>
              <a:t>{......}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00879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154236"/>
            <a:ext cx="8229600" cy="539827"/>
          </a:xfrm>
        </p:spPr>
        <p:txBody>
          <a:bodyPr/>
          <a:lstStyle/>
          <a:p>
            <a:r>
              <a:rPr lang="en-US" altLang="zh-CN" sz="2400" dirty="0" smtClean="0">
                <a:latin typeface="+mn-ea"/>
                <a:ea typeface="+mn-ea"/>
              </a:rPr>
              <a:t>Eg4:</a:t>
            </a:r>
            <a:r>
              <a:rPr lang="zh-CN" altLang="en-US" sz="2400" dirty="0" smtClean="0">
                <a:latin typeface="+mn-ea"/>
                <a:ea typeface="+mn-ea"/>
              </a:rPr>
              <a:t>看看那些方法是合理的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046220" y="716280"/>
            <a:ext cx="5036820" cy="5516880"/>
          </a:xfrm>
        </p:spPr>
        <p:txBody>
          <a:bodyPr>
            <a:normAutofit fontScale="25000" lnSpcReduction="20000"/>
          </a:bodyPr>
          <a:lstStyle/>
          <a:p>
            <a:endParaRPr lang="en-US" altLang="zh-CN" dirty="0" smtClean="0"/>
          </a:p>
          <a:p>
            <a:r>
              <a:rPr lang="en-US" altLang="zh-CN" sz="5600" b="1" dirty="0">
                <a:latin typeface="+mn-ea"/>
              </a:rPr>
              <a:t>//</a:t>
            </a:r>
            <a:r>
              <a:rPr lang="zh-CN" altLang="en-US" sz="5600" b="1" dirty="0">
                <a:latin typeface="+mn-ea"/>
              </a:rPr>
              <a:t>合法，捕获</a:t>
            </a:r>
            <a:r>
              <a:rPr lang="en-US" altLang="zh-CN" sz="5600" b="1" dirty="0" err="1">
                <a:latin typeface="+mn-ea"/>
              </a:rPr>
              <a:t>IOException</a:t>
            </a:r>
            <a:r>
              <a:rPr lang="en-US" altLang="zh-CN" sz="5600" b="1" dirty="0">
                <a:latin typeface="+mn-ea"/>
              </a:rPr>
              <a:t> </a:t>
            </a:r>
            <a:endParaRPr lang="en-US" altLang="zh-CN" sz="5600" b="1" dirty="0" smtClean="0">
              <a:latin typeface="+mn-ea"/>
            </a:endParaRPr>
          </a:p>
          <a:p>
            <a:r>
              <a:rPr lang="en-US" altLang="zh-CN" sz="6400" b="1" dirty="0" smtClean="0">
                <a:latin typeface="+mn-ea"/>
              </a:rPr>
              <a:t>void </a:t>
            </a:r>
            <a:r>
              <a:rPr lang="en-US" altLang="zh-CN" sz="6400" b="1" dirty="0">
                <a:latin typeface="+mn-ea"/>
              </a:rPr>
              <a:t>method5(){    </a:t>
            </a:r>
          </a:p>
          <a:p>
            <a:r>
              <a:rPr lang="en-US" altLang="zh-CN" sz="6400" b="1" dirty="0">
                <a:latin typeface="+mn-ea"/>
              </a:rPr>
              <a:t> try{    </a:t>
            </a:r>
          </a:p>
          <a:p>
            <a:r>
              <a:rPr lang="en-US" altLang="zh-CN" sz="6400" b="1" dirty="0">
                <a:latin typeface="+mn-ea"/>
              </a:rPr>
              <a:t>    method1();    </a:t>
            </a:r>
          </a:p>
          <a:p>
            <a:r>
              <a:rPr lang="en-US" altLang="zh-CN" sz="6400" b="1" dirty="0">
                <a:latin typeface="+mn-ea"/>
              </a:rPr>
              <a:t> }catch(</a:t>
            </a:r>
            <a:r>
              <a:rPr lang="en-US" altLang="zh-CN" sz="6400" b="1" dirty="0" err="1">
                <a:latin typeface="+mn-ea"/>
              </a:rPr>
              <a:t>IOException</a:t>
            </a:r>
            <a:r>
              <a:rPr lang="en-US" altLang="zh-CN" sz="6400" b="1" dirty="0">
                <a:latin typeface="+mn-ea"/>
              </a:rPr>
              <a:t> e){…}    </a:t>
            </a:r>
          </a:p>
          <a:p>
            <a:r>
              <a:rPr lang="en-US" altLang="zh-CN" sz="6400" b="1" dirty="0">
                <a:latin typeface="+mn-ea"/>
              </a:rPr>
              <a:t>}    </a:t>
            </a:r>
          </a:p>
          <a:p>
            <a:r>
              <a:rPr lang="en-US" altLang="zh-CN" sz="6400" b="1" dirty="0">
                <a:latin typeface="+mn-ea"/>
              </a:rPr>
              <a:t>   </a:t>
            </a:r>
          </a:p>
          <a:p>
            <a:pPr marL="0" indent="0">
              <a:buNone/>
            </a:pPr>
            <a:r>
              <a:rPr lang="en-US" altLang="zh-CN" sz="5600" b="1" dirty="0">
                <a:latin typeface="+mn-ea"/>
              </a:rPr>
              <a:t>//</a:t>
            </a:r>
            <a:r>
              <a:rPr lang="zh-CN" altLang="en-US" sz="5600" b="1" dirty="0">
                <a:latin typeface="+mn-ea"/>
              </a:rPr>
              <a:t>编译错误，必须捕获或声明抛出</a:t>
            </a:r>
            <a:r>
              <a:rPr lang="en-US" altLang="zh-CN" sz="5600" b="1" dirty="0">
                <a:latin typeface="+mn-ea"/>
              </a:rPr>
              <a:t>Exception     </a:t>
            </a:r>
          </a:p>
          <a:p>
            <a:r>
              <a:rPr lang="en-US" altLang="zh-CN" sz="6400" b="1" dirty="0">
                <a:latin typeface="+mn-ea"/>
              </a:rPr>
              <a:t>void method6(){    </a:t>
            </a:r>
          </a:p>
          <a:p>
            <a:r>
              <a:rPr lang="en-US" altLang="zh-CN" sz="6400" b="1" dirty="0">
                <a:latin typeface="+mn-ea"/>
              </a:rPr>
              <a:t>  try{    </a:t>
            </a:r>
          </a:p>
          <a:p>
            <a:r>
              <a:rPr lang="en-US" altLang="zh-CN" sz="6400" b="1" dirty="0">
                <a:latin typeface="+mn-ea"/>
              </a:rPr>
              <a:t>    method1();    </a:t>
            </a:r>
          </a:p>
          <a:p>
            <a:r>
              <a:rPr lang="en-US" altLang="zh-CN" sz="6400" b="1" dirty="0">
                <a:latin typeface="+mn-ea"/>
              </a:rPr>
              <a:t>  }catch(</a:t>
            </a:r>
            <a:r>
              <a:rPr lang="en-US" altLang="zh-CN" sz="6400" b="1" dirty="0" err="1">
                <a:latin typeface="+mn-ea"/>
              </a:rPr>
              <a:t>IOException</a:t>
            </a:r>
            <a:r>
              <a:rPr lang="en-US" altLang="zh-CN" sz="6400" b="1" dirty="0">
                <a:latin typeface="+mn-ea"/>
              </a:rPr>
              <a:t> e){throw new Exception();}    </a:t>
            </a:r>
          </a:p>
          <a:p>
            <a:r>
              <a:rPr lang="en-US" altLang="zh-CN" sz="6400" b="1" dirty="0">
                <a:latin typeface="+mn-ea"/>
              </a:rPr>
              <a:t>}    </a:t>
            </a:r>
          </a:p>
          <a:p>
            <a:pPr marL="0" indent="0">
              <a:buNone/>
            </a:pPr>
            <a:r>
              <a:rPr lang="en-US" altLang="zh-CN" sz="5600" b="1" dirty="0">
                <a:latin typeface="+mn-ea"/>
              </a:rPr>
              <a:t>//</a:t>
            </a:r>
            <a:r>
              <a:rPr lang="zh-CN" altLang="en-US" sz="5600" b="1" dirty="0">
                <a:latin typeface="+mn-ea"/>
              </a:rPr>
              <a:t>合法，声明抛出</a:t>
            </a:r>
            <a:r>
              <a:rPr lang="en-US" altLang="zh-CN" sz="5600" b="1" dirty="0">
                <a:latin typeface="+mn-ea"/>
              </a:rPr>
              <a:t>Exception </a:t>
            </a:r>
          </a:p>
          <a:p>
            <a:r>
              <a:rPr lang="en-US" altLang="zh-CN" sz="6400" b="1" dirty="0">
                <a:latin typeface="+mn-ea"/>
              </a:rPr>
              <a:t>void method7()throws Exception{    </a:t>
            </a:r>
          </a:p>
          <a:p>
            <a:r>
              <a:rPr lang="en-US" altLang="zh-CN" sz="6400" b="1" dirty="0">
                <a:latin typeface="+mn-ea"/>
              </a:rPr>
              <a:t> try{    </a:t>
            </a:r>
          </a:p>
          <a:p>
            <a:r>
              <a:rPr lang="en-US" altLang="zh-CN" sz="6400" b="1" dirty="0">
                <a:latin typeface="+mn-ea"/>
              </a:rPr>
              <a:t>  method1();    </a:t>
            </a:r>
          </a:p>
          <a:p>
            <a:r>
              <a:rPr lang="en-US" altLang="zh-CN" sz="6400" b="1" dirty="0">
                <a:latin typeface="+mn-ea"/>
              </a:rPr>
              <a:t> }catch(</a:t>
            </a:r>
            <a:r>
              <a:rPr lang="en-US" altLang="zh-CN" sz="6400" b="1" dirty="0" err="1">
                <a:latin typeface="+mn-ea"/>
              </a:rPr>
              <a:t>IOException</a:t>
            </a:r>
            <a:r>
              <a:rPr lang="en-US" altLang="zh-CN" sz="6400" b="1" dirty="0">
                <a:latin typeface="+mn-ea"/>
              </a:rPr>
              <a:t> e){throw new Exception();}    </a:t>
            </a:r>
          </a:p>
          <a:p>
            <a:r>
              <a:rPr lang="en-US" altLang="zh-CN" sz="6400" b="1" dirty="0">
                <a:latin typeface="+mn-ea"/>
              </a:rPr>
              <a:t>} </a:t>
            </a:r>
            <a:endParaRPr lang="zh-CN" altLang="en-US" sz="6400" b="1" dirty="0">
              <a:latin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05740" y="804231"/>
            <a:ext cx="3733800" cy="5322249"/>
          </a:xfrm>
        </p:spPr>
        <p:txBody>
          <a:bodyPr>
            <a:normAutofit fontScale="25000" lnSpcReduction="20000"/>
          </a:bodyPr>
          <a:lstStyle/>
          <a:p>
            <a:endParaRPr lang="en-US" altLang="zh-CN" dirty="0" smtClean="0"/>
          </a:p>
          <a:p>
            <a:r>
              <a:rPr lang="en-US" altLang="zh-CN" sz="6400" b="1" dirty="0" smtClean="0">
                <a:latin typeface="+mn-ea"/>
              </a:rPr>
              <a:t>void </a:t>
            </a:r>
            <a:r>
              <a:rPr lang="en-US" altLang="zh-CN" sz="6400" b="1" dirty="0">
                <a:latin typeface="+mn-ea"/>
              </a:rPr>
              <a:t>method1() throws </a:t>
            </a:r>
            <a:r>
              <a:rPr lang="en-US" altLang="zh-CN" sz="6400" b="1" dirty="0" err="1">
                <a:latin typeface="+mn-ea"/>
              </a:rPr>
              <a:t>IOException</a:t>
            </a:r>
            <a:r>
              <a:rPr lang="en-US" altLang="zh-CN" sz="6400" b="1" dirty="0" smtClean="0">
                <a:latin typeface="+mn-ea"/>
              </a:rPr>
              <a:t>{ ...}    </a:t>
            </a:r>
            <a:endParaRPr lang="en-US" altLang="zh-CN" sz="6400" b="1" dirty="0">
              <a:latin typeface="+mn-ea"/>
            </a:endParaRPr>
          </a:p>
          <a:p>
            <a:r>
              <a:rPr lang="en-US" altLang="zh-CN" sz="6400" b="1" dirty="0">
                <a:latin typeface="+mn-ea"/>
              </a:rPr>
              <a:t>   </a:t>
            </a:r>
          </a:p>
          <a:p>
            <a:pPr marL="0" indent="0">
              <a:buNone/>
            </a:pPr>
            <a:r>
              <a:rPr lang="en-US" altLang="zh-CN" sz="6400" b="1" dirty="0">
                <a:latin typeface="+mn-ea"/>
              </a:rPr>
              <a:t>//</a:t>
            </a:r>
            <a:r>
              <a:rPr lang="zh-CN" altLang="en-US" sz="6400" b="1" dirty="0">
                <a:latin typeface="+mn-ea"/>
              </a:rPr>
              <a:t>编译错误，必须捕获或声明抛出</a:t>
            </a:r>
            <a:r>
              <a:rPr lang="en-US" altLang="zh-CN" sz="6400" b="1" dirty="0" err="1">
                <a:latin typeface="+mn-ea"/>
              </a:rPr>
              <a:t>IOException</a:t>
            </a:r>
            <a:r>
              <a:rPr lang="en-US" altLang="zh-CN" sz="6400" b="1" dirty="0">
                <a:latin typeface="+mn-ea"/>
              </a:rPr>
              <a:t> </a:t>
            </a:r>
          </a:p>
          <a:p>
            <a:r>
              <a:rPr lang="en-US" altLang="zh-CN" sz="6400" b="1" dirty="0">
                <a:latin typeface="+mn-ea"/>
              </a:rPr>
              <a:t>void method2(){    </a:t>
            </a:r>
          </a:p>
          <a:p>
            <a:r>
              <a:rPr lang="en-US" altLang="zh-CN" sz="6400" b="1" dirty="0">
                <a:latin typeface="+mn-ea"/>
              </a:rPr>
              <a:t>  method1();    </a:t>
            </a:r>
          </a:p>
          <a:p>
            <a:r>
              <a:rPr lang="en-US" altLang="zh-CN" sz="6400" b="1" dirty="0">
                <a:latin typeface="+mn-ea"/>
              </a:rPr>
              <a:t>}    </a:t>
            </a:r>
          </a:p>
          <a:p>
            <a:r>
              <a:rPr lang="en-US" altLang="zh-CN" sz="6400" b="1" dirty="0">
                <a:latin typeface="+mn-ea"/>
              </a:rPr>
              <a:t>   </a:t>
            </a:r>
            <a:endParaRPr lang="en-US" altLang="zh-CN" sz="64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6400" b="1" dirty="0">
                <a:latin typeface="+mn-ea"/>
              </a:rPr>
              <a:t>//</a:t>
            </a:r>
            <a:r>
              <a:rPr lang="zh-CN" altLang="en-US" sz="6400" b="1" dirty="0">
                <a:latin typeface="+mn-ea"/>
              </a:rPr>
              <a:t>合法，声明抛出</a:t>
            </a:r>
            <a:r>
              <a:rPr lang="en-US" altLang="zh-CN" sz="6400" b="1" dirty="0" err="1">
                <a:latin typeface="+mn-ea"/>
              </a:rPr>
              <a:t>IOException</a:t>
            </a:r>
            <a:r>
              <a:rPr lang="en-US" altLang="zh-CN" sz="6400" b="1" dirty="0">
                <a:latin typeface="+mn-ea"/>
              </a:rPr>
              <a:t> </a:t>
            </a:r>
            <a:endParaRPr lang="en-US" altLang="zh-CN" sz="6400" b="1" dirty="0" smtClean="0">
              <a:latin typeface="+mn-ea"/>
            </a:endParaRPr>
          </a:p>
          <a:p>
            <a:r>
              <a:rPr lang="en-US" altLang="zh-CN" sz="6400" b="1" dirty="0" smtClean="0">
                <a:latin typeface="+mn-ea"/>
              </a:rPr>
              <a:t>void </a:t>
            </a:r>
            <a:r>
              <a:rPr lang="en-US" altLang="zh-CN" sz="6400" b="1" dirty="0">
                <a:latin typeface="+mn-ea"/>
              </a:rPr>
              <a:t>method3()throws </a:t>
            </a:r>
            <a:r>
              <a:rPr lang="en-US" altLang="zh-CN" sz="6400" b="1" dirty="0" err="1">
                <a:latin typeface="+mn-ea"/>
              </a:rPr>
              <a:t>IOException</a:t>
            </a:r>
            <a:r>
              <a:rPr lang="en-US" altLang="zh-CN" sz="6400" b="1" dirty="0">
                <a:latin typeface="+mn-ea"/>
              </a:rPr>
              <a:t> {    </a:t>
            </a:r>
          </a:p>
          <a:p>
            <a:r>
              <a:rPr lang="en-US" altLang="zh-CN" sz="6400" b="1" dirty="0">
                <a:latin typeface="+mn-ea"/>
              </a:rPr>
              <a:t>  method1();    </a:t>
            </a:r>
          </a:p>
          <a:p>
            <a:r>
              <a:rPr lang="en-US" altLang="zh-CN" sz="6400" b="1" dirty="0">
                <a:latin typeface="+mn-ea"/>
              </a:rPr>
              <a:t>}    </a:t>
            </a:r>
          </a:p>
          <a:p>
            <a:r>
              <a:rPr lang="en-US" altLang="zh-CN" sz="6400" b="1" dirty="0">
                <a:latin typeface="+mn-ea"/>
              </a:rPr>
              <a:t>   </a:t>
            </a:r>
          </a:p>
          <a:p>
            <a:pPr marL="0" indent="0">
              <a:buNone/>
            </a:pPr>
            <a:r>
              <a:rPr lang="en-US" altLang="zh-CN" sz="6400" b="1" dirty="0">
                <a:latin typeface="+mn-ea"/>
              </a:rPr>
              <a:t>//</a:t>
            </a:r>
            <a:r>
              <a:rPr lang="zh-CN" altLang="en-US" sz="6400" b="1" dirty="0">
                <a:latin typeface="+mn-ea"/>
              </a:rPr>
              <a:t>合法，声明抛出</a:t>
            </a:r>
            <a:r>
              <a:rPr lang="en-US" altLang="zh-CN" sz="6400" b="1" dirty="0">
                <a:latin typeface="+mn-ea"/>
              </a:rPr>
              <a:t>Exception</a:t>
            </a:r>
            <a:r>
              <a:rPr lang="zh-CN" altLang="en-US" sz="6400" b="1" dirty="0">
                <a:latin typeface="+mn-ea"/>
              </a:rPr>
              <a:t>，</a:t>
            </a:r>
            <a:r>
              <a:rPr lang="en-US" altLang="zh-CN" sz="6400" b="1" dirty="0" err="1">
                <a:latin typeface="+mn-ea"/>
              </a:rPr>
              <a:t>IOException</a:t>
            </a:r>
            <a:r>
              <a:rPr lang="zh-CN" altLang="en-US" sz="6400" b="1" dirty="0">
                <a:latin typeface="+mn-ea"/>
              </a:rPr>
              <a:t>是</a:t>
            </a:r>
            <a:r>
              <a:rPr lang="en-US" altLang="zh-CN" sz="6400" b="1" dirty="0">
                <a:latin typeface="+mn-ea"/>
              </a:rPr>
              <a:t>Exception</a:t>
            </a:r>
            <a:r>
              <a:rPr lang="zh-CN" altLang="en-US" sz="6400" b="1" dirty="0">
                <a:latin typeface="+mn-ea"/>
              </a:rPr>
              <a:t>的子类 </a:t>
            </a:r>
            <a:r>
              <a:rPr lang="en-US" altLang="zh-CN" sz="6400" b="1" dirty="0" smtClean="0">
                <a:latin typeface="+mn-ea"/>
              </a:rPr>
              <a:t>    </a:t>
            </a:r>
            <a:endParaRPr lang="en-US" altLang="zh-CN" sz="6400" b="1" dirty="0">
              <a:latin typeface="+mn-ea"/>
            </a:endParaRPr>
          </a:p>
          <a:p>
            <a:r>
              <a:rPr lang="en-US" altLang="zh-CN" sz="6400" b="1" dirty="0">
                <a:latin typeface="+mn-ea"/>
              </a:rPr>
              <a:t>void method4()throws Exception {    </a:t>
            </a:r>
          </a:p>
          <a:p>
            <a:r>
              <a:rPr lang="en-US" altLang="zh-CN" sz="6400" b="1" dirty="0">
                <a:latin typeface="+mn-ea"/>
              </a:rPr>
              <a:t>  method1();    </a:t>
            </a:r>
          </a:p>
          <a:p>
            <a:r>
              <a:rPr lang="en-US" altLang="zh-CN" sz="6400" b="1" dirty="0">
                <a:latin typeface="+mn-ea"/>
              </a:rPr>
              <a:t>} </a:t>
            </a:r>
            <a:endParaRPr lang="zh-CN" altLang="en-US" sz="6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879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4082" y="819093"/>
            <a:ext cx="7905751" cy="5018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b="1" dirty="0" smtClean="0"/>
              <a:t>区别</a:t>
            </a:r>
            <a:r>
              <a:rPr lang="en-US" altLang="zh-CN" sz="2000" b="1" dirty="0" smtClean="0"/>
              <a:t>:</a:t>
            </a:r>
          </a:p>
          <a:p>
            <a:pPr marL="0" indent="0">
              <a:buNone/>
            </a:pPr>
            <a:r>
              <a:rPr lang="en-US" altLang="zh-CN" sz="2000" b="1" dirty="0" smtClean="0"/>
              <a:t>1</a:t>
            </a:r>
            <a:r>
              <a:rPr lang="en-US" altLang="zh-CN" sz="2000" b="1" dirty="0"/>
              <a:t>:</a:t>
            </a:r>
            <a:r>
              <a:rPr lang="en-US" altLang="zh-CN" sz="2000" b="1" dirty="0" smtClean="0"/>
              <a:t>throws</a:t>
            </a:r>
            <a:r>
              <a:rPr lang="zh-CN" altLang="en-US" sz="2000" b="1" dirty="0"/>
              <a:t>出现在方法函数头；而</a:t>
            </a:r>
            <a:r>
              <a:rPr lang="en-US" altLang="zh-CN" sz="2000" b="1" dirty="0"/>
              <a:t>throw</a:t>
            </a:r>
            <a:r>
              <a:rPr lang="zh-CN" altLang="en-US" sz="2000" b="1" dirty="0"/>
              <a:t>出现在函数体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 smtClean="0"/>
              <a:t>2:throws</a:t>
            </a:r>
            <a:r>
              <a:rPr lang="zh-CN" altLang="en-US" sz="2000" b="1" dirty="0" smtClean="0"/>
              <a:t>抛出了异常</a:t>
            </a:r>
            <a:r>
              <a:rPr lang="zh-CN" altLang="en-US" sz="2000" b="1" dirty="0"/>
              <a:t>的</a:t>
            </a:r>
            <a:r>
              <a:rPr lang="zh-CN" altLang="en-US" sz="2000" b="1" dirty="0" smtClean="0"/>
              <a:t>方法，</a:t>
            </a:r>
            <a:r>
              <a:rPr lang="zh-CN" altLang="en-US" sz="2000" b="1" dirty="0"/>
              <a:t>调用者不想处理该异常，可以继续向上抛出，但最终要有能够处理该异常的调用</a:t>
            </a:r>
            <a:r>
              <a:rPr lang="zh-CN" altLang="en-US" sz="2000" b="1" dirty="0" smtClean="0"/>
              <a:t>者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b="1" dirty="0"/>
              <a:t>3:throws</a:t>
            </a:r>
            <a:r>
              <a:rPr lang="zh-CN" altLang="en-US" sz="2000" b="1" dirty="0"/>
              <a:t>表示出现异常的一种可能性，并不一定会发生这些异常；</a:t>
            </a:r>
            <a:r>
              <a:rPr lang="en-US" altLang="zh-CN" sz="2000" b="1" dirty="0"/>
              <a:t>throw</a:t>
            </a:r>
            <a:r>
              <a:rPr lang="zh-CN" altLang="en-US" sz="2000" b="1" dirty="0"/>
              <a:t>则是具体向外抛异常的动作，所以它是抛出一个异常实例。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：</a:t>
            </a:r>
            <a:r>
              <a:rPr lang="en-US" altLang="zh-CN" sz="2000" b="1" dirty="0"/>
              <a:t>throw</a:t>
            </a:r>
            <a:r>
              <a:rPr lang="zh-CN" altLang="en-US" sz="2000" b="1" dirty="0"/>
              <a:t>语句后不允许跟</a:t>
            </a:r>
            <a:r>
              <a:rPr lang="zh-CN" altLang="en-US" sz="2000" b="1" dirty="0" smtClean="0"/>
              <a:t>任何语句</a:t>
            </a:r>
            <a:r>
              <a:rPr lang="zh-CN" altLang="en-US" sz="2000" b="1" dirty="0"/>
              <a:t>，因为这些语句永远不会被</a:t>
            </a:r>
            <a:r>
              <a:rPr lang="zh-CN" altLang="en-US" sz="2000" b="1" dirty="0" smtClean="0"/>
              <a:t>执行。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b="1" dirty="0" smtClean="0"/>
              <a:t>相同点：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b="1" dirty="0"/>
              <a:t>两者都是消极处理异常的方式（这里的消极并不是说这种方式不好），只是抛出或者可能抛出异常，但是不会</a:t>
            </a:r>
            <a:r>
              <a:rPr lang="zh-CN" altLang="en-US" sz="2000" b="1" dirty="0" smtClean="0"/>
              <a:t>由当前函数</a:t>
            </a:r>
            <a:r>
              <a:rPr lang="zh-CN" altLang="en-US" sz="2000" b="1" dirty="0"/>
              <a:t>去处理异常，真正的处理异常由函数的上层调用处理。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00879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73231" y="0"/>
            <a:ext cx="7886700" cy="1325563"/>
          </a:xfrm>
        </p:spPr>
        <p:txBody>
          <a:bodyPr/>
          <a:lstStyle/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kumimoji="1" lang="en-US" altLang="zh-TW" sz="2400" spc="300" dirty="0">
                <a:solidFill>
                  <a:srgbClr val="161F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try…catch…finally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45522" y="1451553"/>
            <a:ext cx="7905751" cy="5018520"/>
          </a:xfrm>
        </p:spPr>
        <p:txBody>
          <a:bodyPr>
            <a:normAutofit/>
          </a:bodyPr>
          <a:lstStyle/>
          <a:p>
            <a:r>
              <a:rPr lang="en-US" altLang="zh-CN" b="1" dirty="0"/>
              <a:t>try</a:t>
            </a:r>
            <a:r>
              <a:rPr lang="en-US" altLang="zh-CN" dirty="0"/>
              <a:t> {  </a:t>
            </a:r>
          </a:p>
          <a:p>
            <a:r>
              <a:rPr lang="en-US" altLang="zh-CN" dirty="0"/>
              <a:t>    // </a:t>
            </a:r>
            <a:r>
              <a:rPr lang="zh-CN" altLang="en-US" dirty="0"/>
              <a:t>可能会发生异常的程序代码  </a:t>
            </a:r>
          </a:p>
          <a:p>
            <a:r>
              <a:rPr lang="en-US" altLang="zh-CN" dirty="0"/>
              <a:t>} </a:t>
            </a:r>
            <a:r>
              <a:rPr lang="en-US" altLang="zh-CN" b="1" dirty="0"/>
              <a:t>catch</a:t>
            </a:r>
            <a:r>
              <a:rPr lang="en-US" altLang="zh-CN" dirty="0"/>
              <a:t> (Type1 </a:t>
            </a:r>
            <a:r>
              <a:rPr lang="en-US" altLang="zh-CN" dirty="0" smtClean="0"/>
              <a:t>e1</a:t>
            </a:r>
            <a:r>
              <a:rPr lang="en-US" altLang="zh-CN" dirty="0"/>
              <a:t>){  </a:t>
            </a:r>
          </a:p>
          <a:p>
            <a:r>
              <a:rPr lang="en-US" altLang="zh-CN" dirty="0"/>
              <a:t>    // </a:t>
            </a:r>
            <a:r>
              <a:rPr lang="zh-CN" altLang="en-US" dirty="0"/>
              <a:t>捕获并处置</a:t>
            </a:r>
            <a:r>
              <a:rPr lang="en-US" altLang="zh-CN" dirty="0"/>
              <a:t>try</a:t>
            </a:r>
            <a:r>
              <a:rPr lang="zh-CN" altLang="en-US" dirty="0"/>
              <a:t>抛出的异常类型</a:t>
            </a:r>
            <a:r>
              <a:rPr lang="en-US" altLang="zh-CN" dirty="0"/>
              <a:t>Type1  </a:t>
            </a:r>
          </a:p>
          <a:p>
            <a:r>
              <a:rPr lang="en-US" altLang="zh-CN" dirty="0"/>
              <a:t>}  </a:t>
            </a:r>
          </a:p>
          <a:p>
            <a:r>
              <a:rPr lang="en-US" altLang="zh-CN" b="1" dirty="0"/>
              <a:t>catch</a:t>
            </a:r>
            <a:r>
              <a:rPr lang="en-US" altLang="zh-CN" dirty="0"/>
              <a:t> (Type2 </a:t>
            </a:r>
            <a:r>
              <a:rPr lang="en-US" altLang="zh-CN" dirty="0" smtClean="0"/>
              <a:t>e2</a:t>
            </a:r>
            <a:r>
              <a:rPr lang="en-US" altLang="zh-CN" dirty="0"/>
              <a:t>){  </a:t>
            </a:r>
          </a:p>
          <a:p>
            <a:r>
              <a:rPr lang="en-US" altLang="zh-CN" dirty="0"/>
              <a:t>     //</a:t>
            </a:r>
            <a:r>
              <a:rPr lang="zh-CN" altLang="en-US" dirty="0"/>
              <a:t>捕获并处置</a:t>
            </a:r>
            <a:r>
              <a:rPr lang="en-US" altLang="zh-CN" dirty="0"/>
              <a:t>try</a:t>
            </a:r>
            <a:r>
              <a:rPr lang="zh-CN" altLang="en-US" dirty="0"/>
              <a:t>抛出的异常类型</a:t>
            </a:r>
            <a:r>
              <a:rPr lang="en-US" altLang="zh-CN" dirty="0"/>
              <a:t>Type2  </a:t>
            </a:r>
          </a:p>
          <a:p>
            <a:r>
              <a:rPr lang="en-US" altLang="zh-CN" dirty="0"/>
              <a:t>} </a:t>
            </a:r>
            <a:r>
              <a:rPr lang="en-US" altLang="zh-CN" b="1" dirty="0" smtClean="0"/>
              <a:t>finally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zh-CN" altLang="en-US" dirty="0"/>
              <a:t> </a:t>
            </a:r>
            <a:r>
              <a:rPr lang="en-US" altLang="zh-CN" dirty="0" smtClean="0"/>
              <a:t>//</a:t>
            </a:r>
            <a:r>
              <a:rPr lang="zh-CN" altLang="en-US" dirty="0" smtClean="0"/>
              <a:t>无论</a:t>
            </a:r>
            <a:r>
              <a:rPr lang="zh-CN" altLang="en-US" dirty="0"/>
              <a:t>是否发生异常，都将执行的语句</a:t>
            </a:r>
            <a:r>
              <a:rPr lang="zh-CN" altLang="en-US" dirty="0" smtClean="0"/>
              <a:t>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 smtClean="0"/>
              <a:t>    </a:t>
            </a:r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879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76002" y="438093"/>
            <a:ext cx="7905751" cy="5018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/>
              <a:t>Eg5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7275"/>
            <a:ext cx="579120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438275"/>
            <a:ext cx="372427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756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19150" y="1028343"/>
            <a:ext cx="743585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kumimoji="1" lang="en-US" altLang="zh-TW" sz="2400" b="1" spc="300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try…catch…finally</a:t>
            </a:r>
            <a:r>
              <a:rPr kumimoji="1" lang="zh-CN" altLang="en-US" sz="2400" b="1" spc="300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使用规则</a:t>
            </a:r>
            <a:endParaRPr kumimoji="1" lang="en-US" altLang="zh-CN" sz="2400" b="1" spc="300" dirty="0" smtClean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  <a:p>
            <a:endParaRPr lang="en-US" altLang="zh-CN" b="1" dirty="0"/>
          </a:p>
          <a:p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）：</a:t>
            </a:r>
            <a:r>
              <a:rPr lang="en-US" altLang="zh-CN" sz="2000" b="1" dirty="0"/>
              <a:t>try</a:t>
            </a:r>
            <a:r>
              <a:rPr lang="zh-CN" altLang="en-US" sz="2000" b="1" dirty="0"/>
              <a:t>代码块不能脱离</a:t>
            </a:r>
            <a:r>
              <a:rPr lang="en-US" altLang="zh-CN" sz="2000" b="1" dirty="0"/>
              <a:t>catch</a:t>
            </a:r>
            <a:r>
              <a:rPr lang="zh-CN" altLang="en-US" sz="2000" b="1" dirty="0"/>
              <a:t>代码块或</a:t>
            </a:r>
            <a:r>
              <a:rPr lang="en-US" altLang="zh-CN" sz="2000" b="1" dirty="0"/>
              <a:t>finally</a:t>
            </a:r>
            <a:r>
              <a:rPr lang="zh-CN" altLang="en-US" sz="2000" b="1" dirty="0"/>
              <a:t>代码块单独执行！</a:t>
            </a:r>
          </a:p>
          <a:p>
            <a:endParaRPr lang="zh-CN" altLang="en-US" sz="2000" b="1" dirty="0"/>
          </a:p>
          <a:p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）：</a:t>
            </a:r>
            <a:r>
              <a:rPr lang="en-US" altLang="zh-CN" sz="2000" b="1" dirty="0"/>
              <a:t>try</a:t>
            </a:r>
            <a:r>
              <a:rPr lang="zh-CN" altLang="en-US" sz="2000" b="1" dirty="0"/>
              <a:t>代码块后面可以有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个或多个</a:t>
            </a:r>
            <a:r>
              <a:rPr lang="en-US" altLang="zh-CN" sz="2000" b="1" dirty="0"/>
              <a:t>catch</a:t>
            </a:r>
            <a:r>
              <a:rPr lang="zh-CN" altLang="en-US" sz="2000" b="1"/>
              <a:t>块</a:t>
            </a:r>
            <a:r>
              <a:rPr lang="zh-CN" altLang="en-US" sz="2000" b="1" smtClean="0"/>
              <a:t>，如果</a:t>
            </a:r>
            <a:r>
              <a:rPr lang="en-US" altLang="zh-CN" sz="2000" b="1" dirty="0"/>
              <a:t>catch</a:t>
            </a:r>
            <a:r>
              <a:rPr lang="zh-CN" altLang="en-US" sz="2000" b="1" dirty="0"/>
              <a:t>代码块和</a:t>
            </a:r>
            <a:r>
              <a:rPr lang="en-US" altLang="zh-CN" sz="2000" b="1" dirty="0"/>
              <a:t>finally</a:t>
            </a:r>
            <a:r>
              <a:rPr lang="zh-CN" altLang="en-US" sz="2000" b="1" dirty="0"/>
              <a:t>代码块共存，则必须保证</a:t>
            </a:r>
            <a:r>
              <a:rPr lang="en-US" altLang="zh-CN" sz="2000" b="1" dirty="0" err="1"/>
              <a:t>fianlly</a:t>
            </a:r>
            <a:r>
              <a:rPr lang="zh-CN" altLang="en-US" sz="2000" b="1" dirty="0"/>
              <a:t>代码块必须在</a:t>
            </a:r>
            <a:r>
              <a:rPr lang="en-US" altLang="zh-CN" sz="2000" b="1" dirty="0"/>
              <a:t>catch</a:t>
            </a:r>
            <a:r>
              <a:rPr lang="zh-CN" altLang="en-US" sz="2000" b="1" dirty="0"/>
              <a:t>块之后！</a:t>
            </a:r>
          </a:p>
          <a:p>
            <a:endParaRPr lang="zh-CN" altLang="en-US" sz="2000" b="1" dirty="0"/>
          </a:p>
          <a:p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）</a:t>
            </a:r>
            <a:r>
              <a:rPr lang="zh-CN" altLang="en-US" sz="2000" b="1" dirty="0"/>
              <a:t>：在</a:t>
            </a:r>
            <a:r>
              <a:rPr lang="en-US" altLang="zh-CN" sz="2000" b="1" dirty="0"/>
              <a:t>try</a:t>
            </a:r>
            <a:r>
              <a:rPr lang="zh-CN" altLang="en-US" sz="2000" b="1" dirty="0"/>
              <a:t>代码块中声明的变量作用域仅限于</a:t>
            </a:r>
            <a:r>
              <a:rPr lang="en-US" altLang="zh-CN" sz="2000" b="1" dirty="0"/>
              <a:t>try</a:t>
            </a:r>
            <a:r>
              <a:rPr lang="zh-CN" altLang="en-US" sz="2000" b="1" dirty="0"/>
              <a:t>代码块，</a:t>
            </a:r>
            <a:r>
              <a:rPr lang="en-US" altLang="zh-CN" sz="2000" b="1" dirty="0"/>
              <a:t>catch</a:t>
            </a:r>
            <a:r>
              <a:rPr lang="zh-CN" altLang="en-US" sz="2000" b="1" dirty="0"/>
              <a:t>块和</a:t>
            </a:r>
            <a:r>
              <a:rPr lang="en-US" altLang="zh-CN" sz="2000" b="1" dirty="0" err="1"/>
              <a:t>fianlly</a:t>
            </a:r>
            <a:r>
              <a:rPr lang="zh-CN" altLang="en-US" sz="2000" b="1" dirty="0"/>
              <a:t>块无法访问！</a:t>
            </a:r>
          </a:p>
          <a:p>
            <a:endParaRPr lang="zh-CN" altLang="en-US" sz="2000" b="1" dirty="0"/>
          </a:p>
          <a:p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）</a:t>
            </a:r>
            <a:r>
              <a:rPr lang="zh-CN" altLang="en-US" sz="2000" b="1" dirty="0"/>
              <a:t>：当</a:t>
            </a:r>
            <a:r>
              <a:rPr lang="en-US" altLang="zh-CN" sz="2000" b="1" dirty="0"/>
              <a:t>try</a:t>
            </a:r>
            <a:r>
              <a:rPr lang="zh-CN" altLang="en-US" sz="2000" b="1" dirty="0"/>
              <a:t>代码块后跟着多个</a:t>
            </a:r>
            <a:r>
              <a:rPr lang="en-US" altLang="zh-CN" sz="2000" b="1" dirty="0"/>
              <a:t>catch</a:t>
            </a:r>
            <a:r>
              <a:rPr lang="zh-CN" altLang="en-US" sz="2000" b="1" dirty="0"/>
              <a:t>代码块时，</a:t>
            </a:r>
            <a:r>
              <a:rPr lang="en-US" altLang="zh-CN" sz="2000" b="1" dirty="0"/>
              <a:t>java</a:t>
            </a:r>
            <a:r>
              <a:rPr lang="zh-CN" altLang="en-US" sz="2000" b="1" dirty="0"/>
              <a:t>虚拟机会把实际抛出的异常对象依次和各个</a:t>
            </a:r>
            <a:r>
              <a:rPr lang="en-US" altLang="zh-CN" sz="2000" b="1" dirty="0"/>
              <a:t>catch</a:t>
            </a:r>
            <a:r>
              <a:rPr lang="zh-CN" altLang="en-US" sz="2000" b="1" dirty="0"/>
              <a:t>代码块中的异常类型进行匹配</a:t>
            </a:r>
          </a:p>
        </p:txBody>
      </p:sp>
    </p:spTree>
    <p:extLst>
      <p:ext uri="{BB962C8B-B14F-4D97-AF65-F5344CB8AC3E}">
        <p14:creationId xmlns:p14="http://schemas.microsoft.com/office/powerpoint/2010/main" val="311288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58956" y="257175"/>
            <a:ext cx="7886700" cy="754063"/>
          </a:xfrm>
        </p:spPr>
        <p:txBody>
          <a:bodyPr/>
          <a:lstStyle/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kumimoji="1" lang="en-US" altLang="zh-TW" sz="2400" spc="300" dirty="0" smtClean="0">
                <a:solidFill>
                  <a:srgbClr val="161F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try…catch…finally</a:t>
            </a:r>
            <a:r>
              <a:rPr kumimoji="1" lang="zh-CN" altLang="en-US" sz="2400" spc="300" dirty="0" smtClean="0">
                <a:solidFill>
                  <a:srgbClr val="161F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执行顺序</a:t>
            </a:r>
            <a:endParaRPr kumimoji="1" lang="en-US" altLang="zh-TW" sz="2400" spc="300" dirty="0">
              <a:solidFill>
                <a:srgbClr val="161F5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1" y="1076325"/>
            <a:ext cx="7458074" cy="5333999"/>
          </a:xfrm>
        </p:spPr>
      </p:pic>
    </p:spTree>
    <p:extLst>
      <p:ext uri="{BB962C8B-B14F-4D97-AF65-F5344CB8AC3E}">
        <p14:creationId xmlns:p14="http://schemas.microsoft.com/office/powerpoint/2010/main" val="24162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1359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输出结果</a:t>
            </a:r>
            <a:endParaRPr lang="zh-CN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4624388"/>
            <a:ext cx="24669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9" y="421243"/>
            <a:ext cx="4129086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12" y="4700587"/>
            <a:ext cx="20669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25948" y="429208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输出结果</a:t>
            </a:r>
          </a:p>
          <a:p>
            <a:endParaRPr lang="zh-CN" altLang="en-US" dirty="0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26" y="421243"/>
            <a:ext cx="4305299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47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37310" y="576908"/>
            <a:ext cx="7772400" cy="7496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TW" sz="3600" b="1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  </a:t>
            </a:r>
            <a:r>
              <a:rPr kumimoji="1" lang="zh-CN" altLang="en-US" sz="3600" b="1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异常知识点</a:t>
            </a:r>
            <a:endParaRPr kumimoji="1" lang="zh-TW" altLang="en-US" sz="3600" b="1" dirty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942111" y="1749261"/>
            <a:ext cx="7758544" cy="38032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kumimoji="1" lang="zh-CN" altLang="en-US" sz="2400" spc="300" dirty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异常</a:t>
            </a:r>
            <a:r>
              <a:rPr kumimoji="1" lang="en-US" altLang="zh-TW" sz="2400" spc="300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kumimoji="1" lang="en-US" altLang="zh-TW" sz="2400" spc="300" dirty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 </a:t>
            </a:r>
            <a:r>
              <a:rPr kumimoji="1" lang="en-US" altLang="zh-TW" sz="2400" spc="300" dirty="0" err="1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Throwable</a:t>
            </a:r>
            <a:endParaRPr kumimoji="1" lang="en-US" altLang="zh-TW" sz="2400" spc="300" dirty="0" smtClean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  <a:p>
            <a:pPr algn="l">
              <a:lnSpc>
                <a:spcPct val="120000"/>
              </a:lnSpc>
            </a:pPr>
            <a:r>
              <a:rPr kumimoji="1" lang="en-US" altLang="zh-TW" sz="2400" spc="300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 Error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400" spc="300" dirty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 </a:t>
            </a:r>
            <a:r>
              <a:rPr kumimoji="1" lang="en-US" altLang="zh-CN" sz="2400" spc="300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Exception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400" spc="300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 throw</a:t>
            </a:r>
            <a:endParaRPr kumimoji="1" lang="en-US" altLang="zh-TW" sz="2400" spc="300" dirty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  <a:p>
            <a:pPr algn="l">
              <a:lnSpc>
                <a:spcPct val="120000"/>
              </a:lnSpc>
            </a:pPr>
            <a:r>
              <a:rPr kumimoji="1" lang="en-US" altLang="zh-TW" sz="2400" spc="300" dirty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 </a:t>
            </a:r>
            <a:r>
              <a:rPr kumimoji="1" lang="en-US" altLang="zh-TW" sz="2400" spc="300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throw</a:t>
            </a:r>
            <a:r>
              <a:rPr kumimoji="1" lang="en-US" altLang="zh-CN" sz="2400" spc="300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s</a:t>
            </a:r>
          </a:p>
          <a:p>
            <a:pPr algn="l">
              <a:lnSpc>
                <a:spcPct val="120000"/>
              </a:lnSpc>
            </a:pPr>
            <a:r>
              <a:rPr kumimoji="1" lang="en-US" altLang="zh-TW" sz="2400" spc="300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 try…catch…finally</a:t>
            </a:r>
          </a:p>
          <a:p>
            <a:pPr algn="l">
              <a:lnSpc>
                <a:spcPct val="120000"/>
              </a:lnSpc>
            </a:pPr>
            <a:endParaRPr kumimoji="1" lang="en-US" altLang="zh-TW" sz="2400" spc="300" dirty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  <a:p>
            <a:pPr algn="l">
              <a:lnSpc>
                <a:spcPct val="120000"/>
              </a:lnSpc>
            </a:pPr>
            <a:endParaRPr kumimoji="1" lang="en-US" altLang="zh-TW" sz="2400" spc="300" dirty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  <a:p>
            <a:pPr algn="l">
              <a:lnSpc>
                <a:spcPct val="120000"/>
              </a:lnSpc>
            </a:pPr>
            <a:r>
              <a:rPr kumimoji="1" lang="en-US" altLang="zh-TW" sz="2400" spc="300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kumimoji="1" lang="en-US" altLang="zh-TW" sz="2400" spc="300" dirty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 </a:t>
            </a:r>
            <a:endParaRPr kumimoji="1" lang="zh-TW" altLang="en-US" sz="2400" spc="300" dirty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65026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925" y="-1"/>
            <a:ext cx="8353425" cy="6176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Eg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9" y="300039"/>
            <a:ext cx="4262436" cy="3519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839" y="109540"/>
            <a:ext cx="4214812" cy="3548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6" y="3657600"/>
            <a:ext cx="4119561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838" y="4048125"/>
            <a:ext cx="4081461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96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6" y="373058"/>
            <a:ext cx="3840163" cy="2455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48" y="373058"/>
            <a:ext cx="391477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3113088"/>
            <a:ext cx="381635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572000" y="3376136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/>
              <a:t>任何执行</a:t>
            </a:r>
            <a:r>
              <a:rPr lang="en-US" altLang="zh-CN" sz="2000" b="1" dirty="0"/>
              <a:t>try </a:t>
            </a:r>
            <a:r>
              <a:rPr lang="zh-CN" altLang="en-US" sz="2000" b="1" dirty="0"/>
              <a:t>或者</a:t>
            </a:r>
            <a:r>
              <a:rPr lang="en-US" altLang="zh-CN" sz="2000" b="1" dirty="0"/>
              <a:t>catch</a:t>
            </a:r>
            <a:r>
              <a:rPr lang="zh-CN" altLang="en-US" sz="2000" b="1" dirty="0"/>
              <a:t>中的</a:t>
            </a:r>
            <a:r>
              <a:rPr lang="en-US" altLang="zh-CN" sz="2000" b="1" dirty="0"/>
              <a:t>return</a:t>
            </a:r>
            <a:r>
              <a:rPr lang="zh-CN" altLang="en-US" sz="2000" b="1" dirty="0"/>
              <a:t>语句之前，都会先执行</a:t>
            </a:r>
            <a:r>
              <a:rPr lang="en-US" altLang="zh-CN" sz="2000" b="1" dirty="0"/>
              <a:t>finally</a:t>
            </a:r>
            <a:r>
              <a:rPr lang="zh-CN" altLang="en-US" sz="2000" b="1" dirty="0"/>
              <a:t>语句，如果</a:t>
            </a:r>
            <a:r>
              <a:rPr lang="en-US" altLang="zh-CN" sz="2000" b="1" dirty="0"/>
              <a:t>finally</a:t>
            </a:r>
            <a:r>
              <a:rPr lang="zh-CN" altLang="en-US" sz="2000" b="1" dirty="0"/>
              <a:t>存在的话。</a:t>
            </a:r>
          </a:p>
          <a:p>
            <a:r>
              <a:rPr lang="zh-CN" altLang="en-US" sz="2000" b="1" dirty="0" smtClean="0"/>
              <a:t>如果</a:t>
            </a:r>
            <a:r>
              <a:rPr lang="en-US" altLang="zh-CN" sz="2000" b="1" dirty="0"/>
              <a:t>finally</a:t>
            </a:r>
            <a:r>
              <a:rPr lang="zh-CN" altLang="en-US" sz="2000" b="1" dirty="0"/>
              <a:t>中有</a:t>
            </a:r>
            <a:r>
              <a:rPr lang="en-US" altLang="zh-CN" sz="2000" b="1" dirty="0"/>
              <a:t>return</a:t>
            </a:r>
            <a:r>
              <a:rPr lang="zh-CN" altLang="en-US" sz="2000" b="1" dirty="0"/>
              <a:t>语句，那么程序就</a:t>
            </a:r>
            <a:r>
              <a:rPr lang="en-US" altLang="zh-CN" sz="2000" b="1" dirty="0"/>
              <a:t>return</a:t>
            </a:r>
            <a:r>
              <a:rPr lang="zh-CN" altLang="en-US" sz="2000" b="1" dirty="0" smtClean="0"/>
              <a:t>了</a:t>
            </a:r>
            <a:r>
              <a:rPr lang="en-US" altLang="zh-CN" sz="2000" b="1" dirty="0" smtClean="0"/>
              <a:t>.</a:t>
            </a: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337" y="3011488"/>
            <a:ext cx="10763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50" y="86835"/>
            <a:ext cx="9715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725" y="86836"/>
            <a:ext cx="9715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646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450" y="1000125"/>
            <a:ext cx="78867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3200" b="1" dirty="0" smtClean="0"/>
              <a:t>如果</a:t>
            </a:r>
            <a:r>
              <a:rPr lang="en-US" altLang="zh-CN" sz="3200" b="1" dirty="0" smtClean="0"/>
              <a:t>finally</a:t>
            </a:r>
            <a:r>
              <a:rPr lang="zh-CN" altLang="en-US" sz="3200" b="1" dirty="0"/>
              <a:t>如果有</a:t>
            </a:r>
            <a:r>
              <a:rPr lang="en-US" altLang="zh-CN" sz="3200" b="1" dirty="0"/>
              <a:t>return</a:t>
            </a:r>
            <a:r>
              <a:rPr lang="zh-CN" altLang="en-US" sz="3200" b="1" dirty="0"/>
              <a:t>会覆盖</a:t>
            </a:r>
            <a:r>
              <a:rPr lang="en-US" altLang="zh-CN" sz="3200" b="1" dirty="0"/>
              <a:t>catch</a:t>
            </a:r>
            <a:r>
              <a:rPr lang="zh-CN" altLang="en-US" sz="3200" b="1" dirty="0"/>
              <a:t>里的</a:t>
            </a:r>
            <a:r>
              <a:rPr lang="en-US" altLang="zh-CN" sz="3200" b="1" dirty="0" smtClean="0"/>
              <a:t>throw</a:t>
            </a:r>
            <a:r>
              <a:rPr lang="zh-CN" altLang="en-US" sz="3200" b="1" dirty="0" smtClean="0"/>
              <a:t>  吗？</a:t>
            </a:r>
            <a:endParaRPr lang="en-US" altLang="zh-CN" sz="3200" b="1" dirty="0" smtClean="0"/>
          </a:p>
          <a:p>
            <a:pPr marL="0" indent="0">
              <a:buNone/>
            </a:pPr>
            <a:r>
              <a:rPr lang="zh-CN" altLang="en-US" sz="3200" b="1" dirty="0" smtClean="0"/>
              <a:t>如果</a:t>
            </a:r>
            <a:r>
              <a:rPr lang="en-US" altLang="zh-CN" sz="3200" b="1" dirty="0"/>
              <a:t>finally</a:t>
            </a:r>
            <a:r>
              <a:rPr lang="zh-CN" altLang="en-US" sz="3200" b="1" dirty="0"/>
              <a:t>里有</a:t>
            </a:r>
            <a:r>
              <a:rPr lang="en-US" altLang="zh-CN" sz="3200" b="1" dirty="0"/>
              <a:t>throw</a:t>
            </a:r>
            <a:r>
              <a:rPr lang="zh-CN" altLang="en-US" sz="3200" b="1" dirty="0"/>
              <a:t>会覆盖</a:t>
            </a:r>
            <a:r>
              <a:rPr lang="en-US" altLang="zh-CN" sz="3200" b="1" dirty="0"/>
              <a:t>catch</a:t>
            </a:r>
            <a:r>
              <a:rPr lang="zh-CN" altLang="en-US" sz="3200" b="1" dirty="0"/>
              <a:t>里的</a:t>
            </a:r>
            <a:r>
              <a:rPr lang="en-US" altLang="zh-CN" sz="3200" b="1" dirty="0" smtClean="0"/>
              <a:t>return</a:t>
            </a:r>
            <a:r>
              <a:rPr lang="zh-CN" altLang="en-US" sz="3200" b="1" dirty="0" smtClean="0"/>
              <a:t>吗？</a:t>
            </a:r>
            <a:endParaRPr lang="en-US" altLang="zh-CN" sz="3200" b="1" dirty="0" smtClean="0"/>
          </a:p>
          <a:p>
            <a:pPr marL="0" indent="0">
              <a:buNone/>
            </a:pPr>
            <a:r>
              <a:rPr lang="zh-CN" altLang="en-US" sz="3200" b="1" dirty="0" smtClean="0"/>
              <a:t>如果</a:t>
            </a:r>
            <a:r>
              <a:rPr lang="en-US" altLang="zh-CN" sz="3200" b="1" dirty="0" smtClean="0"/>
              <a:t>catch</a:t>
            </a:r>
            <a:r>
              <a:rPr lang="zh-CN" altLang="en-US" sz="3200" b="1" dirty="0"/>
              <a:t>里和</a:t>
            </a:r>
            <a:r>
              <a:rPr lang="en-US" altLang="zh-CN" sz="3200" b="1" dirty="0"/>
              <a:t>finally</a:t>
            </a:r>
            <a:r>
              <a:rPr lang="zh-CN" altLang="en-US" sz="3200" b="1" dirty="0"/>
              <a:t>都</a:t>
            </a:r>
            <a:r>
              <a:rPr lang="zh-CN" altLang="en-US" sz="3200" b="1" dirty="0" smtClean="0"/>
              <a:t>有</a:t>
            </a:r>
            <a:r>
              <a:rPr lang="en-US" altLang="zh-CN" sz="3200" b="1" dirty="0" smtClean="0"/>
              <a:t>throw</a:t>
            </a:r>
            <a:r>
              <a:rPr lang="zh-CN" altLang="en-US" sz="3200" b="1" dirty="0"/>
              <a:t>，</a:t>
            </a:r>
            <a:r>
              <a:rPr lang="en-US" altLang="zh-CN" sz="3200" b="1" dirty="0" smtClean="0"/>
              <a:t>finally</a:t>
            </a:r>
            <a:r>
              <a:rPr lang="zh-CN" altLang="en-US" sz="3200" b="1" dirty="0"/>
              <a:t>中</a:t>
            </a:r>
            <a:r>
              <a:rPr lang="zh-CN" altLang="en-US" sz="3200" b="1" dirty="0" smtClean="0"/>
              <a:t>的</a:t>
            </a:r>
            <a:r>
              <a:rPr lang="en-US" altLang="zh-CN" sz="3200" b="1" dirty="0" smtClean="0"/>
              <a:t>throw</a:t>
            </a:r>
            <a:r>
              <a:rPr lang="zh-CN" altLang="en-US" sz="3200" b="1" dirty="0" smtClean="0"/>
              <a:t>会</a:t>
            </a:r>
            <a:r>
              <a:rPr lang="zh-CN" altLang="en-US" sz="3200" b="1" dirty="0"/>
              <a:t>覆盖</a:t>
            </a:r>
            <a:r>
              <a:rPr lang="en-US" altLang="zh-CN" sz="3200" b="1" dirty="0"/>
              <a:t>catch</a:t>
            </a:r>
            <a:r>
              <a:rPr lang="zh-CN" altLang="en-US" sz="3200" b="1" dirty="0"/>
              <a:t>中</a:t>
            </a:r>
            <a:r>
              <a:rPr lang="zh-CN" altLang="en-US" sz="3200" b="1" dirty="0" smtClean="0"/>
              <a:t>的吗？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724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45969" y="2939627"/>
            <a:ext cx="285206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THANKS!</a:t>
            </a:r>
            <a:endParaRPr lang="zh-CN" alt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8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37310" y="576908"/>
            <a:ext cx="7772400" cy="7496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TW" sz="3600" b="1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  </a:t>
            </a:r>
            <a:r>
              <a:rPr kumimoji="1" lang="zh-CN" altLang="en-US" sz="3600" b="1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异常的解释</a:t>
            </a:r>
            <a:endParaRPr kumimoji="1" lang="zh-TW" altLang="en-US" sz="3600" b="1" dirty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1039093" y="1292062"/>
            <a:ext cx="7758544" cy="32071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我们每天上班，正常情况下可能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分钟就能到达。但是由于车多，人多，道路拥挤，致使我们要花费更多地时间，这就是生活中的异常！       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指不期而至的各种状况，如：文件找不到、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 络连 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失败、非法参数等。异常是一个事件，它发生在程序运行期间，干扰了正常的指令流程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TW" altLang="en-US" sz="2400" spc="300" dirty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4460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3891" y="1219200"/>
            <a:ext cx="719299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JAVA </a:t>
            </a:r>
            <a:r>
              <a:rPr lang="zh-CN" altLang="en-US" dirty="0" smtClean="0"/>
              <a:t>中，所有的异常都有一个共同的基类对象</a:t>
            </a:r>
            <a:r>
              <a:rPr lang="en-US" altLang="zh-CN" dirty="0" err="1" smtClean="0"/>
              <a:t>Throwable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Throwable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个重要的子类：</a:t>
            </a:r>
            <a:r>
              <a:rPr lang="en-US" altLang="zh-CN" dirty="0" smtClean="0"/>
              <a:t>Exception</a:t>
            </a:r>
            <a:r>
              <a:rPr lang="zh-CN" altLang="en-US" dirty="0" smtClean="0"/>
              <a:t>（</a:t>
            </a:r>
            <a:r>
              <a:rPr lang="zh-CN" altLang="en-US" dirty="0"/>
              <a:t>异常</a:t>
            </a:r>
            <a:r>
              <a:rPr lang="zh-CN" altLang="en-US" dirty="0" smtClean="0"/>
              <a:t>）和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（错误）。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/>
              <a:t>Error</a:t>
            </a:r>
            <a:r>
              <a:rPr lang="zh-CN" altLang="en-US" b="1" dirty="0"/>
              <a:t>（错误）</a:t>
            </a:r>
            <a:r>
              <a:rPr lang="en-US" altLang="zh-CN" b="1" dirty="0"/>
              <a:t>:</a:t>
            </a:r>
            <a:r>
              <a:rPr lang="zh-CN" altLang="en-US" dirty="0"/>
              <a:t>是程序无法处理的错误，表示运行应用程序中</a:t>
            </a:r>
            <a:r>
              <a:rPr lang="zh-CN" altLang="en-US" dirty="0" smtClean="0"/>
              <a:t>较严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重</a:t>
            </a:r>
            <a:r>
              <a:rPr lang="zh-CN" altLang="en-US" dirty="0"/>
              <a:t>问题。大多数错误与代码编写者执行的操作无关</a:t>
            </a:r>
            <a:r>
              <a:rPr lang="zh-CN" altLang="en-US" dirty="0" smtClean="0"/>
              <a:t>，而</a:t>
            </a:r>
            <a:r>
              <a:rPr lang="zh-CN" altLang="en-US" dirty="0"/>
              <a:t>表示</a:t>
            </a:r>
            <a:r>
              <a:rPr lang="zh-CN" altLang="en-US" dirty="0" smtClean="0"/>
              <a:t>代码运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行时 </a:t>
            </a:r>
            <a:r>
              <a:rPr lang="en-US" altLang="zh-CN" dirty="0"/>
              <a:t>JVM</a:t>
            </a:r>
            <a:r>
              <a:rPr lang="zh-CN" altLang="en-US" dirty="0"/>
              <a:t>（</a:t>
            </a:r>
            <a:r>
              <a:rPr lang="en-US" altLang="zh-CN" dirty="0"/>
              <a:t>Java </a:t>
            </a:r>
            <a:r>
              <a:rPr lang="zh-CN" altLang="en-US" dirty="0"/>
              <a:t>虚拟机）出现的问题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/>
              <a:t>Exception</a:t>
            </a:r>
            <a:r>
              <a:rPr lang="zh-CN" altLang="en-US" b="1" dirty="0"/>
              <a:t>（异常）</a:t>
            </a:r>
            <a:r>
              <a:rPr lang="en-US" altLang="zh-CN" b="1" dirty="0"/>
              <a:t>:</a:t>
            </a:r>
            <a:r>
              <a:rPr lang="zh-CN" altLang="en-US" dirty="0"/>
              <a:t>是程序本身可以处理的异常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注意：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异常</a:t>
            </a:r>
            <a:r>
              <a:rPr lang="zh-CN" altLang="en-US" dirty="0">
                <a:solidFill>
                  <a:srgbClr val="FF0000"/>
                </a:solidFill>
              </a:rPr>
              <a:t>和错误的区别：异常能被程序本身可以处理，错误是无法处理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3102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505" y="171163"/>
            <a:ext cx="7886700" cy="1089600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>
                <a:effectLst/>
              </a:rPr>
              <a:t>Java</a:t>
            </a:r>
            <a:r>
              <a:rPr lang="zh-CN" altLang="en-US" dirty="0">
                <a:effectLst/>
              </a:rPr>
              <a:t>异常类层次结构图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62" y="1233056"/>
            <a:ext cx="7627761" cy="515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107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73231" y="0"/>
            <a:ext cx="7886700" cy="1325563"/>
          </a:xfrm>
        </p:spPr>
        <p:txBody>
          <a:bodyPr/>
          <a:lstStyle/>
          <a:p>
            <a:r>
              <a:rPr lang="en-US" altLang="zh-CN" sz="3600" dirty="0"/>
              <a:t>.</a:t>
            </a:r>
            <a:r>
              <a:rPr lang="zh-CN" altLang="en-US" sz="3600" dirty="0"/>
              <a:t>常见的异常类型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45522" y="1451553"/>
            <a:ext cx="7905751" cy="5018520"/>
          </a:xfrm>
        </p:spPr>
        <p:txBody>
          <a:bodyPr>
            <a:normAutofit fontScale="92500"/>
          </a:bodyPr>
          <a:lstStyle/>
          <a:p>
            <a:r>
              <a:rPr lang="en-US" altLang="zh-CN" dirty="0" err="1" smtClean="0"/>
              <a:t>ArithmeticException</a:t>
            </a:r>
            <a:r>
              <a:rPr lang="en-US" altLang="zh-CN" dirty="0" smtClean="0"/>
              <a:t> </a:t>
            </a:r>
            <a:r>
              <a:rPr lang="en-US" altLang="zh-CN" dirty="0"/>
              <a:t>                           </a:t>
            </a:r>
            <a:r>
              <a:rPr lang="zh-CN" altLang="en-US" dirty="0"/>
              <a:t>算数错误情形</a:t>
            </a:r>
          </a:p>
          <a:p>
            <a:r>
              <a:rPr lang="en-US" altLang="zh-CN" dirty="0" err="1"/>
              <a:t>ArrayIndexOutOfBoundsException</a:t>
            </a:r>
            <a:r>
              <a:rPr lang="en-US" altLang="zh-CN" dirty="0"/>
              <a:t>       </a:t>
            </a:r>
            <a:r>
              <a:rPr lang="zh-CN" altLang="en-US" dirty="0"/>
              <a:t>数组下标越界</a:t>
            </a:r>
          </a:p>
          <a:p>
            <a:r>
              <a:rPr lang="en-US" altLang="zh-CN" dirty="0" err="1"/>
              <a:t>NullPointerException</a:t>
            </a:r>
            <a:r>
              <a:rPr lang="en-US" altLang="zh-CN" dirty="0"/>
              <a:t>                           </a:t>
            </a:r>
            <a:r>
              <a:rPr lang="zh-CN" altLang="en-US" dirty="0"/>
              <a:t>尝试访问</a:t>
            </a:r>
            <a:r>
              <a:rPr lang="en-US" altLang="zh-CN" dirty="0"/>
              <a:t>null</a:t>
            </a:r>
            <a:r>
              <a:rPr lang="zh-CN" altLang="en-US" dirty="0"/>
              <a:t>对象成员</a:t>
            </a:r>
          </a:p>
          <a:p>
            <a:r>
              <a:rPr lang="en-US" altLang="zh-CN" dirty="0" err="1"/>
              <a:t>ClassNotFoundException</a:t>
            </a:r>
            <a:r>
              <a:rPr lang="en-US" altLang="zh-CN" dirty="0"/>
              <a:t>                     </a:t>
            </a:r>
            <a:r>
              <a:rPr lang="zh-CN" altLang="en-US" dirty="0"/>
              <a:t>不能加载所需的类</a:t>
            </a:r>
          </a:p>
          <a:p>
            <a:r>
              <a:rPr lang="en-US" altLang="zh-CN" dirty="0" err="1"/>
              <a:t>InputMismatchException</a:t>
            </a:r>
            <a:r>
              <a:rPr lang="en-US" altLang="zh-CN" dirty="0"/>
              <a:t>                     </a:t>
            </a:r>
            <a:r>
              <a:rPr lang="zh-CN" altLang="en-US" dirty="0"/>
              <a:t>欲得到的数据类型与实际输入的类型不匹配</a:t>
            </a:r>
          </a:p>
          <a:p>
            <a:r>
              <a:rPr lang="en-US" altLang="zh-CN" dirty="0" err="1"/>
              <a:t>IllegalArgumentException</a:t>
            </a:r>
            <a:r>
              <a:rPr lang="en-US" altLang="zh-CN" dirty="0"/>
              <a:t>                    </a:t>
            </a:r>
            <a:r>
              <a:rPr lang="zh-CN" altLang="en-US" dirty="0"/>
              <a:t>方法接受到非法参数</a:t>
            </a:r>
          </a:p>
          <a:p>
            <a:r>
              <a:rPr lang="en-US" altLang="zh-CN" dirty="0" err="1"/>
              <a:t>ClassCastException</a:t>
            </a:r>
            <a:r>
              <a:rPr lang="en-US" altLang="zh-CN" dirty="0"/>
              <a:t>                            </a:t>
            </a:r>
            <a:r>
              <a:rPr lang="zh-CN" altLang="en-US" dirty="0"/>
              <a:t>对象强制类型转换出错</a:t>
            </a:r>
          </a:p>
          <a:p>
            <a:r>
              <a:rPr lang="en-US" altLang="zh-CN" dirty="0" err="1"/>
              <a:t>NumberFormatException</a:t>
            </a:r>
            <a:r>
              <a:rPr lang="en-US" altLang="zh-CN" dirty="0"/>
              <a:t>                     </a:t>
            </a:r>
            <a:r>
              <a:rPr lang="zh-CN" altLang="en-US" dirty="0"/>
              <a:t>数字格式转换异常</a:t>
            </a:r>
          </a:p>
          <a:p>
            <a:pPr marL="0" indent="0">
              <a:buNone/>
            </a:pP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2782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45523" y="1205345"/>
            <a:ext cx="7886700" cy="5264728"/>
          </a:xfrm>
        </p:spPr>
        <p:txBody>
          <a:bodyPr>
            <a:normAutofit/>
          </a:bodyPr>
          <a:lstStyle/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123720"/>
            <a:ext cx="7915275" cy="4605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4362" y="520413"/>
            <a:ext cx="7915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异常</a:t>
            </a:r>
            <a:r>
              <a:rPr lang="en-US" altLang="zh-CN" sz="2000" dirty="0" smtClean="0"/>
              <a:t>eg1</a:t>
            </a:r>
            <a:r>
              <a:rPr lang="zh-CN" altLang="en-US" sz="2000" dirty="0" smtClean="0"/>
              <a:t>：</a:t>
            </a:r>
            <a:r>
              <a:rPr lang="zh-CN" altLang="en-US" sz="2000" dirty="0"/>
              <a:t>运行</a:t>
            </a:r>
            <a:r>
              <a:rPr lang="zh-CN" altLang="en-US" sz="2000" dirty="0" smtClean="0"/>
              <a:t>时异常 不需要编译，调用者也不用对异常进行处理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8553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73231" y="0"/>
            <a:ext cx="7886700" cy="1325563"/>
          </a:xfrm>
        </p:spPr>
        <p:txBody>
          <a:bodyPr/>
          <a:lstStyle/>
          <a:p>
            <a:r>
              <a:rPr lang="zh-CN" altLang="en-US" sz="2000" dirty="0" smtClean="0">
                <a:latin typeface="+mn-ea"/>
                <a:ea typeface="+mn-ea"/>
              </a:rPr>
              <a:t>异常</a:t>
            </a:r>
            <a:r>
              <a:rPr lang="en-US" altLang="zh-CN" sz="2000" dirty="0" smtClean="0">
                <a:latin typeface="+mn-ea"/>
                <a:ea typeface="+mn-ea"/>
              </a:rPr>
              <a:t>eg2: </a:t>
            </a:r>
            <a:r>
              <a:rPr lang="zh-CN" altLang="en-US" sz="2000" dirty="0" smtClean="0">
                <a:latin typeface="+mn-ea"/>
                <a:ea typeface="+mn-ea"/>
              </a:rPr>
              <a:t>非运行时</a:t>
            </a:r>
            <a:r>
              <a:rPr lang="zh-CN" altLang="en-US" sz="2000" dirty="0">
                <a:latin typeface="+mn-ea"/>
                <a:ea typeface="+mn-ea"/>
              </a:rPr>
              <a:t>异常（编译时期</a:t>
            </a:r>
            <a:r>
              <a:rPr lang="zh-CN" altLang="en-US" sz="2000" dirty="0" smtClean="0">
                <a:latin typeface="+mn-ea"/>
                <a:ea typeface="+mn-ea"/>
              </a:rPr>
              <a:t>异常，调用方必须处理）</a:t>
            </a:r>
            <a:endParaRPr lang="zh-CN" altLang="en-US" sz="2000" dirty="0">
              <a:latin typeface="+mn-ea"/>
              <a:ea typeface="+mn-ea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1435101"/>
            <a:ext cx="8178800" cy="4759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879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45522" y="484742"/>
            <a:ext cx="7905751" cy="59853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 smtClean="0"/>
              <a:t>运行时异常及其</a:t>
            </a:r>
            <a:r>
              <a:rPr lang="zh-CN" altLang="en-US" b="1" dirty="0"/>
              <a:t>子类的异常</a:t>
            </a:r>
            <a:r>
              <a:rPr lang="zh-CN" altLang="en-US" b="1" dirty="0" smtClean="0"/>
              <a:t>都可以不</a:t>
            </a:r>
            <a:r>
              <a:rPr lang="zh-CN" altLang="en-US" b="1" dirty="0"/>
              <a:t>处理</a:t>
            </a:r>
            <a:r>
              <a:rPr lang="en-US" altLang="zh-CN" b="1" dirty="0"/>
              <a:t>(</a:t>
            </a:r>
            <a:r>
              <a:rPr lang="zh-CN" altLang="en-US" b="1" dirty="0"/>
              <a:t>不抛出也不捕获</a:t>
            </a:r>
            <a:r>
              <a:rPr lang="en-US" altLang="zh-CN" b="1" dirty="0"/>
              <a:t>)</a:t>
            </a:r>
            <a:r>
              <a:rPr lang="zh-CN" altLang="en-US" b="1" dirty="0"/>
              <a:t>，</a:t>
            </a:r>
            <a:r>
              <a:rPr lang="zh-CN" altLang="en-US" b="1" dirty="0" smtClean="0"/>
              <a:t>如果知道</a:t>
            </a:r>
            <a:r>
              <a:rPr lang="zh-CN" altLang="en-US" b="1" dirty="0"/>
              <a:t>运行时</a:t>
            </a:r>
            <a:r>
              <a:rPr lang="zh-CN" altLang="en-US" b="1" dirty="0" smtClean="0"/>
              <a:t>会出现异常的话，那么可以检查</a:t>
            </a:r>
            <a:r>
              <a:rPr lang="zh-CN" altLang="en-US" b="1" dirty="0"/>
              <a:t>修改程序的</a:t>
            </a:r>
            <a:r>
              <a:rPr lang="zh-CN" altLang="en-US" b="1" dirty="0" smtClean="0"/>
              <a:t>逻辑！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而非运行</a:t>
            </a:r>
            <a:r>
              <a:rPr lang="zh-CN" altLang="en-US" b="1" dirty="0"/>
              <a:t>时</a:t>
            </a:r>
            <a:r>
              <a:rPr lang="zh-CN" altLang="en-US" b="1" dirty="0" smtClean="0"/>
              <a:t>异常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程序员就需要捕获进行处理。</a:t>
            </a:r>
            <a:endParaRPr lang="en-US" altLang="zh-CN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484742"/>
            <a:ext cx="7943850" cy="3547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879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28905</TotalTime>
  <Words>992</Words>
  <Application>Microsoft Office PowerPoint</Application>
  <PresentationFormat>全屏显示(4:3)</PresentationFormat>
  <Paragraphs>160</Paragraphs>
  <Slides>23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主管人员</vt:lpstr>
      <vt:lpstr>PowerPoint 演示文稿</vt:lpstr>
      <vt:lpstr>PowerPoint 演示文稿</vt:lpstr>
      <vt:lpstr>PowerPoint 演示文稿</vt:lpstr>
      <vt:lpstr>PowerPoint 演示文稿</vt:lpstr>
      <vt:lpstr> Java异常类层次结构图</vt:lpstr>
      <vt:lpstr>.常见的异常类型</vt:lpstr>
      <vt:lpstr>PowerPoint 演示文稿</vt:lpstr>
      <vt:lpstr>异常eg2: 非运行时异常（编译时期异常，调用方必须处理）</vt:lpstr>
      <vt:lpstr>PowerPoint 演示文稿</vt:lpstr>
      <vt:lpstr>自定义异常</vt:lpstr>
      <vt:lpstr>PowerPoint 演示文稿</vt:lpstr>
      <vt:lpstr>Throw 和 Throws</vt:lpstr>
      <vt:lpstr>Eg4:看看那些方法是合理的</vt:lpstr>
      <vt:lpstr>PowerPoint 演示文稿</vt:lpstr>
      <vt:lpstr>try…catch…finally</vt:lpstr>
      <vt:lpstr>PowerPoint 演示文稿</vt:lpstr>
      <vt:lpstr>PowerPoint 演示文稿</vt:lpstr>
      <vt:lpstr>try…catch…finally执行顺序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sz</cp:lastModifiedBy>
  <cp:revision>150</cp:revision>
  <dcterms:created xsi:type="dcterms:W3CDTF">2016-04-11T15:44:17Z</dcterms:created>
  <dcterms:modified xsi:type="dcterms:W3CDTF">2017-06-09T09:22:10Z</dcterms:modified>
</cp:coreProperties>
</file>