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2"/>
  </p:notesMasterIdLst>
  <p:sldIdLst>
    <p:sldId id="257" r:id="rId2"/>
    <p:sldId id="261" r:id="rId3"/>
    <p:sldId id="270" r:id="rId4"/>
    <p:sldId id="288" r:id="rId5"/>
    <p:sldId id="294" r:id="rId6"/>
    <p:sldId id="290" r:id="rId7"/>
    <p:sldId id="292" r:id="rId8"/>
    <p:sldId id="291" r:id="rId9"/>
    <p:sldId id="293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z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664" y="-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D0387-27F0-4FF7-ABD1-4AFA423E2F3E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3675C-E664-477E-9A9B-5C7AAC6FB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76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3675C-E664-477E-9A9B-5C7AAC6FB6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6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07CA-583D-8549-9863-63D5FEF6922F}" type="datetimeFigureOut">
              <a:rPr kumimoji="1" lang="zh-TW" altLang="en-US" smtClean="0"/>
              <a:pPr/>
              <a:t>2017/8/22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CD51-CC63-E444-A190-99FA466DB52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3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48430" y="4446738"/>
            <a:ext cx="7772400" cy="666555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4694" y="5142739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63421C0-A36C-479F-916B-4362022DAF7B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526287"/>
            <a:ext cx="8087361" cy="79155"/>
          </a:xfrm>
          <a:prstGeom prst="rect">
            <a:avLst/>
          </a:prstGeom>
          <a:solidFill>
            <a:srgbClr val="2E40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图片 9" descr="优车logo-01.pn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9" y="6076943"/>
            <a:ext cx="644533" cy="6445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9" r:id="rId14"/>
    <p:sldLayoutId id="2147483662" r:id="rId15"/>
    <p:sldLayoutId id="2147483676" r:id="rId16"/>
    <p:sldLayoutId id="2147483677" r:id="rId17"/>
    <p:sldLayoutId id="2147483675" r:id="rId18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628649" y="3663931"/>
            <a:ext cx="6556297" cy="702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noProof="0" dirty="0" smtClean="0">
                <a:cs typeface="+mj-cs"/>
              </a:rPr>
              <a:t>异常</a:t>
            </a:r>
            <a:r>
              <a:rPr lang="zh-CN" altLang="en-US" sz="3600" dirty="0" smtClean="0">
                <a:cs typeface="+mj-cs"/>
              </a:rPr>
              <a:t>知识</a:t>
            </a:r>
            <a:r>
              <a:rPr lang="zh-CN" altLang="en-US" sz="3600" dirty="0" smtClean="0">
                <a:cs typeface="+mj-cs"/>
              </a:rPr>
              <a:t>分享</a:t>
            </a:r>
            <a:r>
              <a:rPr lang="zh-CN" altLang="en-US" sz="3600" dirty="0">
                <a:cs typeface="+mj-cs"/>
              </a:rPr>
              <a:t>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68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45969" y="2939627"/>
            <a:ext cx="28520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THANKS!</a:t>
            </a:r>
            <a:endParaRPr lang="zh-CN" alt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37310" y="576908"/>
            <a:ext cx="7772400" cy="749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TW" sz="3600" b="1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 </a:t>
            </a:r>
            <a:r>
              <a:rPr kumimoji="1" lang="zh-CN" altLang="en-US" sz="3600" b="1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异常知识点</a:t>
            </a:r>
            <a:endParaRPr kumimoji="1" lang="zh-TW" altLang="en-US" sz="3600" b="1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942111" y="1749261"/>
            <a:ext cx="7758544" cy="38032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kumimoji="1" lang="zh-CN" altLang="en-US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异常链</a:t>
            </a:r>
            <a:endParaRPr kumimoji="1" lang="en-US" altLang="zh-CN" sz="2400" spc="3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 dirty="0"/>
              <a:t>顾名思义就是将异常发生的原因一个传一个串起来，即把底层的异常信息传给上层，这样逐层抛出</a:t>
            </a:r>
            <a:endParaRPr kumimoji="1" lang="en-US" altLang="zh-TW" sz="2400" spc="3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algn="l">
              <a:lnSpc>
                <a:spcPct val="120000"/>
              </a:lnSpc>
            </a:pPr>
            <a:endParaRPr kumimoji="1" lang="en-US" altLang="zh-TW" sz="24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algn="l">
              <a:lnSpc>
                <a:spcPct val="120000"/>
              </a:lnSpc>
            </a:pPr>
            <a:endParaRPr kumimoji="1" lang="en-US" altLang="zh-TW" sz="24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TW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kumimoji="1" lang="en-US" altLang="zh-TW" sz="2400" spc="300" dirty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</a:t>
            </a:r>
            <a:endParaRPr kumimoji="1" lang="zh-TW" altLang="en-US" sz="24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6502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37310" y="576908"/>
            <a:ext cx="7772400" cy="749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TW" sz="3600" b="1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 </a:t>
            </a:r>
            <a:r>
              <a:rPr kumimoji="1" lang="zh-CN" altLang="en-US" sz="3600" b="1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异常链分析</a:t>
            </a:r>
            <a:endParaRPr kumimoji="1" lang="zh-TW" altLang="en-US" sz="3600" b="1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5893" y="2117562"/>
            <a:ext cx="7758544" cy="3207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kumimoji="1" lang="en-US" altLang="zh-TW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1 </a:t>
            </a:r>
            <a:r>
              <a:rPr kumimoji="1" lang="zh-CN" altLang="en-US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对异常的封装（业务</a:t>
            </a:r>
            <a:r>
              <a:rPr kumimoji="1" lang="zh-CN" altLang="en-US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的异常</a:t>
            </a:r>
            <a:r>
              <a:rPr kumimoji="1" lang="zh-CN" altLang="en-US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）</a:t>
            </a:r>
            <a:endParaRPr kumimoji="1" lang="en-US" altLang="zh-CN" sz="2400" spc="3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TW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2 </a:t>
            </a:r>
            <a:r>
              <a:rPr kumimoji="1" lang="zh-CN" altLang="en-US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异常的传递 （抛出）</a:t>
            </a:r>
            <a:endParaRPr kumimoji="1" lang="en-US" altLang="zh-CN" sz="2400" spc="3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TW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3 </a:t>
            </a:r>
            <a:r>
              <a:rPr kumimoji="1" lang="zh-CN" altLang="en-US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异常的处理 （捕获或继续抛出、捕获后提示）</a:t>
            </a:r>
            <a:endParaRPr kumimoji="1" lang="zh-TW" altLang="en-US" sz="24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4460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37310" y="576908"/>
            <a:ext cx="7772400" cy="749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TW" sz="3600" b="1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 </a:t>
            </a:r>
            <a:r>
              <a:rPr kumimoji="1" lang="zh-CN" altLang="en-US" sz="3600" b="1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异常链应用场景</a:t>
            </a:r>
            <a:endParaRPr kumimoji="1" lang="zh-TW" altLang="en-US" sz="3600" b="1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5893" y="1876262"/>
            <a:ext cx="7758544" cy="3207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endParaRPr kumimoji="1" lang="zh-TW" altLang="en-US" sz="24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032000" y="32481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2300" y="3086100"/>
            <a:ext cx="11557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J2EE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3299694" y="2419314"/>
            <a:ext cx="1025236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展现层</a:t>
            </a:r>
            <a:endParaRPr lang="zh-CN" altLang="en-US" dirty="0"/>
          </a:p>
        </p:txBody>
      </p:sp>
      <p:sp>
        <p:nvSpPr>
          <p:cNvPr id="9" name="流程图: 可选过程 8"/>
          <p:cNvSpPr/>
          <p:nvPr/>
        </p:nvSpPr>
        <p:spPr>
          <a:xfrm>
            <a:off x="3299694" y="3236976"/>
            <a:ext cx="1025236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逻辑层</a:t>
            </a:r>
            <a:endParaRPr lang="zh-CN" altLang="en-US" dirty="0"/>
          </a:p>
        </p:txBody>
      </p:sp>
      <p:sp>
        <p:nvSpPr>
          <p:cNvPr id="10" name="流程图: 可选过程 9"/>
          <p:cNvSpPr/>
          <p:nvPr/>
        </p:nvSpPr>
        <p:spPr>
          <a:xfrm>
            <a:off x="3327403" y="4075218"/>
            <a:ext cx="1019462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持久层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4597400" y="32618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5829300" y="4381542"/>
            <a:ext cx="927100" cy="60803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异常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流程图: 可选过程 10"/>
          <p:cNvSpPr/>
          <p:nvPr/>
        </p:nvSpPr>
        <p:spPr>
          <a:xfrm>
            <a:off x="5829300" y="3171952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异常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" name="流程图: 可选过程 11"/>
          <p:cNvSpPr/>
          <p:nvPr/>
        </p:nvSpPr>
        <p:spPr>
          <a:xfrm>
            <a:off x="5829300" y="1982652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异常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下弧形箭头 12"/>
          <p:cNvSpPr/>
          <p:nvPr/>
        </p:nvSpPr>
        <p:spPr>
          <a:xfrm rot="16200000">
            <a:off x="6514084" y="3711723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弧形箭头 13"/>
          <p:cNvSpPr/>
          <p:nvPr/>
        </p:nvSpPr>
        <p:spPr>
          <a:xfrm rot="16200000">
            <a:off x="6501384" y="2359878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3574"/>
          </a:xfrm>
        </p:spPr>
        <p:txBody>
          <a:bodyPr/>
          <a:lstStyle/>
          <a:p>
            <a:pPr algn="l"/>
            <a:r>
              <a:rPr kumimoji="1" lang="en-US" altLang="zh-TW" b="1" dirty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</a:t>
            </a:r>
            <a:r>
              <a:rPr kumimoji="1" lang="zh-CN" altLang="en-US" sz="3200" b="1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异常封装的方法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241425"/>
            <a:ext cx="78867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>
                <a:latin typeface="+mj-ea"/>
                <a:ea typeface="+mj-ea"/>
              </a:rPr>
              <a:t>public </a:t>
            </a:r>
            <a:r>
              <a:rPr lang="en-US" altLang="zh-CN" b="1" dirty="0" err="1">
                <a:latin typeface="+mj-ea"/>
                <a:ea typeface="+mj-ea"/>
              </a:rPr>
              <a:t>BusinessException</a:t>
            </a:r>
            <a:r>
              <a:rPr lang="en-US" altLang="zh-CN" b="1" dirty="0">
                <a:latin typeface="+mj-ea"/>
                <a:ea typeface="+mj-ea"/>
              </a:rPr>
              <a:t> extends Exception{  </a:t>
            </a:r>
          </a:p>
          <a:p>
            <a:r>
              <a:rPr lang="en-US" altLang="zh-CN" b="1" dirty="0">
                <a:latin typeface="+mj-ea"/>
                <a:ea typeface="+mj-ea"/>
              </a:rPr>
              <a:t>    //</a:t>
            </a:r>
            <a:r>
              <a:rPr lang="zh-CN" altLang="en-US" b="1" dirty="0">
                <a:latin typeface="+mj-ea"/>
                <a:ea typeface="+mj-ea"/>
              </a:rPr>
              <a:t>定义异常的原因  </a:t>
            </a:r>
          </a:p>
          <a:p>
            <a:r>
              <a:rPr lang="zh-CN" altLang="en-US" b="1" dirty="0">
                <a:latin typeface="+mj-ea"/>
                <a:ea typeface="+mj-ea"/>
              </a:rPr>
              <a:t>    </a:t>
            </a:r>
            <a:r>
              <a:rPr lang="en-US" altLang="zh-CN" b="1" dirty="0" smtClean="0">
                <a:latin typeface="+mj-ea"/>
                <a:ea typeface="+mj-ea"/>
              </a:rPr>
              <a:t>public </a:t>
            </a:r>
            <a:r>
              <a:rPr lang="en-US" altLang="zh-CN" b="1" dirty="0" err="1" smtClean="0">
                <a:latin typeface="+mj-ea"/>
                <a:ea typeface="+mj-ea"/>
              </a:rPr>
              <a:t>BusinessException</a:t>
            </a:r>
            <a:r>
              <a:rPr lang="en-US" altLang="zh-CN" b="1" dirty="0">
                <a:latin typeface="+mj-ea"/>
                <a:ea typeface="+mj-ea"/>
              </a:rPr>
              <a:t> message){  </a:t>
            </a:r>
          </a:p>
          <a:p>
            <a:r>
              <a:rPr lang="en-US" altLang="zh-CN" b="1" dirty="0">
                <a:latin typeface="+mj-ea"/>
                <a:ea typeface="+mj-ea"/>
              </a:rPr>
              <a:t>        super(message);  </a:t>
            </a:r>
          </a:p>
          <a:p>
            <a:r>
              <a:rPr lang="en-US" altLang="zh-CN" b="1" dirty="0">
                <a:latin typeface="+mj-ea"/>
                <a:ea typeface="+mj-ea"/>
              </a:rPr>
              <a:t>    }  </a:t>
            </a:r>
          </a:p>
          <a:p>
            <a:r>
              <a:rPr lang="en-US" altLang="zh-CN" b="1" dirty="0">
                <a:latin typeface="+mj-ea"/>
                <a:ea typeface="+mj-ea"/>
              </a:rPr>
              <a:t>  </a:t>
            </a:r>
          </a:p>
          <a:p>
            <a:r>
              <a:rPr lang="en-US" altLang="zh-CN" b="1" dirty="0">
                <a:latin typeface="+mj-ea"/>
                <a:ea typeface="+mj-ea"/>
              </a:rPr>
              <a:t>    //</a:t>
            </a:r>
            <a:r>
              <a:rPr lang="zh-CN" altLang="en-US" b="1" dirty="0">
                <a:latin typeface="+mj-ea"/>
                <a:ea typeface="+mj-ea"/>
              </a:rPr>
              <a:t>定义异常原因，并携带原始的异常  </a:t>
            </a:r>
          </a:p>
          <a:p>
            <a:r>
              <a:rPr lang="zh-CN" altLang="en-US" b="1" dirty="0">
                <a:latin typeface="+mj-ea"/>
                <a:ea typeface="+mj-ea"/>
              </a:rPr>
              <a:t>    </a:t>
            </a:r>
            <a:r>
              <a:rPr lang="en-US" altLang="zh-CN" b="1" dirty="0" smtClean="0">
                <a:latin typeface="+mj-ea"/>
                <a:ea typeface="+mj-ea"/>
              </a:rPr>
              <a:t>public </a:t>
            </a:r>
            <a:r>
              <a:rPr lang="en-US" altLang="zh-CN" b="1" dirty="0" err="1">
                <a:latin typeface="+mj-ea"/>
                <a:ea typeface="+mj-ea"/>
              </a:rPr>
              <a:t>BusinessException</a:t>
            </a:r>
            <a:r>
              <a:rPr lang="en-US" altLang="zh-CN" b="1" dirty="0">
                <a:latin typeface="+mj-ea"/>
                <a:ea typeface="+mj-ea"/>
              </a:rPr>
              <a:t> </a:t>
            </a:r>
            <a:r>
              <a:rPr lang="en-US" altLang="zh-CN" b="1" dirty="0" smtClean="0">
                <a:latin typeface="+mj-ea"/>
                <a:ea typeface="+mj-ea"/>
              </a:rPr>
              <a:t>(String</a:t>
            </a:r>
            <a:r>
              <a:rPr lang="en-US" altLang="zh-CN" b="1" dirty="0">
                <a:latin typeface="+mj-ea"/>
                <a:ea typeface="+mj-ea"/>
              </a:rPr>
              <a:t> </a:t>
            </a:r>
            <a:r>
              <a:rPr lang="en-US" altLang="zh-CN" b="1" dirty="0" err="1">
                <a:latin typeface="+mj-ea"/>
                <a:ea typeface="+mj-ea"/>
              </a:rPr>
              <a:t>message,Throwable</a:t>
            </a:r>
            <a:r>
              <a:rPr lang="en-US" altLang="zh-CN" b="1" dirty="0">
                <a:latin typeface="+mj-ea"/>
                <a:ea typeface="+mj-ea"/>
              </a:rPr>
              <a:t> cause){  </a:t>
            </a:r>
          </a:p>
          <a:p>
            <a:r>
              <a:rPr lang="en-US" altLang="zh-CN" b="1" dirty="0">
                <a:latin typeface="+mj-ea"/>
                <a:ea typeface="+mj-ea"/>
              </a:rPr>
              <a:t>        super(</a:t>
            </a:r>
            <a:r>
              <a:rPr lang="en-US" altLang="zh-CN" b="1" dirty="0" err="1">
                <a:latin typeface="+mj-ea"/>
                <a:ea typeface="+mj-ea"/>
              </a:rPr>
              <a:t>message,cause</a:t>
            </a:r>
            <a:r>
              <a:rPr lang="en-US" altLang="zh-CN" b="1" dirty="0">
                <a:latin typeface="+mj-ea"/>
                <a:ea typeface="+mj-ea"/>
              </a:rPr>
              <a:t>);  </a:t>
            </a:r>
          </a:p>
          <a:p>
            <a:r>
              <a:rPr lang="en-US" altLang="zh-CN" b="1" dirty="0">
                <a:latin typeface="+mj-ea"/>
                <a:ea typeface="+mj-ea"/>
              </a:rPr>
              <a:t>    }  </a:t>
            </a:r>
          </a:p>
          <a:p>
            <a:r>
              <a:rPr lang="en-US" altLang="zh-CN" b="1" dirty="0">
                <a:latin typeface="+mj-ea"/>
                <a:ea typeface="+mj-ea"/>
              </a:rPr>
              <a:t>  </a:t>
            </a:r>
          </a:p>
          <a:p>
            <a:r>
              <a:rPr lang="en-US" altLang="zh-CN" b="1" dirty="0">
                <a:latin typeface="+mj-ea"/>
                <a:ea typeface="+mj-ea"/>
              </a:rPr>
              <a:t>    //</a:t>
            </a:r>
            <a:r>
              <a:rPr lang="zh-CN" altLang="en-US" b="1" dirty="0">
                <a:latin typeface="+mj-ea"/>
                <a:ea typeface="+mj-ea"/>
              </a:rPr>
              <a:t>保留原始异常信息  </a:t>
            </a:r>
          </a:p>
          <a:p>
            <a:r>
              <a:rPr lang="zh-CN" altLang="en-US" b="1" dirty="0">
                <a:latin typeface="+mj-ea"/>
                <a:ea typeface="+mj-ea"/>
              </a:rPr>
              <a:t>    </a:t>
            </a:r>
            <a:r>
              <a:rPr lang="en-US" altLang="zh-CN" b="1" dirty="0" smtClean="0">
                <a:latin typeface="+mj-ea"/>
                <a:ea typeface="+mj-ea"/>
              </a:rPr>
              <a:t>public </a:t>
            </a:r>
            <a:r>
              <a:rPr lang="en-US" altLang="zh-CN" b="1" dirty="0" err="1">
                <a:latin typeface="+mj-ea"/>
                <a:ea typeface="+mj-ea"/>
              </a:rPr>
              <a:t>BusinessException</a:t>
            </a:r>
            <a:r>
              <a:rPr lang="en-US" altLang="zh-CN" b="1" dirty="0">
                <a:latin typeface="+mj-ea"/>
                <a:ea typeface="+mj-ea"/>
              </a:rPr>
              <a:t> </a:t>
            </a:r>
            <a:r>
              <a:rPr lang="en-US" altLang="zh-CN" b="1" dirty="0" smtClean="0">
                <a:latin typeface="+mj-ea"/>
                <a:ea typeface="+mj-ea"/>
              </a:rPr>
              <a:t>(</a:t>
            </a:r>
            <a:r>
              <a:rPr lang="en-US" altLang="zh-CN" b="1" dirty="0" err="1" smtClean="0">
                <a:latin typeface="+mj-ea"/>
                <a:ea typeface="+mj-ea"/>
              </a:rPr>
              <a:t>Throwable</a:t>
            </a:r>
            <a:r>
              <a:rPr lang="en-US" altLang="zh-CN" b="1" dirty="0">
                <a:latin typeface="+mj-ea"/>
                <a:ea typeface="+mj-ea"/>
              </a:rPr>
              <a:t> cause){  </a:t>
            </a:r>
          </a:p>
          <a:p>
            <a:r>
              <a:rPr lang="en-US" altLang="zh-CN" b="1" dirty="0">
                <a:latin typeface="+mj-ea"/>
                <a:ea typeface="+mj-ea"/>
              </a:rPr>
              <a:t>        super(cause);  </a:t>
            </a:r>
          </a:p>
          <a:p>
            <a:r>
              <a:rPr lang="en-US" altLang="zh-CN" b="1" dirty="0">
                <a:latin typeface="+mj-ea"/>
                <a:ea typeface="+mj-ea"/>
              </a:rPr>
              <a:t>    }  </a:t>
            </a:r>
          </a:p>
          <a:p>
            <a:r>
              <a:rPr lang="en-US" altLang="zh-CN" b="1" dirty="0">
                <a:latin typeface="+mj-ea"/>
                <a:ea typeface="+mj-ea"/>
              </a:rPr>
              <a:t>} 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5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244765" y="1"/>
            <a:ext cx="7772400" cy="62848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600" b="1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实例：</a:t>
            </a:r>
            <a:endParaRPr kumimoji="1" lang="zh-TW" altLang="en-US" sz="3600" b="1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5893" y="1079500"/>
            <a:ext cx="7758544" cy="5549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endParaRPr kumimoji="1" lang="zh-TW" altLang="en-US" sz="24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4765" y="382590"/>
            <a:ext cx="901353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b="1" dirty="0">
                <a:latin typeface="+mj-ea"/>
                <a:ea typeface="+mj-ea"/>
              </a:rPr>
              <a:t>public static void test1() throws Exception {</a:t>
            </a:r>
          </a:p>
          <a:p>
            <a:pPr lvl="2"/>
            <a:r>
              <a:rPr lang="en-US" altLang="zh-CN" sz="1600" b="1" dirty="0">
                <a:latin typeface="+mj-ea"/>
                <a:ea typeface="+mj-ea"/>
              </a:rPr>
              <a:t>try {</a:t>
            </a:r>
          </a:p>
          <a:p>
            <a:pPr lvl="2"/>
            <a:r>
              <a:rPr lang="en-US" altLang="zh-CN" sz="1600" b="1" i="1" dirty="0" smtClean="0">
                <a:latin typeface="+mj-ea"/>
                <a:ea typeface="+mj-ea"/>
              </a:rPr>
              <a:t>	test2</a:t>
            </a:r>
            <a:r>
              <a:rPr lang="en-US" altLang="zh-CN" sz="1600" b="1" i="1" dirty="0">
                <a:latin typeface="+mj-ea"/>
                <a:ea typeface="+mj-ea"/>
              </a:rPr>
              <a:t>();</a:t>
            </a:r>
          </a:p>
          <a:p>
            <a:pPr lvl="2"/>
            <a:r>
              <a:rPr lang="en-US" altLang="zh-CN" sz="1600" b="1" dirty="0">
                <a:latin typeface="+mj-ea"/>
                <a:ea typeface="+mj-ea"/>
              </a:rPr>
              <a:t>} catch (Exception e) {</a:t>
            </a:r>
          </a:p>
          <a:p>
            <a:pPr lvl="3"/>
            <a:r>
              <a:rPr lang="en-US" altLang="zh-CN" sz="1600" b="1" dirty="0">
                <a:latin typeface="+mj-ea"/>
                <a:ea typeface="+mj-ea"/>
              </a:rPr>
              <a:t>throw new Exception("test1</a:t>
            </a:r>
            <a:r>
              <a:rPr lang="zh-CN" altLang="en-US" sz="1600" b="1" dirty="0">
                <a:latin typeface="+mj-ea"/>
                <a:ea typeface="+mj-ea"/>
              </a:rPr>
              <a:t>抛出的异常</a:t>
            </a:r>
            <a:r>
              <a:rPr lang="en-US" altLang="zh-CN" sz="1600" b="1" dirty="0">
                <a:latin typeface="+mj-ea"/>
                <a:ea typeface="+mj-ea"/>
              </a:rPr>
              <a:t>");</a:t>
            </a:r>
          </a:p>
          <a:p>
            <a:pPr lvl="3"/>
            <a:r>
              <a:rPr lang="en-US" altLang="zh-CN" sz="1600" b="1" dirty="0">
                <a:latin typeface="+mj-ea"/>
                <a:ea typeface="+mj-ea"/>
              </a:rPr>
              <a:t>//throw new Exception("test1</a:t>
            </a:r>
            <a:r>
              <a:rPr lang="zh-CN" altLang="en-US" sz="1600" b="1" dirty="0">
                <a:latin typeface="+mj-ea"/>
                <a:ea typeface="+mj-ea"/>
              </a:rPr>
              <a:t>抛出的异常</a:t>
            </a:r>
            <a:r>
              <a:rPr lang="en-US" altLang="zh-CN" sz="1600" b="1" dirty="0">
                <a:latin typeface="+mj-ea"/>
                <a:ea typeface="+mj-ea"/>
              </a:rPr>
              <a:t>",e);</a:t>
            </a:r>
          </a:p>
          <a:p>
            <a:pPr lvl="3"/>
            <a:endParaRPr lang="zh-CN" altLang="en-US" sz="1600" b="1" dirty="0">
              <a:latin typeface="+mj-ea"/>
              <a:ea typeface="+mj-ea"/>
            </a:endParaRPr>
          </a:p>
          <a:p>
            <a:pPr lvl="3"/>
            <a:r>
              <a:rPr lang="en-US" altLang="zh-CN" sz="1600" b="1" dirty="0">
                <a:latin typeface="+mj-ea"/>
                <a:ea typeface="+mj-ea"/>
              </a:rPr>
              <a:t>//throw e;</a:t>
            </a:r>
          </a:p>
          <a:p>
            <a:pPr lvl="3"/>
            <a:r>
              <a:rPr lang="en-US" altLang="zh-CN" sz="1600" b="1" dirty="0">
                <a:latin typeface="+mj-ea"/>
                <a:ea typeface="+mj-ea"/>
              </a:rPr>
              <a:t>//throw (Exception)</a:t>
            </a:r>
            <a:r>
              <a:rPr lang="en-US" altLang="zh-CN" sz="1600" b="1" dirty="0" err="1">
                <a:latin typeface="+mj-ea"/>
                <a:ea typeface="+mj-ea"/>
              </a:rPr>
              <a:t>e.fillInStackTrace</a:t>
            </a:r>
            <a:r>
              <a:rPr lang="en-US" altLang="zh-CN" sz="1600" b="1" dirty="0">
                <a:latin typeface="+mj-ea"/>
                <a:ea typeface="+mj-ea"/>
              </a:rPr>
              <a:t>();</a:t>
            </a:r>
          </a:p>
          <a:p>
            <a:pPr lvl="2"/>
            <a:r>
              <a:rPr lang="en-US" altLang="zh-CN" sz="1600" b="1" dirty="0">
                <a:latin typeface="+mj-ea"/>
                <a:ea typeface="+mj-ea"/>
              </a:rPr>
              <a:t>}</a:t>
            </a:r>
          </a:p>
          <a:p>
            <a:pPr lvl="1"/>
            <a:r>
              <a:rPr lang="en-US" altLang="zh-CN" sz="1600" b="1" dirty="0" smtClean="0">
                <a:latin typeface="+mj-ea"/>
                <a:ea typeface="+mj-ea"/>
              </a:rPr>
              <a:t>}</a:t>
            </a:r>
            <a:endParaRPr lang="zh-CN" altLang="en-US" sz="1600" b="1" dirty="0">
              <a:latin typeface="+mj-ea"/>
              <a:ea typeface="+mj-ea"/>
            </a:endParaRPr>
          </a:p>
          <a:p>
            <a:pPr lvl="1"/>
            <a:r>
              <a:rPr lang="en-US" altLang="zh-CN" sz="1600" b="1" dirty="0">
                <a:latin typeface="+mj-ea"/>
                <a:ea typeface="+mj-ea"/>
              </a:rPr>
              <a:t>public static void test2() throws Exception {</a:t>
            </a:r>
          </a:p>
          <a:p>
            <a:pPr lvl="2"/>
            <a:r>
              <a:rPr lang="en-US" altLang="zh-CN" sz="1600" b="1" dirty="0">
                <a:latin typeface="+mj-ea"/>
                <a:ea typeface="+mj-ea"/>
              </a:rPr>
              <a:t>try {</a:t>
            </a:r>
          </a:p>
          <a:p>
            <a:pPr lvl="2"/>
            <a:r>
              <a:rPr lang="en-US" altLang="zh-CN" sz="1600" b="1" dirty="0" smtClean="0">
                <a:latin typeface="+mj-ea"/>
                <a:ea typeface="+mj-ea"/>
              </a:rPr>
              <a:t>	</a:t>
            </a:r>
            <a:r>
              <a:rPr lang="en-US" altLang="zh-CN" sz="1600" b="1" dirty="0" err="1" smtClean="0">
                <a:latin typeface="+mj-ea"/>
                <a:ea typeface="+mj-ea"/>
              </a:rPr>
              <a:t>int</a:t>
            </a:r>
            <a:r>
              <a:rPr lang="en-US" altLang="zh-CN" sz="1600" b="1" dirty="0" smtClean="0">
                <a:latin typeface="+mj-ea"/>
                <a:ea typeface="+mj-ea"/>
              </a:rPr>
              <a:t> </a:t>
            </a:r>
            <a:r>
              <a:rPr lang="en-US" altLang="zh-CN" sz="1600" b="1" u="sng" dirty="0">
                <a:latin typeface="+mj-ea"/>
                <a:ea typeface="+mj-ea"/>
              </a:rPr>
              <a:t>a = 3 / 0;</a:t>
            </a:r>
          </a:p>
          <a:p>
            <a:pPr lvl="2"/>
            <a:r>
              <a:rPr lang="en-US" altLang="zh-CN" sz="1600" b="1" dirty="0">
                <a:latin typeface="+mj-ea"/>
                <a:ea typeface="+mj-ea"/>
              </a:rPr>
              <a:t>} catch (Exception e) </a:t>
            </a:r>
            <a:r>
              <a:rPr lang="en-US" altLang="zh-CN" sz="1600" b="1" dirty="0" smtClean="0">
                <a:latin typeface="+mj-ea"/>
                <a:ea typeface="+mj-ea"/>
              </a:rPr>
              <a:t>{</a:t>
            </a:r>
            <a:endParaRPr lang="zh-CN" altLang="en-US" sz="1600" b="1" dirty="0">
              <a:latin typeface="+mj-ea"/>
              <a:ea typeface="+mj-ea"/>
            </a:endParaRPr>
          </a:p>
          <a:p>
            <a:pPr lvl="2"/>
            <a:r>
              <a:rPr lang="en-US" altLang="zh-CN" sz="1600" b="1" dirty="0" smtClean="0">
                <a:latin typeface="+mj-ea"/>
                <a:ea typeface="+mj-ea"/>
              </a:rPr>
              <a:t>	throw </a:t>
            </a:r>
            <a:r>
              <a:rPr lang="en-US" altLang="zh-CN" sz="1600" b="1" dirty="0">
                <a:latin typeface="+mj-ea"/>
                <a:ea typeface="+mj-ea"/>
              </a:rPr>
              <a:t>new Exception("test2</a:t>
            </a:r>
            <a:r>
              <a:rPr lang="zh-CN" altLang="en-US" sz="1600" b="1" dirty="0">
                <a:latin typeface="+mj-ea"/>
                <a:ea typeface="+mj-ea"/>
              </a:rPr>
              <a:t>抛出的异常</a:t>
            </a:r>
            <a:r>
              <a:rPr lang="en-US" altLang="zh-CN" sz="1600" b="1" dirty="0">
                <a:latin typeface="+mj-ea"/>
                <a:ea typeface="+mj-ea"/>
              </a:rPr>
              <a:t>:"</a:t>
            </a:r>
            <a:r>
              <a:rPr lang="zh-CN" altLang="en-US" sz="1600" b="1" dirty="0">
                <a:latin typeface="+mj-ea"/>
                <a:ea typeface="+mj-ea"/>
              </a:rPr>
              <a:t> </a:t>
            </a:r>
            <a:r>
              <a:rPr lang="en-US" altLang="zh-CN" sz="1600" b="1" dirty="0">
                <a:latin typeface="+mj-ea"/>
                <a:ea typeface="+mj-ea"/>
              </a:rPr>
              <a:t>+ </a:t>
            </a:r>
            <a:r>
              <a:rPr lang="en-US" altLang="zh-CN" sz="1600" b="1" dirty="0" err="1">
                <a:latin typeface="+mj-ea"/>
                <a:ea typeface="+mj-ea"/>
              </a:rPr>
              <a:t>e.getMessage</a:t>
            </a:r>
            <a:r>
              <a:rPr lang="en-US" altLang="zh-CN" sz="1600" b="1" dirty="0">
                <a:latin typeface="+mj-ea"/>
                <a:ea typeface="+mj-ea"/>
              </a:rPr>
              <a:t>());</a:t>
            </a:r>
          </a:p>
          <a:p>
            <a:pPr lvl="2"/>
            <a:r>
              <a:rPr lang="en-US" altLang="zh-CN" sz="1600" b="1" dirty="0" smtClean="0">
                <a:latin typeface="+mj-ea"/>
                <a:ea typeface="+mj-ea"/>
              </a:rPr>
              <a:t>}</a:t>
            </a:r>
            <a:endParaRPr lang="zh-CN" altLang="en-US" sz="1600" b="1" dirty="0">
              <a:latin typeface="+mj-ea"/>
              <a:ea typeface="+mj-ea"/>
            </a:endParaRPr>
          </a:p>
          <a:p>
            <a:pPr lvl="1"/>
            <a:r>
              <a:rPr lang="en-US" altLang="zh-CN" sz="1600" b="1" dirty="0" smtClean="0">
                <a:latin typeface="+mj-ea"/>
                <a:ea typeface="+mj-ea"/>
              </a:rPr>
              <a:t>}</a:t>
            </a:r>
            <a:endParaRPr lang="zh-CN" altLang="en-US" sz="1600" b="1" dirty="0">
              <a:latin typeface="+mj-ea"/>
              <a:ea typeface="+mj-ea"/>
            </a:endParaRPr>
          </a:p>
          <a:p>
            <a:pPr lvl="1"/>
            <a:r>
              <a:rPr lang="en-US" altLang="zh-CN" sz="1600" b="1" dirty="0">
                <a:latin typeface="+mj-ea"/>
                <a:ea typeface="+mj-ea"/>
              </a:rPr>
              <a:t>public static void main(String[] </a:t>
            </a:r>
            <a:r>
              <a:rPr lang="en-US" altLang="zh-CN" sz="1600" b="1" dirty="0" err="1">
                <a:latin typeface="+mj-ea"/>
                <a:ea typeface="+mj-ea"/>
              </a:rPr>
              <a:t>args</a:t>
            </a:r>
            <a:r>
              <a:rPr lang="en-US" altLang="zh-CN" sz="1600" b="1" dirty="0">
                <a:latin typeface="+mj-ea"/>
                <a:ea typeface="+mj-ea"/>
              </a:rPr>
              <a:t>) {</a:t>
            </a:r>
          </a:p>
          <a:p>
            <a:pPr lvl="2"/>
            <a:r>
              <a:rPr lang="en-US" altLang="zh-CN" sz="1600" b="1" dirty="0">
                <a:latin typeface="+mj-ea"/>
                <a:ea typeface="+mj-ea"/>
              </a:rPr>
              <a:t>try {</a:t>
            </a:r>
          </a:p>
          <a:p>
            <a:pPr lvl="2"/>
            <a:r>
              <a:rPr lang="en-US" altLang="zh-CN" sz="1600" b="1" i="1" dirty="0" smtClean="0">
                <a:latin typeface="+mj-ea"/>
                <a:ea typeface="+mj-ea"/>
              </a:rPr>
              <a:t>	test1</a:t>
            </a:r>
            <a:r>
              <a:rPr lang="en-US" altLang="zh-CN" sz="1600" b="1" i="1" dirty="0">
                <a:latin typeface="+mj-ea"/>
                <a:ea typeface="+mj-ea"/>
              </a:rPr>
              <a:t>();</a:t>
            </a:r>
          </a:p>
          <a:p>
            <a:pPr lvl="2"/>
            <a:r>
              <a:rPr lang="en-US" altLang="zh-CN" sz="1600" b="1" dirty="0">
                <a:latin typeface="+mj-ea"/>
                <a:ea typeface="+mj-ea"/>
              </a:rPr>
              <a:t>} catch (Exception e) {</a:t>
            </a:r>
          </a:p>
          <a:p>
            <a:pPr lvl="2"/>
            <a:r>
              <a:rPr lang="en-US" altLang="zh-CN" sz="1600" b="1" dirty="0" smtClean="0">
                <a:latin typeface="+mj-ea"/>
                <a:ea typeface="+mj-ea"/>
              </a:rPr>
              <a:t>	</a:t>
            </a:r>
            <a:r>
              <a:rPr lang="en-US" altLang="zh-CN" sz="1600" b="1" dirty="0" err="1" smtClean="0">
                <a:latin typeface="+mj-ea"/>
                <a:ea typeface="+mj-ea"/>
              </a:rPr>
              <a:t>e.printStackTrace</a:t>
            </a:r>
            <a:r>
              <a:rPr lang="en-US" altLang="zh-CN" sz="1600" b="1" dirty="0">
                <a:latin typeface="+mj-ea"/>
                <a:ea typeface="+mj-ea"/>
              </a:rPr>
              <a:t>();</a:t>
            </a:r>
          </a:p>
          <a:p>
            <a:pPr lvl="2"/>
            <a:r>
              <a:rPr lang="en-US" altLang="zh-CN" sz="1600" b="1" dirty="0">
                <a:latin typeface="+mj-ea"/>
                <a:ea typeface="+mj-ea"/>
              </a:rPr>
              <a:t>}</a:t>
            </a:r>
          </a:p>
          <a:p>
            <a:pPr lvl="1"/>
            <a:r>
              <a:rPr lang="en-US" altLang="zh-CN" sz="1600" b="1" dirty="0">
                <a:latin typeface="+mj-ea"/>
                <a:ea typeface="+mj-ea"/>
              </a:rPr>
              <a:t>}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03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700" y="355600"/>
            <a:ext cx="703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方法</a:t>
            </a:r>
            <a:r>
              <a:rPr lang="en-US" altLang="zh-CN" b="1" dirty="0" smtClean="0">
                <a:latin typeface="+mj-ea"/>
                <a:ea typeface="+mj-ea"/>
              </a:rPr>
              <a:t>test2() </a:t>
            </a:r>
            <a:r>
              <a:rPr lang="zh-CN" altLang="en-US" b="1" dirty="0" smtClean="0">
                <a:latin typeface="+mj-ea"/>
                <a:ea typeface="+mj-ea"/>
              </a:rPr>
              <a:t>不同的执行语句得出执行结果与分析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958333"/>
            <a:ext cx="737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</a:rPr>
              <a:t>1</a:t>
            </a:r>
            <a:r>
              <a:rPr lang="zh-CN" altLang="en-US" b="1" dirty="0" smtClean="0">
                <a:latin typeface="+mj-ea"/>
                <a:ea typeface="+mj-ea"/>
              </a:rPr>
              <a:t> </a:t>
            </a:r>
            <a:r>
              <a:rPr lang="en-US" altLang="zh-CN" b="1" dirty="0">
                <a:latin typeface="+mj-ea"/>
                <a:ea typeface="+mj-ea"/>
              </a:rPr>
              <a:t>throw new Exception("test1</a:t>
            </a:r>
            <a:r>
              <a:rPr lang="zh-CN" altLang="en-US" b="1" dirty="0">
                <a:latin typeface="+mj-ea"/>
                <a:ea typeface="+mj-ea"/>
              </a:rPr>
              <a:t>抛出的异常</a:t>
            </a:r>
            <a:r>
              <a:rPr lang="en-US" altLang="zh-CN" b="1" dirty="0">
                <a:latin typeface="+mj-ea"/>
                <a:ea typeface="+mj-ea"/>
              </a:rPr>
              <a:t>");//</a:t>
            </a:r>
            <a:r>
              <a:rPr lang="zh-CN" altLang="en-US" b="1" dirty="0">
                <a:latin typeface="+mj-ea"/>
                <a:ea typeface="+mj-ea"/>
              </a:rPr>
              <a:t>造成异常信息的丢失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1462088"/>
            <a:ext cx="7285037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600" y="3378200"/>
            <a:ext cx="85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</a:rPr>
              <a:t>2 </a:t>
            </a:r>
            <a:r>
              <a:rPr lang="en-US" altLang="zh-CN" b="1" dirty="0">
                <a:latin typeface="+mj-ea"/>
                <a:ea typeface="+mj-ea"/>
              </a:rPr>
              <a:t>throw new Exception("test1</a:t>
            </a:r>
            <a:r>
              <a:rPr lang="zh-CN" altLang="en-US" b="1" dirty="0">
                <a:latin typeface="+mj-ea"/>
                <a:ea typeface="+mj-ea"/>
              </a:rPr>
              <a:t>抛出的异常</a:t>
            </a:r>
            <a:r>
              <a:rPr lang="en-US" altLang="zh-CN" b="1" dirty="0">
                <a:latin typeface="+mj-ea"/>
                <a:ea typeface="+mj-ea"/>
              </a:rPr>
              <a:t>",e</a:t>
            </a:r>
            <a:r>
              <a:rPr lang="en-US" altLang="zh-CN" b="1" dirty="0" smtClean="0">
                <a:latin typeface="+mj-ea"/>
                <a:ea typeface="+mj-ea"/>
              </a:rPr>
              <a:t>);</a:t>
            </a:r>
            <a:r>
              <a:rPr lang="en-US" altLang="zh-CN" b="1" dirty="0">
                <a:latin typeface="+mj-ea"/>
                <a:ea typeface="+mj-ea"/>
              </a:rPr>
              <a:t> //</a:t>
            </a:r>
            <a:r>
              <a:rPr lang="zh-CN" altLang="en-US" b="1" dirty="0">
                <a:latin typeface="+mj-ea"/>
                <a:ea typeface="+mj-ea"/>
              </a:rPr>
              <a:t>打印出完正的异常链传递信息</a:t>
            </a:r>
            <a:endParaRPr lang="zh-CN" altLang="en-US" b="1" dirty="0">
              <a:latin typeface="+mj-ea"/>
              <a:ea typeface="+mj-e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3924300"/>
            <a:ext cx="728503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7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704333"/>
            <a:ext cx="737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</a:rPr>
              <a:t>3 </a:t>
            </a:r>
            <a:r>
              <a:rPr lang="en-US" altLang="zh-CN" dirty="0" smtClean="0"/>
              <a:t>throw e;</a:t>
            </a:r>
            <a:r>
              <a:rPr lang="en-US" altLang="zh-CN" dirty="0"/>
              <a:t> //</a:t>
            </a:r>
            <a:r>
              <a:rPr lang="zh-CN" altLang="en-US" dirty="0"/>
              <a:t>打印出完正的异常链传递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1" y="1213365"/>
            <a:ext cx="7200900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5000" y="3345933"/>
            <a:ext cx="824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ea"/>
                <a:ea typeface="+mj-ea"/>
              </a:rPr>
              <a:t>4</a:t>
            </a:r>
            <a:r>
              <a:rPr lang="en-US" altLang="zh-CN" b="1" dirty="0" smtClean="0">
                <a:latin typeface="+mj-ea"/>
                <a:ea typeface="+mj-ea"/>
              </a:rPr>
              <a:t> </a:t>
            </a:r>
            <a:r>
              <a:rPr lang="en-US" altLang="zh-CN" dirty="0"/>
              <a:t>throw (Exception)</a:t>
            </a:r>
            <a:r>
              <a:rPr lang="en-US" altLang="zh-CN" dirty="0" err="1"/>
              <a:t>e.fillInStackTrace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//</a:t>
            </a:r>
            <a:r>
              <a:rPr lang="zh-CN" altLang="en-US" dirty="0"/>
              <a:t>会清空原来的栈内的</a:t>
            </a:r>
            <a:r>
              <a:rPr lang="en-US" altLang="zh-CN" dirty="0"/>
              <a:t>trace</a:t>
            </a:r>
            <a:r>
              <a:rPr lang="zh-CN" altLang="en-US" dirty="0"/>
              <a:t>信息。然后在当前的调用位置处重新建立</a:t>
            </a:r>
            <a:r>
              <a:rPr lang="en-US" altLang="zh-CN" dirty="0"/>
              <a:t>trace</a:t>
            </a:r>
            <a:r>
              <a:rPr lang="zh-CN" altLang="en-US" dirty="0"/>
              <a:t>信息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1" y="4203699"/>
            <a:ext cx="7200900" cy="201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4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550" y="1000125"/>
            <a:ext cx="7886700" cy="3876675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zh-CN" altLang="en-US" b="1" dirty="0" smtClean="0"/>
              <a:t>大家在开发</a:t>
            </a:r>
            <a:r>
              <a:rPr lang="zh-CN" altLang="en-US" b="1" dirty="0"/>
              <a:t>的时候</a:t>
            </a:r>
            <a:r>
              <a:rPr lang="zh-CN" altLang="en-US" b="1" dirty="0" smtClean="0"/>
              <a:t>，抛出异常时，不要</a:t>
            </a:r>
            <a:r>
              <a:rPr lang="zh-CN" altLang="en-US" b="1" dirty="0"/>
              <a:t>“吞噬”异常</a:t>
            </a:r>
            <a:r>
              <a:rPr lang="zh-CN" altLang="en-US" b="1" dirty="0" smtClean="0"/>
              <a:t>，导致信息丢失。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521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29193</TotalTime>
  <Words>232</Words>
  <Application>Microsoft Office PowerPoint</Application>
  <PresentationFormat>全屏显示(4:3)</PresentationFormat>
  <Paragraphs>75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主管人员</vt:lpstr>
      <vt:lpstr>PowerPoint 演示文稿</vt:lpstr>
      <vt:lpstr>PowerPoint 演示文稿</vt:lpstr>
      <vt:lpstr>PowerPoint 演示文稿</vt:lpstr>
      <vt:lpstr>PowerPoint 演示文稿</vt:lpstr>
      <vt:lpstr> 异常封装的方法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sz</cp:lastModifiedBy>
  <cp:revision>165</cp:revision>
  <dcterms:created xsi:type="dcterms:W3CDTF">2016-04-11T15:44:17Z</dcterms:created>
  <dcterms:modified xsi:type="dcterms:W3CDTF">2017-08-22T06:18:24Z</dcterms:modified>
</cp:coreProperties>
</file>